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303" r:id="rId3"/>
    <p:sldId id="1472" r:id="rId4"/>
    <p:sldId id="1505" r:id="rId5"/>
    <p:sldId id="1473" r:id="rId6"/>
    <p:sldId id="1478" r:id="rId7"/>
    <p:sldId id="1512" r:id="rId8"/>
    <p:sldId id="1506" r:id="rId9"/>
    <p:sldId id="1513" r:id="rId10"/>
    <p:sldId id="1511" r:id="rId11"/>
    <p:sldId id="151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814" autoAdjust="0"/>
  </p:normalViewPr>
  <p:slideViewPr>
    <p:cSldViewPr snapToGrid="0">
      <p:cViewPr varScale="1">
        <p:scale>
          <a:sx n="103" d="100"/>
          <a:sy n="103" d="100"/>
        </p:scale>
        <p:origin x="10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173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8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/>
              <a:t>경제 밸런스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2023.07.12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변경사항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레벨업</a:t>
            </a:r>
            <a:r>
              <a:rPr lang="ko-KR" altLang="en-US" sz="1400" dirty="0"/>
              <a:t> 변경 </a:t>
            </a:r>
            <a:r>
              <a:rPr lang="en-US" altLang="ko-KR" sz="1400" dirty="0">
                <a:solidFill>
                  <a:srgbClr val="0070C0"/>
                </a:solidFill>
              </a:rPr>
              <a:t>(07/13 </a:t>
            </a:r>
            <a:r>
              <a:rPr lang="ko-KR" altLang="en-US" sz="1400" dirty="0">
                <a:solidFill>
                  <a:srgbClr val="0070C0"/>
                </a:solidFill>
              </a:rPr>
              <a:t>변경사항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더 이상 캐릭터 능력치를 성장시키기 위해 레벨업을 누를 필요가 없습니다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‘</a:t>
            </a:r>
            <a:r>
              <a:rPr lang="ko-KR" altLang="en-US" sz="1200" dirty="0"/>
              <a:t>캐릭터 레벨</a:t>
            </a:r>
            <a:r>
              <a:rPr lang="en-US" altLang="ko-KR" sz="1200" dirty="0"/>
              <a:t>’</a:t>
            </a:r>
            <a:r>
              <a:rPr lang="ko-KR" altLang="en-US" sz="1200" dirty="0"/>
              <a:t>은 기존의 </a:t>
            </a:r>
            <a:r>
              <a:rPr lang="en-US" altLang="ko-KR" sz="1200" dirty="0"/>
              <a:t>‘</a:t>
            </a:r>
            <a:r>
              <a:rPr lang="ko-KR" altLang="en-US" sz="1200" dirty="0"/>
              <a:t>공격력</a:t>
            </a:r>
            <a:r>
              <a:rPr lang="en-US" altLang="ko-KR" sz="1200" dirty="0"/>
              <a:t>’ </a:t>
            </a:r>
            <a:r>
              <a:rPr lang="ko-KR" altLang="en-US" sz="1200" dirty="0"/>
              <a:t>업그레이드 단계로 대체한다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기존의 레벨업은 </a:t>
            </a:r>
            <a:r>
              <a:rPr lang="en-US" altLang="ko-KR" sz="1200" dirty="0"/>
              <a:t>‘</a:t>
            </a:r>
            <a:r>
              <a:rPr lang="ko-KR" altLang="en-US" sz="1200" dirty="0"/>
              <a:t>이동속도 증가</a:t>
            </a:r>
            <a:r>
              <a:rPr lang="en-US" altLang="ko-KR" sz="1200" dirty="0"/>
              <a:t>‘</a:t>
            </a:r>
            <a:r>
              <a:rPr lang="ko-KR" altLang="en-US" sz="1200" dirty="0"/>
              <a:t>로 변경 </a:t>
            </a:r>
            <a:r>
              <a:rPr lang="en-US" altLang="ko-KR" sz="1200" dirty="0"/>
              <a:t>(Max 20)</a:t>
            </a: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D6B8AC-867D-9ADF-9728-4B5C6AF7D8FB}"/>
              </a:ext>
            </a:extLst>
          </p:cNvPr>
          <p:cNvGrpSpPr/>
          <p:nvPr/>
        </p:nvGrpSpPr>
        <p:grpSpPr>
          <a:xfrm>
            <a:off x="712473" y="2554635"/>
            <a:ext cx="10767055" cy="3628332"/>
            <a:chOff x="838200" y="1715193"/>
            <a:chExt cx="10767055" cy="36283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E32931-900C-122C-E35B-6A0079D8AE09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25" name="그림 2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3C0C2A46-6A53-9712-F360-584D694BE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5F02E67-4712-B5A1-898A-88C0A618B4F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9" name="그림 2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13612969-B198-737B-1C73-70AA3B8AE3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2E421AF-E446-60C4-8558-1270874909D3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AF03C34-C7D8-DF0E-BD2D-DFE48A2A8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03EC17-8171-6F63-526A-060886270E31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33" name="폭발: 8pt 32">
                  <a:extLst>
                    <a:ext uri="{FF2B5EF4-FFF2-40B4-BE49-F238E27FC236}">
                      <a16:creationId xmlns:a16="http://schemas.microsoft.com/office/drawing/2014/main" id="{5AC6E487-2511-34B9-137F-65E23FA9611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0122F97-EE0F-9338-0B9E-85DA4A26416B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B7660EF-9933-8164-F6C0-D14EC37FE105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F194780-69E7-A84D-6749-6D7C9DA60D2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B5B2E0C-C909-982C-AA74-870FA86AFC10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B18EF07-B66F-E5E0-757C-0E097B1E9265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D44F700-823C-BC86-EB9D-4E1E5136DA8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603C87E-BD81-09BA-CEC5-EAE052451949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BFB5B67A-9554-2B6D-426D-0BA8D08561E2}"/>
                </a:ext>
              </a:extLst>
            </p:cNvPr>
            <p:cNvCxnSpPr>
              <a:cxnSpLocks/>
              <a:stCxn id="36" idx="2"/>
              <a:endCxn id="24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8E7E7-DF70-791E-BD37-A97365123982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03925F6-0134-B5A8-4049-D1790A6C3D0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9A58A34-2E69-83A7-AFF2-5476F3137FCD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D57149F8-1D9C-4D0D-CA55-97D36DB99FFC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23" name="그림 22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26DF417-01C2-62CC-0D6D-5C82C5F1A7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F87D1752-22A3-422B-C9ED-827F4F036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71A1A9B8-1819-2B4A-6E28-C43111B78C00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0FB3DA9-937F-1967-2175-A1FBC016B667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D6DC443-DD40-7711-D656-A3B558544AA7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0B6EA-7904-0CA7-CB3E-25420783AEEB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10" name="곱하기 기호 9">
                <a:extLst>
                  <a:ext uri="{FF2B5EF4-FFF2-40B4-BE49-F238E27FC236}">
                    <a16:creationId xmlns:a16="http://schemas.microsoft.com/office/drawing/2014/main" id="{00E62711-2837-91A6-9027-726A763748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569CD17-3443-04E5-D6BD-83A06EA2D1AC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50A8B1-E0F3-94CB-8BCE-471FB45F1F3B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FFDBF5-A468-BC39-AAB7-ACCCFD5741AA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15ABE7-161F-7D66-DF31-A60CCE89BF45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레벨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공격력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FA2EA-45BC-3FFE-94B4-6AEA7C03ED8A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+ 730</a:t>
                </a:r>
                <a:endParaRPr lang="ko-KR" altLang="en-US" sz="7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E871FE-0701-3F9D-980A-0D2344645B58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이동속도</a:t>
                </a:r>
                <a:endParaRPr lang="en-US" altLang="ko-KR" sz="900" dirty="0"/>
              </a:p>
              <a:p>
                <a:r>
                  <a:rPr lang="en-US" altLang="ko-KR" sz="700" dirty="0"/>
                  <a:t>Lv.15</a:t>
                </a:r>
              </a:p>
              <a:p>
                <a:r>
                  <a:rPr lang="ko-KR" altLang="en-US" sz="700" dirty="0"/>
                  <a:t>이동속도 </a:t>
                </a:r>
                <a:r>
                  <a:rPr lang="en-US" altLang="ko-KR" sz="700" dirty="0"/>
                  <a:t>15</a:t>
                </a:r>
                <a:endParaRPr lang="ko-KR" altLang="en-US" sz="7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B2B4C29-17E1-D255-EF5B-4A83599AE4D8}"/>
              </a:ext>
            </a:extLst>
          </p:cNvPr>
          <p:cNvSpPr txBox="1"/>
          <p:nvPr/>
        </p:nvSpPr>
        <p:spPr>
          <a:xfrm>
            <a:off x="5162089" y="2700292"/>
            <a:ext cx="186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능력치</a:t>
            </a:r>
          </a:p>
        </p:txBody>
      </p:sp>
    </p:spTree>
    <p:extLst>
      <p:ext uri="{BB962C8B-B14F-4D97-AF65-F5344CB8AC3E}">
        <p14:creationId xmlns:p14="http://schemas.microsoft.com/office/powerpoint/2010/main" val="6760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7688307" cy="3004317"/>
            <a:chOff x="1643427" y="1039424"/>
            <a:chExt cx="7688307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7328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기획 의도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7688307" cy="769441"/>
              <a:chOff x="1643427" y="2096600"/>
              <a:chExt cx="7688307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64171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총기 공격력 상세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챕터 적정 총기 등급 설정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캐릭터 성장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총기 숙련도 설정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업그레이드당 재화 요구치 설정 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경제 밸런스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기획 의도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400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다음 스테이지에서의 적의 체력과 공격력 증가 폭에 따라 난이도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 </a:t>
            </a:r>
            <a:r>
              <a:rPr lang="en-US" altLang="ko-KR" sz="1400" dirty="0"/>
              <a:t>1</a:t>
            </a:r>
            <a:r>
              <a:rPr lang="ko-KR" altLang="en-US" sz="1400" dirty="0"/>
              <a:t>당 요구 </a:t>
            </a:r>
            <a:r>
              <a:rPr lang="ko-KR" altLang="en-US" sz="1400" dirty="0" err="1"/>
              <a:t>재화량을</a:t>
            </a:r>
            <a:r>
              <a:rPr lang="ko-KR" altLang="en-US" sz="1400" dirty="0"/>
              <a:t> 고정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다음 스테이지에서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증가 폭이 각각 </a:t>
            </a:r>
            <a:r>
              <a:rPr lang="en-US" altLang="ko-KR" sz="1200" dirty="0"/>
              <a:t>10, 4</a:t>
            </a:r>
            <a:r>
              <a:rPr lang="ko-KR" altLang="en-US" sz="1200" dirty="0"/>
              <a:t>일 경우 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당 요구 골드와</a:t>
            </a:r>
            <a:r>
              <a:rPr lang="en-US" altLang="ko-KR" sz="1200" dirty="0"/>
              <a:t> </a:t>
            </a:r>
            <a:r>
              <a:rPr lang="ko-KR" altLang="en-US" sz="1200" dirty="0"/>
              <a:t>마력석을 각각 </a:t>
            </a:r>
            <a:r>
              <a:rPr lang="en-US" altLang="ko-KR" sz="1200" dirty="0"/>
              <a:t>500, 60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이 방식을 사용하면 적의 스펙 증가폭이 커져도 요구 </a:t>
            </a:r>
            <a:r>
              <a:rPr lang="ko-KR" altLang="en-US" sz="1200" b="1" dirty="0" err="1">
                <a:solidFill>
                  <a:srgbClr val="FF0000"/>
                </a:solidFill>
              </a:rPr>
              <a:t>재화량도</a:t>
            </a:r>
            <a:r>
              <a:rPr lang="ko-KR" altLang="en-US" sz="1200" b="1" dirty="0">
                <a:solidFill>
                  <a:srgbClr val="FF0000"/>
                </a:solidFill>
              </a:rPr>
              <a:t> 함께 기하급수적으로 증가함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Ex) </a:t>
            </a:r>
            <a:r>
              <a:rPr lang="ko-KR" altLang="en-US" sz="1200" dirty="0"/>
              <a:t>스테이지 </a:t>
            </a:r>
            <a:r>
              <a:rPr lang="en-US" altLang="ko-KR" sz="1200" dirty="0"/>
              <a:t>3-3 -&gt; 3-4 </a:t>
            </a:r>
            <a:r>
              <a:rPr lang="ko-KR" altLang="en-US" sz="1200" dirty="0"/>
              <a:t>난이도 증가 폭이 </a:t>
            </a:r>
            <a:r>
              <a:rPr lang="en-US" altLang="ko-KR" sz="1200" dirty="0"/>
              <a:t>1100</a:t>
            </a:r>
            <a:r>
              <a:rPr lang="ko-KR" altLang="en-US" sz="1200" dirty="0"/>
              <a:t>인 경우 요구 골드는 </a:t>
            </a:r>
            <a:r>
              <a:rPr lang="en-US" altLang="ko-KR" sz="1200" dirty="0"/>
              <a:t>55000, </a:t>
            </a:r>
            <a:r>
              <a:rPr lang="ko-KR" altLang="en-US" sz="1200" dirty="0"/>
              <a:t>요구 마력석은 </a:t>
            </a:r>
            <a:r>
              <a:rPr lang="en-US" altLang="ko-KR" sz="1200" dirty="0"/>
              <a:t>6600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 err="1"/>
              <a:t>밸런싱</a:t>
            </a:r>
            <a:r>
              <a:rPr lang="ko-KR" altLang="en-US" sz="1400" dirty="0"/>
              <a:t> 순서</a:t>
            </a: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각 챕터 적정 총기 등급을 설정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이는 유료 재화를 얼마나 풀 것인가와 관련이 있음</a:t>
            </a:r>
            <a:r>
              <a:rPr lang="en-US" altLang="ko-KR" sz="1200" b="1" dirty="0">
                <a:solidFill>
                  <a:srgbClr val="FF0000"/>
                </a:solidFill>
              </a:rPr>
              <a:t>_BM </a:t>
            </a:r>
            <a:r>
              <a:rPr lang="ko-KR" altLang="en-US" sz="1200" b="1" dirty="0">
                <a:solidFill>
                  <a:srgbClr val="FF0000"/>
                </a:solidFill>
              </a:rPr>
              <a:t>문서 참조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해당 등급 </a:t>
            </a:r>
            <a:r>
              <a:rPr lang="en-US" altLang="ko-KR" sz="1200" dirty="0"/>
              <a:t>SG</a:t>
            </a:r>
            <a:r>
              <a:rPr lang="ko-KR" altLang="en-US" sz="1200" dirty="0"/>
              <a:t>를 기반으로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난이도 증가폭에 따른 요구 </a:t>
            </a:r>
            <a:r>
              <a:rPr lang="ko-KR" altLang="en-US" sz="1200" dirty="0" err="1"/>
              <a:t>재화량을</a:t>
            </a:r>
            <a:r>
              <a:rPr lang="ko-KR" altLang="en-US" sz="1200" dirty="0"/>
              <a:t>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4. </a:t>
            </a:r>
            <a:r>
              <a:rPr lang="ko-KR" altLang="en-US" sz="1200" dirty="0"/>
              <a:t>이를 기반으로 최초 클리어 보상</a:t>
            </a:r>
            <a:r>
              <a:rPr lang="en-US" altLang="ko-KR" sz="1200" dirty="0"/>
              <a:t>, </a:t>
            </a:r>
            <a:r>
              <a:rPr lang="ko-KR" altLang="en-US" sz="1200" dirty="0"/>
              <a:t>방치 보상 확정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경제 밸런스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총기 등급별 공격력 상세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2F5C23-F2C3-3D55-EBDA-98F1FFFB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2436"/>
              </p:ext>
            </p:extLst>
          </p:nvPr>
        </p:nvGraphicFramePr>
        <p:xfrm>
          <a:off x="594490" y="3771341"/>
          <a:ext cx="11003028" cy="20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19">
                  <a:extLst>
                    <a:ext uri="{9D8B030D-6E8A-4147-A177-3AD203B41FA5}">
                      <a16:colId xmlns:a16="http://schemas.microsoft.com/office/drawing/2014/main" val="2896046572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01550601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9157722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1278008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62347846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37640650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17875129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2875167510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6229075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71500813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55843539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4088431095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62771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201765326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415671740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3842915046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9C23A89E-0776-346D-083A-B7E5CAF382D7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무기로 인한 </a:t>
            </a:r>
            <a:r>
              <a:rPr lang="ko-KR" altLang="en-US" sz="1400" dirty="0" err="1"/>
              <a:t>스펙업은</a:t>
            </a:r>
            <a:r>
              <a:rPr lang="ko-KR" altLang="en-US" sz="1400" dirty="0"/>
              <a:t> 깡 공격력 상승보다 공격력 </a:t>
            </a:r>
            <a:r>
              <a:rPr lang="en-US" altLang="ko-KR" sz="1400" dirty="0"/>
              <a:t>% </a:t>
            </a:r>
            <a:r>
              <a:rPr lang="ko-KR" altLang="en-US" sz="1400" dirty="0"/>
              <a:t>상승이 성장구간 구분에 용이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처음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(~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1) </a:t>
            </a:r>
            <a:r>
              <a:rPr lang="ko-KR" altLang="en-US" sz="1200" dirty="0"/>
              <a:t>구간까지는 확실한 성장 체감을 위해 무기에 깡 공격력 능력치를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총기 숙련도 레벨이 높아져 어느정도 깡 공격력이 확보된 다음부터는 공격력 </a:t>
            </a:r>
            <a:r>
              <a:rPr lang="en-US" altLang="ko-KR" sz="1200" b="1" dirty="0">
                <a:solidFill>
                  <a:srgbClr val="FF0000"/>
                </a:solidFill>
              </a:rPr>
              <a:t>%</a:t>
            </a:r>
            <a:r>
              <a:rPr lang="ko-KR" altLang="en-US" sz="1200" b="1" dirty="0">
                <a:solidFill>
                  <a:srgbClr val="FF0000"/>
                </a:solidFill>
              </a:rPr>
              <a:t>로만 계산하여 성장 구간을 나눈다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각 챕터 적정 총기 등급은 뽑기 횟수와 관련 있음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자세한 내용은 </a:t>
            </a:r>
            <a:r>
              <a:rPr lang="en-US" altLang="ko-KR" sz="1200" dirty="0"/>
              <a:t>BM </a:t>
            </a:r>
            <a:r>
              <a:rPr lang="ko-KR" altLang="en-US" sz="1200" dirty="0"/>
              <a:t>문서 참조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챕터 적정 총기 등급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AB3FD3F-6B3B-D629-B963-E295B859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41156"/>
              </p:ext>
            </p:extLst>
          </p:nvPr>
        </p:nvGraphicFramePr>
        <p:xfrm>
          <a:off x="478062" y="2378422"/>
          <a:ext cx="11235876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298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959298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 스테이지 대비 요구 난이도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누적 소모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1440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17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5700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F194399-3607-E093-B267-F26C52E71F4C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초반 </a:t>
            </a:r>
            <a:r>
              <a:rPr lang="en-US" altLang="ko-KR" sz="1400" dirty="0"/>
              <a:t>1</a:t>
            </a:r>
            <a:r>
              <a:rPr lang="ko-KR" altLang="en-US" sz="1400" dirty="0"/>
              <a:t>시간은 허들이 없도록 가이드 미션과 업적 보상으로 요구 재화 제공</a:t>
            </a:r>
            <a:endParaRPr lang="en-US" altLang="ko-KR" sz="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(</a:t>
            </a:r>
            <a:r>
              <a:rPr lang="ko-KR" altLang="en-US" sz="1400" dirty="0"/>
              <a:t>투사체 </a:t>
            </a:r>
            <a:r>
              <a:rPr lang="en-US" altLang="ko-KR" sz="1400" dirty="0"/>
              <a:t>6</a:t>
            </a:r>
            <a:r>
              <a:rPr lang="ko-KR" altLang="en-US" sz="1400" dirty="0"/>
              <a:t>발 전부 명중 기준</a:t>
            </a:r>
            <a:r>
              <a:rPr lang="en-US" altLang="ko-KR" sz="1400" dirty="0"/>
              <a:t>) </a:t>
            </a:r>
            <a:r>
              <a:rPr lang="ko-KR" altLang="en-US" sz="1400" dirty="0"/>
              <a:t>적정 등급 </a:t>
            </a:r>
            <a:r>
              <a:rPr lang="en-US" altLang="ko-KR" sz="1400" dirty="0"/>
              <a:t>SG</a:t>
            </a:r>
            <a:r>
              <a:rPr lang="ko-KR" altLang="en-US" sz="1400" dirty="0"/>
              <a:t>의 평타 </a:t>
            </a:r>
            <a:r>
              <a:rPr lang="ko-KR" altLang="en-US" sz="1400" dirty="0" err="1"/>
              <a:t>기대값이</a:t>
            </a:r>
            <a:r>
              <a:rPr lang="ko-KR" altLang="en-US" sz="1400" dirty="0"/>
              <a:t> 적의 체력이 되도록 캐릭터 성장</a:t>
            </a:r>
            <a:r>
              <a:rPr lang="en-US" altLang="ko-KR" sz="1400" dirty="0"/>
              <a:t>, </a:t>
            </a:r>
            <a:r>
              <a:rPr lang="ko-KR" altLang="en-US" sz="1400" dirty="0"/>
              <a:t>총기 숙련도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63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캐릭터 성장</a:t>
            </a:r>
            <a:r>
              <a:rPr lang="en-US" altLang="ko-KR" dirty="0"/>
              <a:t>, </a:t>
            </a:r>
            <a:r>
              <a:rPr lang="ko-KR" altLang="en-US" dirty="0"/>
              <a:t>총기 숙련도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12B2E9-66AD-6673-B22D-373C9231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37743"/>
              </p:ext>
            </p:extLst>
          </p:nvPr>
        </p:nvGraphicFramePr>
        <p:xfrm>
          <a:off x="369660" y="2346468"/>
          <a:ext cx="11452677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651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1219651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 숙련도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총기 공격력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성장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 </a:t>
                      </a:r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</a:t>
                      </a:r>
                      <a:r>
                        <a:rPr lang="en-US" altLang="ko-KR" sz="1200" dirty="0"/>
                        <a:t>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100 (0)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0% (0)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150 (5)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2.5% 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200 (10)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5% (10)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250 (15)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7.5% (15)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400 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15% 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600 (25)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25% (25)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900 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40% (30)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1300 (35)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60% (35)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1700 (40)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ighlight>
                            <a:srgbClr val="FFFF00"/>
                          </a:highlight>
                        </a:rPr>
                        <a:t>80% (40)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2100 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 (45)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2300 (50)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110% (50)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005FAE9-D5E1-6043-1DE0-C0E5C8AF0F00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성장은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체력</a:t>
            </a:r>
            <a:r>
              <a:rPr lang="en-US" altLang="ko-KR" sz="1400" dirty="0"/>
              <a:t>10, </a:t>
            </a:r>
            <a:r>
              <a:rPr lang="ko-KR" altLang="en-US" sz="1400" dirty="0"/>
              <a:t>공격력 </a:t>
            </a:r>
            <a:r>
              <a:rPr lang="en-US" altLang="ko-KR" sz="1400" dirty="0"/>
              <a:t>0.5% 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숙련도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총기 깡 공격력 상승 </a:t>
            </a:r>
            <a:r>
              <a:rPr lang="en-US" altLang="ko-KR" sz="1400" dirty="0"/>
              <a:t>(SG</a:t>
            </a:r>
            <a:r>
              <a:rPr lang="ko-KR" altLang="en-US" sz="1400" dirty="0"/>
              <a:t>는 </a:t>
            </a:r>
            <a:r>
              <a:rPr lang="en-US" altLang="ko-KR" sz="1400" dirty="0"/>
              <a:t>1, AR</a:t>
            </a:r>
            <a:r>
              <a:rPr lang="ko-KR" altLang="en-US" sz="1400" dirty="0"/>
              <a:t>은 </a:t>
            </a:r>
            <a:r>
              <a:rPr lang="en-US" altLang="ko-KR" sz="1400" dirty="0"/>
              <a:t>0.33, SR</a:t>
            </a:r>
            <a:r>
              <a:rPr lang="ko-KR" altLang="en-US" sz="1400" dirty="0"/>
              <a:t>은 </a:t>
            </a:r>
            <a:r>
              <a:rPr lang="en-US" altLang="ko-KR" sz="1400" dirty="0"/>
              <a:t>0.9 </a:t>
            </a:r>
            <a:r>
              <a:rPr lang="ko-KR" altLang="en-US" sz="1400" dirty="0"/>
              <a:t>상승</a:t>
            </a:r>
            <a:r>
              <a:rPr lang="en-US" altLang="ko-KR" sz="140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>
                <a:solidFill>
                  <a:srgbClr val="FF0000"/>
                </a:solidFill>
              </a:rPr>
              <a:t>가이드 미션으로 방향 제시 </a:t>
            </a:r>
            <a:r>
              <a:rPr lang="en-US" altLang="ko-KR" sz="1400" dirty="0">
                <a:solidFill>
                  <a:srgbClr val="FF0000"/>
                </a:solidFill>
              </a:rPr>
              <a:t>(SG </a:t>
            </a:r>
            <a:r>
              <a:rPr lang="ko-KR" altLang="en-US" sz="1400" dirty="0">
                <a:solidFill>
                  <a:srgbClr val="FF0000"/>
                </a:solidFill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</a:rPr>
              <a:t>AR</a:t>
            </a:r>
            <a:r>
              <a:rPr lang="ko-KR" altLang="en-US" sz="1400" dirty="0">
                <a:solidFill>
                  <a:srgbClr val="FF0000"/>
                </a:solidFill>
              </a:rPr>
              <a:t>의 숙련도 레벨을 </a:t>
            </a:r>
            <a:r>
              <a:rPr lang="en-US" altLang="ko-KR" sz="1400" dirty="0">
                <a:solidFill>
                  <a:srgbClr val="FF0000"/>
                </a:solidFill>
              </a:rPr>
              <a:t>50 </a:t>
            </a:r>
            <a:r>
              <a:rPr lang="ko-KR" altLang="en-US" sz="1400" dirty="0">
                <a:solidFill>
                  <a:srgbClr val="FF0000"/>
                </a:solidFill>
              </a:rPr>
              <a:t>달성하세요 </a:t>
            </a:r>
            <a:r>
              <a:rPr lang="en-US" altLang="ko-KR" sz="1400" dirty="0">
                <a:solidFill>
                  <a:srgbClr val="FF0000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업그레이드당 재화 요구치 설정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6937EBF-8F3A-F940-A613-DD2E852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79299"/>
              </p:ext>
            </p:extLst>
          </p:nvPr>
        </p:nvGraphicFramePr>
        <p:xfrm>
          <a:off x="3291841" y="3407828"/>
          <a:ext cx="5721532" cy="308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4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04264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76938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4113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 성장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총기 숙련도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누적 소모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공격력</a:t>
                      </a:r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840</a:t>
                      </a:r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960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5700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DE087C55-340D-1FFD-6B27-45BC6F853932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아래 표를 바탕으로 구간별 성장에 요구되는 재화를 분배</a:t>
            </a:r>
            <a:endParaRPr lang="en-US" altLang="ko-KR" sz="14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Ex1) 500</a:t>
            </a:r>
            <a:r>
              <a:rPr lang="ko-KR" altLang="en-US" sz="1200" b="0" dirty="0"/>
              <a:t>골드로 캐릭터 성장을 통해 </a:t>
            </a:r>
            <a:r>
              <a:rPr lang="en-US" altLang="ko-KR" sz="1200" b="0" dirty="0"/>
              <a:t>HP,</a:t>
            </a:r>
            <a:r>
              <a:rPr lang="ko-KR" altLang="en-US" sz="1200" b="0" dirty="0"/>
              <a:t>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를 각각</a:t>
            </a:r>
            <a:r>
              <a:rPr lang="en-US" altLang="ko-KR" sz="1200" b="0" dirty="0"/>
              <a:t> 0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로 올려야 한다면 </a:t>
            </a:r>
            <a:r>
              <a:rPr lang="en-US" altLang="ko-KR" sz="1200" b="0" dirty="0"/>
              <a:t>1~5</a:t>
            </a:r>
            <a:r>
              <a:rPr lang="ko-KR" altLang="en-US" sz="1200" b="0" dirty="0"/>
              <a:t>단계 강화 비용은 각각 </a:t>
            </a:r>
            <a:r>
              <a:rPr lang="en-US" altLang="ko-KR" sz="1200" b="0" dirty="0"/>
              <a:t>50 </a:t>
            </a:r>
            <a:r>
              <a:rPr lang="ko-KR" altLang="en-US" sz="1200" b="0" dirty="0"/>
              <a:t>골드</a:t>
            </a:r>
            <a:endParaRPr lang="en-US" altLang="ko-KR" sz="14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각각 </a:t>
            </a:r>
            <a:r>
              <a:rPr lang="en-US" altLang="ko-KR" sz="1200" b="0" dirty="0"/>
              <a:t>350 </a:t>
            </a:r>
            <a:r>
              <a:rPr lang="ko-KR" altLang="en-US" sz="1200" b="0" dirty="0"/>
              <a:t>골드</a:t>
            </a:r>
            <a:endParaRPr lang="en-US" altLang="ko-KR" sz="12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sz="1000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등차수열로 만들어 점점 커지게 할 수도 있음</a:t>
            </a:r>
            <a:endParaRPr lang="en-US" altLang="ko-KR" sz="12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200" dirty="0"/>
              <a:t>	</a:t>
            </a:r>
            <a:r>
              <a:rPr lang="en-US" altLang="ko-KR" sz="1200" b="0" dirty="0"/>
              <a:t>Ex1) 250</a:t>
            </a:r>
            <a:r>
              <a:rPr lang="ko-KR" altLang="en-US" sz="1200" b="0" dirty="0"/>
              <a:t>골드로 등차수열 만든다면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의</a:t>
            </a:r>
            <a:r>
              <a:rPr lang="en-US" altLang="ko-KR" sz="1200" b="0" dirty="0"/>
              <a:t> 1~5</a:t>
            </a:r>
            <a:r>
              <a:rPr lang="ko-KR" altLang="en-US" sz="1200" b="0" dirty="0"/>
              <a:t>단계 강화 비용은 </a:t>
            </a:r>
            <a:r>
              <a:rPr lang="en-US" altLang="ko-KR" sz="1200" b="0" dirty="0"/>
              <a:t>30, 40, 50, 60, 70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b="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</a:t>
            </a:r>
            <a:r>
              <a:rPr lang="en-US" altLang="ko-KR" sz="1200" b="0" dirty="0"/>
              <a:t>330, 340, 350, 360, 370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163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1120</Words>
  <Application>Microsoft Office PowerPoint</Application>
  <PresentationFormat>와이드스크린</PresentationFormat>
  <Paragraphs>486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Malgun Gothic</vt:lpstr>
      <vt:lpstr>Arial</vt:lpstr>
      <vt:lpstr>Office 테마</vt:lpstr>
      <vt:lpstr>경제 밸런스 기획</vt:lpstr>
      <vt:lpstr>목차</vt:lpstr>
      <vt:lpstr>1. 경제 밸런스 개요</vt:lpstr>
      <vt:lpstr>1-1. 기획 의도</vt:lpstr>
      <vt:lpstr>2. 경제 밸런스 상세</vt:lpstr>
      <vt:lpstr>2-1. 총기 등급별 공격력 상세</vt:lpstr>
      <vt:lpstr>2-2. 챕터 적정 총기 등급 설정</vt:lpstr>
      <vt:lpstr>2-3. 캐릭터 성장, 총기 숙련도 설정</vt:lpstr>
      <vt:lpstr>2-4. 업그레이드당 재화 요구치 설정</vt:lpstr>
      <vt:lpstr>3. 변경사항</vt:lpstr>
      <vt:lpstr>3-1.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836</cp:revision>
  <dcterms:created xsi:type="dcterms:W3CDTF">2017-09-26T02:52:19Z</dcterms:created>
  <dcterms:modified xsi:type="dcterms:W3CDTF">2023-07-15T06:08:00Z</dcterms:modified>
</cp:coreProperties>
</file>