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303" r:id="rId3"/>
    <p:sldId id="1472" r:id="rId4"/>
    <p:sldId id="1474" r:id="rId5"/>
    <p:sldId id="1478" r:id="rId6"/>
    <p:sldId id="1476" r:id="rId7"/>
    <p:sldId id="1477" r:id="rId8"/>
    <p:sldId id="1479" r:id="rId9"/>
    <p:sldId id="1480" r:id="rId10"/>
    <p:sldId id="1487" r:id="rId11"/>
    <p:sldId id="1482" r:id="rId12"/>
    <p:sldId id="1481" r:id="rId13"/>
    <p:sldId id="1483" r:id="rId14"/>
    <p:sldId id="1488" r:id="rId15"/>
    <p:sldId id="1484" r:id="rId16"/>
    <p:sldId id="1485" r:id="rId17"/>
    <p:sldId id="148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CDCD"/>
    <a:srgbClr val="EEC9B4"/>
    <a:srgbClr val="FDF8F7"/>
    <a:srgbClr val="FFCCCC"/>
    <a:srgbClr val="FF9999"/>
    <a:srgbClr val="FF3B3B"/>
    <a:srgbClr val="9000FF"/>
    <a:srgbClr val="00FF48"/>
    <a:srgbClr val="F00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91008" autoAdjust="0"/>
  </p:normalViewPr>
  <p:slideViewPr>
    <p:cSldViewPr snapToGrid="0">
      <p:cViewPr varScale="1">
        <p:scale>
          <a:sx n="87" d="100"/>
          <a:sy n="87" d="100"/>
        </p:scale>
        <p:origin x="8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75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053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657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167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037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05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62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15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598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993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52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41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r.inven.co.kr/db/character/Iso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총기 스킬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2023.07.16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SG</a:t>
            </a:r>
            <a:r>
              <a:rPr lang="ko-KR" altLang="en-US" sz="3600" dirty="0"/>
              <a:t> 스킬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13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F00707B-0E2C-B0CE-98C2-D3B7B7E48CC0}"/>
              </a:ext>
            </a:extLst>
          </p:cNvPr>
          <p:cNvGrpSpPr/>
          <p:nvPr/>
        </p:nvGrpSpPr>
        <p:grpSpPr>
          <a:xfrm>
            <a:off x="4432254" y="3158341"/>
            <a:ext cx="3481545" cy="1996871"/>
            <a:chOff x="3740004" y="3133092"/>
            <a:chExt cx="3481545" cy="19968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91D5BA-7492-F423-42DF-71F632027D6C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7E79FD-161D-93C7-AB06-91375EB1D8DF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gradFill flip="none" rotWithShape="1">
                <a:gsLst>
                  <a:gs pos="82000">
                    <a:schemeClr val="bg1"/>
                  </a:gs>
                  <a:gs pos="91000">
                    <a:srgbClr val="EEC9B4"/>
                  </a:gs>
                  <a:gs pos="100000">
                    <a:srgbClr val="F3CDCD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4A5543D-4A79-45B1-A80E-978E7CD643BC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54C64-C770-F21D-C030-AAE3BCE4D59A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56816377-CB52-0F7D-1B5C-EFAB1A733327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240CB65-08AC-7A13-EA03-C23F939454D8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4D5C3F37-E9D6-DB39-A53D-11149561A7C1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7DB1844E-B78E-F638-351D-2511CF0978FD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A087F02-9A9D-5F7E-CA45-212BCAE4145F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11" name="그림 10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2FFE7EEC-EA26-33F5-6517-013EAA1E3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12" name="그림 11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7617EAA0-E4C8-8E95-C5EA-B6960AE0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SG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1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광기 </a:t>
            </a:r>
            <a:r>
              <a:rPr lang="en-US" altLang="ko-KR" sz="1400" dirty="0"/>
              <a:t>/ </a:t>
            </a:r>
            <a:r>
              <a:rPr lang="ko-KR" altLang="en-US" sz="1400" dirty="0"/>
              <a:t>아드레날린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스킬을 사용하면 </a:t>
            </a:r>
            <a:r>
              <a:rPr lang="en-US" altLang="ko-KR" sz="1200" dirty="0"/>
              <a:t>5</a:t>
            </a:r>
            <a:r>
              <a:rPr lang="ko-KR" altLang="en-US" sz="1200" dirty="0"/>
              <a:t>초간 적에게 받는 피해가 </a:t>
            </a:r>
            <a:r>
              <a:rPr lang="en-US" altLang="ko-KR" sz="1200" dirty="0"/>
              <a:t>20% </a:t>
            </a:r>
            <a:r>
              <a:rPr lang="ko-KR" altLang="en-US" sz="1200" dirty="0"/>
              <a:t>증가하는 대신</a:t>
            </a:r>
            <a:r>
              <a:rPr lang="en-US" altLang="ko-KR" sz="1200" dirty="0"/>
              <a:t>, </a:t>
            </a:r>
            <a:r>
              <a:rPr lang="ko-KR" altLang="en-US" sz="1200" dirty="0"/>
              <a:t>최종 데미지가 </a:t>
            </a:r>
            <a:r>
              <a:rPr lang="en-US" altLang="ko-KR" sz="1200" dirty="0"/>
              <a:t>20%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 스킬이 활성화된 동안 적을 처치하면 </a:t>
            </a:r>
            <a:r>
              <a:rPr lang="ko-KR" altLang="en-US" sz="1200" b="1" dirty="0">
                <a:solidFill>
                  <a:srgbClr val="FF0000"/>
                </a:solidFill>
              </a:rPr>
              <a:t>지속 시간이 초기화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	Ex) </a:t>
            </a:r>
            <a:r>
              <a:rPr lang="ko-KR" altLang="en-US" sz="1200" dirty="0"/>
              <a:t>광기</a:t>
            </a:r>
            <a:r>
              <a:rPr lang="en-US" altLang="ko-KR" sz="1200" dirty="0"/>
              <a:t>/</a:t>
            </a:r>
            <a:r>
              <a:rPr lang="ko-KR" altLang="en-US" sz="1200" dirty="0"/>
              <a:t>아드레날린의 지속시간이 </a:t>
            </a:r>
            <a:r>
              <a:rPr lang="en-US" altLang="ko-KR" sz="1200" dirty="0"/>
              <a:t>1~5</a:t>
            </a:r>
            <a:r>
              <a:rPr lang="ko-KR" altLang="en-US" sz="1200" dirty="0"/>
              <a:t>초 남았을 때 적을 처치하면 다시 </a:t>
            </a:r>
            <a:r>
              <a:rPr lang="en-US" altLang="ko-KR" sz="1200" dirty="0"/>
              <a:t>5</a:t>
            </a:r>
            <a:r>
              <a:rPr lang="ko-KR" altLang="en-US" sz="1200" dirty="0"/>
              <a:t>초로 늘어난다</a:t>
            </a:r>
            <a:r>
              <a:rPr lang="en-US" altLang="ko-KR" sz="1200" dirty="0"/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B5AE04-ED85-8D93-7BEC-C32CE98F1192}"/>
              </a:ext>
            </a:extLst>
          </p:cNvPr>
          <p:cNvGrpSpPr/>
          <p:nvPr/>
        </p:nvGrpSpPr>
        <p:grpSpPr>
          <a:xfrm>
            <a:off x="664029" y="3158341"/>
            <a:ext cx="3481545" cy="1996871"/>
            <a:chOff x="3740004" y="3133092"/>
            <a:chExt cx="3481545" cy="199687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BBE9A24-B855-944C-4D39-778AFF67FA75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BD3DE9D-AC4A-02F7-93A4-1AF8D77A06C5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7B9ED10-ACE1-DAA3-FA39-679E3ED1C84A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7C4CDE2-2536-D529-60DF-61BF55A9825A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5B2135AB-6D77-A558-5DF3-2CE66FFE2202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7381D5C-49E9-85D1-6A88-091BA566C63B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172FC41A-C0AF-F1B7-4EB5-009558DCC625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18824F5E-3E77-BE7A-1EC3-B7FC0ECBFFA6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6548222-7385-D437-141B-27D262328CE5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6B6B8663-03A0-77B5-CF25-EFF49CE1B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35" name="그림 34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C9A3BC7F-54D5-8F73-3017-C7E64FF9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FF119CC-DA1E-9DD1-95D9-1155A1E478B6}"/>
              </a:ext>
            </a:extLst>
          </p:cNvPr>
          <p:cNvGrpSpPr/>
          <p:nvPr/>
        </p:nvGrpSpPr>
        <p:grpSpPr>
          <a:xfrm>
            <a:off x="8200479" y="3158341"/>
            <a:ext cx="3481545" cy="1996871"/>
            <a:chOff x="3740004" y="3133092"/>
            <a:chExt cx="3481545" cy="199687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096B99-8630-7713-95EC-1EBC0BD9FBC4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35E8430-0508-F4A3-B9A5-D969EDBC27F3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8B66B7-81AD-1F40-87FE-28D82C31379A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6505C6-713B-C9F7-A2F3-6BBA3A5FAF31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4A67EC74-610C-2740-D54C-5D33E67C3A34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75134B7-4CAA-080A-894F-3D67761232C9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연결자 48">
              <a:extLst>
                <a:ext uri="{FF2B5EF4-FFF2-40B4-BE49-F238E27FC236}">
                  <a16:creationId xmlns:a16="http://schemas.microsoft.com/office/drawing/2014/main" id="{DB27EA39-150A-0D6F-A8F0-91991D823008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0" name="순서도: 연결자 49">
              <a:extLst>
                <a:ext uri="{FF2B5EF4-FFF2-40B4-BE49-F238E27FC236}">
                  <a16:creationId xmlns:a16="http://schemas.microsoft.com/office/drawing/2014/main" id="{5656F5E9-10A1-19F0-A61C-FCAD8B6DCF1D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490A484-84BF-19F0-C4C5-0C9693555267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52" name="그림 51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DE45962-BE81-48F4-7FCF-198CED781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53" name="그림 52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7BB98C23-A7DE-861C-8B87-BA1CD67F4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B160016-C242-1E9C-8653-8985DDFA8432}"/>
              </a:ext>
            </a:extLst>
          </p:cNvPr>
          <p:cNvSpPr txBox="1"/>
          <p:nvPr/>
        </p:nvSpPr>
        <p:spPr>
          <a:xfrm>
            <a:off x="10389530" y="43441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A45E6-7E80-0C1A-75C5-608A7D9B310A}"/>
              </a:ext>
            </a:extLst>
          </p:cNvPr>
          <p:cNvSpPr txBox="1"/>
          <p:nvPr/>
        </p:nvSpPr>
        <p:spPr>
          <a:xfrm>
            <a:off x="1792253" y="530521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06DD95-C16A-5C4A-27B9-97FCA8DCB32B}"/>
              </a:ext>
            </a:extLst>
          </p:cNvPr>
          <p:cNvSpPr txBox="1"/>
          <p:nvPr/>
        </p:nvSpPr>
        <p:spPr>
          <a:xfrm>
            <a:off x="5063811" y="5305213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활성화된 상태 </a:t>
            </a:r>
            <a:r>
              <a:rPr lang="en-US" altLang="ko-KR" dirty="0"/>
              <a:t>(</a:t>
            </a:r>
            <a:r>
              <a:rPr lang="ko-KR" altLang="en-US" dirty="0" err="1"/>
              <a:t>비네트</a:t>
            </a:r>
            <a:r>
              <a:rPr lang="ko-KR" altLang="en-US" dirty="0"/>
              <a:t> 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23C8A0-F1E0-69D3-725C-97F4027DEFBF}"/>
              </a:ext>
            </a:extLst>
          </p:cNvPr>
          <p:cNvSpPr txBox="1"/>
          <p:nvPr/>
        </p:nvSpPr>
        <p:spPr>
          <a:xfrm>
            <a:off x="8907153" y="5286660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종료 </a:t>
            </a:r>
            <a:r>
              <a:rPr lang="en-US" altLang="ko-KR" dirty="0"/>
              <a:t>(</a:t>
            </a:r>
            <a:r>
              <a:rPr lang="ko-KR" altLang="en-US" dirty="0" err="1"/>
              <a:t>쿨타임</a:t>
            </a:r>
            <a:r>
              <a:rPr lang="ko-KR" altLang="en-US" dirty="0"/>
              <a:t>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2B465B-4B48-6ACA-E3EF-9533CC765E8B}"/>
              </a:ext>
            </a:extLst>
          </p:cNvPr>
          <p:cNvSpPr txBox="1"/>
          <p:nvPr/>
        </p:nvSpPr>
        <p:spPr>
          <a:xfrm>
            <a:off x="6670198" y="4345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5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B349F4C-93AA-9A1F-0AAC-18A97991695C}"/>
              </a:ext>
            </a:extLst>
          </p:cNvPr>
          <p:cNvSpPr/>
          <p:nvPr/>
        </p:nvSpPr>
        <p:spPr>
          <a:xfrm rot="14159919" flipH="1">
            <a:off x="3768821" y="3636199"/>
            <a:ext cx="45719" cy="4505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C680629-8931-5E0A-3A1B-094080259ED9}"/>
              </a:ext>
            </a:extLst>
          </p:cNvPr>
          <p:cNvSpPr/>
          <p:nvPr/>
        </p:nvSpPr>
        <p:spPr>
          <a:xfrm rot="16200000" flipH="1">
            <a:off x="3768822" y="3860890"/>
            <a:ext cx="45719" cy="37769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014806-7061-A584-9951-FD0A3173D56A}"/>
              </a:ext>
            </a:extLst>
          </p:cNvPr>
          <p:cNvSpPr/>
          <p:nvPr/>
        </p:nvSpPr>
        <p:spPr>
          <a:xfrm rot="18147477" flipH="1">
            <a:off x="3755710" y="4007036"/>
            <a:ext cx="45719" cy="4505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SG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2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화염탄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카운터 가능 스킬</a:t>
            </a:r>
            <a:r>
              <a:rPr lang="en-US" altLang="ko-KR" sz="1400" dirty="0"/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바라보는 방향에</a:t>
            </a:r>
            <a:r>
              <a:rPr lang="ko-KR" altLang="en-US" sz="1200" dirty="0"/>
              <a:t> 부채꼴 모양으로 적을 관통하는 화염 탄환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발사한다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 가까이서 스킬을 사용하여 탄환을 모두 맞힐 시 더 큰 피해를 입힐 수 있다</a:t>
            </a:r>
            <a:r>
              <a:rPr lang="en-US" altLang="ko-KR" sz="1200" dirty="0"/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66948B-6491-5606-00FA-44FB9583C5F2}"/>
              </a:ext>
            </a:extLst>
          </p:cNvPr>
          <p:cNvGrpSpPr/>
          <p:nvPr/>
        </p:nvGrpSpPr>
        <p:grpSpPr>
          <a:xfrm>
            <a:off x="2156221" y="3133092"/>
            <a:ext cx="3481546" cy="1996871"/>
            <a:chOff x="6730126" y="2365831"/>
            <a:chExt cx="4761541" cy="273102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C293FC-70C9-DD8D-C760-95CF88E66B84}"/>
                </a:ext>
              </a:extLst>
            </p:cNvPr>
            <p:cNvSpPr/>
            <p:nvPr/>
          </p:nvSpPr>
          <p:spPr>
            <a:xfrm>
              <a:off x="6730126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44D2C-63D8-7E42-DCD0-384D7392138B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79671B-D564-7594-F9B2-D396EA264846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71823F9-14BD-69A1-0B36-16A10975AB65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8DF8E1-0802-4925-E755-C0704B09020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EEC13E4D-98BA-4B0E-AFFC-22B13F981034}"/>
              </a:ext>
            </a:extLst>
          </p:cNvPr>
          <p:cNvSpPr/>
          <p:nvPr/>
        </p:nvSpPr>
        <p:spPr>
          <a:xfrm>
            <a:off x="521504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EDD30E0-6EB4-A19B-A598-C9FCB78EE3D9}"/>
              </a:ext>
            </a:extLst>
          </p:cNvPr>
          <p:cNvSpPr/>
          <p:nvPr/>
        </p:nvSpPr>
        <p:spPr>
          <a:xfrm>
            <a:off x="4716478" y="4708026"/>
            <a:ext cx="821236" cy="3177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대쉬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A486455F-0784-CED6-0112-221AB5AAA2FF}"/>
              </a:ext>
            </a:extLst>
          </p:cNvPr>
          <p:cNvSpPr/>
          <p:nvPr/>
        </p:nvSpPr>
        <p:spPr>
          <a:xfrm>
            <a:off x="479232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BBD2ED88-3731-CFB4-ECA6-0336F954771C}"/>
              </a:ext>
            </a:extLst>
          </p:cNvPr>
          <p:cNvSpPr/>
          <p:nvPr/>
        </p:nvSpPr>
        <p:spPr>
          <a:xfrm>
            <a:off x="436960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9" name="그림 58" descr="픽셀, 패턴이(가) 표시된 사진&#10;&#10;자동 생성된 설명">
            <a:extLst>
              <a:ext uri="{FF2B5EF4-FFF2-40B4-BE49-F238E27FC236}">
                <a16:creationId xmlns:a16="http://schemas.microsoft.com/office/drawing/2014/main" id="{73978544-B63C-DDA6-7BD7-1E6B2136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90" y="3883693"/>
            <a:ext cx="171615" cy="334770"/>
          </a:xfrm>
          <a:prstGeom prst="rect">
            <a:avLst/>
          </a:prstGeom>
        </p:spPr>
      </p:pic>
      <p:pic>
        <p:nvPicPr>
          <p:cNvPr id="60" name="그림 59" descr="무기, 원거리 무기이(가) 표시된 사진&#10;&#10;자동 생성된 설명">
            <a:extLst>
              <a:ext uri="{FF2B5EF4-FFF2-40B4-BE49-F238E27FC236}">
                <a16:creationId xmlns:a16="http://schemas.microsoft.com/office/drawing/2014/main" id="{D1BB43B8-395F-C1E8-D60E-D757D7EE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70968" y="4028961"/>
            <a:ext cx="148901" cy="699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BC6E31B-A3E1-6A5C-34AE-7388627DC7E2}"/>
              </a:ext>
            </a:extLst>
          </p:cNvPr>
          <p:cNvSpPr txBox="1"/>
          <p:nvPr/>
        </p:nvSpPr>
        <p:spPr>
          <a:xfrm>
            <a:off x="6364518" y="5270500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레퍼런스 </a:t>
            </a:r>
            <a:r>
              <a:rPr lang="en-US" altLang="ko-KR" dirty="0"/>
              <a:t>(</a:t>
            </a:r>
            <a:r>
              <a:rPr lang="ko-KR" altLang="en-US" dirty="0"/>
              <a:t>리그 오브 레전드 </a:t>
            </a:r>
            <a:r>
              <a:rPr lang="ko-KR" altLang="en-US" dirty="0" err="1"/>
              <a:t>그레이브즈</a:t>
            </a:r>
            <a:r>
              <a:rPr lang="ko-KR" altLang="en-US" dirty="0"/>
              <a:t> 리메이크 전 </a:t>
            </a:r>
            <a:r>
              <a:rPr lang="en-US" altLang="ko-KR" dirty="0"/>
              <a:t>Q)</a:t>
            </a:r>
            <a:endParaRPr lang="ko-KR" altLang="en-US" dirty="0"/>
          </a:p>
        </p:txBody>
      </p:sp>
      <p:pic>
        <p:nvPicPr>
          <p:cNvPr id="7" name="그림 6" descr="PC 게임, 전략 비디오 게임, 액션 어드벤처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FBAF737D-4DD9-5911-2549-776FC550B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35" y="3100485"/>
            <a:ext cx="4082774" cy="1996871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2EC9784-1E7F-A7A5-7102-B99DD704EAF5}"/>
              </a:ext>
            </a:extLst>
          </p:cNvPr>
          <p:cNvSpPr/>
          <p:nvPr/>
        </p:nvSpPr>
        <p:spPr>
          <a:xfrm>
            <a:off x="3934280" y="3697438"/>
            <a:ext cx="82096" cy="8209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A3DF91B-C03D-8EA0-8F75-4C2A4F728083}"/>
              </a:ext>
            </a:extLst>
          </p:cNvPr>
          <p:cNvSpPr/>
          <p:nvPr/>
        </p:nvSpPr>
        <p:spPr>
          <a:xfrm>
            <a:off x="3934280" y="4010030"/>
            <a:ext cx="82096" cy="8209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932BE64-4970-DE86-B524-DFDDEC38561D}"/>
              </a:ext>
            </a:extLst>
          </p:cNvPr>
          <p:cNvSpPr/>
          <p:nvPr/>
        </p:nvSpPr>
        <p:spPr>
          <a:xfrm>
            <a:off x="3934280" y="4322622"/>
            <a:ext cx="82096" cy="8209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1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7B65F8C-181C-A716-2A7A-8891C13B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89" y="4139326"/>
            <a:ext cx="3126419" cy="180516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981E5E-5804-69A6-1C92-82AEB8455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696" y="4139326"/>
            <a:ext cx="3126419" cy="180516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A867AD-74A1-79A7-B173-D8FDB2D07C95}"/>
              </a:ext>
            </a:extLst>
          </p:cNvPr>
          <p:cNvSpPr/>
          <p:nvPr/>
        </p:nvSpPr>
        <p:spPr>
          <a:xfrm>
            <a:off x="8832270" y="4733925"/>
            <a:ext cx="1521743" cy="4000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SG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68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3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전기톱</a:t>
            </a:r>
            <a:r>
              <a:rPr lang="ko-KR" altLang="en-US" sz="1400" dirty="0"/>
              <a:t> 돌진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스킬을 사용하면 </a:t>
            </a:r>
            <a:r>
              <a:rPr lang="en-US" altLang="ko-KR" sz="1200" dirty="0"/>
              <a:t>8</a:t>
            </a:r>
            <a:r>
              <a:rPr lang="ko-KR" altLang="en-US" sz="1200" dirty="0"/>
              <a:t>초간 </a:t>
            </a:r>
            <a:r>
              <a:rPr lang="en-US" altLang="ko-KR" sz="1200" dirty="0"/>
              <a:t>‘</a:t>
            </a:r>
            <a:r>
              <a:rPr lang="ko-KR" altLang="en-US" sz="1200" b="1" dirty="0" err="1"/>
              <a:t>전기톱</a:t>
            </a:r>
            <a:r>
              <a:rPr lang="ko-KR" altLang="en-US" sz="1200" b="1" dirty="0"/>
              <a:t> 돌진</a:t>
            </a:r>
            <a:r>
              <a:rPr lang="en-US" altLang="ko-KR" sz="1200" dirty="0"/>
              <a:t>’</a:t>
            </a:r>
            <a:r>
              <a:rPr lang="ko-KR" altLang="en-US" sz="1200" dirty="0"/>
              <a:t>을 활성화하는 대신 </a:t>
            </a:r>
            <a:r>
              <a:rPr lang="ko-KR" altLang="en-US" sz="1200" b="1" dirty="0">
                <a:solidFill>
                  <a:srgbClr val="FF0000"/>
                </a:solidFill>
              </a:rPr>
              <a:t>기본 공격이 발사되지 않으며</a:t>
            </a:r>
            <a:r>
              <a:rPr lang="en-US" altLang="ko-KR" sz="1200" b="1" dirty="0">
                <a:solidFill>
                  <a:srgbClr val="FF0000"/>
                </a:solidFill>
              </a:rPr>
              <a:t>, 2</a:t>
            </a:r>
            <a:r>
              <a:rPr lang="ko-KR" altLang="en-US" sz="1200" b="1" dirty="0">
                <a:solidFill>
                  <a:srgbClr val="FF0000"/>
                </a:solidFill>
              </a:rPr>
              <a:t>스킬과 </a:t>
            </a:r>
            <a:r>
              <a:rPr lang="ko-KR" altLang="en-US" sz="1200" b="1" dirty="0" err="1">
                <a:solidFill>
                  <a:srgbClr val="FF0000"/>
                </a:solidFill>
              </a:rPr>
              <a:t>대쉬를</a:t>
            </a:r>
            <a:r>
              <a:rPr lang="ko-KR" altLang="en-US" sz="1200" b="1" dirty="0">
                <a:solidFill>
                  <a:srgbClr val="FF0000"/>
                </a:solidFill>
              </a:rPr>
              <a:t> 사용할 수 없다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 err="1"/>
              <a:t>전기톱</a:t>
            </a:r>
            <a:r>
              <a:rPr lang="ko-KR" altLang="en-US" sz="1200" b="1" dirty="0"/>
              <a:t> 돌진</a:t>
            </a:r>
            <a:r>
              <a:rPr lang="en-US" altLang="ko-KR" sz="1200" dirty="0"/>
              <a:t>: </a:t>
            </a:r>
            <a:r>
              <a:rPr lang="ko-KR" altLang="en-US" sz="1200" dirty="0"/>
              <a:t>바라보는 방향으로 </a:t>
            </a:r>
            <a:r>
              <a:rPr lang="ko-KR" altLang="en-US" sz="1200" dirty="0" err="1"/>
              <a:t>대쉬</a:t>
            </a:r>
            <a:r>
              <a:rPr lang="ko-KR" altLang="en-US" sz="1200" dirty="0"/>
              <a:t> 거리만큼 돌진하여 경로상의 적에게 피해를 입힌다</a:t>
            </a:r>
            <a:r>
              <a:rPr lang="en-US" altLang="ko-KR" sz="1200" dirty="0"/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돌진 중 무적</a:t>
            </a:r>
            <a:r>
              <a:rPr lang="en-US" altLang="ko-KR" sz="1200" dirty="0"/>
              <a:t>) 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선 딜레이</a:t>
            </a:r>
            <a:r>
              <a:rPr lang="en-US" altLang="ko-KR" sz="1200" dirty="0"/>
              <a:t>, </a:t>
            </a:r>
            <a:r>
              <a:rPr lang="ko-KR" altLang="en-US" sz="1200" dirty="0"/>
              <a:t>후 딜레이를 조정하여 </a:t>
            </a:r>
            <a:r>
              <a:rPr lang="en-US" altLang="ko-KR" sz="1200" dirty="0"/>
              <a:t>8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최대 </a:t>
            </a:r>
            <a:r>
              <a:rPr lang="en-US" altLang="ko-KR" sz="1200" dirty="0"/>
              <a:t>3</a:t>
            </a:r>
            <a:r>
              <a:rPr lang="ko-KR" altLang="en-US" sz="1200" dirty="0"/>
              <a:t>회 사용할 수 있도록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애니메이션은 </a:t>
            </a:r>
            <a:r>
              <a:rPr lang="ko-KR" altLang="en-US" sz="1200" dirty="0" err="1"/>
              <a:t>전기톱을</a:t>
            </a:r>
            <a:r>
              <a:rPr lang="ko-KR" altLang="en-US" sz="1200" dirty="0"/>
              <a:t> 치켜드는 모습</a:t>
            </a:r>
            <a:r>
              <a:rPr lang="en-US" altLang="ko-KR" sz="1200" dirty="0"/>
              <a:t>, </a:t>
            </a:r>
            <a:r>
              <a:rPr lang="ko-KR" altLang="en-US" sz="1200" dirty="0"/>
              <a:t>앞으로 내미는 모습 </a:t>
            </a:r>
            <a:r>
              <a:rPr lang="en-US" altLang="ko-KR" sz="1200" dirty="0"/>
              <a:t>2</a:t>
            </a:r>
            <a:r>
              <a:rPr lang="ko-KR" altLang="en-US" sz="1200" dirty="0"/>
              <a:t>개 필요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382150-4FD6-6B84-B737-DCB537E28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85" y="4135987"/>
            <a:ext cx="3288796" cy="1766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3A510D-DADF-CCE9-36E0-D2785BEC076C}"/>
              </a:ext>
            </a:extLst>
          </p:cNvPr>
          <p:cNvSpPr txBox="1"/>
          <p:nvPr/>
        </p:nvSpPr>
        <p:spPr>
          <a:xfrm>
            <a:off x="2194262" y="603339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C44CA-0C82-6E90-D4BF-5C0314A8E08F}"/>
              </a:ext>
            </a:extLst>
          </p:cNvPr>
          <p:cNvSpPr txBox="1"/>
          <p:nvPr/>
        </p:nvSpPr>
        <p:spPr>
          <a:xfrm>
            <a:off x="5415363" y="6033393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대쉬</a:t>
            </a:r>
            <a:r>
              <a:rPr lang="ko-KR" altLang="en-US" dirty="0"/>
              <a:t> 버튼 변경</a:t>
            </a:r>
          </a:p>
        </p:txBody>
      </p:sp>
      <p:pic>
        <p:nvPicPr>
          <p:cNvPr id="28" name="그림 27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415A041-7E5A-5154-6EC9-8076A47F0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10406702" y="5553056"/>
            <a:ext cx="616723" cy="69945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28F187-8CCB-19D2-9040-8E6B8EF01B31}"/>
              </a:ext>
            </a:extLst>
          </p:cNvPr>
          <p:cNvSpPr txBox="1"/>
          <p:nvPr/>
        </p:nvSpPr>
        <p:spPr>
          <a:xfrm>
            <a:off x="8946885" y="603339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전기톱</a:t>
            </a:r>
            <a:r>
              <a:rPr lang="ko-KR" altLang="en-US" dirty="0"/>
              <a:t> 돌진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47B95C-4938-D407-7B73-F1CD1C05092D}"/>
              </a:ext>
            </a:extLst>
          </p:cNvPr>
          <p:cNvSpPr txBox="1"/>
          <p:nvPr/>
        </p:nvSpPr>
        <p:spPr>
          <a:xfrm>
            <a:off x="9231936" y="4581753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공격 판정 범위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77C439D-774D-3177-6094-7C9EE5DB8F4A}"/>
              </a:ext>
            </a:extLst>
          </p:cNvPr>
          <p:cNvGrpSpPr/>
          <p:nvPr/>
        </p:nvGrpSpPr>
        <p:grpSpPr>
          <a:xfrm>
            <a:off x="2194262" y="3103460"/>
            <a:ext cx="658872" cy="612855"/>
            <a:chOff x="2194262" y="3103460"/>
            <a:chExt cx="658872" cy="612855"/>
          </a:xfrm>
        </p:grpSpPr>
        <p:pic>
          <p:nvPicPr>
            <p:cNvPr id="32" name="그림 3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35017A78-0768-1952-4B71-0FAE0C9F3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94262" y="3141684"/>
              <a:ext cx="294576" cy="574631"/>
            </a:xfrm>
            <a:prstGeom prst="rect">
              <a:avLst/>
            </a:prstGeom>
          </p:spPr>
        </p:pic>
        <p:pic>
          <p:nvPicPr>
            <p:cNvPr id="34" name="그림 33" descr="공구이(가) 표시된 사진&#10;&#10;자동 생성된 설명">
              <a:extLst>
                <a:ext uri="{FF2B5EF4-FFF2-40B4-BE49-F238E27FC236}">
                  <a16:creationId xmlns:a16="http://schemas.microsoft.com/office/drawing/2014/main" id="{AC75A219-E06F-9CD1-D41C-AC195BA5E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31970">
              <a:off x="2267726" y="3103460"/>
              <a:ext cx="585408" cy="585408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B6B925D-5913-4AB9-E8E7-EA4C4506B481}"/>
              </a:ext>
            </a:extLst>
          </p:cNvPr>
          <p:cNvGrpSpPr/>
          <p:nvPr/>
        </p:nvGrpSpPr>
        <p:grpSpPr>
          <a:xfrm>
            <a:off x="3326303" y="3141684"/>
            <a:ext cx="741550" cy="630014"/>
            <a:chOff x="2194262" y="3141684"/>
            <a:chExt cx="741550" cy="630014"/>
          </a:xfrm>
        </p:grpSpPr>
        <p:pic>
          <p:nvPicPr>
            <p:cNvPr id="37" name="그림 36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D526A88-D4CD-65F7-A664-72C54AA33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94262" y="3141684"/>
              <a:ext cx="294576" cy="574631"/>
            </a:xfrm>
            <a:prstGeom prst="rect">
              <a:avLst/>
            </a:prstGeom>
          </p:spPr>
        </p:pic>
        <p:pic>
          <p:nvPicPr>
            <p:cNvPr id="38" name="그림 37" descr="공구이(가) 표시된 사진&#10;&#10;자동 생성된 설명">
              <a:extLst>
                <a:ext uri="{FF2B5EF4-FFF2-40B4-BE49-F238E27FC236}">
                  <a16:creationId xmlns:a16="http://schemas.microsoft.com/office/drawing/2014/main" id="{E7CC8783-54D3-458B-5606-731E615C7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2350404" y="3186290"/>
              <a:ext cx="585408" cy="58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26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4. SR</a:t>
            </a:r>
            <a:r>
              <a:rPr lang="ko-KR" altLang="en-US" sz="3600" dirty="0"/>
              <a:t> 스킬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2850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1</a:t>
            </a:r>
            <a:r>
              <a:rPr lang="ko-KR" altLang="en-US" sz="1400" dirty="0"/>
              <a:t>스킬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레일건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바라보는 방향에</a:t>
            </a:r>
            <a:r>
              <a:rPr lang="ko-KR" altLang="en-US" sz="1200" dirty="0"/>
              <a:t> 일직선으로 적을 관통하는 </a:t>
            </a:r>
            <a:r>
              <a:rPr lang="ko-KR" altLang="en-US" sz="1200" dirty="0" err="1"/>
              <a:t>레일건을</a:t>
            </a:r>
            <a:r>
              <a:rPr lang="ko-KR" altLang="en-US" sz="1200" dirty="0"/>
              <a:t> 발사한다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히트스캔 판정</a:t>
            </a:r>
            <a:r>
              <a:rPr lang="en-US" altLang="ko-KR" sz="1200" dirty="0"/>
              <a:t>, 1</a:t>
            </a:r>
            <a:r>
              <a:rPr lang="ko-KR" altLang="en-US" sz="1200" dirty="0"/>
              <a:t>회 타격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벨코즈</a:t>
            </a:r>
            <a:r>
              <a:rPr lang="ko-KR" altLang="en-US" sz="1200" dirty="0"/>
              <a:t> 궁</a:t>
            </a:r>
            <a:r>
              <a:rPr lang="en-US" altLang="ko-KR" sz="1200" dirty="0"/>
              <a:t>X, </a:t>
            </a:r>
            <a:r>
              <a:rPr lang="ko-KR" altLang="en-US" sz="1200" dirty="0" err="1"/>
              <a:t>벨코즈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평타와</a:t>
            </a:r>
            <a:r>
              <a:rPr lang="ko-KR" altLang="en-US" sz="1200" dirty="0"/>
              <a:t> 비슷한 판정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A5A90-C76B-8330-4734-8C7D3277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94" y="2643438"/>
            <a:ext cx="5976409" cy="34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2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전자기장 </a:t>
            </a:r>
            <a:r>
              <a:rPr lang="en-US" altLang="ko-KR" sz="1400" dirty="0"/>
              <a:t>(</a:t>
            </a:r>
            <a:r>
              <a:rPr lang="ko-KR" altLang="en-US" sz="1400" dirty="0"/>
              <a:t>카운터 가능 스킬</a:t>
            </a:r>
            <a:r>
              <a:rPr lang="en-US" altLang="ko-KR" sz="1400" dirty="0"/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평타 사거리 안에 적이 있을 시</a:t>
            </a:r>
            <a:r>
              <a:rPr lang="ko-KR" altLang="en-US" sz="1200" dirty="0"/>
              <a:t> 전기 수류탄을 투척한다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수류탄이 적중하면 장판이 생성되며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넓은 범위에 지속적인 피해를 입힌다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보스 스테이지에서 특정 상황에 사용 시 보스를 잠시동안 무력화할 수 있다</a:t>
            </a:r>
            <a:r>
              <a:rPr lang="en-US" altLang="ko-KR" sz="120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39E67-58D6-59E2-FEF7-E3A267CFD626}"/>
              </a:ext>
            </a:extLst>
          </p:cNvPr>
          <p:cNvGrpSpPr/>
          <p:nvPr/>
        </p:nvGrpSpPr>
        <p:grpSpPr>
          <a:xfrm>
            <a:off x="3338756" y="2904186"/>
            <a:ext cx="5514488" cy="3162883"/>
            <a:chOff x="8077828" y="3133092"/>
            <a:chExt cx="3481545" cy="1996871"/>
          </a:xfrm>
        </p:grpSpPr>
        <p:pic>
          <p:nvPicPr>
            <p:cNvPr id="4" name="그림 3" descr="스크린샷, 비디오 게임 소프트웨어, 디지털 합성, 3D 모델링이(가) 표시된 사진&#10;&#10;자동 생성된 설명">
              <a:extLst>
                <a:ext uri="{FF2B5EF4-FFF2-40B4-BE49-F238E27FC236}">
                  <a16:creationId xmlns:a16="http://schemas.microsoft.com/office/drawing/2014/main" id="{25B10EEC-37DD-F7FD-74A1-885727B9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7223" y="4209315"/>
              <a:ext cx="816032" cy="4510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E09618-E96B-D9E2-DCDB-028DD70B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913782" y="3498265"/>
              <a:ext cx="479875" cy="106016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02BAF0-10FA-57D5-24A4-B2F576985FF8}"/>
                </a:ext>
              </a:extLst>
            </p:cNvPr>
            <p:cNvGrpSpPr/>
            <p:nvPr/>
          </p:nvGrpSpPr>
          <p:grpSpPr>
            <a:xfrm>
              <a:off x="8077828" y="3133092"/>
              <a:ext cx="3481545" cy="1996871"/>
              <a:chOff x="6730126" y="2365831"/>
              <a:chExt cx="4761540" cy="273102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29C449-F344-4274-530F-085ADD09A9E8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EC885E-10F8-DFB8-EE6F-337E4CB58B20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9D138-00F6-4668-6E3F-93890E9B045B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9C27AF1F-FBAB-DB44-5A5E-D52B91E1540C}"/>
                </a:ext>
              </a:extLst>
            </p:cNvPr>
            <p:cNvSpPr/>
            <p:nvPr/>
          </p:nvSpPr>
          <p:spPr>
            <a:xfrm>
              <a:off x="1113665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F7B7552-A8F5-1BA1-FD50-EB69905FD276}"/>
                </a:ext>
              </a:extLst>
            </p:cNvPr>
            <p:cNvSpPr/>
            <p:nvPr/>
          </p:nvSpPr>
          <p:spPr>
            <a:xfrm>
              <a:off x="10638085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7661B5EA-CA7E-0935-D81B-C1311CF77999}"/>
                </a:ext>
              </a:extLst>
            </p:cNvPr>
            <p:cNvSpPr/>
            <p:nvPr/>
          </p:nvSpPr>
          <p:spPr>
            <a:xfrm>
              <a:off x="1071393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5E8E980B-3A53-716B-DE64-43A86AAC3B71}"/>
                </a:ext>
              </a:extLst>
            </p:cNvPr>
            <p:cNvSpPr/>
            <p:nvPr/>
          </p:nvSpPr>
          <p:spPr>
            <a:xfrm>
              <a:off x="1029121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23F15BE-B37A-4BFC-1CA0-C803243D595E}"/>
                </a:ext>
              </a:extLst>
            </p:cNvPr>
            <p:cNvGrpSpPr/>
            <p:nvPr/>
          </p:nvGrpSpPr>
          <p:grpSpPr>
            <a:xfrm>
              <a:off x="8779249" y="4111465"/>
              <a:ext cx="239679" cy="334770"/>
              <a:chOff x="3180190" y="3883693"/>
              <a:chExt cx="239679" cy="334770"/>
            </a:xfrm>
          </p:grpSpPr>
          <p:pic>
            <p:nvPicPr>
              <p:cNvPr id="15" name="그림 1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1D0AD5F2-A878-F27C-ECB6-CF84093A3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16" name="그림 15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A86B3803-9F2D-2A18-8912-0EA4A4ABE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24DFCC-01BC-E01C-2ACC-CAD73D6E4438}"/>
                </a:ext>
              </a:extLst>
            </p:cNvPr>
            <p:cNvSpPr txBox="1"/>
            <p:nvPr/>
          </p:nvSpPr>
          <p:spPr>
            <a:xfrm>
              <a:off x="9683841" y="3183554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</a:rPr>
                <a:t>Counter!</a:t>
              </a:r>
              <a:endParaRPr lang="ko-KR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4" name="화살표: 아래로 구부러짐 13">
              <a:extLst>
                <a:ext uri="{FF2B5EF4-FFF2-40B4-BE49-F238E27FC236}">
                  <a16:creationId xmlns:a16="http://schemas.microsoft.com/office/drawing/2014/main" id="{D4243BC4-610D-B8D8-AD19-B82D6B75FD73}"/>
                </a:ext>
              </a:extLst>
            </p:cNvPr>
            <p:cNvSpPr/>
            <p:nvPr/>
          </p:nvSpPr>
          <p:spPr>
            <a:xfrm>
              <a:off x="9041641" y="4006610"/>
              <a:ext cx="695581" cy="202705"/>
            </a:xfrm>
            <a:prstGeom prst="curvedDownArrow">
              <a:avLst>
                <a:gd name="adj1" fmla="val 25000"/>
                <a:gd name="adj2" fmla="val 50000"/>
                <a:gd name="adj3" fmla="val 2833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1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76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3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정조준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라이플의 저격 모드를 활성화한다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화면을 터치하면 해당 부위를 중심으로 넓은 범위에 강력한 피해를 입힌다</a:t>
            </a:r>
            <a:r>
              <a:rPr lang="en-US" altLang="ko-KR" sz="1200" dirty="0"/>
              <a:t>. (</a:t>
            </a:r>
            <a:r>
              <a:rPr lang="ko-KR" altLang="en-US" sz="1200" b="1" dirty="0">
                <a:solidFill>
                  <a:srgbClr val="0070C0"/>
                </a:solidFill>
              </a:rPr>
              <a:t>히트스캔 판정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제한시간 없이 최대 </a:t>
            </a:r>
            <a:r>
              <a:rPr lang="en-US" altLang="ko-KR" sz="1200" dirty="0"/>
              <a:t>4</a:t>
            </a:r>
            <a:r>
              <a:rPr lang="ko-KR" altLang="en-US" sz="1200" dirty="0"/>
              <a:t>번 터치할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 사용 중에는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불릿타임</a:t>
            </a:r>
            <a:r>
              <a:rPr lang="ko-KR" altLang="en-US" sz="1200" dirty="0" err="1"/>
              <a:t>이</a:t>
            </a:r>
            <a:r>
              <a:rPr lang="ko-KR" altLang="en-US" sz="1200" dirty="0"/>
              <a:t> 적용된다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8CDAD-0B8A-9939-3386-BEBCE9D0A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7" y="4474953"/>
            <a:ext cx="2657829" cy="1427830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FCD6D848-CCEB-FE78-32ED-DCC4EA432897}"/>
              </a:ext>
            </a:extLst>
          </p:cNvPr>
          <p:cNvGrpSpPr/>
          <p:nvPr/>
        </p:nvGrpSpPr>
        <p:grpSpPr>
          <a:xfrm>
            <a:off x="8881274" y="4480047"/>
            <a:ext cx="2351062" cy="1422736"/>
            <a:chOff x="8008257" y="3878242"/>
            <a:chExt cx="3345542" cy="2024541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3C84722-5CAD-4D4A-8E47-D9836A80058C}"/>
                </a:ext>
              </a:extLst>
            </p:cNvPr>
            <p:cNvGrpSpPr/>
            <p:nvPr/>
          </p:nvGrpSpPr>
          <p:grpSpPr>
            <a:xfrm>
              <a:off x="8008257" y="3878242"/>
              <a:ext cx="3345542" cy="2024541"/>
              <a:chOff x="4185558" y="3878242"/>
              <a:chExt cx="3345542" cy="202454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0734CFC-E94C-6707-DE3B-3E340189417D}"/>
                  </a:ext>
                </a:extLst>
              </p:cNvPr>
              <p:cNvSpPr/>
              <p:nvPr/>
            </p:nvSpPr>
            <p:spPr>
              <a:xfrm>
                <a:off x="4307595" y="5741936"/>
                <a:ext cx="1266940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3D7E555-5DEF-2EC3-0709-F017BDC30B36}"/>
                  </a:ext>
                </a:extLst>
              </p:cNvPr>
              <p:cNvSpPr/>
              <p:nvPr/>
            </p:nvSpPr>
            <p:spPr>
              <a:xfrm>
                <a:off x="6146275" y="5719060"/>
                <a:ext cx="1266940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8B75BC11-32F6-20CA-FC31-ED3FA27DF048}"/>
                  </a:ext>
                </a:extLst>
              </p:cNvPr>
              <p:cNvGrpSpPr/>
              <p:nvPr/>
            </p:nvGrpSpPr>
            <p:grpSpPr>
              <a:xfrm>
                <a:off x="4185558" y="3878242"/>
                <a:ext cx="3345542" cy="2024541"/>
                <a:chOff x="4934416" y="3343909"/>
                <a:chExt cx="2144022" cy="1188643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6FC0CAF-C638-ACD1-3E87-3936CB477AE0}"/>
                    </a:ext>
                  </a:extLst>
                </p:cNvPr>
                <p:cNvSpPr/>
                <p:nvPr/>
              </p:nvSpPr>
              <p:spPr>
                <a:xfrm>
                  <a:off x="4934416" y="3343909"/>
                  <a:ext cx="2144022" cy="11886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DCB148A5-27A2-6E2D-37D9-11BA31E4293D}"/>
                    </a:ext>
                  </a:extLst>
                </p:cNvPr>
                <p:cNvSpPr/>
                <p:nvPr/>
              </p:nvSpPr>
              <p:spPr>
                <a:xfrm>
                  <a:off x="5765412" y="4396192"/>
                  <a:ext cx="482031" cy="910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59F6505-3FB8-23E6-EF55-E4F306877C50}"/>
                  </a:ext>
                </a:extLst>
              </p:cNvPr>
              <p:cNvSpPr/>
              <p:nvPr/>
            </p:nvSpPr>
            <p:spPr>
              <a:xfrm>
                <a:off x="4307595" y="3966072"/>
                <a:ext cx="1266940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0B87809-6FFC-FC73-1594-FCDF8F9707D1}"/>
                  </a:ext>
                </a:extLst>
              </p:cNvPr>
              <p:cNvSpPr/>
              <p:nvPr/>
            </p:nvSpPr>
            <p:spPr>
              <a:xfrm>
                <a:off x="6146275" y="3966072"/>
                <a:ext cx="1266940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5EA60F4-90E7-2340-39B8-430BA70B6B0B}"/>
                  </a:ext>
                </a:extLst>
              </p:cNvPr>
              <p:cNvSpPr/>
              <p:nvPr/>
            </p:nvSpPr>
            <p:spPr>
              <a:xfrm rot="5400000">
                <a:off x="4109071" y="4160580"/>
                <a:ext cx="461465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C550871-D51E-B76F-30E1-C91A0D016A13}"/>
                  </a:ext>
                </a:extLst>
              </p:cNvPr>
              <p:cNvSpPr/>
              <p:nvPr/>
            </p:nvSpPr>
            <p:spPr>
              <a:xfrm rot="5400000">
                <a:off x="4109071" y="5544254"/>
                <a:ext cx="461465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60D4315-4858-7B11-4196-786B623E9186}"/>
                  </a:ext>
                </a:extLst>
              </p:cNvPr>
              <p:cNvSpPr/>
              <p:nvPr/>
            </p:nvSpPr>
            <p:spPr>
              <a:xfrm rot="5400000">
                <a:off x="7149432" y="4160580"/>
                <a:ext cx="461465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BDE6629-9CDC-195C-055A-FDC3C3FF8086}"/>
                  </a:ext>
                </a:extLst>
              </p:cNvPr>
              <p:cNvSpPr/>
              <p:nvPr/>
            </p:nvSpPr>
            <p:spPr>
              <a:xfrm rot="5400000">
                <a:off x="7149432" y="5508967"/>
                <a:ext cx="461465" cy="66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AB97EB77-15A2-6F29-133D-67E2C4FE7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041" y="4890512"/>
                <a:ext cx="282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92C68B4A-4009-A690-2D74-5DD1E365E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461" y="4764881"/>
                <a:ext cx="0" cy="24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그림 80" descr="원, 도표, 스케치, 라인이(가) 표시된 사진&#10;&#10;자동 생성된 설명">
              <a:extLst>
                <a:ext uri="{FF2B5EF4-FFF2-40B4-BE49-F238E27FC236}">
                  <a16:creationId xmlns:a16="http://schemas.microsoft.com/office/drawing/2014/main" id="{131A23B6-7891-46A9-084F-F25D9482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1902" y="4439948"/>
              <a:ext cx="1114213" cy="1033389"/>
            </a:xfrm>
            <a:prstGeom prst="rect">
              <a:avLst/>
            </a:prstGeom>
          </p:spPr>
        </p:pic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A134F088-2C5E-A350-523E-86EB2608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561" y="4495594"/>
            <a:ext cx="2351063" cy="143108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5663D2C5-BBB5-F3B3-A65E-8B1861266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820" y="4471701"/>
            <a:ext cx="2351062" cy="1431081"/>
          </a:xfrm>
          <a:prstGeom prst="rect">
            <a:avLst/>
          </a:prstGeom>
        </p:spPr>
      </p:pic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87FED986-A450-910C-9F41-7F7D854E13B7}"/>
              </a:ext>
            </a:extLst>
          </p:cNvPr>
          <p:cNvSpPr/>
          <p:nvPr/>
        </p:nvSpPr>
        <p:spPr>
          <a:xfrm>
            <a:off x="10340409" y="4960093"/>
            <a:ext cx="626206" cy="626206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8ACA4A1-3F27-1E4F-7450-1A6FD8DA8654}"/>
              </a:ext>
            </a:extLst>
          </p:cNvPr>
          <p:cNvSpPr txBox="1"/>
          <p:nvPr/>
        </p:nvSpPr>
        <p:spPr>
          <a:xfrm>
            <a:off x="10141192" y="4723249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실제 타격 범위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412270-6785-7AAD-F845-911A222A6E32}"/>
              </a:ext>
            </a:extLst>
          </p:cNvPr>
          <p:cNvSpPr txBox="1"/>
          <p:nvPr/>
        </p:nvSpPr>
        <p:spPr>
          <a:xfrm>
            <a:off x="1523430" y="603339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C9465C-B3C4-A077-2D0A-7EC00444F74C}"/>
              </a:ext>
            </a:extLst>
          </p:cNvPr>
          <p:cNvSpPr txBox="1"/>
          <p:nvPr/>
        </p:nvSpPr>
        <p:spPr>
          <a:xfrm>
            <a:off x="3650539" y="6033393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저격 모드에서 화면 터치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BAB92-00DC-8225-1095-2D760E219210}"/>
              </a:ext>
            </a:extLst>
          </p:cNvPr>
          <p:cNvSpPr txBox="1"/>
          <p:nvPr/>
        </p:nvSpPr>
        <p:spPr>
          <a:xfrm>
            <a:off x="6554949" y="6033393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조준 이펙트 출력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2AFEE3-C932-C9DB-1D1C-620C26D4D84D}"/>
              </a:ext>
            </a:extLst>
          </p:cNvPr>
          <p:cNvSpPr txBox="1"/>
          <p:nvPr/>
        </p:nvSpPr>
        <p:spPr>
          <a:xfrm>
            <a:off x="8815925" y="603339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이펙트 출력과 동시에 적 타격</a:t>
            </a:r>
          </a:p>
        </p:txBody>
      </p:sp>
    </p:spTree>
    <p:extLst>
      <p:ext uri="{BB962C8B-B14F-4D97-AF65-F5344CB8AC3E}">
        <p14:creationId xmlns:p14="http://schemas.microsoft.com/office/powerpoint/2010/main" val="25242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331756"/>
            <a:ext cx="4097581" cy="4199655"/>
            <a:chOff x="1643427" y="1039424"/>
            <a:chExt cx="4097581" cy="419965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778584" cy="769441"/>
              <a:chOff x="1643427" y="986374"/>
              <a:chExt cx="3778584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2507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컨셉 및 레퍼런스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9364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AR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SG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SR</a:t>
                </a:r>
                <a:endParaRPr lang="ko-KR" altLang="en-US" sz="10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4097581" cy="3082217"/>
              <a:chOff x="1643427" y="2096600"/>
              <a:chExt cx="4097581" cy="308221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5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latin typeface="+mn-ea"/>
                    <a:ea typeface="+mn-ea"/>
                  </a:rPr>
                  <a:t>AR</a:t>
                </a:r>
                <a:r>
                  <a:rPr lang="ko-KR" altLang="en-US" sz="1800" b="1" dirty="0">
                    <a:latin typeface="+mn-ea"/>
                    <a:ea typeface="+mn-ea"/>
                  </a:rPr>
                  <a:t> 스킬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826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3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</a:t>
                </a:r>
                <a:r>
                  <a:rPr lang="en-US" altLang="ko-KR" sz="1000" dirty="0"/>
                  <a:t> 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 </a:t>
                </a:r>
                <a:r>
                  <a:rPr lang="en-US" altLang="ko-KR" sz="1000" dirty="0"/>
                  <a:t>2</a:t>
                </a:r>
                <a:r>
                  <a:rPr lang="ko-KR" altLang="en-US" sz="1000" dirty="0"/>
                  <a:t>스킬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948E1-2BE1-ED13-B5FC-0CED81FC2D23}"/>
                  </a:ext>
                </a:extLst>
              </p:cNvPr>
              <p:cNvSpPr txBox="1"/>
              <p:nvPr/>
            </p:nvSpPr>
            <p:spPr>
              <a:xfrm>
                <a:off x="2914593" y="3733722"/>
                <a:ext cx="2826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3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</a:t>
                </a:r>
                <a:r>
                  <a:rPr lang="en-US" altLang="ko-KR" sz="1000" dirty="0"/>
                  <a:t> 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 </a:t>
                </a:r>
                <a:r>
                  <a:rPr lang="en-US" altLang="ko-KR" sz="1000" dirty="0"/>
                  <a:t>2</a:t>
                </a:r>
                <a:r>
                  <a:rPr lang="ko-KR" altLang="en-US" sz="1000" dirty="0"/>
                  <a:t>스킬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39DFE-6F51-9C29-278A-8D1DE6AA6F48}"/>
                  </a:ext>
                </a:extLst>
              </p:cNvPr>
              <p:cNvSpPr txBox="1"/>
              <p:nvPr/>
            </p:nvSpPr>
            <p:spPr>
              <a:xfrm>
                <a:off x="1643427" y="4409376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CA053-70A0-EFD6-DF5F-06C7269FBB40}"/>
                  </a:ext>
                </a:extLst>
              </p:cNvPr>
              <p:cNvSpPr txBox="1"/>
              <p:nvPr/>
            </p:nvSpPr>
            <p:spPr>
              <a:xfrm>
                <a:off x="2914593" y="455589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latin typeface="+mn-ea"/>
                    <a:ea typeface="+mn-ea"/>
                  </a:rPr>
                  <a:t>SR</a:t>
                </a:r>
                <a:r>
                  <a:rPr lang="ko-KR" altLang="en-US" sz="1800" b="1" dirty="0">
                    <a:latin typeface="+mn-ea"/>
                    <a:ea typeface="+mn-ea"/>
                  </a:rPr>
                  <a:t> 스킬 상세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BE0B1-BB12-7495-3CC9-47B38AD369D5}"/>
                  </a:ext>
                </a:extLst>
              </p:cNvPr>
              <p:cNvSpPr txBox="1"/>
              <p:nvPr/>
            </p:nvSpPr>
            <p:spPr>
              <a:xfrm>
                <a:off x="2914593" y="4927429"/>
                <a:ext cx="2826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3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</a:t>
                </a:r>
                <a:r>
                  <a:rPr lang="en-US" altLang="ko-KR" sz="1000" dirty="0"/>
                  <a:t> 1</a:t>
                </a:r>
                <a:r>
                  <a:rPr lang="ko-KR" altLang="en-US" sz="1000" dirty="0"/>
                  <a:t>스킬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자동 </a:t>
                </a:r>
                <a:r>
                  <a:rPr lang="en-US" altLang="ko-KR" sz="1000" dirty="0"/>
                  <a:t>2</a:t>
                </a:r>
                <a:r>
                  <a:rPr lang="ko-KR" altLang="en-US" sz="1000" dirty="0"/>
                  <a:t>스킬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809487" cy="769441"/>
              <a:chOff x="1673164" y="3222519"/>
              <a:chExt cx="2809487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latin typeface="+mn-ea"/>
                    <a:ea typeface="+mn-ea"/>
                  </a:rPr>
                  <a:t>SG </a:t>
                </a:r>
                <a:r>
                  <a:rPr lang="ko-KR" altLang="en-US" sz="1800" b="1" dirty="0">
                    <a:latin typeface="+mn-ea"/>
                    <a:ea typeface="+mn-ea"/>
                  </a:rPr>
                  <a:t>스킬 상세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총기 컨셉 및 레퍼런스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총기 컨셉 및 레퍼런스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1" y="1013293"/>
            <a:ext cx="10515599" cy="62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종류별 컨셉은 다음과 같다</a:t>
            </a:r>
            <a:r>
              <a:rPr lang="en-US" altLang="ko-KR" sz="1400" dirty="0"/>
              <a:t>. (</a:t>
            </a:r>
            <a:r>
              <a:rPr lang="ko-KR" altLang="en-US" sz="1400" dirty="0"/>
              <a:t>레퍼런스 </a:t>
            </a:r>
            <a:r>
              <a:rPr lang="en-US" altLang="ko-KR" sz="1400" dirty="0"/>
              <a:t>– </a:t>
            </a:r>
            <a:r>
              <a:rPr lang="ko-KR" altLang="en-US" sz="1400" dirty="0"/>
              <a:t>둠 </a:t>
            </a:r>
            <a:r>
              <a:rPr lang="en-US" altLang="ko-KR" sz="1400" dirty="0"/>
              <a:t>2016)</a:t>
            </a:r>
            <a:endParaRPr lang="en-US" altLang="ko-KR" sz="400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31B0EAD-5517-B617-A348-F3C45049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95471"/>
              </p:ext>
            </p:extLst>
          </p:nvPr>
        </p:nvGraphicFramePr>
        <p:xfrm>
          <a:off x="1610360" y="1701896"/>
          <a:ext cx="9540240" cy="464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575">
                  <a:extLst>
                    <a:ext uri="{9D8B030D-6E8A-4147-A177-3AD203B41FA5}">
                      <a16:colId xmlns:a16="http://schemas.microsoft.com/office/drawing/2014/main" val="2703404653"/>
                    </a:ext>
                  </a:extLst>
                </a:gridCol>
                <a:gridCol w="2088063">
                  <a:extLst>
                    <a:ext uri="{9D8B030D-6E8A-4147-A177-3AD203B41FA5}">
                      <a16:colId xmlns:a16="http://schemas.microsoft.com/office/drawing/2014/main" val="395936041"/>
                    </a:ext>
                  </a:extLst>
                </a:gridCol>
                <a:gridCol w="1564602">
                  <a:extLst>
                    <a:ext uri="{9D8B030D-6E8A-4147-A177-3AD203B41FA5}">
                      <a16:colId xmlns:a16="http://schemas.microsoft.com/office/drawing/2014/main" val="365258613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987938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4626996"/>
                    </a:ext>
                  </a:extLst>
                </a:gridCol>
              </a:tblGrid>
              <a:tr h="663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컨셉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색상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레퍼런스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레퍼런스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05918"/>
                  </a:ext>
                </a:extLst>
              </a:tr>
              <a:tr h="663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SF, </a:t>
                      </a:r>
                      <a:r>
                        <a:rPr lang="ko-KR" altLang="en-US" dirty="0"/>
                        <a:t>플라즈마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화염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보라색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2697"/>
                  </a:ext>
                </a:extLst>
              </a:tr>
              <a:tr h="663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48587"/>
                  </a:ext>
                </a:extLst>
              </a:tr>
              <a:tr h="1326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스팀펑크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엔진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주황색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노란색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77012"/>
                  </a:ext>
                </a:extLst>
              </a:tr>
              <a:tr h="663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SF, </a:t>
                      </a:r>
                      <a:r>
                        <a:rPr lang="ko-KR" altLang="en-US" dirty="0" err="1"/>
                        <a:t>레일건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레이저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51879"/>
                  </a:ext>
                </a:extLst>
              </a:tr>
              <a:tr h="663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38884"/>
                  </a:ext>
                </a:extLst>
              </a:tr>
            </a:tbl>
          </a:graphicData>
        </a:graphic>
      </p:graphicFrame>
      <p:pic>
        <p:nvPicPr>
          <p:cNvPr id="6" name="그림 5" descr="무기, 원거리 무기이(가) 표시된 사진&#10;&#10;자동 생성된 설명">
            <a:extLst>
              <a:ext uri="{FF2B5EF4-FFF2-40B4-BE49-F238E27FC236}">
                <a16:creationId xmlns:a16="http://schemas.microsoft.com/office/drawing/2014/main" id="{FF657751-5AF2-570C-0248-FBE22A09B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914" y="2706813"/>
            <a:ext cx="1251901" cy="588195"/>
          </a:xfrm>
          <a:prstGeom prst="rect">
            <a:avLst/>
          </a:prstGeom>
        </p:spPr>
      </p:pic>
      <p:pic>
        <p:nvPicPr>
          <p:cNvPr id="8" name="그림 7" descr="무기, 총기, 원거리 무기, 총신이(가) 표시된 사진&#10;&#10;자동 생성된 설명">
            <a:extLst>
              <a:ext uri="{FF2B5EF4-FFF2-40B4-BE49-F238E27FC236}">
                <a16:creationId xmlns:a16="http://schemas.microsoft.com/office/drawing/2014/main" id="{09B4300B-3BD7-56BC-D208-B6D510A3C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9465" y="5295708"/>
            <a:ext cx="2274504" cy="787328"/>
          </a:xfrm>
          <a:prstGeom prst="rect">
            <a:avLst/>
          </a:prstGeom>
        </p:spPr>
      </p:pic>
      <p:pic>
        <p:nvPicPr>
          <p:cNvPr id="11" name="그림 10" descr="무기, 원거리 무기, 총기, 방아쇠이(가) 표시된 사진&#10;&#10;자동 생성된 설명">
            <a:extLst>
              <a:ext uri="{FF2B5EF4-FFF2-40B4-BE49-F238E27FC236}">
                <a16:creationId xmlns:a16="http://schemas.microsoft.com/office/drawing/2014/main" id="{80592F48-686F-5610-82C7-522E49ECE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0613" y="3961166"/>
            <a:ext cx="2372209" cy="7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구조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1" y="1013292"/>
            <a:ext cx="10515599" cy="241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스킬은 해금할 필요 없이 사용할 수 있는 </a:t>
            </a:r>
            <a:r>
              <a:rPr lang="en-US" altLang="ko-KR" sz="1400" dirty="0">
                <a:solidFill>
                  <a:srgbClr val="FF0000"/>
                </a:solidFill>
              </a:rPr>
              <a:t>1, 2, 3</a:t>
            </a:r>
            <a:r>
              <a:rPr lang="ko-KR" altLang="en-US" sz="1400" dirty="0">
                <a:solidFill>
                  <a:srgbClr val="FF0000"/>
                </a:solidFill>
              </a:rPr>
              <a:t>스킬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숙련도로 해금할 수 있는 </a:t>
            </a:r>
            <a:r>
              <a:rPr lang="ko-KR" altLang="en-US" sz="1400" dirty="0">
                <a:solidFill>
                  <a:srgbClr val="FF0000"/>
                </a:solidFill>
              </a:rPr>
              <a:t>자동 사용 스킬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패시브 스킬</a:t>
            </a:r>
            <a:r>
              <a:rPr lang="ko-KR" altLang="en-US" sz="1400" dirty="0"/>
              <a:t>로 나뉜다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‘</a:t>
            </a:r>
            <a:r>
              <a:rPr lang="ko-KR" altLang="en-US" sz="1400" dirty="0"/>
              <a:t>카운터 가능 스킬</a:t>
            </a:r>
            <a:r>
              <a:rPr lang="en-US" altLang="ko-KR" sz="1400" dirty="0"/>
              <a:t>’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보스 스테이지에서 특정 상황에 사용 시 보스를 잠시동안 무력화할 수 있다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3</a:t>
            </a:r>
            <a:r>
              <a:rPr lang="ko-KR" altLang="en-US" sz="1400" dirty="0"/>
              <a:t>스킬은 각 총기의 궁극기로</a:t>
            </a:r>
            <a:r>
              <a:rPr lang="en-US" altLang="ko-KR" sz="1400" dirty="0"/>
              <a:t>, </a:t>
            </a:r>
            <a:r>
              <a:rPr lang="ko-KR" altLang="en-US" sz="1400" dirty="0"/>
              <a:t>특수 조작이 추가된다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sz="1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자동 사용 스킬은 플레이어 주변을 도는 </a:t>
            </a:r>
            <a:r>
              <a:rPr lang="ko-KR" altLang="en-US" sz="1400" dirty="0" err="1"/>
              <a:t>드론</a:t>
            </a:r>
            <a:r>
              <a:rPr lang="ko-KR" altLang="en-US" sz="1400" dirty="0"/>
              <a:t> 또는 칼날을 소환하여 적을 자동으로 공격하는 기술이다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D201A8-B3D1-BD74-6F56-468892B511D9}"/>
              </a:ext>
            </a:extLst>
          </p:cNvPr>
          <p:cNvGrpSpPr/>
          <p:nvPr/>
        </p:nvGrpSpPr>
        <p:grpSpPr>
          <a:xfrm>
            <a:off x="1168400" y="3837848"/>
            <a:ext cx="3523593" cy="1996873"/>
            <a:chOff x="1019378" y="2365828"/>
            <a:chExt cx="4819046" cy="27310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DA6878-E966-0295-1C35-E4B7910E68EC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12" name="그림 11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1D84AB67-D1C8-A977-B2F2-A86C628C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646E12-6593-E560-B4FE-5E4CBD477EB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53FB32-C830-6681-D637-E7D5FE90DA4F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263F61-C1A0-182E-2580-89FD676B7048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2770598F-960D-8CC2-10FC-522030E2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112" y="3837848"/>
            <a:ext cx="3559241" cy="20068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D070A5F-65EC-279C-B008-DA777B409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472" y="4473685"/>
            <a:ext cx="1593120" cy="13710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F873913-8674-C6CB-12A8-BFA58512ED6A}"/>
              </a:ext>
            </a:extLst>
          </p:cNvPr>
          <p:cNvSpPr txBox="1"/>
          <p:nvPr/>
        </p:nvSpPr>
        <p:spPr>
          <a:xfrm>
            <a:off x="1911327" y="5951142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1, 2, 3</a:t>
            </a:r>
            <a:r>
              <a:rPr lang="ko-KR" altLang="en-US" dirty="0"/>
              <a:t>스킬은 직접 사용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95B855-C511-0475-FAF9-0012DCFEC44F}"/>
              </a:ext>
            </a:extLst>
          </p:cNvPr>
          <p:cNvSpPr txBox="1"/>
          <p:nvPr/>
        </p:nvSpPr>
        <p:spPr>
          <a:xfrm>
            <a:off x="5893641" y="5951142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 스킬은 숙련도로 해금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EB767E-B89A-7581-8A71-0745DCF0CED9}"/>
              </a:ext>
            </a:extLst>
          </p:cNvPr>
          <p:cNvSpPr txBox="1"/>
          <p:nvPr/>
        </p:nvSpPr>
        <p:spPr>
          <a:xfrm>
            <a:off x="9315477" y="5951142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사용 스킬 레퍼런스</a:t>
            </a:r>
          </a:p>
        </p:txBody>
      </p:sp>
    </p:spTree>
    <p:extLst>
      <p:ext uri="{BB962C8B-B14F-4D97-AF65-F5344CB8AC3E}">
        <p14:creationId xmlns:p14="http://schemas.microsoft.com/office/powerpoint/2010/main" val="40911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AR</a:t>
            </a:r>
            <a:r>
              <a:rPr lang="ko-KR" altLang="en-US" sz="3600" dirty="0"/>
              <a:t> 스킬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04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59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200" dirty="0"/>
              <a:t>1</a:t>
            </a:r>
            <a:r>
              <a:rPr lang="ko-KR" altLang="en-US" sz="1200" dirty="0"/>
              <a:t>스킬 </a:t>
            </a:r>
            <a:r>
              <a:rPr lang="en-US" altLang="ko-KR" sz="1200" dirty="0"/>
              <a:t>– </a:t>
            </a:r>
            <a:r>
              <a:rPr lang="ko-KR" altLang="en-US" sz="1200" dirty="0"/>
              <a:t>제압사격</a:t>
            </a:r>
            <a:endParaRPr lang="en-US" altLang="ko-KR" sz="10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바라보는 방향에</a:t>
            </a:r>
            <a:r>
              <a:rPr lang="ko-KR" altLang="en-US" sz="1200" dirty="0"/>
              <a:t> 부채꼴 모양으로 난사하여 </a:t>
            </a:r>
            <a:r>
              <a:rPr lang="en-US" altLang="ko-KR" sz="1200" dirty="0"/>
              <a:t>3</a:t>
            </a:r>
            <a:r>
              <a:rPr lang="ko-KR" altLang="en-US" sz="1200" dirty="0"/>
              <a:t>초간 </a:t>
            </a:r>
            <a:r>
              <a:rPr lang="en-US" altLang="ko-KR" sz="1200" dirty="0"/>
              <a:t>1</a:t>
            </a:r>
            <a:r>
              <a:rPr lang="ko-KR" altLang="en-US" sz="1200" dirty="0"/>
              <a:t>초 간격으로 총 </a:t>
            </a:r>
            <a:r>
              <a:rPr lang="en-US" altLang="ko-KR" sz="1200" dirty="0"/>
              <a:t>3</a:t>
            </a:r>
            <a:r>
              <a:rPr lang="ko-KR" altLang="en-US" sz="1200" dirty="0"/>
              <a:t>회 피해를 입힌다</a:t>
            </a:r>
            <a:r>
              <a:rPr lang="en-US" altLang="ko-KR" sz="1200" dirty="0"/>
              <a:t>. (</a:t>
            </a:r>
            <a:r>
              <a:rPr lang="ko-KR" altLang="en-US" sz="1200" b="1" dirty="0">
                <a:solidFill>
                  <a:srgbClr val="0070C0"/>
                </a:solidFill>
              </a:rPr>
              <a:t>히트스캔 판정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스킬을 사용하는 도중에 이동할 수 있다</a:t>
            </a:r>
            <a:r>
              <a:rPr lang="en-US" altLang="ko-KR" sz="1200" dirty="0"/>
              <a:t>. (</a:t>
            </a:r>
            <a:r>
              <a:rPr lang="ko-KR" altLang="en-US" sz="1200" dirty="0"/>
              <a:t>이동하면서 사용 가능</a:t>
            </a:r>
            <a:r>
              <a:rPr lang="en-US" altLang="ko-KR" sz="1200" dirty="0"/>
              <a:t>)</a:t>
            </a:r>
          </a:p>
        </p:txBody>
      </p:sp>
      <p:pic>
        <p:nvPicPr>
          <p:cNvPr id="22" name="그림 21" descr="스크린샷, PC 게임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90CCD34E-C83D-2E24-F2B7-1569F7B0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32" y="3133092"/>
            <a:ext cx="3481545" cy="2043660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57D4699-43B1-D89C-86E5-61C5EBF26566}"/>
              </a:ext>
            </a:extLst>
          </p:cNvPr>
          <p:cNvSpPr/>
          <p:nvPr/>
        </p:nvSpPr>
        <p:spPr>
          <a:xfrm>
            <a:off x="3450774" y="3739321"/>
            <a:ext cx="1310647" cy="623514"/>
          </a:xfrm>
          <a:custGeom>
            <a:avLst/>
            <a:gdLst>
              <a:gd name="connsiteX0" fmla="*/ 2141945 w 2278251"/>
              <a:gd name="connsiteY0" fmla="*/ 0 h 1410592"/>
              <a:gd name="connsiteX1" fmla="*/ 2141945 w 2278251"/>
              <a:gd name="connsiteY1" fmla="*/ 1 h 1410592"/>
              <a:gd name="connsiteX2" fmla="*/ 2141946 w 2278251"/>
              <a:gd name="connsiteY2" fmla="*/ 0 h 1410592"/>
              <a:gd name="connsiteX3" fmla="*/ 2278251 w 2278251"/>
              <a:gd name="connsiteY3" fmla="*/ 705296 h 1410592"/>
              <a:gd name="connsiteX4" fmla="*/ 2141946 w 2278251"/>
              <a:gd name="connsiteY4" fmla="*/ 1410592 h 1410592"/>
              <a:gd name="connsiteX5" fmla="*/ 2141943 w 2278251"/>
              <a:gd name="connsiteY5" fmla="*/ 1410590 h 1410592"/>
              <a:gd name="connsiteX6" fmla="*/ 0 w 2278251"/>
              <a:gd name="connsiteY6" fmla="*/ 705295 h 141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8251" h="1410592">
                <a:moveTo>
                  <a:pt x="2141945" y="0"/>
                </a:moveTo>
                <a:lnTo>
                  <a:pt x="2141945" y="1"/>
                </a:lnTo>
                <a:lnTo>
                  <a:pt x="2141946" y="0"/>
                </a:lnTo>
                <a:cubicBezTo>
                  <a:pt x="2217225" y="0"/>
                  <a:pt x="2278251" y="315772"/>
                  <a:pt x="2278251" y="705296"/>
                </a:cubicBezTo>
                <a:cubicBezTo>
                  <a:pt x="2278251" y="1094820"/>
                  <a:pt x="2217225" y="1410592"/>
                  <a:pt x="2141946" y="1410592"/>
                </a:cubicBezTo>
                <a:lnTo>
                  <a:pt x="2141943" y="1410590"/>
                </a:lnTo>
                <a:lnTo>
                  <a:pt x="0" y="705295"/>
                </a:lnTo>
                <a:close/>
              </a:path>
            </a:pathLst>
          </a:custGeom>
          <a:solidFill>
            <a:srgbClr val="9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66948B-6491-5606-00FA-44FB9583C5F2}"/>
              </a:ext>
            </a:extLst>
          </p:cNvPr>
          <p:cNvGrpSpPr/>
          <p:nvPr/>
        </p:nvGrpSpPr>
        <p:grpSpPr>
          <a:xfrm>
            <a:off x="2156221" y="3133092"/>
            <a:ext cx="3481546" cy="1996871"/>
            <a:chOff x="6730126" y="2365831"/>
            <a:chExt cx="4761541" cy="273102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C293FC-70C9-DD8D-C760-95CF88E66B84}"/>
                </a:ext>
              </a:extLst>
            </p:cNvPr>
            <p:cNvSpPr/>
            <p:nvPr/>
          </p:nvSpPr>
          <p:spPr>
            <a:xfrm>
              <a:off x="6730126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44D2C-63D8-7E42-DCD0-384D7392138B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79671B-D564-7594-F9B2-D396EA264846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71823F9-14BD-69A1-0B36-16A10975AB65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8DF8E1-0802-4925-E755-C0704B09020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EEC13E4D-98BA-4B0E-AFFC-22B13F981034}"/>
              </a:ext>
            </a:extLst>
          </p:cNvPr>
          <p:cNvSpPr/>
          <p:nvPr/>
        </p:nvSpPr>
        <p:spPr>
          <a:xfrm>
            <a:off x="521504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EDD30E0-6EB4-A19B-A598-C9FCB78EE3D9}"/>
              </a:ext>
            </a:extLst>
          </p:cNvPr>
          <p:cNvSpPr/>
          <p:nvPr/>
        </p:nvSpPr>
        <p:spPr>
          <a:xfrm>
            <a:off x="4716478" y="4708026"/>
            <a:ext cx="821236" cy="3177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대쉬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A486455F-0784-CED6-0112-221AB5AAA2FF}"/>
              </a:ext>
            </a:extLst>
          </p:cNvPr>
          <p:cNvSpPr/>
          <p:nvPr/>
        </p:nvSpPr>
        <p:spPr>
          <a:xfrm>
            <a:off x="479232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BBD2ED88-3731-CFB4-ECA6-0336F954771C}"/>
              </a:ext>
            </a:extLst>
          </p:cNvPr>
          <p:cNvSpPr/>
          <p:nvPr/>
        </p:nvSpPr>
        <p:spPr>
          <a:xfrm>
            <a:off x="4369606" y="4305378"/>
            <a:ext cx="334770" cy="33477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9" name="그림 58" descr="픽셀, 패턴이(가) 표시된 사진&#10;&#10;자동 생성된 설명">
            <a:extLst>
              <a:ext uri="{FF2B5EF4-FFF2-40B4-BE49-F238E27FC236}">
                <a16:creationId xmlns:a16="http://schemas.microsoft.com/office/drawing/2014/main" id="{73978544-B63C-DDA6-7BD7-1E6B2136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190" y="3883693"/>
            <a:ext cx="171615" cy="334770"/>
          </a:xfrm>
          <a:prstGeom prst="rect">
            <a:avLst/>
          </a:prstGeom>
        </p:spPr>
      </p:pic>
      <p:pic>
        <p:nvPicPr>
          <p:cNvPr id="60" name="그림 59" descr="무기, 원거리 무기이(가) 표시된 사진&#10;&#10;자동 생성된 설명">
            <a:extLst>
              <a:ext uri="{FF2B5EF4-FFF2-40B4-BE49-F238E27FC236}">
                <a16:creationId xmlns:a16="http://schemas.microsoft.com/office/drawing/2014/main" id="{D1BB43B8-395F-C1E8-D60E-D757D7EEC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70968" y="4028961"/>
            <a:ext cx="148901" cy="699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BC6E31B-A3E1-6A5C-34AE-7388627DC7E2}"/>
              </a:ext>
            </a:extLst>
          </p:cNvPr>
          <p:cNvSpPr txBox="1"/>
          <p:nvPr/>
        </p:nvSpPr>
        <p:spPr>
          <a:xfrm>
            <a:off x="6303822" y="5270500"/>
            <a:ext cx="322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레퍼런스 </a:t>
            </a:r>
            <a:r>
              <a:rPr lang="en-US" altLang="ko-KR" dirty="0"/>
              <a:t>(</a:t>
            </a:r>
            <a:r>
              <a:rPr lang="ko-KR" altLang="en-US" dirty="0" err="1"/>
              <a:t>이터널리턴</a:t>
            </a:r>
            <a:r>
              <a:rPr lang="ko-KR" altLang="en-US" dirty="0"/>
              <a:t> </a:t>
            </a:r>
            <a:r>
              <a:rPr lang="ko-KR" altLang="en-US" dirty="0" err="1"/>
              <a:t>아이솔</a:t>
            </a:r>
            <a:r>
              <a:rPr lang="ko-KR" altLang="en-US" dirty="0"/>
              <a:t> </a:t>
            </a:r>
            <a:r>
              <a:rPr lang="en-US" altLang="ko-KR" dirty="0"/>
              <a:t>W </a:t>
            </a:r>
            <a:r>
              <a:rPr lang="en-US" altLang="ko-KR" dirty="0">
                <a:hlinkClick r:id="rId6"/>
              </a:rPr>
              <a:t>LINK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7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2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플라즈마 수류탄 </a:t>
            </a:r>
            <a:r>
              <a:rPr lang="en-US" altLang="ko-KR" sz="1400" dirty="0"/>
              <a:t>(</a:t>
            </a:r>
            <a:r>
              <a:rPr lang="ko-KR" altLang="en-US" sz="1400" dirty="0"/>
              <a:t>카운터 가능 스킬</a:t>
            </a:r>
            <a:r>
              <a:rPr lang="en-US" altLang="ko-KR" sz="1400" dirty="0"/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평타 사거리 안에 적이 있을 시</a:t>
            </a:r>
            <a:r>
              <a:rPr lang="ko-KR" altLang="en-US" sz="1200" dirty="0"/>
              <a:t> 수류탄을 투척한다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수류탄이 적중하면 폭발을 일으키며</a:t>
            </a:r>
            <a:r>
              <a:rPr lang="en-US" altLang="ko-KR" sz="1200" dirty="0"/>
              <a:t>, </a:t>
            </a:r>
            <a:r>
              <a:rPr lang="ko-KR" altLang="en-US" sz="1200" dirty="0"/>
              <a:t>넓은 범위에 한방의 큰 피해를 입힌다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보스 스테이지에서 특정 상황에 사용 시 보스를 잠시동안 무력화할 수 있다</a:t>
            </a:r>
            <a:r>
              <a:rPr lang="en-US" altLang="ko-KR" sz="1200" dirty="0"/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86F21E-99EB-A172-9338-E03A46B74B4C}"/>
              </a:ext>
            </a:extLst>
          </p:cNvPr>
          <p:cNvGrpSpPr/>
          <p:nvPr/>
        </p:nvGrpSpPr>
        <p:grpSpPr>
          <a:xfrm>
            <a:off x="4355226" y="3133092"/>
            <a:ext cx="3481545" cy="1996871"/>
            <a:chOff x="3740004" y="3133092"/>
            <a:chExt cx="3481545" cy="19968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E3A19-4339-88B0-6658-2D8789AF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430885" y="3579985"/>
              <a:ext cx="479875" cy="1060163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066948B-6491-5606-00FA-44FB9583C5F2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EC293FC-70C9-DD8D-C760-95CF88E66B84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9444D2C-63D8-7E42-DCD0-384D7392138B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8DF8E1-0802-4925-E755-C0704B090200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EEC13E4D-98BA-4B0E-AFFC-22B13F981034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EDD30E0-6EB4-A19B-A598-C9FCB78EE3D9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7" name="순서도: 연결자 56">
              <a:extLst>
                <a:ext uri="{FF2B5EF4-FFF2-40B4-BE49-F238E27FC236}">
                  <a16:creationId xmlns:a16="http://schemas.microsoft.com/office/drawing/2014/main" id="{A486455F-0784-CED6-0112-221AB5AAA2FF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BBD2ED88-3731-CFB4-ECA6-0336F954771C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7CF4036-D81A-B65F-A0F0-07DA935077AB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59" name="그림 58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73978544-B63C-DDA6-7BD7-1E6B21361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60" name="그림 59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D1BB43B8-395F-C1E8-D60E-D757D7EEC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549B825-8D0B-BC59-2E4F-FCC43EF0A5AA}"/>
                </a:ext>
              </a:extLst>
            </p:cNvPr>
            <p:cNvSpPr/>
            <p:nvPr/>
          </p:nvSpPr>
          <p:spPr>
            <a:xfrm>
              <a:off x="3740004" y="3634207"/>
              <a:ext cx="3481545" cy="486597"/>
            </a:xfrm>
            <a:prstGeom prst="rect">
              <a:avLst/>
            </a:prstGeom>
            <a:solidFill>
              <a:schemeClr val="bg1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보스가 강력한 일격을 준비합니다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!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카운터 스킬을 사용하여 저지할 수 있습니다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1F55860-84AA-E706-1DE1-9B6D0F6F34E9}"/>
              </a:ext>
            </a:extLst>
          </p:cNvPr>
          <p:cNvGrpSpPr/>
          <p:nvPr/>
        </p:nvGrpSpPr>
        <p:grpSpPr>
          <a:xfrm>
            <a:off x="8172695" y="3133092"/>
            <a:ext cx="3481545" cy="1996871"/>
            <a:chOff x="8077828" y="3133092"/>
            <a:chExt cx="3481545" cy="1996871"/>
          </a:xfrm>
        </p:grpSpPr>
        <p:pic>
          <p:nvPicPr>
            <p:cNvPr id="23" name="그림 22" descr="스크린샷, 비디오 게임 소프트웨어, 디지털 합성, 3D 모델링이(가) 표시된 사진&#10;&#10;자동 생성된 설명">
              <a:extLst>
                <a:ext uri="{FF2B5EF4-FFF2-40B4-BE49-F238E27FC236}">
                  <a16:creationId xmlns:a16="http://schemas.microsoft.com/office/drawing/2014/main" id="{35D47354-A873-D263-C329-434E0956B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7223" y="4209315"/>
              <a:ext cx="816032" cy="45101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1288A9-84BB-3753-5402-FD850D6D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13782" y="3498265"/>
              <a:ext cx="479875" cy="1060163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9B1447C-5AFC-410E-85F7-184D7A4502F9}"/>
                </a:ext>
              </a:extLst>
            </p:cNvPr>
            <p:cNvGrpSpPr/>
            <p:nvPr/>
          </p:nvGrpSpPr>
          <p:grpSpPr>
            <a:xfrm>
              <a:off x="8077828" y="3133092"/>
              <a:ext cx="3481545" cy="1996871"/>
              <a:chOff x="6730126" y="2365831"/>
              <a:chExt cx="4761540" cy="273102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DC0C171-078A-F8A6-1AFD-44C09BFC64B2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551B17-4845-1BF3-644F-D8919EDE43B7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085151-BB61-0487-AF26-FA0CDAE42AF3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52FDDAA-EB8D-C9F1-0B62-1B2136E6A665}"/>
                </a:ext>
              </a:extLst>
            </p:cNvPr>
            <p:cNvSpPr/>
            <p:nvPr/>
          </p:nvSpPr>
          <p:spPr>
            <a:xfrm>
              <a:off x="1113665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4A4633A-BA40-F84F-9BD9-64879B56FC72}"/>
                </a:ext>
              </a:extLst>
            </p:cNvPr>
            <p:cNvSpPr/>
            <p:nvPr/>
          </p:nvSpPr>
          <p:spPr>
            <a:xfrm>
              <a:off x="10638085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FDEDC0C3-C4F1-3BF3-EB40-094D00532F8E}"/>
                </a:ext>
              </a:extLst>
            </p:cNvPr>
            <p:cNvSpPr/>
            <p:nvPr/>
          </p:nvSpPr>
          <p:spPr>
            <a:xfrm>
              <a:off x="1071393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A9F980FE-E0C9-7BFB-B3D9-0638D4CFFFA7}"/>
                </a:ext>
              </a:extLst>
            </p:cNvPr>
            <p:cNvSpPr/>
            <p:nvPr/>
          </p:nvSpPr>
          <p:spPr>
            <a:xfrm>
              <a:off x="1029121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340EFAE-79B2-EDFD-C532-D242F4F2780E}"/>
                </a:ext>
              </a:extLst>
            </p:cNvPr>
            <p:cNvGrpSpPr/>
            <p:nvPr/>
          </p:nvGrpSpPr>
          <p:grpSpPr>
            <a:xfrm>
              <a:off x="8779249" y="4111465"/>
              <a:ext cx="239679" cy="334770"/>
              <a:chOff x="3180190" y="3883693"/>
              <a:chExt cx="239679" cy="334770"/>
            </a:xfrm>
          </p:grpSpPr>
          <p:pic>
            <p:nvPicPr>
              <p:cNvPr id="17" name="그림 16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3165CE4B-A0CC-735C-BF39-9C8BC554E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18" name="그림 17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D0975600-3CB9-35D8-49F5-301F89A62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AA323E-68BA-3F03-F934-C6FD79651D8B}"/>
                </a:ext>
              </a:extLst>
            </p:cNvPr>
            <p:cNvSpPr txBox="1"/>
            <p:nvPr/>
          </p:nvSpPr>
          <p:spPr>
            <a:xfrm>
              <a:off x="9683841" y="3183554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</a:rPr>
                <a:t>Counter!</a:t>
              </a:r>
              <a:endParaRPr lang="ko-KR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64" name="화살표: 아래로 구부러짐 63">
              <a:extLst>
                <a:ext uri="{FF2B5EF4-FFF2-40B4-BE49-F238E27FC236}">
                  <a16:creationId xmlns:a16="http://schemas.microsoft.com/office/drawing/2014/main" id="{1CE81DAB-6B6A-3231-6A82-EBA058592886}"/>
                </a:ext>
              </a:extLst>
            </p:cNvPr>
            <p:cNvSpPr/>
            <p:nvPr/>
          </p:nvSpPr>
          <p:spPr>
            <a:xfrm>
              <a:off x="9041641" y="4006610"/>
              <a:ext cx="695581" cy="202705"/>
            </a:xfrm>
            <a:prstGeom prst="curvedDownArrow">
              <a:avLst>
                <a:gd name="adj1" fmla="val 25000"/>
                <a:gd name="adj2" fmla="val 50000"/>
                <a:gd name="adj3" fmla="val 2833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D0559BB-A5F3-458C-F4C9-E8D4D17C8546}"/>
              </a:ext>
            </a:extLst>
          </p:cNvPr>
          <p:cNvSpPr txBox="1"/>
          <p:nvPr/>
        </p:nvSpPr>
        <p:spPr>
          <a:xfrm>
            <a:off x="5216079" y="5269079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카운터 안내 문구 출력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BF743F-0C98-1D7B-F360-0FC8F2BFFA84}"/>
              </a:ext>
            </a:extLst>
          </p:cNvPr>
          <p:cNvSpPr txBox="1"/>
          <p:nvPr/>
        </p:nvSpPr>
        <p:spPr>
          <a:xfrm>
            <a:off x="9484298" y="5269079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카운터 성공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D1964F8-087C-5EAD-10DB-714897F78C56}"/>
              </a:ext>
            </a:extLst>
          </p:cNvPr>
          <p:cNvGrpSpPr/>
          <p:nvPr/>
        </p:nvGrpSpPr>
        <p:grpSpPr>
          <a:xfrm>
            <a:off x="537757" y="3158341"/>
            <a:ext cx="3481545" cy="1996871"/>
            <a:chOff x="3740004" y="3133092"/>
            <a:chExt cx="3481545" cy="199687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59FFC27-654F-CE1F-CECC-C68468936C6C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F70936B-3B50-4A77-1FD9-0972D01E864B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0A9829D-5DCB-58B9-0AA3-8778D7498CE4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9A287CB-4D47-7E33-622C-C5B909C11F44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72" name="순서도: 연결자 71">
              <a:extLst>
                <a:ext uri="{FF2B5EF4-FFF2-40B4-BE49-F238E27FC236}">
                  <a16:creationId xmlns:a16="http://schemas.microsoft.com/office/drawing/2014/main" id="{517E780D-5821-B8C9-C80E-7ADA3D4B341E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CC3A1DF-FA6F-C826-D426-AC42F5A51096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연결자 73">
              <a:extLst>
                <a:ext uri="{FF2B5EF4-FFF2-40B4-BE49-F238E27FC236}">
                  <a16:creationId xmlns:a16="http://schemas.microsoft.com/office/drawing/2014/main" id="{B0DB05CC-C818-E083-64DA-844282D5B239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연결자 74">
              <a:extLst>
                <a:ext uri="{FF2B5EF4-FFF2-40B4-BE49-F238E27FC236}">
                  <a16:creationId xmlns:a16="http://schemas.microsoft.com/office/drawing/2014/main" id="{6A6BDA46-CD56-8E74-FA9D-F5E5C5E5435A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E48CFE8-147E-2AB8-FF9F-947C06332CF4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78" name="그림 7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DE7C3DA-5851-8554-2093-82E4502BB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79" name="그림 78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FC12DACC-64EA-3EC0-FFB8-F6D0592A0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B6D9187-7129-755F-2810-B6C69AC3DB03}"/>
              </a:ext>
            </a:extLst>
          </p:cNvPr>
          <p:cNvSpPr txBox="1"/>
          <p:nvPr/>
        </p:nvSpPr>
        <p:spPr>
          <a:xfrm>
            <a:off x="1687050" y="526907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불가 문구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3E490-B4B1-1FCC-F89D-2BFA1FBEED5C}"/>
              </a:ext>
            </a:extLst>
          </p:cNvPr>
          <p:cNvSpPr txBox="1"/>
          <p:nvPr/>
        </p:nvSpPr>
        <p:spPr>
          <a:xfrm>
            <a:off x="838417" y="3498265"/>
            <a:ext cx="288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범위 안에 적이 없습니다</a:t>
            </a:r>
            <a:r>
              <a:rPr lang="en-US" altLang="ko-KR" sz="1000" b="1" dirty="0">
                <a:solidFill>
                  <a:srgbClr val="FF0000"/>
                </a:solidFill>
              </a:rPr>
              <a:t>!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 descr="스크린샷, 비디오 게임 소프트웨어, 디지털 합성, 3D 모델링이(가) 표시된 사진&#10;&#10;자동 생성된 설명">
            <a:extLst>
              <a:ext uri="{FF2B5EF4-FFF2-40B4-BE49-F238E27FC236}">
                <a16:creationId xmlns:a16="http://schemas.microsoft.com/office/drawing/2014/main" id="{C2345C9E-DDAF-E3CE-3B87-71C00A56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12" y="3238501"/>
            <a:ext cx="547748" cy="1200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 </a:t>
            </a:r>
            <a:r>
              <a:rPr lang="ko-KR" altLang="en-US" dirty="0"/>
              <a:t>스킬 상세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78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3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포격요청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본부와 교신하여 포격을 요청한다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지형을 스캔하는 모션 출력 후 </a:t>
            </a:r>
            <a:r>
              <a:rPr lang="ko-KR" altLang="en-US" sz="1200" b="1" dirty="0">
                <a:solidFill>
                  <a:srgbClr val="FF0000"/>
                </a:solidFill>
              </a:rPr>
              <a:t>바라보는 방향으로</a:t>
            </a:r>
            <a:r>
              <a:rPr lang="ko-KR" altLang="en-US" sz="1200" dirty="0"/>
              <a:t> </a:t>
            </a:r>
            <a:r>
              <a:rPr lang="en-US" altLang="ko-KR" sz="1200" dirty="0"/>
              <a:t>3x3 </a:t>
            </a:r>
            <a:r>
              <a:rPr lang="ko-KR" altLang="en-US" sz="1200" dirty="0"/>
              <a:t>격자가 생성된다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각 영역을 터치하면 해당 영역을 포격한다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최대 </a:t>
            </a:r>
            <a:r>
              <a:rPr lang="en-US" altLang="ko-KR" sz="1200" dirty="0"/>
              <a:t>5</a:t>
            </a:r>
            <a:r>
              <a:rPr lang="ko-KR" altLang="en-US" sz="1200" dirty="0"/>
              <a:t>번 터치 가능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포격 범위 내의 적들은 모두 피해를 입는다</a:t>
            </a:r>
            <a:r>
              <a:rPr lang="en-US" altLang="ko-KR" sz="1200" dirty="0"/>
              <a:t>. (</a:t>
            </a:r>
            <a:r>
              <a:rPr lang="ko-KR" altLang="en-US" sz="1200" b="1" dirty="0">
                <a:solidFill>
                  <a:srgbClr val="0070C0"/>
                </a:solidFill>
              </a:rPr>
              <a:t>히트스캔 판정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 사용 중에는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불릿타임</a:t>
            </a:r>
            <a:r>
              <a:rPr lang="ko-KR" altLang="en-US" sz="1200" dirty="0" err="1"/>
              <a:t>이</a:t>
            </a:r>
            <a:r>
              <a:rPr lang="ko-KR" altLang="en-US" sz="1200" dirty="0"/>
              <a:t> 적용된다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4A83E8-7830-708A-60A3-8F678F47CE53}"/>
              </a:ext>
            </a:extLst>
          </p:cNvPr>
          <p:cNvGrpSpPr/>
          <p:nvPr/>
        </p:nvGrpSpPr>
        <p:grpSpPr>
          <a:xfrm>
            <a:off x="1551315" y="3519499"/>
            <a:ext cx="3996846" cy="2259894"/>
            <a:chOff x="4934416" y="3343909"/>
            <a:chExt cx="2144022" cy="1212271"/>
          </a:xfrm>
        </p:grpSpPr>
        <p:pic>
          <p:nvPicPr>
            <p:cNvPr id="24" name="그림 23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16A9A07-681B-6E2D-59E1-D820CF92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3884" y="3860884"/>
              <a:ext cx="116966" cy="228166"/>
            </a:xfrm>
            <a:prstGeom prst="rect">
              <a:avLst/>
            </a:prstGeom>
          </p:spPr>
        </p:pic>
        <p:pic>
          <p:nvPicPr>
            <p:cNvPr id="25" name="그림 2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C31CC42-33D6-2875-D70A-24AF18BDC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4934416" y="3346618"/>
              <a:ext cx="2144022" cy="120956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A6A86A8-95E9-D6DC-5D36-E1B325EDD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124118" y="3514396"/>
              <a:ext cx="116966" cy="302162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2BD9BE5-2640-FAE2-8535-F110319A1B08}"/>
                </a:ext>
              </a:extLst>
            </p:cNvPr>
            <p:cNvSpPr/>
            <p:nvPr/>
          </p:nvSpPr>
          <p:spPr>
            <a:xfrm>
              <a:off x="5764856" y="4344624"/>
              <a:ext cx="482031" cy="1322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C2B573-BC1E-6508-218B-B97E5C7E56F8}"/>
                </a:ext>
              </a:extLst>
            </p:cNvPr>
            <p:cNvSpPr/>
            <p:nvPr/>
          </p:nvSpPr>
          <p:spPr>
            <a:xfrm>
              <a:off x="4934416" y="3343909"/>
              <a:ext cx="2144022" cy="11886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 descr="사각형, 직사각형, 패턴, 다채로움이(가) 표시된 사진&#10;&#10;자동 생성된 설명">
              <a:extLst>
                <a:ext uri="{FF2B5EF4-FFF2-40B4-BE49-F238E27FC236}">
                  <a16:creationId xmlns:a16="http://schemas.microsoft.com/office/drawing/2014/main" id="{B1E99443-483C-B589-6C43-1923ECBA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9486" y="3600110"/>
              <a:ext cx="831410" cy="674492"/>
            </a:xfrm>
            <a:prstGeom prst="rect">
              <a:avLst/>
            </a:prstGeom>
          </p:spPr>
        </p:pic>
      </p:grpSp>
      <p:pic>
        <p:nvPicPr>
          <p:cNvPr id="30" name="그림 29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BA550AE-F19F-7DC8-6820-49D6CB4B1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527968" y="3796761"/>
            <a:ext cx="1229083" cy="1393960"/>
          </a:xfrm>
          <a:prstGeom prst="rect">
            <a:avLst/>
          </a:prstGeom>
          <a:noFill/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A7F6D7-DB41-750D-6B01-DA9776D7C5DE}"/>
              </a:ext>
            </a:extLst>
          </p:cNvPr>
          <p:cNvGrpSpPr/>
          <p:nvPr/>
        </p:nvGrpSpPr>
        <p:grpSpPr>
          <a:xfrm>
            <a:off x="6500686" y="3519499"/>
            <a:ext cx="3996846" cy="2259894"/>
            <a:chOff x="4934416" y="3343909"/>
            <a:chExt cx="2144022" cy="1212271"/>
          </a:xfrm>
        </p:grpSpPr>
        <p:pic>
          <p:nvPicPr>
            <p:cNvPr id="32" name="그림 3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F7D9E5BD-5EE0-847E-3CA2-09B17B3B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3884" y="3860884"/>
              <a:ext cx="116966" cy="228166"/>
            </a:xfrm>
            <a:prstGeom prst="rect">
              <a:avLst/>
            </a:prstGeom>
          </p:spPr>
        </p:pic>
        <p:pic>
          <p:nvPicPr>
            <p:cNvPr id="33" name="그림 3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D0866B0-8F95-391E-3ADE-7A04AC98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4934416" y="3346618"/>
              <a:ext cx="2144022" cy="1209562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7740A0F-D9C6-C13B-3157-973E6ED6204A}"/>
                </a:ext>
              </a:extLst>
            </p:cNvPr>
            <p:cNvSpPr/>
            <p:nvPr/>
          </p:nvSpPr>
          <p:spPr>
            <a:xfrm>
              <a:off x="5764856" y="4344624"/>
              <a:ext cx="482031" cy="1322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F6FA8B-4289-60D1-4057-C758C75E03DB}"/>
                </a:ext>
              </a:extLst>
            </p:cNvPr>
            <p:cNvSpPr/>
            <p:nvPr/>
          </p:nvSpPr>
          <p:spPr>
            <a:xfrm>
              <a:off x="4934416" y="3343909"/>
              <a:ext cx="2144022" cy="11886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 descr="사각형, 직사각형, 패턴, 다채로움이(가) 표시된 사진&#10;&#10;자동 생성된 설명">
              <a:extLst>
                <a:ext uri="{FF2B5EF4-FFF2-40B4-BE49-F238E27FC236}">
                  <a16:creationId xmlns:a16="http://schemas.microsoft.com/office/drawing/2014/main" id="{A7749CE6-68A1-B281-E634-D676A3A84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9486" y="3600110"/>
              <a:ext cx="831410" cy="674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931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</TotalTime>
  <Words>837</Words>
  <Application>Microsoft Office PowerPoint</Application>
  <PresentationFormat>와이드스크린</PresentationFormat>
  <Paragraphs>176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총기 스킬 기획</vt:lpstr>
      <vt:lpstr>목차</vt:lpstr>
      <vt:lpstr>1. 총기 컨셉 및 레퍼런스</vt:lpstr>
      <vt:lpstr>1-1. 총기 컨셉 및 레퍼런스</vt:lpstr>
      <vt:lpstr>1-2. 시스템 구조</vt:lpstr>
      <vt:lpstr>2. AR 스킬 상세</vt:lpstr>
      <vt:lpstr>2. AR 스킬 상세</vt:lpstr>
      <vt:lpstr>2. AR 스킬 상세</vt:lpstr>
      <vt:lpstr>2. AR 스킬 상세</vt:lpstr>
      <vt:lpstr>3. SG 스킬 상세</vt:lpstr>
      <vt:lpstr>3. SG 스킬 상세</vt:lpstr>
      <vt:lpstr>3. SG 스킬 상세</vt:lpstr>
      <vt:lpstr>3. SG 스킬 상세</vt:lpstr>
      <vt:lpstr>4. SR 스킬 상세</vt:lpstr>
      <vt:lpstr>4. SR 스킬 상세</vt:lpstr>
      <vt:lpstr>4. SR 스킬 상세</vt:lpstr>
      <vt:lpstr>4. SR 스킬 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949</cp:revision>
  <dcterms:created xsi:type="dcterms:W3CDTF">2017-09-26T02:52:19Z</dcterms:created>
  <dcterms:modified xsi:type="dcterms:W3CDTF">2023-07-16T06:53:25Z</dcterms:modified>
</cp:coreProperties>
</file>