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13"/>
  </p:notesMasterIdLst>
  <p:sldIdLst>
    <p:sldId id="256" r:id="rId2"/>
    <p:sldId id="271" r:id="rId3"/>
    <p:sldId id="272" r:id="rId4"/>
    <p:sldId id="270" r:id="rId5"/>
    <p:sldId id="274" r:id="rId6"/>
    <p:sldId id="275" r:id="rId7"/>
    <p:sldId id="276" r:id="rId8"/>
    <p:sldId id="277" r:id="rId9"/>
    <p:sldId id="262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/>
    <p:restoredTop sz="94563"/>
  </p:normalViewPr>
  <p:slideViewPr>
    <p:cSldViewPr snapToGrid="0" snapToObjects="1">
      <p:cViewPr varScale="1">
        <p:scale>
          <a:sx n="82" d="100"/>
          <a:sy n="82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05C29-04B7-FF47-A3EE-B4738B645097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19DB9-7851-2A41-85B9-4C809B33CD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4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3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8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5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henzy13@qq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2717" y="1425844"/>
            <a:ext cx="73461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>
                <a:latin typeface="Microsoft YaHei" charset="0"/>
                <a:ea typeface="Microsoft YaHei" charset="0"/>
                <a:cs typeface="Microsoft YaHei" charset="0"/>
              </a:rPr>
              <a:t>Digital Image </a:t>
            </a:r>
            <a:r>
              <a:rPr kumimoji="1" lang="en-US" altLang="zh-CN" sz="4400" dirty="0" smtClean="0">
                <a:latin typeface="Microsoft YaHei" charset="0"/>
                <a:ea typeface="Microsoft YaHei" charset="0"/>
                <a:cs typeface="Microsoft YaHei" charset="0"/>
              </a:rPr>
              <a:t>Processing</a:t>
            </a:r>
            <a:endParaRPr kumimoji="1" lang="zh-CN" altLang="en-US" sz="4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4400" dirty="0" smtClean="0">
                <a:latin typeface="Microsoft YaHei" charset="0"/>
                <a:ea typeface="Microsoft YaHei" charset="0"/>
                <a:cs typeface="Microsoft YaHei" charset="0"/>
              </a:rPr>
              <a:t>Experiment</a:t>
            </a:r>
            <a:r>
              <a:rPr kumimoji="1" lang="zh-CN" altLang="en-US" sz="4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4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4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4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4000" i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Few-Shot</a:t>
            </a:r>
            <a:r>
              <a:rPr kumimoji="1" lang="zh-CN" altLang="en-US" sz="4000" i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000" i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Learning</a:t>
            </a:r>
            <a:endParaRPr kumimoji="1" lang="zh-CN" altLang="en-US" sz="4000" i="1" dirty="0" smtClean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4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4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r"/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shenzy13@qq.com</a:t>
            </a:r>
            <a:endParaRPr kumimoji="1"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r"/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2018.5.8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Prediction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Results: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30%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(Group)</a:t>
            </a:r>
            <a:endParaRPr kumimoji="1"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Idea: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30%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(Group)</a:t>
            </a:r>
            <a:endParaRPr kumimoji="1"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Report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Contribution: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40%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(Individual)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3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Reserve the right of final interpretation</a:t>
            </a:r>
            <a:endParaRPr kumimoji="1" lang="zh-CN" altLang="en-US" sz="3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3200" dirty="0" smtClean="0">
                <a:latin typeface="Microsoft YaHei" charset="0"/>
                <a:ea typeface="Microsoft YaHei" charset="0"/>
                <a:cs typeface="Microsoft YaHei" charset="0"/>
              </a:rPr>
              <a:t>Questions </a:t>
            </a:r>
            <a:r>
              <a:rPr kumimoji="1"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are </a:t>
            </a:r>
            <a:r>
              <a:rPr kumimoji="1" lang="en-US" altLang="zh-CN" sz="3200" dirty="0" smtClean="0">
                <a:latin typeface="Microsoft YaHei" charset="0"/>
                <a:ea typeface="Microsoft YaHei" charset="0"/>
                <a:cs typeface="Microsoft YaHei" charset="0"/>
              </a:rPr>
              <a:t>welcome</a:t>
            </a:r>
            <a:endParaRPr kumimoji="1"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45" y="1845734"/>
            <a:ext cx="7924800" cy="2974428"/>
          </a:xfrm>
          <a:prstGeom prst="rect">
            <a:avLst/>
          </a:prstGeom>
        </p:spPr>
      </p:pic>
      <p:sp>
        <p:nvSpPr>
          <p:cNvPr id="5" name="上箭头 4"/>
          <p:cNvSpPr/>
          <p:nvPr/>
        </p:nvSpPr>
        <p:spPr>
          <a:xfrm>
            <a:off x="1809427" y="4893734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5077" y="5658034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Data Hungry</a:t>
            </a:r>
            <a:endParaRPr lang="zh-CN" altLang="en-US" sz="2000" b="1" dirty="0"/>
          </a:p>
        </p:txBody>
      </p:sp>
      <p:sp>
        <p:nvSpPr>
          <p:cNvPr id="7" name="上箭头 6"/>
          <p:cNvSpPr/>
          <p:nvPr/>
        </p:nvSpPr>
        <p:spPr>
          <a:xfrm>
            <a:off x="8591227" y="4788428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6377" y="5504146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Hard to Learn New Category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5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1590031" y="1737361"/>
            <a:ext cx="7925927" cy="4131734"/>
            <a:chOff x="1590032" y="1737360"/>
            <a:chExt cx="7887182" cy="5081265"/>
          </a:xfrm>
        </p:grpSpPr>
        <p:sp>
          <p:nvSpPr>
            <p:cNvPr id="4" name="文本框 3"/>
            <p:cNvSpPr txBox="1"/>
            <p:nvPr/>
          </p:nvSpPr>
          <p:spPr>
            <a:xfrm>
              <a:off x="1590032" y="1737360"/>
              <a:ext cx="76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Human are far better learners:</a:t>
              </a:r>
              <a:endParaRPr lang="zh-CN" altLang="en-US" sz="2000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814" y="2599470"/>
              <a:ext cx="3053553" cy="203118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214" y="2599470"/>
              <a:ext cx="2743201" cy="205740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009614" y="4887942"/>
              <a:ext cx="259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Dogs (Already Learned)</a:t>
              </a:r>
              <a:endParaRPr lang="zh-CN" altLang="en-US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07966" y="4887942"/>
              <a:ext cx="2385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Wolves (To be learned)</a:t>
              </a:r>
              <a:endParaRPr lang="zh-CN" altLang="en-US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10014" y="3198557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0000"/>
                  </a:solidFill>
                </a:rPr>
                <a:t>Similar</a:t>
              </a:r>
              <a:endParaRPr kumimoji="1"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连接符 15"/>
            <p:cNvCxnSpPr/>
            <p:nvPr/>
          </p:nvCxnSpPr>
          <p:spPr>
            <a:xfrm>
              <a:off x="4981414" y="3615064"/>
              <a:ext cx="12954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276814" y="5618296"/>
              <a:ext cx="32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After observing only </a:t>
              </a:r>
              <a:r>
                <a:rPr lang="en-US" altLang="zh-CN" b="1" dirty="0" smtClean="0"/>
                <a:t>one or a few images</a:t>
              </a:r>
              <a:r>
                <a:rPr lang="en-US" altLang="zh-CN" dirty="0" smtClean="0"/>
                <a:t>, humans could learn wolves better.  As humans have a mechanism of </a:t>
              </a:r>
              <a:r>
                <a:rPr lang="en-US" altLang="zh-CN" b="1" dirty="0" smtClean="0"/>
                <a:t>visual analogy.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6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8112" y="1846067"/>
            <a:ext cx="973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Traditional Image Classification Problem: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01524" y="2568142"/>
            <a:ext cx="155845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classes</a:t>
            </a:r>
          </a:p>
          <a:p>
            <a:pPr algn="ctr"/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568686" y="2055342"/>
            <a:ext cx="1979874" cy="1979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DNN Framework</a:t>
            </a:r>
          </a:p>
          <a:p>
            <a:pPr algn="ctr"/>
            <a:r>
              <a:rPr lang="en-US" altLang="zh-CN" dirty="0" smtClean="0"/>
              <a:t>(e.g.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35455" y="2568142"/>
            <a:ext cx="155845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on testing data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66714" y="3005464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10954" y="3005464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38200" y="4106086"/>
            <a:ext cx="973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Novel Classes Classification Problem: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331179" y="5138718"/>
            <a:ext cx="2099145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Another M classes</a:t>
            </a:r>
          </a:p>
          <a:p>
            <a:pPr algn="ctr"/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78140" y="5565438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9565" y="5090032"/>
            <a:ext cx="670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Uh, I don’t want to spend many hours to re-train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Well, the new dataset is too small and cannot use Deep model. 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877597" y="4658327"/>
            <a:ext cx="1814222" cy="1814222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624223" y="4035216"/>
            <a:ext cx="80175" cy="6075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957158" y="3991856"/>
            <a:ext cx="469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Use Some methods to adapt the knowledge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to new classification problem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12" grpId="0"/>
      <p:bldP spid="13" grpId="0" animBg="1"/>
      <p:bldP spid="15" grpId="0"/>
      <p:bldP spid="16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2944"/>
            <a:ext cx="10515600" cy="716252"/>
          </a:xfrm>
        </p:spPr>
        <p:txBody>
          <a:bodyPr/>
          <a:lstStyle/>
          <a:p>
            <a:r>
              <a:rPr lang="en-US" altLang="zh-CN" dirty="0" smtClean="0"/>
              <a:t>Experiment - Dataset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003231" y="1226178"/>
            <a:ext cx="0" cy="5383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25871" y="1157951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Novel Classes Dataset – Caltech256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257" y="1226178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Classes Dataset – ILSVRC2015</a:t>
            </a:r>
            <a:endParaRPr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6201569" y="1818777"/>
            <a:ext cx="5712132" cy="4779828"/>
            <a:chOff x="6225871" y="1595510"/>
            <a:chExt cx="5910470" cy="54795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871" y="1931364"/>
              <a:ext cx="4587903" cy="326430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225871" y="1595510"/>
              <a:ext cx="430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Example: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5871" y="5381473"/>
              <a:ext cx="5910470" cy="169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Total Classes: 256 (We only use 50 of them in our experiment)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Average #Images each class: Around 100,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~10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for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training</a:t>
              </a:r>
              <a:endParaRPr lang="zh-CN" altLang="en-US" dirty="0" smtClean="0"/>
            </a:p>
            <a:p>
              <a:endParaRPr lang="zh-CN" altLang="en-US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" y="2412418"/>
            <a:ext cx="5489492" cy="274474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8257" y="1818777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8257" y="5381473"/>
            <a:ext cx="591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Classes: 1,000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Average #Images each class: Around 1,300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4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What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have:</a:t>
            </a:r>
            <a:endParaRPr kumimoji="1" lang="zh-CN" altLang="en-US" sz="2800" dirty="0" smtClean="0"/>
          </a:p>
          <a:p>
            <a:pPr lvl="1"/>
            <a:r>
              <a:rPr kumimoji="1" lang="en-US" altLang="zh-CN" sz="2600" dirty="0" smtClean="0"/>
              <a:t>A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pre-trained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model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using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err="1" smtClean="0"/>
              <a:t>AlexNet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&amp;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ILSVRC2015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(1000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classes)</a:t>
            </a:r>
            <a:endParaRPr kumimoji="1" lang="zh-CN" altLang="en-US" sz="2600" dirty="0" smtClean="0"/>
          </a:p>
          <a:p>
            <a:pPr lvl="1"/>
            <a:r>
              <a:rPr kumimoji="1" lang="en-US" altLang="zh-CN" sz="2600" dirty="0" smtClean="0"/>
              <a:t>A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text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file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listing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all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the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base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classes</a:t>
            </a:r>
            <a:endParaRPr kumimoji="1" lang="zh-CN" altLang="en-US" sz="2600" dirty="0" smtClean="0"/>
          </a:p>
          <a:p>
            <a:pPr lvl="1"/>
            <a:r>
              <a:rPr kumimoji="1" lang="en-US" altLang="zh-CN" sz="2600" dirty="0" smtClean="0"/>
              <a:t>Feature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of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/>
              <a:t>b</a:t>
            </a:r>
            <a:r>
              <a:rPr kumimoji="1" lang="en-US" altLang="zh-CN" sz="2600" dirty="0" smtClean="0"/>
              <a:t>ase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classes(100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per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class)</a:t>
            </a:r>
            <a:endParaRPr kumimoji="1" lang="zh-CN" altLang="en-US" sz="2600" dirty="0" smtClean="0"/>
          </a:p>
          <a:p>
            <a:pPr lvl="1"/>
            <a:r>
              <a:rPr kumimoji="1" lang="en-US" altLang="zh-CN" sz="2600" dirty="0" smtClean="0"/>
              <a:t>10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images/novel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class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for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training</a:t>
            </a:r>
            <a:endParaRPr kumimoji="1" lang="zh-CN" altLang="en-US" sz="2600" dirty="0" smtClean="0"/>
          </a:p>
          <a:p>
            <a:r>
              <a:rPr kumimoji="1" lang="en-US" altLang="zh-CN" sz="3000" dirty="0" smtClean="0"/>
              <a:t>Your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task:</a:t>
            </a:r>
            <a:endParaRPr kumimoji="1" lang="zh-CN" altLang="en-US" sz="3000" dirty="0" smtClean="0"/>
          </a:p>
          <a:p>
            <a:pPr lvl="1"/>
            <a:r>
              <a:rPr kumimoji="1" lang="en-US" altLang="zh-CN" sz="2800" dirty="0" smtClean="0"/>
              <a:t>Train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new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classifier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recognize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50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novel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smtClean="0"/>
              <a:t>classes</a:t>
            </a:r>
            <a:endParaRPr kumimoji="1" lang="zh-CN" altLang="en-US" sz="2800" dirty="0" smtClean="0"/>
          </a:p>
          <a:p>
            <a:pPr marL="201168" lvl="1" indent="0">
              <a:buNone/>
            </a:pP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3383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Baselines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Baselines:</a:t>
            </a:r>
            <a:endParaRPr kumimoji="1" lang="zh-CN" altLang="en-US" sz="2800" dirty="0" smtClean="0"/>
          </a:p>
          <a:p>
            <a:pPr lvl="1"/>
            <a:r>
              <a:rPr lang="en-US" altLang="zh-CN" sz="2800" dirty="0"/>
              <a:t>Fine-tune pre-trained </a:t>
            </a:r>
            <a:r>
              <a:rPr lang="en-US" altLang="zh-CN" sz="2800" dirty="0" smtClean="0"/>
              <a:t>networks</a:t>
            </a:r>
            <a:endParaRPr lang="zh-CN" altLang="en-US" sz="2800" dirty="0" smtClean="0"/>
          </a:p>
          <a:p>
            <a:pPr lvl="1"/>
            <a:r>
              <a:rPr lang="en-US" altLang="zh-CN" sz="2800" dirty="0" err="1"/>
              <a:t>Softmax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regression</a:t>
            </a:r>
            <a:endParaRPr lang="zh-CN" altLang="en-US" sz="2800" dirty="0" smtClean="0"/>
          </a:p>
          <a:p>
            <a:pPr lvl="1"/>
            <a:r>
              <a:rPr lang="en-US" altLang="zh-CN" sz="2800" dirty="0"/>
              <a:t>Metric-Based Classification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2133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dirty="0"/>
              <a:t>Prototypical Networks for Few-shot learning (</a:t>
            </a:r>
            <a:r>
              <a:rPr lang="en-US" altLang="zh-CN" sz="2400" dirty="0" smtClean="0"/>
              <a:t>2017‘NIPS)</a:t>
            </a:r>
            <a:endParaRPr lang="zh-CN" altLang="en-US" sz="2400" dirty="0" smtClean="0"/>
          </a:p>
          <a:p>
            <a:pPr lvl="1"/>
            <a:r>
              <a:rPr lang="en-US" altLang="zh-CN" sz="2400" dirty="0"/>
              <a:t>Learning to Compare: </a:t>
            </a:r>
            <a:r>
              <a:rPr lang="en-US" altLang="zh-CN" sz="2400" dirty="0" smtClean="0"/>
              <a:t>Relation </a:t>
            </a:r>
            <a:r>
              <a:rPr lang="en-US" altLang="zh-CN" sz="2400" dirty="0"/>
              <a:t>Network for Few-Shot Learning (</a:t>
            </a:r>
            <a:r>
              <a:rPr lang="en-US" altLang="zh-CN" sz="2400" dirty="0" smtClean="0"/>
              <a:t>2017‘CVPR)</a:t>
            </a:r>
            <a:endParaRPr lang="zh-CN" altLang="en-US" sz="2400" dirty="0" smtClean="0"/>
          </a:p>
          <a:p>
            <a:pPr lvl="1"/>
            <a:r>
              <a:rPr kumimoji="1" lang="mr-IN" altLang="zh-CN" sz="2400" dirty="0" smtClean="0"/>
              <a:t>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18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Experimental requirements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Group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Work: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3~4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members</a:t>
            </a:r>
            <a:endParaRPr kumimoji="1"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Submission: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rediction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iles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(one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per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group),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code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report(everyone)</a:t>
            </a:r>
            <a:endParaRPr kumimoji="1"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Presentation: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class,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week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16</a:t>
            </a:r>
            <a:endParaRPr kumimoji="1"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Deadline: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w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eek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16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338</Words>
  <Application>Microsoft Macintosh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DengXian</vt:lpstr>
      <vt:lpstr>Mangal</vt:lpstr>
      <vt:lpstr>Microsoft YaHei</vt:lpstr>
      <vt:lpstr>宋体</vt:lpstr>
      <vt:lpstr>怀旧</vt:lpstr>
      <vt:lpstr>PowerPoint 演示文稿</vt:lpstr>
      <vt:lpstr>Problem Definition</vt:lpstr>
      <vt:lpstr>Problem Definition</vt:lpstr>
      <vt:lpstr>Problem Definition</vt:lpstr>
      <vt:lpstr>Experiment - Dataset</vt:lpstr>
      <vt:lpstr>Experiment Setting</vt:lpstr>
      <vt:lpstr>Several Baselines</vt:lpstr>
      <vt:lpstr>Reference</vt:lpstr>
      <vt:lpstr>Experimental requirements</vt:lpstr>
      <vt:lpstr>Evaluation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101</cp:revision>
  <dcterms:created xsi:type="dcterms:W3CDTF">2017-03-28T03:19:04Z</dcterms:created>
  <dcterms:modified xsi:type="dcterms:W3CDTF">2018-05-08T05:28:05Z</dcterms:modified>
</cp:coreProperties>
</file>