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94" r:id="rId3"/>
    <p:sldId id="267" r:id="rId4"/>
    <p:sldId id="268" r:id="rId5"/>
    <p:sldId id="269" r:id="rId6"/>
    <p:sldId id="270" r:id="rId7"/>
    <p:sldId id="295" r:id="rId8"/>
    <p:sldId id="298" r:id="rId9"/>
    <p:sldId id="272" r:id="rId10"/>
    <p:sldId id="273" r:id="rId11"/>
    <p:sldId id="274" r:id="rId12"/>
    <p:sldId id="275" r:id="rId13"/>
    <p:sldId id="278" r:id="rId14"/>
    <p:sldId id="277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99" r:id="rId24"/>
    <p:sldId id="301" r:id="rId25"/>
    <p:sldId id="300" r:id="rId26"/>
    <p:sldId id="302" r:id="rId27"/>
    <p:sldId id="287" r:id="rId28"/>
    <p:sldId id="297" r:id="rId29"/>
    <p:sldId id="296" r:id="rId30"/>
    <p:sldId id="290" r:id="rId31"/>
    <p:sldId id="291" r:id="rId32"/>
    <p:sldId id="292" r:id="rId33"/>
    <p:sldId id="293" r:id="rId34"/>
    <p:sldId id="288" r:id="rId35"/>
    <p:sldId id="289" r:id="rId36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06" autoAdjust="0"/>
  </p:normalViewPr>
  <p:slideViewPr>
    <p:cSldViewPr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357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CB4A6F3-07B7-4A2B-A2B8-E171CDAF6873}" type="datetime1">
              <a:rPr lang="zh-CN" altLang="en-US" smtClean="0">
                <a:latin typeface="+mj-ea"/>
                <a:ea typeface="+mj-ea"/>
              </a:rPr>
              <a:t>2018/8/3</a:t>
            </a:fld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B3C20D7-F8F1-4196-9585-26F31AFC85C9}" type="slidenum">
              <a:rPr lang="en-US" altLang="zh-CN" smtClean="0">
                <a:latin typeface="+mj-ea"/>
                <a:ea typeface="+mj-ea"/>
              </a:rPr>
              <a:t>‹#›</a:t>
            </a:fld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8DF9B502-F65B-48A3-85DE-02CBD8F1B81F}" type="datetime1">
              <a:rPr lang="zh-CN" altLang="en-US" smtClean="0"/>
              <a:t>2018/8/3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8DAEC444-603B-4F09-9A06-5917518DD901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DAEC444-603B-4F09-9A06-5917518DD901}" type="slidenum">
              <a:rPr lang="en-US" altLang="zh-CN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1002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089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414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762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055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711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2844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986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436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51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2851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581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844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691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024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000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598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26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8230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571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73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28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670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4340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677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076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966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067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98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72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20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05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086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46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​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rtlCol="0" anchor="b">
            <a:normAutofit/>
          </a:bodyPr>
          <a:lstStyle>
            <a:lvl1pPr algn="l">
              <a:defRPr sz="52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vert" rtlCol="0"/>
          <a:lstStyle/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21265D-E342-4470-A820-1411E8B56718}" type="datetime1">
              <a:rPr lang="zh-CN" altLang="en-US" smtClean="0"/>
              <a:t>2018/8/3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vert" rtlCol="0"/>
          <a:lstStyle>
            <a:lvl1pPr>
              <a:defRPr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vert" rtlCol="0"/>
          <a:lstStyle/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969C1B-D553-4991-AB6D-5C947D604115}" type="datetime1">
              <a:rPr lang="zh-CN" altLang="en-US" smtClean="0"/>
              <a:t>2018/8/3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FD89CB-B23D-47D8-AEE9-766756025DD9}" type="datetime1">
              <a:rPr lang="zh-CN" altLang="en-US" smtClean="0"/>
              <a:t>2018/8/3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rtlCol="0" anchor="b">
            <a:normAutofit/>
          </a:bodyPr>
          <a:lstStyle>
            <a:lvl1pPr>
              <a:defRPr sz="52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 rtlCol="0"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5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6CBE58-2D55-470C-BEBD-4302E0D26D19}" type="datetime1">
              <a:rPr lang="zh-CN" altLang="en-US" smtClean="0"/>
              <a:t>2018/8/3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8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7" name="日期占位符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FBEE8E-C100-4E54-AF9E-1D814C04F062}" type="datetime1">
              <a:rPr lang="zh-CN" altLang="en-US" smtClean="0"/>
              <a:t>2018/8/3</a:t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B891CB-2527-4E08-809C-D6DFCC64E4BF}" type="datetime1">
              <a:rPr lang="zh-CN" altLang="en-US" smtClean="0"/>
              <a:t>2018/8/3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1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C819B5-7D2A-4DD2-8E94-DF9D4B191F76}" type="datetime1">
              <a:rPr lang="zh-CN" altLang="en-US" smtClean="0"/>
              <a:t>2018/8/3</a:t>
            </a:fld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rtlCol="0" anchor="b">
            <a:normAutofit/>
          </a:bodyPr>
          <a:lstStyle>
            <a:lvl1pPr>
              <a:defRPr sz="34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 rtlCol="0"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5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82EFE9A-094F-4A77-AF6D-076EAD3A6487}" type="datetime1">
              <a:rPr lang="zh-CN" altLang="en-US" smtClean="0"/>
              <a:t>2018/8/3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rtlCol="0" anchor="b">
            <a:normAutofit/>
          </a:bodyPr>
          <a:lstStyle>
            <a:lvl1pPr>
              <a:defRPr sz="34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 rtlCol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 rtlCol="0"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5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D6AA2B9-2619-4DEE-B4D5-A95F33EEC147}" type="datetime1">
              <a:rPr lang="zh-CN" altLang="en-US" smtClean="0"/>
              <a:t>2018/8/3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  <a:latin typeface="+mj-ea"/>
                <a:ea typeface="+mj-ea"/>
              </a:defRPr>
            </a:lvl1pPr>
          </a:lstStyle>
          <a:p>
            <a:fld id="{09DFFC8E-5488-4F0C-91CD-66A2741BB815}" type="datetime1">
              <a:rPr lang="zh-CN" altLang="en-US" smtClean="0"/>
              <a:t>2018/8/3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  <a:latin typeface="+mj-ea"/>
                <a:ea typeface="+mj-ea"/>
              </a:defRPr>
            </a:lvl1pPr>
          </a:lstStyle>
          <a:p>
            <a:fld id="{B13333A4-2EF1-4B79-B68C-AB20E66B4822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ea"/>
          <a:ea typeface="+mj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ea"/>
          <a:ea typeface="+mj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ea"/>
          <a:ea typeface="+mj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ea"/>
          <a:ea typeface="+mj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dirty="0"/>
              <a:t>分布式海洋渲染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zh-CN" altLang="en-US" dirty="0"/>
              <a:t>匡正非 张卡尔 路橙</a:t>
            </a:r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 err="1"/>
              <a:t>OceanFFT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rtlCol="0">
            <a:normAutofit/>
          </a:bodyPr>
          <a:lstStyle/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632EE1B-F6A0-44E9-9599-A633E467BC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24" y="1825625"/>
            <a:ext cx="9272968" cy="390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73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/>
              <a:t>FFT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rtlCol="0">
            <a:norm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维</a:t>
            </a:r>
            <a:r>
              <a:rPr lang="en-US" altLang="zh-CN" dirty="0"/>
              <a:t>FFT</a:t>
            </a:r>
            <a:r>
              <a:rPr lang="zh-CN" altLang="en-US" dirty="0"/>
              <a:t>可以拆分成</a:t>
            </a:r>
            <a:r>
              <a:rPr lang="en-US" altLang="zh-CN" dirty="0"/>
              <a:t>1</a:t>
            </a:r>
            <a:r>
              <a:rPr lang="zh-CN" altLang="en-US" dirty="0"/>
              <a:t>维</a:t>
            </a:r>
            <a:r>
              <a:rPr lang="en-US" altLang="zh-CN" dirty="0"/>
              <a:t>FFT</a:t>
            </a:r>
            <a:r>
              <a:rPr lang="zh-CN" altLang="en-US" dirty="0"/>
              <a:t>运算</a:t>
            </a:r>
            <a:endParaRPr lang="en-US" altLang="zh-CN" dirty="0"/>
          </a:p>
          <a:p>
            <a:r>
              <a:rPr lang="zh-CN" altLang="en-US" dirty="0"/>
              <a:t>非常适合利用</a:t>
            </a:r>
            <a:r>
              <a:rPr lang="en-US" altLang="zh-CN" dirty="0"/>
              <a:t>MapReduce</a:t>
            </a:r>
            <a:r>
              <a:rPr lang="zh-CN" altLang="en-US" dirty="0"/>
              <a:t>计算：</a:t>
            </a:r>
            <a:endParaRPr lang="en-US" altLang="zh-CN" dirty="0"/>
          </a:p>
          <a:p>
            <a:r>
              <a:rPr lang="en-US" altLang="zh-CN" dirty="0"/>
              <a:t>Mapper</a:t>
            </a:r>
            <a:r>
              <a:rPr lang="zh-CN" altLang="en-US" dirty="0"/>
              <a:t>输入：一行数据</a:t>
            </a:r>
            <a:endParaRPr lang="en-US" altLang="zh-CN" dirty="0"/>
          </a:p>
          <a:p>
            <a:pPr lvl="1"/>
            <a:r>
              <a:rPr lang="zh-CN" altLang="en-US" dirty="0"/>
              <a:t>进行</a:t>
            </a:r>
            <a:r>
              <a:rPr lang="en-US" altLang="zh-CN" dirty="0"/>
              <a:t>1</a:t>
            </a:r>
            <a:r>
              <a:rPr lang="zh-CN" altLang="en-US" dirty="0"/>
              <a:t>维</a:t>
            </a:r>
            <a:r>
              <a:rPr lang="en-US" altLang="zh-CN" dirty="0"/>
              <a:t>FFT</a:t>
            </a:r>
          </a:p>
          <a:p>
            <a:pPr lvl="1"/>
            <a:r>
              <a:rPr lang="zh-CN" altLang="en-US" dirty="0"/>
              <a:t>以列数为</a:t>
            </a:r>
            <a:r>
              <a:rPr lang="en-US" altLang="zh-CN" dirty="0"/>
              <a:t>key</a:t>
            </a:r>
            <a:r>
              <a:rPr lang="zh-CN" altLang="en-US" dirty="0"/>
              <a:t>值，按元素进行</a:t>
            </a:r>
            <a:r>
              <a:rPr lang="en-US" altLang="zh-CN" dirty="0"/>
              <a:t>emit</a:t>
            </a:r>
          </a:p>
          <a:p>
            <a:r>
              <a:rPr lang="en-US" altLang="zh-CN" dirty="0"/>
              <a:t>Reducer</a:t>
            </a:r>
            <a:r>
              <a:rPr lang="zh-CN" altLang="en-US" dirty="0"/>
              <a:t>输入：一列数据</a:t>
            </a:r>
            <a:endParaRPr lang="en-US" altLang="zh-CN" dirty="0"/>
          </a:p>
          <a:p>
            <a:pPr lvl="1"/>
            <a:r>
              <a:rPr lang="zh-CN" altLang="en-US" dirty="0"/>
              <a:t>进行</a:t>
            </a:r>
            <a:r>
              <a:rPr lang="en-US" altLang="zh-CN" dirty="0"/>
              <a:t>1</a:t>
            </a:r>
            <a:r>
              <a:rPr lang="zh-CN" altLang="en-US" dirty="0"/>
              <a:t>维</a:t>
            </a:r>
            <a:r>
              <a:rPr lang="en-US" altLang="zh-CN" dirty="0"/>
              <a:t>FFT</a:t>
            </a:r>
          </a:p>
          <a:p>
            <a:pPr lvl="1"/>
            <a:r>
              <a:rPr lang="zh-CN" altLang="en-US" dirty="0"/>
              <a:t>直接输出该列</a:t>
            </a:r>
            <a:endParaRPr lang="en-US" altLang="zh-CN" dirty="0"/>
          </a:p>
          <a:p>
            <a:r>
              <a:rPr lang="zh-CN" altLang="en-US" dirty="0"/>
              <a:t>最终结果进行了一次转置，可以忽略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763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/>
              <a:t>Ocean </a:t>
            </a:r>
            <a:r>
              <a:rPr lang="zh-CN" altLang="en-US" dirty="0"/>
              <a:t>计算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rtlCol="0">
            <a:normAutofit/>
          </a:bodyPr>
          <a:lstStyle/>
          <a:p>
            <a:r>
              <a:rPr lang="en-US" altLang="zh-CN" sz="2400" dirty="0"/>
              <a:t>H0(k)</a:t>
            </a:r>
            <a:r>
              <a:rPr lang="zh-CN" altLang="en-US" sz="2400" dirty="0"/>
              <a:t>与</a:t>
            </a:r>
            <a:r>
              <a:rPr lang="en-US" altLang="zh-CN" sz="2400" dirty="0"/>
              <a:t>H(</a:t>
            </a:r>
            <a:r>
              <a:rPr lang="en-US" altLang="zh-CN" sz="2400" dirty="0" err="1"/>
              <a:t>k,t</a:t>
            </a:r>
            <a:r>
              <a:rPr lang="en-US" altLang="zh-CN" sz="2400" dirty="0"/>
              <a:t>)</a:t>
            </a:r>
            <a:r>
              <a:rPr lang="zh-CN" altLang="en-US" sz="2400" dirty="0"/>
              <a:t>通过预处理获得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一次性即可算完全部结果，不需要按帧进行迭代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速度较快，约</a:t>
            </a:r>
            <a:r>
              <a:rPr lang="en-US" altLang="zh-CN" sz="2400" dirty="0"/>
              <a:t>10</a:t>
            </a:r>
            <a:r>
              <a:rPr lang="zh-CN" altLang="en-US" sz="2400" dirty="0"/>
              <a:t>分钟即可完成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99103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结果</a:t>
            </a:r>
            <a:r>
              <a:rPr lang="en-US" altLang="zh-CN" dirty="0"/>
              <a:t>demo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rtlCol="0"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655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物理引擎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7469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物体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rtlCol="0">
            <a:normAutofit/>
          </a:bodyPr>
          <a:lstStyle/>
          <a:p>
            <a:r>
              <a:rPr lang="zh-CN" altLang="en-US" sz="2400" dirty="0"/>
              <a:t>海面</a:t>
            </a:r>
            <a:endParaRPr lang="en-US" altLang="zh-CN" sz="2400" dirty="0"/>
          </a:p>
          <a:p>
            <a:r>
              <a:rPr lang="zh-CN" altLang="en-US" sz="2400" dirty="0"/>
              <a:t>球体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简化：球体不会影响海面（论文第</a:t>
            </a:r>
            <a:r>
              <a:rPr lang="en-US" altLang="zh-CN" sz="2400" dirty="0"/>
              <a:t>5</a:t>
            </a:r>
            <a:r>
              <a:rPr lang="zh-CN" altLang="en-US" sz="2400" dirty="0"/>
              <a:t>章内容）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三种要考虑的力：</a:t>
            </a:r>
            <a:endParaRPr lang="en-US" altLang="zh-CN" sz="2400" dirty="0"/>
          </a:p>
          <a:p>
            <a:r>
              <a:rPr lang="zh-CN" altLang="en-US" sz="2400" dirty="0"/>
              <a:t>重力、浮力、碰撞力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4609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浮力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rtlCol="0">
            <a:normAutofit/>
          </a:bodyPr>
          <a:lstStyle/>
          <a:p>
            <a:r>
              <a:rPr lang="zh-CN" altLang="en-US" sz="2400" dirty="0"/>
              <a:t>计算海面对球体的浮力很难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近似：</a:t>
            </a:r>
            <a:endParaRPr lang="en-US" altLang="zh-CN" sz="2400" dirty="0"/>
          </a:p>
          <a:p>
            <a:r>
              <a:rPr lang="zh-CN" altLang="en-US" sz="2400" dirty="0"/>
              <a:t>不考虑水流速带来的推力（或者利用风速确定推力）</a:t>
            </a:r>
            <a:endParaRPr lang="en-US" altLang="zh-CN" sz="2400" dirty="0"/>
          </a:p>
          <a:p>
            <a:r>
              <a:rPr lang="zh-CN" altLang="en-US" sz="2400" dirty="0"/>
              <a:t>利用水面形状近似推力</a:t>
            </a:r>
            <a:endParaRPr lang="en-US" altLang="zh-CN" sz="2400" dirty="0"/>
          </a:p>
          <a:p>
            <a:r>
              <a:rPr lang="zh-CN" altLang="en-US" sz="2400" dirty="0"/>
              <a:t>采用立方体求和近似水下体积</a:t>
            </a:r>
            <a:endParaRPr lang="en-US" altLang="zh-CN" sz="2400" dirty="0"/>
          </a:p>
          <a:p>
            <a:r>
              <a:rPr lang="zh-CN" altLang="en-US" sz="2400" dirty="0"/>
              <a:t>假设每个时段浮力不变</a:t>
            </a:r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620344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碰撞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rtlCol="0">
            <a:normAutofit/>
          </a:bodyPr>
          <a:lstStyle/>
          <a:p>
            <a:r>
              <a:rPr lang="zh-CN" altLang="en-US" sz="2400" dirty="0"/>
              <a:t>采用</a:t>
            </a:r>
            <a:r>
              <a:rPr lang="en-US" altLang="zh-CN" sz="2400" dirty="0"/>
              <a:t>AABB</a:t>
            </a:r>
            <a:r>
              <a:rPr lang="zh-CN" altLang="en-US" sz="2400" dirty="0"/>
              <a:t>包围盒判定求交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碰撞公式略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穿模时根据距离大小提供反冲力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75231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操作顺序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rtlCol="0">
            <a:normAutofit/>
          </a:bodyPr>
          <a:lstStyle/>
          <a:p>
            <a:r>
              <a:rPr lang="zh-CN" altLang="en-US" sz="2400" dirty="0"/>
              <a:t>在一个时间段内：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计算</a:t>
            </a:r>
            <a:r>
              <a:rPr lang="en-US" altLang="zh-CN" sz="2400" dirty="0"/>
              <a:t>0</a:t>
            </a:r>
            <a:r>
              <a:rPr lang="zh-CN" altLang="en-US" sz="2400" dirty="0"/>
              <a:t>时的浮力，和重力求和作为基本力</a:t>
            </a:r>
            <a:endParaRPr lang="en-US" altLang="zh-CN" sz="2400" dirty="0"/>
          </a:p>
          <a:p>
            <a:r>
              <a:rPr lang="zh-CN" altLang="en-US" sz="2400" dirty="0"/>
              <a:t>计算第一次碰撞时间</a:t>
            </a:r>
            <a:r>
              <a:rPr lang="en-US" altLang="zh-CN" sz="2400" dirty="0"/>
              <a:t>t0</a:t>
            </a:r>
          </a:p>
          <a:p>
            <a:r>
              <a:rPr lang="zh-CN" altLang="en-US" sz="2400" dirty="0"/>
              <a:t>统计在一个碰撞窗口</a:t>
            </a:r>
            <a:r>
              <a:rPr lang="en-US" altLang="zh-CN" sz="2400" dirty="0"/>
              <a:t>(t0,t0+dt)</a:t>
            </a:r>
            <a:r>
              <a:rPr lang="zh-CN" altLang="en-US" sz="2400" dirty="0"/>
              <a:t>内的所有碰撞（假设同时发生）</a:t>
            </a:r>
          </a:p>
          <a:p>
            <a:r>
              <a:rPr lang="en-US" altLang="zh-CN" sz="2400" dirty="0"/>
              <a:t>-- </a:t>
            </a:r>
            <a:r>
              <a:rPr lang="zh-CN" altLang="en-US" sz="2400" dirty="0"/>
              <a:t>计算碰撞带来的速度差，除去剩余时间得出平均加速度，从而得出等价的碰撞力</a:t>
            </a:r>
            <a:endParaRPr lang="en-US" altLang="zh-CN" sz="2400" dirty="0"/>
          </a:p>
          <a:p>
            <a:r>
              <a:rPr lang="zh-CN" altLang="en-US" sz="2400" dirty="0"/>
              <a:t>计算所有力带来的影响</a:t>
            </a:r>
          </a:p>
        </p:txBody>
      </p:sp>
    </p:spTree>
    <p:extLst>
      <p:ext uri="{BB962C8B-B14F-4D97-AF65-F5344CB8AC3E}">
        <p14:creationId xmlns:p14="http://schemas.microsoft.com/office/powerpoint/2010/main" val="712040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sz="3600" dirty="0"/>
              <a:t>Mapper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rtlCol="0">
            <a:normAutofit/>
          </a:bodyPr>
          <a:lstStyle/>
          <a:p>
            <a:r>
              <a:rPr lang="en-US" altLang="zh-CN" sz="2400" dirty="0"/>
              <a:t>Setup</a:t>
            </a:r>
            <a:r>
              <a:rPr lang="zh-CN" altLang="en-US" sz="2400" dirty="0"/>
              <a:t>阶段</a:t>
            </a:r>
            <a:r>
              <a:rPr lang="zh-CN" altLang="en-US" sz="2200" dirty="0"/>
              <a:t>：</a:t>
            </a:r>
            <a:r>
              <a:rPr lang="zh-CN" altLang="en-US" sz="2400" dirty="0"/>
              <a:t>载入所有球体的</a:t>
            </a:r>
            <a:r>
              <a:rPr lang="en-US" altLang="zh-CN" sz="2400" dirty="0"/>
              <a:t>AABB</a:t>
            </a:r>
            <a:r>
              <a:rPr lang="zh-CN" altLang="en-US" sz="2400" dirty="0"/>
              <a:t>盒（包括运动轨迹）</a:t>
            </a:r>
            <a:endParaRPr lang="en-US" altLang="zh-CN" sz="2400" dirty="0"/>
          </a:p>
          <a:p>
            <a:r>
              <a:rPr lang="en-US" altLang="zh-CN" sz="2400" dirty="0"/>
              <a:t>Map</a:t>
            </a:r>
            <a:r>
              <a:rPr lang="zh-CN" altLang="en-US" sz="2400" dirty="0"/>
              <a:t>阶段：</a:t>
            </a:r>
            <a:endParaRPr lang="en-US" altLang="zh-CN" sz="2400" dirty="0"/>
          </a:p>
          <a:p>
            <a:pPr lvl="1"/>
            <a:r>
              <a:rPr lang="zh-CN" altLang="en-US" dirty="0"/>
              <a:t>同时输入该帧海洋信息（一次一行）和球体信息</a:t>
            </a:r>
            <a:endParaRPr lang="en-US" altLang="zh-CN" dirty="0"/>
          </a:p>
          <a:p>
            <a:pPr lvl="1"/>
            <a:r>
              <a:rPr lang="zh-CN" altLang="en-US" dirty="0"/>
              <a:t>对于一行海洋，检查所有相交的</a:t>
            </a:r>
            <a:r>
              <a:rPr lang="en-US" altLang="zh-CN" dirty="0"/>
              <a:t>AABB</a:t>
            </a:r>
            <a:r>
              <a:rPr lang="zh-CN" altLang="en-US" dirty="0"/>
              <a:t>盒，将相交部分传入</a:t>
            </a:r>
            <a:r>
              <a:rPr lang="en-US" altLang="zh-CN" dirty="0"/>
              <a:t>Reducer</a:t>
            </a:r>
          </a:p>
          <a:p>
            <a:pPr lvl="1"/>
            <a:r>
              <a:rPr lang="zh-CN" altLang="en-US" dirty="0"/>
              <a:t>对于一个球体，检查相交</a:t>
            </a:r>
            <a:r>
              <a:rPr lang="en-US" altLang="zh-CN" dirty="0"/>
              <a:t>AABB</a:t>
            </a:r>
            <a:r>
              <a:rPr lang="zh-CN" altLang="en-US" dirty="0"/>
              <a:t>盒，如果相交将该球信息传入</a:t>
            </a:r>
            <a:r>
              <a:rPr lang="en-US" altLang="zh-CN" dirty="0"/>
              <a:t>Reducer</a:t>
            </a:r>
          </a:p>
          <a:p>
            <a:pPr lvl="1"/>
            <a:r>
              <a:rPr lang="en-US" altLang="zh-CN" dirty="0"/>
              <a:t>Reducer</a:t>
            </a:r>
            <a:r>
              <a:rPr lang="zh-CN" altLang="en-US" dirty="0"/>
              <a:t>的</a:t>
            </a:r>
            <a:r>
              <a:rPr lang="en-US" altLang="zh-CN" dirty="0"/>
              <a:t>key</a:t>
            </a:r>
            <a:r>
              <a:rPr lang="zh-CN" altLang="en-US" dirty="0"/>
              <a:t>值统一为</a:t>
            </a:r>
            <a:r>
              <a:rPr lang="en-US" altLang="zh-CN" dirty="0"/>
              <a:t>AABB</a:t>
            </a:r>
            <a:r>
              <a:rPr lang="zh-CN" altLang="en-US" dirty="0"/>
              <a:t>盒对应的球标号</a:t>
            </a:r>
            <a:endParaRPr lang="en-US" altLang="zh-CN" dirty="0"/>
          </a:p>
          <a:p>
            <a:pPr marL="228600" lvl="1" indent="0">
              <a:buNone/>
            </a:pPr>
            <a:endParaRPr lang="en-US" altLang="zh-CN" sz="2000" dirty="0"/>
          </a:p>
          <a:p>
            <a:pPr lvl="1"/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02536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z="3600" dirty="0"/>
              <a:t>项目的目标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rtlCol="0">
            <a:normAutofit/>
          </a:bodyPr>
          <a:lstStyle/>
          <a:p>
            <a:r>
              <a:rPr lang="zh-CN" altLang="en-US" sz="2600" dirty="0"/>
              <a:t>利用分布式系统进行海面渲染，并实现海面与物体的互动。</a:t>
            </a:r>
            <a:endParaRPr lang="en-US" altLang="zh-CN" sz="2600" dirty="0"/>
          </a:p>
          <a:p>
            <a:endParaRPr lang="en-US" altLang="zh-CN" sz="2600" dirty="0"/>
          </a:p>
          <a:p>
            <a:r>
              <a:rPr lang="zh-CN" altLang="en-US" sz="2600" dirty="0"/>
              <a:t>分为三个部分：</a:t>
            </a:r>
            <a:endParaRPr lang="en-US" altLang="zh-CN" sz="2600" dirty="0"/>
          </a:p>
          <a:p>
            <a:pPr lvl="1"/>
            <a:r>
              <a:rPr lang="zh-CN" altLang="en-US" sz="2200" dirty="0"/>
              <a:t>基于</a:t>
            </a:r>
            <a:r>
              <a:rPr lang="en-US" altLang="zh-CN" sz="2200" dirty="0" err="1"/>
              <a:t>OceanFFT</a:t>
            </a:r>
            <a:r>
              <a:rPr lang="zh-CN" altLang="en-US" sz="2200" dirty="0"/>
              <a:t>的海面模拟</a:t>
            </a:r>
            <a:endParaRPr lang="en-US" altLang="zh-CN" sz="2200" dirty="0"/>
          </a:p>
          <a:p>
            <a:pPr lvl="1"/>
            <a:r>
              <a:rPr lang="zh-CN" altLang="en-US" sz="2200" dirty="0"/>
              <a:t>物理引擎</a:t>
            </a:r>
            <a:endParaRPr lang="en-US" altLang="zh-CN" sz="2200" dirty="0"/>
          </a:p>
          <a:p>
            <a:pPr lvl="1"/>
            <a:r>
              <a:rPr lang="zh-CN" altLang="en-US" sz="2200" dirty="0"/>
              <a:t>渲染引擎</a:t>
            </a:r>
            <a:endParaRPr lang="en-US" altLang="zh-CN" sz="2200" dirty="0"/>
          </a:p>
          <a:p>
            <a:pPr lvl="1"/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06572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sz="3600" dirty="0"/>
              <a:t>Reducer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rtlCol="0">
            <a:normAutofit/>
          </a:bodyPr>
          <a:lstStyle/>
          <a:p>
            <a:pPr lvl="1"/>
            <a:r>
              <a:rPr lang="zh-CN" altLang="en-US" sz="2400" dirty="0"/>
              <a:t>检查和该球相交的所有物体，计算作用力</a:t>
            </a:r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r>
              <a:rPr lang="zh-CN" altLang="en-US" sz="2400" dirty="0"/>
              <a:t>更新球状态，保存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106974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sz="3600" dirty="0"/>
              <a:t>Demo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rtlCol="0">
            <a:normAutofit/>
          </a:bodyPr>
          <a:lstStyle/>
          <a:p>
            <a:pPr lvl="1"/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741385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渲染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9917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实现情况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rtlCol="0">
            <a:normAutofit/>
          </a:bodyPr>
          <a:lstStyle/>
          <a:p>
            <a:r>
              <a:rPr lang="zh-CN" altLang="en-US" sz="2400" dirty="0"/>
              <a:t>实现了基于蒙特卡洛算法的</a:t>
            </a:r>
            <a:r>
              <a:rPr lang="en-US" altLang="zh-CN" sz="2400" dirty="0"/>
              <a:t>Path Tracing</a:t>
            </a:r>
            <a:r>
              <a:rPr lang="zh-CN" altLang="en-US" sz="2400" dirty="0"/>
              <a:t>算法</a:t>
            </a:r>
            <a:endParaRPr lang="en-US" altLang="zh-CN" sz="2400" dirty="0"/>
          </a:p>
          <a:p>
            <a:r>
              <a:rPr lang="zh-CN" altLang="en-US" sz="2400" dirty="0"/>
              <a:t>实现了基于</a:t>
            </a:r>
            <a:r>
              <a:rPr lang="en-US" altLang="zh-CN" sz="2400" dirty="0" err="1"/>
              <a:t>kd</a:t>
            </a:r>
            <a:r>
              <a:rPr lang="en-US" altLang="zh-CN" sz="2400" dirty="0"/>
              <a:t>-tree</a:t>
            </a:r>
            <a:r>
              <a:rPr lang="zh-CN" altLang="en-US" sz="2400" dirty="0"/>
              <a:t>加速的网格简化与求交算法，用于海洋</a:t>
            </a:r>
            <a:r>
              <a:rPr lang="en-US" altLang="zh-CN" sz="2400" dirty="0"/>
              <a:t>obj</a:t>
            </a:r>
            <a:r>
              <a:rPr lang="zh-CN" altLang="en-US" sz="2400" dirty="0"/>
              <a:t>模型的渲染</a:t>
            </a:r>
            <a:endParaRPr lang="en-US" altLang="zh-CN" sz="2400" dirty="0"/>
          </a:p>
          <a:p>
            <a:r>
              <a:rPr lang="zh-CN" altLang="en-US" sz="2400" dirty="0"/>
              <a:t>实现了基于</a:t>
            </a:r>
            <a:r>
              <a:rPr lang="en-US" altLang="zh-CN" sz="2400" dirty="0" err="1"/>
              <a:t>mapReduce</a:t>
            </a:r>
            <a:r>
              <a:rPr lang="zh-CN" altLang="en-US" sz="2400" dirty="0"/>
              <a:t>的光线跟踪加速算法</a:t>
            </a:r>
            <a:endParaRPr lang="en-US" altLang="zh-CN" sz="2400" dirty="0"/>
          </a:p>
          <a:p>
            <a:r>
              <a:rPr lang="zh-CN" altLang="en-US" sz="2400" dirty="0"/>
              <a:t>实现了软阴影、超采样抗锯齿、景深、网格平滑等一系列效果优化算法</a:t>
            </a:r>
          </a:p>
        </p:txBody>
      </p:sp>
    </p:spTree>
    <p:extLst>
      <p:ext uri="{BB962C8B-B14F-4D97-AF65-F5344CB8AC3E}">
        <p14:creationId xmlns:p14="http://schemas.microsoft.com/office/powerpoint/2010/main" val="358402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sz="3600" dirty="0"/>
              <a:t>MapReduce</a:t>
            </a:r>
            <a:r>
              <a:rPr lang="zh-CN" altLang="en-US" sz="3600" dirty="0"/>
              <a:t>加速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rtlCol="0">
            <a:normAutofit/>
          </a:bodyPr>
          <a:lstStyle/>
          <a:p>
            <a:r>
              <a:rPr lang="zh-CN" altLang="en-US" sz="2400" dirty="0"/>
              <a:t>输入为文本文件，每行格式为（</a:t>
            </a:r>
            <a:r>
              <a:rPr lang="en-US" altLang="zh-CN" sz="2400" dirty="0" err="1"/>
              <a:t>i,j</a:t>
            </a:r>
            <a:r>
              <a:rPr lang="zh-CN" altLang="en-US" sz="2400" dirty="0"/>
              <a:t>），表示对应像素位置</a:t>
            </a:r>
            <a:endParaRPr lang="en-US" altLang="zh-CN" sz="2400" dirty="0"/>
          </a:p>
          <a:p>
            <a:r>
              <a:rPr lang="en-US" altLang="zh-CN" sz="2000" dirty="0"/>
              <a:t>Mapper</a:t>
            </a:r>
            <a:r>
              <a:rPr lang="zh-CN" altLang="en-US" sz="2000" dirty="0"/>
              <a:t>对每个像素执行光线追踪算法，得到该像素的颜色</a:t>
            </a:r>
            <a:endParaRPr lang="en-US" altLang="zh-CN" sz="2000" dirty="0"/>
          </a:p>
          <a:p>
            <a:r>
              <a:rPr lang="en-US" altLang="zh-CN" dirty="0"/>
              <a:t>Reducer</a:t>
            </a:r>
            <a:r>
              <a:rPr lang="zh-CN" altLang="en-US" dirty="0"/>
              <a:t>综合所有像素点的颜色，并最终进行一次</a:t>
            </a:r>
            <a:r>
              <a:rPr lang="en-US" altLang="zh-CN" dirty="0"/>
              <a:t>resample</a:t>
            </a:r>
            <a:r>
              <a:rPr lang="zh-CN" altLang="en-US" dirty="0"/>
              <a:t>抗锯齿，输出最终图像</a:t>
            </a:r>
            <a:endParaRPr lang="en-US" altLang="zh-CN" sz="2000" dirty="0"/>
          </a:p>
          <a:p>
            <a:pPr lvl="1"/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07346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sz="3600" dirty="0"/>
              <a:t>Mapper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rtlCol="0">
            <a:normAutofit/>
          </a:bodyPr>
          <a:lstStyle/>
          <a:p>
            <a:r>
              <a:rPr lang="en-US" altLang="zh-CN" sz="2400" dirty="0"/>
              <a:t>Setup</a:t>
            </a:r>
            <a:r>
              <a:rPr lang="zh-CN" altLang="en-US" sz="2400" dirty="0"/>
              <a:t>阶段</a:t>
            </a:r>
            <a:r>
              <a:rPr lang="zh-CN" altLang="en-US" sz="2200" dirty="0"/>
              <a:t>：</a:t>
            </a:r>
            <a:r>
              <a:rPr lang="zh-CN" altLang="en-US" sz="2400" dirty="0"/>
              <a:t>建立场景、相机、</a:t>
            </a:r>
            <a:r>
              <a:rPr lang="en-US" altLang="zh-CN" sz="2400" dirty="0" err="1"/>
              <a:t>kd</a:t>
            </a:r>
            <a:r>
              <a:rPr lang="en-US" altLang="zh-CN" sz="2400" dirty="0"/>
              <a:t>-tree</a:t>
            </a:r>
            <a:r>
              <a:rPr lang="zh-CN" altLang="en-US" sz="2400" dirty="0"/>
              <a:t>等结构</a:t>
            </a:r>
            <a:r>
              <a:rPr lang="en-US" altLang="zh-CN" sz="2400" dirty="0"/>
              <a:t>.</a:t>
            </a:r>
          </a:p>
          <a:p>
            <a:r>
              <a:rPr lang="en-US" altLang="zh-CN" sz="2400" dirty="0"/>
              <a:t>Map</a:t>
            </a:r>
            <a:r>
              <a:rPr lang="zh-CN" altLang="en-US" sz="2400" dirty="0"/>
              <a:t>阶段：</a:t>
            </a:r>
            <a:endParaRPr lang="en-US" altLang="zh-CN" sz="2400" dirty="0"/>
          </a:p>
          <a:p>
            <a:pPr lvl="1"/>
            <a:r>
              <a:rPr lang="zh-CN" altLang="en-US" sz="2000" dirty="0"/>
              <a:t>从输入的像素点位置发射光线，进行光线追踪。</a:t>
            </a:r>
            <a:endParaRPr lang="en-US" altLang="zh-CN" sz="2000" dirty="0"/>
          </a:p>
          <a:p>
            <a:pPr lvl="1"/>
            <a:r>
              <a:rPr lang="zh-CN" altLang="en-US" sz="2000" dirty="0"/>
              <a:t>在碰撞到物体时，计算一次</a:t>
            </a:r>
            <a:r>
              <a:rPr lang="en-US" altLang="zh-CN" sz="2000" dirty="0"/>
              <a:t>hash</a:t>
            </a:r>
            <a:r>
              <a:rPr lang="zh-CN" altLang="en-US" sz="2000" dirty="0"/>
              <a:t>值迭代，最终维护该像素点的一个</a:t>
            </a:r>
            <a:r>
              <a:rPr lang="en-US" altLang="zh-CN" sz="2000" dirty="0"/>
              <a:t>hash</a:t>
            </a:r>
            <a:r>
              <a:rPr lang="zh-CN" altLang="en-US" sz="2000" dirty="0"/>
              <a:t>。（保证相邻像素只有在物体边界时才可能出现</a:t>
            </a:r>
            <a:r>
              <a:rPr lang="en-US" altLang="zh-CN" sz="2000" dirty="0"/>
              <a:t>hash</a:t>
            </a:r>
            <a:r>
              <a:rPr lang="zh-CN" altLang="en-US" sz="2000" dirty="0"/>
              <a:t>值不同，方便后续超采样）</a:t>
            </a:r>
            <a:endParaRPr lang="en-US" altLang="zh-CN" sz="2000" dirty="0"/>
          </a:p>
          <a:p>
            <a:pPr lvl="1"/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90329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sz="3600" dirty="0"/>
              <a:t>Reducer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rtlCol="0">
            <a:normAutofit/>
          </a:bodyPr>
          <a:lstStyle/>
          <a:p>
            <a:r>
              <a:rPr lang="en-US" altLang="zh-CN" sz="2400" dirty="0"/>
              <a:t>Setup</a:t>
            </a:r>
            <a:r>
              <a:rPr lang="zh-CN" altLang="en-US" sz="2400" dirty="0"/>
              <a:t>阶段</a:t>
            </a:r>
            <a:r>
              <a:rPr lang="zh-CN" altLang="en-US" sz="2200" dirty="0"/>
              <a:t>：</a:t>
            </a:r>
            <a:r>
              <a:rPr lang="zh-CN" altLang="en-US" sz="2400" dirty="0"/>
              <a:t>建立场景、相机、</a:t>
            </a:r>
            <a:r>
              <a:rPr lang="en-US" altLang="zh-CN" sz="2400" dirty="0" err="1"/>
              <a:t>kd</a:t>
            </a:r>
            <a:r>
              <a:rPr lang="en-US" altLang="zh-CN" sz="2400" dirty="0"/>
              <a:t>-tree</a:t>
            </a:r>
            <a:r>
              <a:rPr lang="zh-CN" altLang="en-US" sz="2400" dirty="0"/>
              <a:t>等结构</a:t>
            </a:r>
            <a:r>
              <a:rPr lang="en-US" altLang="zh-CN" sz="2400" dirty="0"/>
              <a:t>.</a:t>
            </a:r>
          </a:p>
          <a:p>
            <a:r>
              <a:rPr lang="en-US" altLang="zh-CN" sz="2400" dirty="0"/>
              <a:t>Reduce</a:t>
            </a:r>
            <a:r>
              <a:rPr lang="zh-CN" altLang="en-US" sz="2400" dirty="0"/>
              <a:t>阶段：</a:t>
            </a:r>
            <a:endParaRPr lang="en-US" altLang="zh-CN" sz="2400" dirty="0"/>
          </a:p>
          <a:p>
            <a:pPr lvl="1"/>
            <a:r>
              <a:rPr lang="zh-CN" altLang="en-US" sz="2000" dirty="0"/>
              <a:t>综合所有的像素点到相机中，得到初始图</a:t>
            </a:r>
            <a:endParaRPr lang="en-US" altLang="zh-CN" sz="2000" dirty="0"/>
          </a:p>
          <a:p>
            <a:pPr lvl="1"/>
            <a:r>
              <a:rPr lang="zh-CN" altLang="en-US" sz="2000" dirty="0"/>
              <a:t>对于相邻两个像素点（上下相邻或左右相邻），若迭代得到的</a:t>
            </a:r>
            <a:r>
              <a:rPr lang="en-US" altLang="zh-CN" sz="2000" dirty="0"/>
              <a:t>hash</a:t>
            </a:r>
            <a:r>
              <a:rPr lang="zh-CN" altLang="en-US" sz="2000" dirty="0"/>
              <a:t>值不同，则进行超采样</a:t>
            </a:r>
            <a:r>
              <a:rPr lang="en-US" altLang="zh-CN" sz="2000" dirty="0"/>
              <a:t>,</a:t>
            </a:r>
            <a:r>
              <a:rPr lang="zh-CN" altLang="en-US" sz="2000" dirty="0"/>
              <a:t>以保证边缘的光滑。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859111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sz="3600" dirty="0"/>
              <a:t>Demo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rtlCol="0">
            <a:normAutofit/>
          </a:bodyPr>
          <a:lstStyle/>
          <a:p>
            <a:pPr lvl="1"/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24586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测试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738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z="3600" dirty="0"/>
              <a:t>项目的测试和评价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E9757F89-409E-49BC-AF9F-44228389F4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5244993"/>
              </p:ext>
            </p:extLst>
          </p:nvPr>
        </p:nvGraphicFramePr>
        <p:xfrm>
          <a:off x="838200" y="1825625"/>
          <a:ext cx="10515600" cy="1752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25045559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93991387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061765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FFT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物理引擎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渲染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970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T=300,n=256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T=300</a:t>
                      </a:r>
                      <a:r>
                        <a:rPr lang="zh-CN" altLang="en-US" dirty="0"/>
                        <a:t>，小球数量</a:t>
                      </a:r>
                      <a:r>
                        <a:rPr lang="en-US" altLang="zh-CN" dirty="0"/>
                        <a:t>=30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帧，</a:t>
                      </a:r>
                      <a:r>
                        <a:rPr lang="en-US" altLang="zh-CN" dirty="0"/>
                        <a:t>450x600</a:t>
                      </a:r>
                      <a:r>
                        <a:rPr lang="zh-CN" altLang="en-US" dirty="0"/>
                        <a:t>分辨率，光线追踪深度</a:t>
                      </a:r>
                      <a:r>
                        <a:rPr lang="en-US" altLang="zh-CN" dirty="0"/>
                        <a:t>=5</a:t>
                      </a:r>
                      <a:r>
                        <a:rPr lang="zh-CN" altLang="en-US" dirty="0"/>
                        <a:t>，海洋有</a:t>
                      </a:r>
                      <a:r>
                        <a:rPr lang="en-US" altLang="zh-CN" dirty="0"/>
                        <a:t>17</a:t>
                      </a:r>
                      <a:r>
                        <a:rPr lang="zh-CN" altLang="en-US" dirty="0"/>
                        <a:t>万个三角面片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485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本机时间：</a:t>
                      </a:r>
                      <a:r>
                        <a:rPr lang="en-US" altLang="zh-CN" dirty="0"/>
                        <a:t>2min35s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本机时间：</a:t>
                      </a:r>
                      <a:r>
                        <a:rPr lang="en-US" altLang="zh-CN" dirty="0"/>
                        <a:t>5min40s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本机时间：</a:t>
                      </a:r>
                      <a:r>
                        <a:rPr lang="en-US" altLang="zh-CN" dirty="0"/>
                        <a:t>15min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595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集群时间：</a:t>
                      </a:r>
                      <a:r>
                        <a:rPr lang="en-US" altLang="zh-CN" dirty="0"/>
                        <a:t>1min18s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集群时间：</a:t>
                      </a:r>
                      <a:r>
                        <a:rPr lang="en-US" altLang="zh-CN" dirty="0"/>
                        <a:t>28min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 err="1"/>
                        <a:t>hadoop</a:t>
                      </a:r>
                      <a:r>
                        <a:rPr lang="zh-CN" altLang="en-US" dirty="0"/>
                        <a:t>启动）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集群时间：</a:t>
                      </a:r>
                      <a:r>
                        <a:rPr lang="en-US" altLang="zh-CN" dirty="0"/>
                        <a:t>13min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82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0867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项目理论基础、设计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874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其它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80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z="3600" dirty="0"/>
              <a:t>分工情况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rtlCol="0">
            <a:normAutofit/>
          </a:bodyPr>
          <a:lstStyle/>
          <a:p>
            <a:pPr lvl="1"/>
            <a:r>
              <a:rPr lang="zh-CN" altLang="en-US" sz="2400" dirty="0"/>
              <a:t>匡正非：</a:t>
            </a:r>
            <a:r>
              <a:rPr lang="en-US" altLang="zh-CN" sz="2400" dirty="0" err="1"/>
              <a:t>OceanFFT</a:t>
            </a:r>
            <a:r>
              <a:rPr lang="zh-CN" altLang="en-US" sz="2400" dirty="0"/>
              <a:t>的</a:t>
            </a:r>
            <a:r>
              <a:rPr lang="en-US" altLang="zh-CN" sz="2400" dirty="0"/>
              <a:t>FFT</a:t>
            </a:r>
            <a:r>
              <a:rPr lang="zh-CN" altLang="en-US" sz="2400" dirty="0"/>
              <a:t>部分、物理引擎、部分</a:t>
            </a:r>
            <a:r>
              <a:rPr lang="en-US" altLang="zh-CN" sz="2400" dirty="0"/>
              <a:t>Demo</a:t>
            </a:r>
          </a:p>
          <a:p>
            <a:pPr lvl="1"/>
            <a:r>
              <a:rPr lang="zh-CN" altLang="en-US" sz="2400" dirty="0"/>
              <a:t>路橙：框架搭建、渲染引擎</a:t>
            </a:r>
            <a:endParaRPr lang="en-US" altLang="zh-CN" sz="2400" dirty="0"/>
          </a:p>
          <a:p>
            <a:pPr lvl="1"/>
            <a:r>
              <a:rPr lang="zh-CN" altLang="en-US" sz="2400" dirty="0"/>
              <a:t>张卡尔：框架搭建、</a:t>
            </a:r>
            <a:r>
              <a:rPr lang="en-US" altLang="zh-CN" sz="2400" dirty="0" err="1"/>
              <a:t>OceanFFT</a:t>
            </a:r>
            <a:r>
              <a:rPr lang="zh-CN" altLang="en-US" sz="2400" dirty="0"/>
              <a:t>的初始化部分，性能测试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27413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z="3600" dirty="0"/>
              <a:t>项目与分布式的关系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rtlCol="0">
            <a:normAutofit/>
          </a:bodyPr>
          <a:lstStyle/>
          <a:p>
            <a:pPr lvl="1"/>
            <a:r>
              <a:rPr lang="zh-CN" altLang="en-US" sz="2400" dirty="0"/>
              <a:t>所有的关键算法部分都采用了</a:t>
            </a:r>
            <a:r>
              <a:rPr lang="en-US" altLang="zh-CN" sz="2400" dirty="0" err="1"/>
              <a:t>Mapreduce</a:t>
            </a:r>
            <a:r>
              <a:rPr lang="zh-CN" altLang="en-US" sz="2400" dirty="0"/>
              <a:t>框架</a:t>
            </a:r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595481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z="3600" dirty="0"/>
              <a:t>总结和展望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rtlCol="0">
            <a:normAutofit/>
          </a:bodyPr>
          <a:lstStyle/>
          <a:p>
            <a:pPr lvl="1"/>
            <a:r>
              <a:rPr lang="zh-CN" altLang="en-US" sz="2400" dirty="0"/>
              <a:t>采用体积光，加入大气效果</a:t>
            </a:r>
            <a:endParaRPr lang="en-US" altLang="zh-CN" sz="2400" dirty="0"/>
          </a:p>
          <a:p>
            <a:pPr lvl="1"/>
            <a:r>
              <a:rPr lang="zh-CN" altLang="en-US" sz="2400" dirty="0"/>
              <a:t>更好的水面反射效果</a:t>
            </a:r>
            <a:endParaRPr lang="en-US" altLang="zh-CN" sz="2400" dirty="0"/>
          </a:p>
          <a:p>
            <a:pPr lvl="1"/>
            <a:r>
              <a:rPr lang="zh-CN" altLang="en-US" sz="2400" dirty="0"/>
              <a:t>采用其它的分布式框架（如</a:t>
            </a:r>
            <a:r>
              <a:rPr lang="en-US" altLang="zh-CN" sz="2400" dirty="0"/>
              <a:t>spark</a:t>
            </a:r>
            <a:r>
              <a:rPr lang="zh-CN" altLang="en-US" sz="2400" dirty="0"/>
              <a:t>）来加速</a:t>
            </a:r>
            <a:endParaRPr lang="en-US" altLang="zh-CN" sz="2400" dirty="0"/>
          </a:p>
          <a:p>
            <a:pPr lvl="1"/>
            <a:r>
              <a:rPr lang="zh-CN" altLang="en-US" sz="2400" dirty="0"/>
              <a:t>加入墙体等障碍物</a:t>
            </a:r>
            <a:endParaRPr lang="en-US" altLang="zh-CN" sz="2400" dirty="0"/>
          </a:p>
          <a:p>
            <a:pPr lvl="1"/>
            <a:r>
              <a:rPr lang="zh-CN" altLang="en-US" sz="2400" dirty="0"/>
              <a:t>渲染图中加入其它元素如船只</a:t>
            </a:r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r>
              <a:rPr lang="zh-CN" altLang="en-US" sz="2400" dirty="0"/>
              <a:t>（难）实现水面和物体互动效果</a:t>
            </a:r>
            <a:endParaRPr lang="en-US" altLang="zh-CN" sz="2400" dirty="0"/>
          </a:p>
          <a:p>
            <a:pPr lvl="1"/>
            <a:r>
              <a:rPr lang="zh-CN" altLang="en-US" sz="2400" dirty="0"/>
              <a:t>（难）实现水底不平整时的水面效果</a:t>
            </a:r>
            <a:endParaRPr lang="en-US" altLang="zh-CN" sz="2400" dirty="0"/>
          </a:p>
          <a:p>
            <a:pPr lvl="1"/>
            <a:r>
              <a:rPr lang="zh-CN" altLang="en-US" sz="2400" dirty="0"/>
              <a:t>。。。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3081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最终</a:t>
            </a:r>
            <a:r>
              <a:rPr lang="en-US" altLang="zh-CN" dirty="0"/>
              <a:t>Demo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001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rtlCol="0">
            <a:normAutofit/>
          </a:bodyPr>
          <a:lstStyle/>
          <a:p>
            <a:pPr lvl="1"/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55370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Paper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altLang="zh-CN" dirty="0"/>
              <a:t>Jerry </a:t>
            </a:r>
            <a:r>
              <a:rPr lang="en-US" altLang="zh-CN" dirty="0" err="1"/>
              <a:t>Tessendorf</a:t>
            </a:r>
            <a:r>
              <a:rPr lang="en-US" altLang="zh-CN" dirty="0"/>
              <a:t>, 《</a:t>
            </a:r>
            <a:r>
              <a:rPr lang="en-US" altLang="zh-CN" b="1" dirty="0"/>
              <a:t>Simulating Ocean Water》</a:t>
            </a:r>
            <a:r>
              <a:rPr lang="zh-CN" altLang="en-US" b="1" dirty="0"/>
              <a:t>，</a:t>
            </a:r>
            <a:r>
              <a:rPr lang="en-US" altLang="zh-CN" b="1" dirty="0"/>
              <a:t>2004</a:t>
            </a:r>
            <a:r>
              <a:rPr lang="en-US" altLang="zh-CN" dirty="0"/>
              <a:t> </a:t>
            </a:r>
          </a:p>
          <a:p>
            <a:endParaRPr lang="en-US" altLang="zh-CN" dirty="0"/>
          </a:p>
          <a:p>
            <a:r>
              <a:rPr lang="zh-CN" altLang="en-US" dirty="0"/>
              <a:t>海面的光学性质</a:t>
            </a:r>
            <a:endParaRPr lang="en-US" altLang="zh-CN" dirty="0"/>
          </a:p>
          <a:p>
            <a:r>
              <a:rPr lang="zh-CN" altLang="en-US" dirty="0"/>
              <a:t>海面的物理性质</a:t>
            </a:r>
            <a:endParaRPr lang="en-US" altLang="zh-CN" dirty="0"/>
          </a:p>
          <a:p>
            <a:r>
              <a:rPr lang="zh-CN" altLang="en-US" dirty="0"/>
              <a:t>模拟海面运动的算法（</a:t>
            </a:r>
            <a:r>
              <a:rPr lang="en-US" altLang="zh-CN" dirty="0" err="1"/>
              <a:t>Oceanfft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模拟可交互海面的算法</a:t>
            </a:r>
            <a:endParaRPr lang="en-US" altLang="zh-CN" dirty="0"/>
          </a:p>
          <a:p>
            <a:r>
              <a:rPr lang="zh-CN" altLang="en-US" dirty="0"/>
              <a:t>海面的光照模型</a:t>
            </a:r>
            <a:endParaRPr lang="en-US" altLang="zh-CN" dirty="0"/>
          </a:p>
          <a:p>
            <a:r>
              <a:rPr lang="zh-CN" altLang="en-US" dirty="0"/>
              <a:t>体积水效果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A8841E-E734-4EEA-833E-8A0F5ED218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984" y="2381288"/>
            <a:ext cx="5006572" cy="376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09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海面的物理性质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zh-CN" altLang="en-US" dirty="0"/>
              <a:t>理论基础：伯努利方程，纳维</a:t>
            </a:r>
            <a:r>
              <a:rPr lang="en-US" altLang="zh-CN" dirty="0"/>
              <a:t>-</a:t>
            </a:r>
            <a:r>
              <a:rPr lang="zh-CN" altLang="en-US" dirty="0"/>
              <a:t>斯托克斯方程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经过大量简化和推导后得出：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同时推出了波浪散播速度的方程：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D706BF4-6356-4A8E-9645-2F4F08157E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769" y="2364511"/>
            <a:ext cx="3104376" cy="100661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40D09C1-7DBE-48B4-B43C-7051A7EC0D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2410615"/>
            <a:ext cx="3050587" cy="91440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5009A99-7430-4182-8A3B-FF6475C6D0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865" y="3686403"/>
            <a:ext cx="3204269" cy="79914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65399F9-1288-477D-A679-84BB3B8604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880" y="4846786"/>
            <a:ext cx="2435859" cy="52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72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 err="1"/>
              <a:t>OceanFFT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zh-CN" altLang="en-US" dirty="0"/>
              <a:t>利用</a:t>
            </a:r>
            <a:r>
              <a:rPr lang="en-US" altLang="zh-CN" dirty="0"/>
              <a:t>FFT</a:t>
            </a:r>
            <a:r>
              <a:rPr lang="zh-CN" altLang="en-US" dirty="0"/>
              <a:t>模拟上式的近似解：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CE3BEE7-9432-4CE0-AEC0-66BE91F14B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310712"/>
            <a:ext cx="3227321" cy="72230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7CF1848-2872-426A-93D0-4FD5FD9CE4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4092658"/>
            <a:ext cx="3096692" cy="65314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025E8C6-CC2B-4B19-8246-A7E86AED23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3139575"/>
            <a:ext cx="3357951" cy="77609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2BCC89B-4F14-4037-AFD4-7A46AE41A7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4942462"/>
            <a:ext cx="3311846" cy="68388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E38F78E3-E1B4-40C7-BDFD-9D3B9FF123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880" y="3284984"/>
            <a:ext cx="1440160" cy="43378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CC30BAD-F9CC-4F4A-89E9-AE54840198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859" y="3291654"/>
            <a:ext cx="1843406" cy="44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64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z="3600" dirty="0"/>
              <a:t>设计框架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rtlCol="0">
            <a:normAutofit/>
          </a:bodyPr>
          <a:lstStyle/>
          <a:p>
            <a:r>
              <a:rPr lang="zh-CN" altLang="en-US" sz="2600" dirty="0"/>
              <a:t>系统分为两个部分：前端、后端</a:t>
            </a:r>
            <a:endParaRPr lang="en-US" altLang="zh-CN" sz="2600" dirty="0"/>
          </a:p>
          <a:p>
            <a:endParaRPr lang="en-US" altLang="zh-CN" sz="2600" dirty="0"/>
          </a:p>
          <a:p>
            <a:r>
              <a:rPr lang="zh-CN" altLang="en-US" sz="2600" dirty="0"/>
              <a:t>前端负责海面生成和物理模拟</a:t>
            </a:r>
            <a:endParaRPr lang="en-US" altLang="zh-CN" sz="2600" dirty="0"/>
          </a:p>
          <a:p>
            <a:pPr lvl="1"/>
            <a:r>
              <a:rPr lang="zh-CN" altLang="en-US" sz="2400" dirty="0"/>
              <a:t>先单独生成海面，然后基于此结果和其他物体信息运行物理引擎</a:t>
            </a:r>
            <a:endParaRPr lang="en-US" altLang="zh-CN" sz="2400" dirty="0"/>
          </a:p>
          <a:p>
            <a:pPr lvl="1"/>
            <a:endParaRPr lang="en-US" altLang="zh-CN" sz="2400" dirty="0"/>
          </a:p>
          <a:p>
            <a:r>
              <a:rPr lang="zh-CN" altLang="en-US" sz="2600" dirty="0"/>
              <a:t>后端采用路径追踪对前端结果进行渲染</a:t>
            </a:r>
            <a:endParaRPr lang="en-US" altLang="zh-CN" sz="2600" dirty="0"/>
          </a:p>
        </p:txBody>
      </p:sp>
    </p:spTree>
    <p:extLst>
      <p:ext uri="{BB962C8B-B14F-4D97-AF65-F5344CB8AC3E}">
        <p14:creationId xmlns:p14="http://schemas.microsoft.com/office/powerpoint/2010/main" val="277018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Ocean FFT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355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 err="1"/>
              <a:t>OceanFFT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rtlCol="0">
            <a:normAutofit/>
          </a:bodyPr>
          <a:lstStyle/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CE3BEE7-9432-4CE0-AEC0-66BE91F14B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60" y="2924944"/>
            <a:ext cx="8043449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536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城市素描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525277_TF03031010_TF03031010" id="{20877CA3-7CDE-479D-B492-05E854EF890A}" vid="{7F45F087-9C14-4009-8B34-5650B76C3719}"/>
    </a:ext>
  </a:extLst>
</a:theme>
</file>

<file path=ppt/theme/theme2.xml><?xml version="1.0" encoding="utf-8"?>
<a:theme xmlns:a="http://schemas.openxmlformats.org/drawingml/2006/main" name="Office 主题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商业办公城市素描演示文稿背景（宽屏）</Template>
  <TotalTime>663</TotalTime>
  <Words>999</Words>
  <Application>Microsoft Office PowerPoint</Application>
  <PresentationFormat>宽屏</PresentationFormat>
  <Paragraphs>202</Paragraphs>
  <Slides>35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9" baseType="lpstr">
      <vt:lpstr>宋体</vt:lpstr>
      <vt:lpstr>Arial</vt:lpstr>
      <vt:lpstr>Century Schoolbook</vt:lpstr>
      <vt:lpstr>城市素描 16X9</vt:lpstr>
      <vt:lpstr>分布式海洋渲染</vt:lpstr>
      <vt:lpstr>项目的目标</vt:lpstr>
      <vt:lpstr>项目理论基础、设计</vt:lpstr>
      <vt:lpstr>Paper</vt:lpstr>
      <vt:lpstr>海面的物理性质</vt:lpstr>
      <vt:lpstr>OceanFFT</vt:lpstr>
      <vt:lpstr>设计框架</vt:lpstr>
      <vt:lpstr>Ocean FFT</vt:lpstr>
      <vt:lpstr>OceanFFT</vt:lpstr>
      <vt:lpstr>OceanFFT</vt:lpstr>
      <vt:lpstr>FFT</vt:lpstr>
      <vt:lpstr>Ocean 计算</vt:lpstr>
      <vt:lpstr>结果demo</vt:lpstr>
      <vt:lpstr>物理引擎</vt:lpstr>
      <vt:lpstr>物体</vt:lpstr>
      <vt:lpstr>浮力</vt:lpstr>
      <vt:lpstr>碰撞</vt:lpstr>
      <vt:lpstr>操作顺序</vt:lpstr>
      <vt:lpstr>Mapper</vt:lpstr>
      <vt:lpstr>Reducer</vt:lpstr>
      <vt:lpstr>Demo</vt:lpstr>
      <vt:lpstr>渲染</vt:lpstr>
      <vt:lpstr>实现情况</vt:lpstr>
      <vt:lpstr>MapReduce加速</vt:lpstr>
      <vt:lpstr>Mapper</vt:lpstr>
      <vt:lpstr>Reducer</vt:lpstr>
      <vt:lpstr>Demo</vt:lpstr>
      <vt:lpstr>测试</vt:lpstr>
      <vt:lpstr>项目的测试和评价</vt:lpstr>
      <vt:lpstr>其它</vt:lpstr>
      <vt:lpstr>分工情况</vt:lpstr>
      <vt:lpstr>项目与分布式的关系</vt:lpstr>
      <vt:lpstr>总结和展望</vt:lpstr>
      <vt:lpstr>最终Demo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分布式海洋渲染</dc:title>
  <dc:creator>kzf</dc:creator>
  <cp:lastModifiedBy>lucheng</cp:lastModifiedBy>
  <cp:revision>72</cp:revision>
  <dcterms:created xsi:type="dcterms:W3CDTF">2018-08-02T06:40:20Z</dcterms:created>
  <dcterms:modified xsi:type="dcterms:W3CDTF">2018-08-03T02:10:34Z</dcterms:modified>
</cp:coreProperties>
</file>