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 SemiBold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7">
          <p15:clr>
            <a:srgbClr val="9AA0A6"/>
          </p15:clr>
        </p15:guide>
        <p15:guide id="2" pos="5533">
          <p15:clr>
            <a:srgbClr val="9AA0A6"/>
          </p15:clr>
        </p15:guide>
        <p15:guide id="3" orient="horz" pos="227">
          <p15:clr>
            <a:srgbClr val="9AA0A6"/>
          </p15:clr>
        </p15:guide>
        <p15:guide id="4" orient="horz" pos="3013">
          <p15:clr>
            <a:srgbClr val="9AA0A6"/>
          </p15:clr>
        </p15:guide>
        <p15:guide id="5" orient="horz" pos="567">
          <p15:clr>
            <a:srgbClr val="9AA0A6"/>
          </p15:clr>
        </p15:guide>
        <p15:guide id="6" orient="horz" pos="2750">
          <p15:clr>
            <a:srgbClr val="9AA0A6"/>
          </p15:clr>
        </p15:guide>
        <p15:guide id="7" orient="horz" pos="17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7"/>
        <p:guide pos="5533"/>
        <p:guide pos="227" orient="horz"/>
        <p:guide pos="3013" orient="horz"/>
        <p:guide pos="567" orient="horz"/>
        <p:guide pos="2750" orient="horz"/>
        <p:guide pos="17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22" Type="http://schemas.openxmlformats.org/officeDocument/2006/relationships/font" Target="fonts/RobotoLight-boldItalic.fntdata"/><Relationship Id="rId21" Type="http://schemas.openxmlformats.org/officeDocument/2006/relationships/font" Target="fonts/Roboto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SemiBold-italic.fntdata"/><Relationship Id="rId16" Type="http://schemas.openxmlformats.org/officeDocument/2006/relationships/font" Target="fonts/OpenSansSemiBold-bold.fntdata"/><Relationship Id="rId19" Type="http://schemas.openxmlformats.org/officeDocument/2006/relationships/font" Target="fonts/RobotoLight-regular.fntdata"/><Relationship Id="rId18" Type="http://schemas.openxmlformats.org/officeDocument/2006/relationships/font" Target="fonts/Open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7317f7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7317f7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a163bc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a163bc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a163bc0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a163bc0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7317f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7317f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7317f7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67317f7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7317f7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67317f7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68ce00b9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68ce00b9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e2cad79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e2cad79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teajay/global-shark-attac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5.png"/><Relationship Id="rId5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40425" y="270925"/>
            <a:ext cx="68544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to prevent shark attacks</a:t>
            </a:r>
            <a:endParaRPr b="1" i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9250" y="4583400"/>
            <a:ext cx="26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Data Analysis - </a:t>
            </a:r>
            <a:r>
              <a:rPr i="1" lang="es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Kaggle</a:t>
            </a:r>
            <a:endParaRPr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300" y="170500"/>
            <a:ext cx="2712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88063" y="1390647"/>
            <a:ext cx="1274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AutoNum type="arabicPeriod"/>
            </a:pPr>
            <a:r>
              <a:rPr lang="es" sz="1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USA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9750" y="161100"/>
            <a:ext cx="227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 5  Shark Attacks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8063" y="1845911"/>
            <a:ext cx="1875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2.	Australia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88063" y="2301174"/>
            <a:ext cx="2010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3.	South Africa</a:t>
            </a:r>
            <a:r>
              <a:rPr lang="es" sz="1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r>
              <a:rPr lang="es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206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88063" y="2756437"/>
            <a:ext cx="1969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4.	Bahamas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8063" y="3211700"/>
            <a:ext cx="217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5.	Brazil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75" y="242190"/>
            <a:ext cx="7122702" cy="422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700" y="1411525"/>
            <a:ext cx="1411200" cy="705600"/>
          </a:xfrm>
          <a:prstGeom prst="flowChartAlternateProcess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650" y="3040750"/>
            <a:ext cx="585300" cy="292500"/>
          </a:xfrm>
          <a:prstGeom prst="flowChartAlternateProcess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168" y="3185650"/>
            <a:ext cx="1411500" cy="705600"/>
          </a:xfrm>
          <a:prstGeom prst="flowChartAlternateProcess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075" y="3185639"/>
            <a:ext cx="1081500" cy="540600"/>
          </a:xfrm>
          <a:prstGeom prst="flowChartAlternateProcess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775" y="2391147"/>
            <a:ext cx="751500" cy="375600"/>
          </a:xfrm>
          <a:prstGeom prst="flowChartAlternateProcess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3" name="Google Shape;73;p14"/>
          <p:cNvCxnSpPr/>
          <p:nvPr/>
        </p:nvCxnSpPr>
        <p:spPr>
          <a:xfrm>
            <a:off x="825425" y="655925"/>
            <a:ext cx="0" cy="54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1674500" y="152925"/>
            <a:ext cx="60429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Where are you most likely to experience a Shark Attack</a:t>
            </a:r>
            <a:endParaRPr i="1"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14338" y="208574"/>
            <a:ext cx="980700" cy="980700"/>
          </a:xfrm>
          <a:prstGeom prst="ellipse">
            <a:avLst/>
          </a:prstGeom>
          <a:solidFill>
            <a:srgbClr val="41B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🦈</a:t>
            </a:r>
            <a:endParaRPr sz="41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850" y="1404700"/>
            <a:ext cx="3798150" cy="33101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5"/>
          <p:cNvSpPr txBox="1"/>
          <p:nvPr/>
        </p:nvSpPr>
        <p:spPr>
          <a:xfrm>
            <a:off x="817100" y="2132450"/>
            <a:ext cx="336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d</a:t>
            </a:r>
            <a:r>
              <a:rPr i="1" lang="es" sz="19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 not go to USA </a:t>
            </a:r>
            <a:r>
              <a:rPr i="1" lang="es" sz="1700">
                <a:solidFill>
                  <a:srgbClr val="BDC1C6"/>
                </a:solidFill>
                <a:highlight>
                  <a:srgbClr val="202124"/>
                </a:highlight>
                <a:latin typeface="Roboto Light"/>
                <a:ea typeface="Roboto Light"/>
                <a:cs typeface="Roboto Light"/>
                <a:sym typeface="Roboto Light"/>
              </a:rPr>
              <a:t>🇺🇸</a:t>
            </a:r>
            <a:endParaRPr i="1" sz="19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1125" y="2706475"/>
            <a:ext cx="365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do not go to Australia </a:t>
            </a:r>
            <a:r>
              <a:rPr i="1" lang="es" sz="1700">
                <a:solidFill>
                  <a:srgbClr val="BDC1C6"/>
                </a:solidFill>
                <a:highlight>
                  <a:srgbClr val="202124"/>
                </a:highlight>
                <a:latin typeface="Roboto Light"/>
                <a:ea typeface="Roboto Light"/>
                <a:cs typeface="Roboto Light"/>
                <a:sym typeface="Roboto Light"/>
              </a:rPr>
              <a:t>🇦🇺</a:t>
            </a:r>
            <a:endParaRPr i="1" sz="19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86025" y="3233925"/>
            <a:ext cx="419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9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do not go to South Africa </a:t>
            </a:r>
            <a:r>
              <a:rPr i="1" lang="es" sz="1700">
                <a:solidFill>
                  <a:srgbClr val="BDC1C6"/>
                </a:solidFill>
                <a:highlight>
                  <a:srgbClr val="202124"/>
                </a:highlight>
                <a:latin typeface="Roboto Light"/>
                <a:ea typeface="Roboto Light"/>
                <a:cs typeface="Roboto Light"/>
                <a:sym typeface="Roboto Light"/>
              </a:rPr>
              <a:t>🇿🇦</a:t>
            </a:r>
            <a:endParaRPr i="1" sz="19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454100" y="2189450"/>
            <a:ext cx="363000" cy="363000"/>
            <a:chOff x="178500" y="1937300"/>
            <a:chExt cx="363000" cy="363000"/>
          </a:xfrm>
        </p:grpSpPr>
        <p:sp>
          <p:nvSpPr>
            <p:cNvPr id="85" name="Google Shape;85;p15"/>
            <p:cNvSpPr/>
            <p:nvPr/>
          </p:nvSpPr>
          <p:spPr>
            <a:xfrm>
              <a:off x="178500" y="1937300"/>
              <a:ext cx="363000" cy="363000"/>
            </a:xfrm>
            <a:prstGeom prst="ellipse">
              <a:avLst/>
            </a:prstGeom>
            <a:solidFill>
              <a:srgbClr val="33B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86" name="Google Shape;8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9325" y="2008125"/>
              <a:ext cx="221350" cy="221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5"/>
          <p:cNvGrpSpPr/>
          <p:nvPr/>
        </p:nvGrpSpPr>
        <p:grpSpPr>
          <a:xfrm>
            <a:off x="322650" y="2740175"/>
            <a:ext cx="363000" cy="363000"/>
            <a:chOff x="178500" y="1937300"/>
            <a:chExt cx="363000" cy="363000"/>
          </a:xfrm>
        </p:grpSpPr>
        <p:sp>
          <p:nvSpPr>
            <p:cNvPr id="88" name="Google Shape;88;p15"/>
            <p:cNvSpPr/>
            <p:nvPr/>
          </p:nvSpPr>
          <p:spPr>
            <a:xfrm>
              <a:off x="178500" y="1937300"/>
              <a:ext cx="363000" cy="363000"/>
            </a:xfrm>
            <a:prstGeom prst="ellipse">
              <a:avLst/>
            </a:prstGeom>
            <a:solidFill>
              <a:srgbClr val="33B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9325" y="2008125"/>
              <a:ext cx="221350" cy="221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15"/>
          <p:cNvGrpSpPr/>
          <p:nvPr/>
        </p:nvGrpSpPr>
        <p:grpSpPr>
          <a:xfrm>
            <a:off x="178500" y="3290900"/>
            <a:ext cx="363000" cy="363000"/>
            <a:chOff x="178500" y="1937300"/>
            <a:chExt cx="363000" cy="363000"/>
          </a:xfrm>
        </p:grpSpPr>
        <p:sp>
          <p:nvSpPr>
            <p:cNvPr id="91" name="Google Shape;91;p15"/>
            <p:cNvSpPr/>
            <p:nvPr/>
          </p:nvSpPr>
          <p:spPr>
            <a:xfrm>
              <a:off x="178500" y="1937300"/>
              <a:ext cx="363000" cy="363000"/>
            </a:xfrm>
            <a:prstGeom prst="ellipse">
              <a:avLst/>
            </a:prstGeom>
            <a:solidFill>
              <a:srgbClr val="33B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92" name="Google Shape;9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9325" y="2008125"/>
              <a:ext cx="221350" cy="221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5955500" y="1310150"/>
            <a:ext cx="22470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How many s</a:t>
            </a:r>
            <a:r>
              <a:rPr lang="es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hark attacks are fatal?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17013" y="224274"/>
            <a:ext cx="980700" cy="980700"/>
          </a:xfrm>
          <a:prstGeom prst="ellipse">
            <a:avLst/>
          </a:prstGeom>
          <a:solidFill>
            <a:srgbClr val="41B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🦈</a:t>
            </a:r>
            <a:endParaRPr sz="410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75" y="1235500"/>
            <a:ext cx="3606575" cy="333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6"/>
          <p:cNvSpPr txBox="1"/>
          <p:nvPr/>
        </p:nvSpPr>
        <p:spPr>
          <a:xfrm>
            <a:off x="1970800" y="3002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200">
                <a:solidFill>
                  <a:srgbClr val="E8EAED"/>
                </a:solidFill>
                <a:latin typeface="Roboto Light"/>
                <a:ea typeface="Roboto Light"/>
                <a:cs typeface="Roboto Light"/>
                <a:sym typeface="Roboto Light"/>
              </a:rPr>
              <a:t>F</a:t>
            </a:r>
            <a:r>
              <a:rPr i="1" lang="es" sz="3200">
                <a:solidFill>
                  <a:srgbClr val="E8EAED"/>
                </a:solidFill>
                <a:latin typeface="Roboto Light"/>
                <a:ea typeface="Roboto Light"/>
                <a:cs typeface="Roboto Light"/>
                <a:sym typeface="Roboto Light"/>
              </a:rPr>
              <a:t>atality</a:t>
            </a:r>
            <a:endParaRPr i="1" sz="2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127175" y="4530050"/>
            <a:ext cx="16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 =</a:t>
            </a:r>
            <a:r>
              <a:rPr lang="es">
                <a:solidFill>
                  <a:schemeClr val="lt1"/>
                </a:solidFill>
              </a:rPr>
              <a:t>No // Y = Yes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359988" y="275749"/>
            <a:ext cx="980700" cy="980700"/>
          </a:xfrm>
          <a:prstGeom prst="ellipse">
            <a:avLst/>
          </a:prstGeom>
          <a:solidFill>
            <a:srgbClr val="41B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🦈</a:t>
            </a:r>
            <a:endParaRPr sz="4100"/>
          </a:p>
        </p:txBody>
      </p:sp>
      <p:sp>
        <p:nvSpPr>
          <p:cNvPr id="107" name="Google Shape;107;p17"/>
          <p:cNvSpPr txBox="1"/>
          <p:nvPr/>
        </p:nvSpPr>
        <p:spPr>
          <a:xfrm>
            <a:off x="1621250" y="315150"/>
            <a:ext cx="311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200">
                <a:solidFill>
                  <a:srgbClr val="E8EAED"/>
                </a:solidFill>
                <a:latin typeface="Roboto Light"/>
                <a:ea typeface="Roboto Light"/>
                <a:cs typeface="Roboto Light"/>
                <a:sym typeface="Roboto Light"/>
              </a:rPr>
              <a:t>Are mostly Women or Men?</a:t>
            </a:r>
            <a:endParaRPr i="1" sz="2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00" y="1715675"/>
            <a:ext cx="4285150" cy="26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1483850" y="4583400"/>
            <a:ext cx="24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</a:t>
            </a:r>
            <a:r>
              <a:rPr lang="es">
                <a:solidFill>
                  <a:schemeClr val="lt1"/>
                </a:solidFill>
              </a:rPr>
              <a:t> = Male // F = Feminine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438" y="567097"/>
            <a:ext cx="3234328" cy="205355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835" y="3026900"/>
            <a:ext cx="3575550" cy="1506275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-100" y="0"/>
            <a:ext cx="91440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How many cases were reported since 1990?</a:t>
            </a:r>
            <a:endParaRPr i="1"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189800"/>
            <a:ext cx="6743423" cy="359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>
            <a:stCxn id="119" idx="1"/>
          </p:cNvCxnSpPr>
          <p:nvPr/>
        </p:nvCxnSpPr>
        <p:spPr>
          <a:xfrm flipH="1">
            <a:off x="6724600" y="1665525"/>
            <a:ext cx="1059900" cy="88500"/>
          </a:xfrm>
          <a:prstGeom prst="straightConnector1">
            <a:avLst/>
          </a:prstGeom>
          <a:noFill/>
          <a:ln cap="flat" cmpd="sng" w="19050">
            <a:solidFill>
              <a:srgbClr val="33B3E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7784500" y="1142175"/>
            <a:ext cx="1104900" cy="1046700"/>
          </a:xfrm>
          <a:prstGeom prst="rect">
            <a:avLst/>
          </a:prstGeom>
          <a:noFill/>
          <a:ln cap="flat" cmpd="sng" w="19050">
            <a:solidFill>
              <a:srgbClr val="41B5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Top reported cases in 2018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3924450" y="41700"/>
            <a:ext cx="52194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If you Surf &amp; Swim,</a:t>
            </a:r>
            <a:endParaRPr i="1"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be careful! </a:t>
            </a:r>
            <a:endParaRPr i="1"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980"/>
          <a:stretch/>
        </p:blipFill>
        <p:spPr>
          <a:xfrm>
            <a:off x="244125" y="740450"/>
            <a:ext cx="3593700" cy="35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275" y="1386725"/>
            <a:ext cx="4249752" cy="34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47278">
            <a:off x="7856650" y="70812"/>
            <a:ext cx="1186774" cy="11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-100" y="0"/>
            <a:ext cx="91440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Before you travel → This are the worst sharks</a:t>
            </a:r>
            <a:endParaRPr i="1" sz="3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50" y="1405750"/>
            <a:ext cx="3976325" cy="30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174900" y="1725150"/>
            <a:ext cx="229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Grey Reef Shark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White Shark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Tiger Shark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Bull Shark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Blacktip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8391" l="0" r="0" t="0"/>
          <a:stretch/>
        </p:blipFill>
        <p:spPr>
          <a:xfrm>
            <a:off x="573275" y="1400186"/>
            <a:ext cx="3086275" cy="28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4357950" y="2248500"/>
            <a:ext cx="318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Thanks!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849600" y="4660050"/>
            <a:ext cx="31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</a:rPr>
              <a:t>Lucia Costilla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3B3E5"/>
      </a:accent1>
      <a:accent2>
        <a:srgbClr val="30B39D"/>
      </a:accent2>
      <a:accent3>
        <a:srgbClr val="EB5A3E"/>
      </a:accent3>
      <a:accent4>
        <a:srgbClr val="846CAE"/>
      </a:accent4>
      <a:accent5>
        <a:srgbClr val="EF8C02"/>
      </a:accent5>
      <a:accent6>
        <a:srgbClr val="A3CF62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