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A917D8C-C0C7-4BEE-9E60-0DCBB90F98FC}" type="slidenum">
              <a:rPr lang="es-AR" sz="1000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AR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54;p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6360"/>
            <a:ext cx="9143640" cy="517968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174600" y="0"/>
            <a:ext cx="879372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Curso de Ingreso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Matemática Inicial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AR" sz="5400">
                <a:solidFill>
                  <a:srgbClr val="00b0f0"/>
                </a:solidFill>
                <a:latin typeface="Arial"/>
                <a:ea typeface="Arial"/>
              </a:rPr>
              <a:t>T.U.P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40" name="Google Shape;61;p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2013840" y="129456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Son ecuaciones polinómicas de la forma P(x) = 0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2013840" y="278100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Donde P(x) es de Grado 1.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2013840" y="194472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P(x) = 0 es una ecuación de variable x.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2013840" y="347688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Grado 1 🡪 P(x) = a·x + b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46" name="Google Shape;71;p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842400" y="1037520"/>
            <a:ext cx="7520400" cy="57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Resolver la ecuación </a:t>
            </a:r>
            <a:r>
              <a:rPr b="1" lang="es-AR" sz="1600">
                <a:solidFill>
                  <a:srgbClr val="000000"/>
                </a:solidFill>
                <a:latin typeface="Arial"/>
                <a:ea typeface="Arial"/>
              </a:rPr>
              <a:t>a·x + b = 0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es encontrar TODOS los valores reales de x (la incógnita) que la verifican.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842400" y="2111400"/>
            <a:ext cx="6883200" cy="57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Estas ecuaciones, según su CONJUNTO solución se pueden clasificar de la siguiente forma: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2085480" y="318492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a) COMPATIBLES DETERMINADAS</a:t>
            </a:r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6048000" y="504000"/>
            <a:ext cx="3071520" cy="24699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0097a7"/>
          </a:solidFill>
          <a:ln w="25560">
            <a:solidFill>
              <a:srgbClr val="006e79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AR" sz="1400">
                <a:solidFill>
                  <a:srgbClr val="ffffff"/>
                </a:solidFill>
                <a:latin typeface="Arial"/>
                <a:ea typeface="Arial"/>
              </a:rPr>
              <a:t>Sistema Compatible Determinado:Son aquellas en las que la solución es única, es decir, existe UN SOLO VALOR REAL DE X que satisfaga la ecuación.</a:t>
            </a: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2085480" y="367524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b) COMPATIBLES INDETERMINADAS</a:t>
            </a:r>
            <a:endParaRPr/>
          </a:p>
        </p:txBody>
      </p:sp>
      <p:sp>
        <p:nvSpPr>
          <p:cNvPr id="52" name="CustomShape 7"/>
          <p:cNvSpPr/>
          <p:nvPr/>
        </p:nvSpPr>
        <p:spPr>
          <a:xfrm>
            <a:off x="5928480" y="2952000"/>
            <a:ext cx="3071520" cy="22215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0097a7"/>
          </a:solidFill>
          <a:ln w="25560">
            <a:solidFill>
              <a:srgbClr val="006e79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AR" sz="1400">
                <a:solidFill>
                  <a:srgbClr val="ffffff"/>
                </a:solidFill>
                <a:latin typeface="Arial"/>
                <a:ea typeface="Arial"/>
              </a:rPr>
              <a:t>Son aquellas en las que la solución no es única, es decir, existen INFINITOS VALORES REALES DE X que satisfaga la ecuación.</a:t>
            </a:r>
            <a:endParaRPr/>
          </a:p>
        </p:txBody>
      </p:sp>
      <p:sp>
        <p:nvSpPr>
          <p:cNvPr id="53" name="CustomShape 8"/>
          <p:cNvSpPr/>
          <p:nvPr/>
        </p:nvSpPr>
        <p:spPr>
          <a:xfrm>
            <a:off x="2085480" y="4164120"/>
            <a:ext cx="54514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c) IMCOMPATIBLES</a:t>
            </a:r>
            <a:endParaRPr/>
          </a:p>
        </p:txBody>
      </p:sp>
      <p:sp>
        <p:nvSpPr>
          <p:cNvPr id="54" name="CustomShape 9"/>
          <p:cNvSpPr/>
          <p:nvPr/>
        </p:nvSpPr>
        <p:spPr>
          <a:xfrm>
            <a:off x="-241200" y="2922120"/>
            <a:ext cx="3071520" cy="22215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0097a7"/>
          </a:solidFill>
          <a:ln w="25560">
            <a:solidFill>
              <a:srgbClr val="006e79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AR" sz="1400">
                <a:solidFill>
                  <a:srgbClr val="ffffff"/>
                </a:solidFill>
                <a:latin typeface="Arial"/>
                <a:ea typeface="Arial"/>
              </a:rPr>
              <a:t>Sistema incompatible: Son aquellas en las que la solución no existe, no hay NINGÚN real X que satisfaga la ecuación. (O la solución es el conjunto vacío)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56" name="Google Shape;85;p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842400" y="1037520"/>
            <a:ext cx="7520400" cy="82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Dado </a:t>
            </a:r>
            <a:r>
              <a:rPr b="1" lang="es-AR" sz="1600">
                <a:solidFill>
                  <a:srgbClr val="000000"/>
                </a:solidFill>
                <a:latin typeface="Arial"/>
                <a:ea typeface="Arial"/>
              </a:rPr>
              <a:t>a·x + b = 0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podremos clasificar a las ecuaciones lineales según a y b en COMPATIBLES DETERMINADAS, COMPATIBLES INDETERMINADAS e INCOMPATIBLES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259200" y="2176200"/>
            <a:ext cx="86986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SI                 resulta que :              🡨 La solución es compatible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determinada</a:t>
            </a:r>
            <a:r>
              <a:rPr lang="es-AR" sz="1600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pic>
        <p:nvPicPr>
          <p:cNvPr id="59" name="Google Shape;88;p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56880" y="2242800"/>
            <a:ext cx="792000" cy="193680"/>
          </a:xfrm>
          <a:prstGeom prst="rect">
            <a:avLst/>
          </a:prstGeom>
          <a:ln>
            <a:noFill/>
          </a:ln>
        </p:spPr>
      </p:pic>
      <p:pic>
        <p:nvPicPr>
          <p:cNvPr id="60" name="Google Shape;89;p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19600" y="2106720"/>
            <a:ext cx="1174680" cy="522000"/>
          </a:xfrm>
          <a:prstGeom prst="rect">
            <a:avLst/>
          </a:prstGeom>
          <a:ln>
            <a:noFill/>
          </a:ln>
        </p:spPr>
      </p:pic>
      <p:sp>
        <p:nvSpPr>
          <p:cNvPr id="61" name="CustomShape 4"/>
          <p:cNvSpPr/>
          <p:nvPr/>
        </p:nvSpPr>
        <p:spPr>
          <a:xfrm>
            <a:off x="259200" y="3173760"/>
            <a:ext cx="8698680" cy="57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SI                          resulta que : 0·x = 0  🡨 La solución es compatible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indeterminada</a:t>
            </a:r>
            <a:r>
              <a:rPr lang="es-AR" sz="1600">
                <a:solidFill>
                  <a:srgbClr val="ff0000"/>
                </a:solidFill>
                <a:latin typeface="Arial"/>
                <a:ea typeface="Arial"/>
              </a:rPr>
              <a:t>.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(Cualquier valor real de x cumple con la ecuación.)</a:t>
            </a:r>
            <a:endParaRPr/>
          </a:p>
        </p:txBody>
      </p:sp>
      <p:pic>
        <p:nvPicPr>
          <p:cNvPr id="62" name="Google Shape;91;p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320" y="3241080"/>
            <a:ext cx="1328400" cy="174960"/>
          </a:xfrm>
          <a:prstGeom prst="rect">
            <a:avLst/>
          </a:prstGeom>
          <a:ln>
            <a:noFill/>
          </a:ln>
        </p:spPr>
      </p:pic>
      <p:sp>
        <p:nvSpPr>
          <p:cNvPr id="63" name="CustomShape 5"/>
          <p:cNvSpPr/>
          <p:nvPr/>
        </p:nvSpPr>
        <p:spPr>
          <a:xfrm>
            <a:off x="259200" y="4145400"/>
            <a:ext cx="7044480" cy="57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SI                                resulta que : 0·x = b  🡨 La solución es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incompatible</a:t>
            </a:r>
            <a:r>
              <a:rPr lang="es-AR" sz="1600">
                <a:solidFill>
                  <a:srgbClr val="ff0000"/>
                </a:solidFill>
                <a:latin typeface="Arial"/>
                <a:ea typeface="Arial"/>
              </a:rPr>
              <a:t>.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(NINGUN valor real de x cumple con la ecuación.)</a:t>
            </a:r>
            <a:endParaRPr/>
          </a:p>
        </p:txBody>
      </p:sp>
      <p:pic>
        <p:nvPicPr>
          <p:cNvPr id="64" name="Google Shape;93;p1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23120" y="4242960"/>
            <a:ext cx="1617120" cy="1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1"/>
                            </p:stCondLst>
                            <p:childTnLst>
                              <p:par>
                                <p:cTn id="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66" name="Google Shape;99;p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842400" y="1037520"/>
            <a:ext cx="7520400" cy="82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Entonces, ¿cómo se resuelve una ecuación de 1º grado ? 🡪 buscando ecuaciones equivalentes que tengan la forma </a:t>
            </a:r>
            <a:endParaRPr/>
          </a:p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a·x + b = 0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848160" y="2535120"/>
            <a:ext cx="752040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¿Y cómo buscamos esa ecuación equivalente más sencilla?</a:t>
            </a:r>
            <a:endParaRPr/>
          </a:p>
        </p:txBody>
      </p:sp>
      <p:sp>
        <p:nvSpPr>
          <p:cNvPr id="69" name="CustomShape 4"/>
          <p:cNvSpPr/>
          <p:nvPr/>
        </p:nvSpPr>
        <p:spPr>
          <a:xfrm>
            <a:off x="848160" y="3153960"/>
            <a:ext cx="752040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Sumando/restando la misma cantidad a ambos lados en una igualdad.</a:t>
            </a:r>
            <a:endParaRPr/>
          </a:p>
        </p:txBody>
      </p:sp>
      <p:sp>
        <p:nvSpPr>
          <p:cNvPr id="70" name="CustomShape 5"/>
          <p:cNvSpPr/>
          <p:nvPr/>
        </p:nvSpPr>
        <p:spPr>
          <a:xfrm>
            <a:off x="848160" y="3902400"/>
            <a:ext cx="6220080" cy="57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Multiplicando/Dividiendo los dos miembros de una ecuación por un número distinto de cero. </a:t>
            </a:r>
            <a:endParaRPr/>
          </a:p>
        </p:txBody>
      </p:sp>
      <p:sp>
        <p:nvSpPr>
          <p:cNvPr id="71" name="CustomShape 6"/>
          <p:cNvSpPr/>
          <p:nvPr/>
        </p:nvSpPr>
        <p:spPr>
          <a:xfrm>
            <a:off x="5722920" y="-177480"/>
            <a:ext cx="3349080" cy="334548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2197"/>
            </a:avLst>
          </a:prstGeom>
          <a:solidFill>
            <a:srgbClr val="0097a7"/>
          </a:solidFill>
          <a:ln w="25560">
            <a:solidFill>
              <a:srgbClr val="006e79"/>
            </a:solidFill>
            <a:round/>
          </a:ln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1400">
                <a:solidFill>
                  <a:srgbClr val="ffffff"/>
                </a:solidFill>
                <a:latin typeface="Arial"/>
                <a:ea typeface="Arial"/>
              </a:rPr>
              <a:t>Dos Ecuaciones son equivalentes, cuando tienen el mismo conjunto solución: así por ejemplo: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1400">
                <a:solidFill>
                  <a:srgbClr val="ffffff"/>
                </a:solidFill>
                <a:latin typeface="Arial"/>
                <a:ea typeface="Arial"/>
              </a:rPr>
              <a:t>2x + 1 = 0</a:t>
            </a:r>
            <a:endParaRPr/>
          </a:p>
          <a:p>
            <a:pPr>
              <a:lnSpc>
                <a:spcPct val="100000"/>
              </a:lnSpc>
            </a:pPr>
            <a:r>
              <a:rPr lang="es-AR" sz="1400">
                <a:solidFill>
                  <a:srgbClr val="ffffff"/>
                </a:solidFill>
                <a:latin typeface="Arial"/>
                <a:ea typeface="Arial"/>
              </a:rPr>
              <a:t>2x = -1</a:t>
            </a:r>
            <a:endParaRPr/>
          </a:p>
          <a:p>
            <a:pPr>
              <a:lnSpc>
                <a:spcPct val="100000"/>
              </a:lnSpc>
            </a:pPr>
            <a:r>
              <a:rPr lang="es-AR" sz="1400">
                <a:solidFill>
                  <a:srgbClr val="ffffff"/>
                </a:solidFill>
                <a:latin typeface="Arial"/>
                <a:ea typeface="Arial"/>
              </a:rPr>
              <a:t>4x  + 2 = 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77360" y="0"/>
            <a:ext cx="8223120" cy="54864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AR" sz="2400">
                <a:solidFill>
                  <a:srgbClr val="000000"/>
                </a:solidFill>
                <a:latin typeface="Arial"/>
                <a:ea typeface="Arial"/>
              </a:rPr>
              <a:t>Unidad 1. Ecuaciones de 1º Grado</a:t>
            </a:r>
            <a:endParaRPr/>
          </a:p>
        </p:txBody>
      </p:sp>
      <p:pic>
        <p:nvPicPr>
          <p:cNvPr id="73" name="Google Shape;110;p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5680" y="3831120"/>
            <a:ext cx="1678320" cy="131220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606240" y="815040"/>
            <a:ext cx="47566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Ejemplo: Ejercicio Nº 2 de la gúia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2013840" y="1542960"/>
            <a:ext cx="206460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3·x – 2 = x + 1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1551240" y="1968480"/>
            <a:ext cx="294336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3·x – 2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– 1 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= x + 1 </a:t>
            </a:r>
            <a:r>
              <a:rPr lang="es-AR" sz="1600">
                <a:solidFill>
                  <a:srgbClr val="ff0000"/>
                </a:solidFill>
                <a:latin typeface="Arial"/>
                <a:ea typeface="Arial"/>
              </a:rPr>
              <a:t>- 1</a:t>
            </a: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2013840" y="2394000"/>
            <a:ext cx="15922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3·x – 3 = x</a:t>
            </a:r>
            <a:endParaRPr/>
          </a:p>
        </p:txBody>
      </p:sp>
      <p:sp>
        <p:nvSpPr>
          <p:cNvPr id="78" name="CustomShape 6"/>
          <p:cNvSpPr/>
          <p:nvPr/>
        </p:nvSpPr>
        <p:spPr>
          <a:xfrm>
            <a:off x="1551240" y="2856240"/>
            <a:ext cx="272232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3·x – 3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- x</a:t>
            </a: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 = x </a:t>
            </a:r>
            <a:r>
              <a:rPr b="1" lang="es-AR" sz="1600">
                <a:solidFill>
                  <a:srgbClr val="ff0000"/>
                </a:solidFill>
                <a:latin typeface="Arial"/>
                <a:ea typeface="Arial"/>
              </a:rPr>
              <a:t>- x</a:t>
            </a:r>
            <a:endParaRPr/>
          </a:p>
        </p:txBody>
      </p:sp>
      <p:sp>
        <p:nvSpPr>
          <p:cNvPr id="79" name="CustomShape 7"/>
          <p:cNvSpPr/>
          <p:nvPr/>
        </p:nvSpPr>
        <p:spPr>
          <a:xfrm>
            <a:off x="2013840" y="3318120"/>
            <a:ext cx="159228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2·x – 3 = 0</a:t>
            </a:r>
            <a:endParaRPr/>
          </a:p>
        </p:txBody>
      </p:sp>
      <p:sp>
        <p:nvSpPr>
          <p:cNvPr id="80" name="CustomShape 8"/>
          <p:cNvSpPr/>
          <p:nvPr/>
        </p:nvSpPr>
        <p:spPr>
          <a:xfrm>
            <a:off x="1551240" y="4148640"/>
            <a:ext cx="5126400" cy="33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AR" sz="1600">
                <a:solidFill>
                  <a:srgbClr val="000000"/>
                </a:solidFill>
                <a:latin typeface="Arial"/>
                <a:ea typeface="Arial"/>
              </a:rPr>
              <a:t>a·x + b = 0 🡪 a = 2  y b = -3 🡪 x = 3/2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