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lang="es-AR"/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41FF6FC-C97D-4D02-A116-8AAC92E52E85}" type="slidenum">
              <a:rPr lang="es-AR" sz="1000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s-AR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AR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AR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AR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AR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AR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AR"/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54;p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6360"/>
            <a:ext cx="9143640" cy="517968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174600" y="0"/>
            <a:ext cx="8793720" cy="5143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s-AR" sz="5400">
                <a:solidFill>
                  <a:srgbClr val="00b0f0"/>
                </a:solidFill>
                <a:latin typeface="Arial"/>
                <a:ea typeface="Arial"/>
              </a:rPr>
              <a:t>Curso de Ingreso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s-AR" sz="5400">
                <a:solidFill>
                  <a:srgbClr val="00b0f0"/>
                </a:solidFill>
                <a:latin typeface="Arial"/>
                <a:ea typeface="Arial"/>
              </a:rPr>
              <a:t>Matemática Inicial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s-AR" sz="5400">
                <a:solidFill>
                  <a:srgbClr val="00b0f0"/>
                </a:solidFill>
                <a:latin typeface="Arial"/>
                <a:ea typeface="Arial"/>
              </a:rPr>
              <a:t>T.U.P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9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7360" y="0"/>
            <a:ext cx="8223120" cy="54864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s-AR" sz="2400">
                <a:solidFill>
                  <a:srgbClr val="000000"/>
                </a:solidFill>
                <a:latin typeface="Arial"/>
                <a:ea typeface="Arial"/>
              </a:rPr>
              <a:t>Unidad 1. Ecuaciones de 1º Grado</a:t>
            </a:r>
            <a:endParaRPr/>
          </a:p>
        </p:txBody>
      </p:sp>
      <p:pic>
        <p:nvPicPr>
          <p:cNvPr id="40" name="Google Shape;123;p1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65680" y="3831120"/>
            <a:ext cx="1678320" cy="131220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606240" y="815040"/>
            <a:ext cx="475668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Problemas: ¿Cómo se resuelven?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606240" y="1309680"/>
            <a:ext cx="8094240" cy="52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Para comprar un traje y un abrigo, un señor gasta 300€. </a:t>
            </a:r>
            <a:endParaRPr/>
          </a:p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¿Cuánto le costó el traje si pagó por él 20€ menos que por abrigo?. </a:t>
            </a:r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561240" y="2070000"/>
            <a:ext cx="8094240" cy="73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La idea es pensar el problema, sabiendo que debe tener una sola incógnita (en nuestro caso la x) ya que ambos precios están relacionados y luego escribir la expresión que “vincula” dichos valores, tal que: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561240" y="3092400"/>
            <a:ext cx="809424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precio del traje”  + “precio del abrigo” = 300€</a:t>
            </a:r>
            <a:endParaRPr/>
          </a:p>
        </p:txBody>
      </p:sp>
      <p:sp>
        <p:nvSpPr>
          <p:cNvPr id="45" name="CustomShape 6"/>
          <p:cNvSpPr/>
          <p:nvPr/>
        </p:nvSpPr>
        <p:spPr>
          <a:xfrm>
            <a:off x="606240" y="3725640"/>
            <a:ext cx="656496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Resulta que: “precio del traje” = “precio del abrigo” - 20 €</a:t>
            </a:r>
            <a:endParaRPr/>
          </a:p>
        </p:txBody>
      </p:sp>
      <p:sp>
        <p:nvSpPr>
          <p:cNvPr id="46" name="CustomShape 7"/>
          <p:cNvSpPr/>
          <p:nvPr/>
        </p:nvSpPr>
        <p:spPr>
          <a:xfrm>
            <a:off x="606240" y="4382280"/>
            <a:ext cx="809424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Acá hay dos opciones: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77360" y="0"/>
            <a:ext cx="8223120" cy="54864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s-AR" sz="2400">
                <a:solidFill>
                  <a:srgbClr val="000000"/>
                </a:solidFill>
                <a:latin typeface="Arial"/>
                <a:ea typeface="Arial"/>
              </a:rPr>
              <a:t>Unidad 1. Ecuaciones de 1º Grado</a:t>
            </a:r>
            <a:endParaRPr/>
          </a:p>
        </p:txBody>
      </p:sp>
      <p:pic>
        <p:nvPicPr>
          <p:cNvPr id="48" name="Google Shape;135;p2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65680" y="3831120"/>
            <a:ext cx="1678320" cy="131220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5447520" y="960120"/>
            <a:ext cx="249264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precio del traje” = x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1072440" y="976680"/>
            <a:ext cx="259992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precio del abrigo” = x</a:t>
            </a:r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4608360" y="549000"/>
            <a:ext cx="360" cy="459432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2" name="CustomShape 5"/>
          <p:cNvSpPr/>
          <p:nvPr/>
        </p:nvSpPr>
        <p:spPr>
          <a:xfrm>
            <a:off x="1998360" y="559080"/>
            <a:ext cx="5059800" cy="30744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precio del traje” = “precio del abrigo” - 20 €</a:t>
            </a:r>
            <a:endParaRPr/>
          </a:p>
        </p:txBody>
      </p:sp>
      <p:sp>
        <p:nvSpPr>
          <p:cNvPr id="53" name="CustomShape 6"/>
          <p:cNvSpPr/>
          <p:nvPr/>
        </p:nvSpPr>
        <p:spPr>
          <a:xfrm>
            <a:off x="5083560" y="1370160"/>
            <a:ext cx="322056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precio del abrigo” = x  + 20</a:t>
            </a:r>
            <a:endParaRPr/>
          </a:p>
        </p:txBody>
      </p:sp>
      <p:sp>
        <p:nvSpPr>
          <p:cNvPr id="54" name="CustomShape 7"/>
          <p:cNvSpPr/>
          <p:nvPr/>
        </p:nvSpPr>
        <p:spPr>
          <a:xfrm>
            <a:off x="839520" y="1423800"/>
            <a:ext cx="333180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precio del traje” = x - 20</a:t>
            </a:r>
            <a:endParaRPr/>
          </a:p>
        </p:txBody>
      </p:sp>
      <p:sp>
        <p:nvSpPr>
          <p:cNvPr id="55" name="CustomShape 8"/>
          <p:cNvSpPr/>
          <p:nvPr/>
        </p:nvSpPr>
        <p:spPr>
          <a:xfrm>
            <a:off x="5938560" y="1984680"/>
            <a:ext cx="322056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x + </a:t>
            </a:r>
            <a:r>
              <a:rPr b="1" lang="es-AR" sz="1400">
                <a:solidFill>
                  <a:srgbClr val="0070c0"/>
                </a:solidFill>
                <a:latin typeface="Arial"/>
                <a:ea typeface="Arial"/>
              </a:rPr>
              <a:t>(</a:t>
            </a: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x + 20</a:t>
            </a:r>
            <a:r>
              <a:rPr lang="es-AR" sz="1400">
                <a:solidFill>
                  <a:srgbClr val="0070c0"/>
                </a:solidFill>
                <a:latin typeface="Arial"/>
                <a:ea typeface="Arial"/>
              </a:rPr>
              <a:t>)</a:t>
            </a: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 = 300</a:t>
            </a:r>
            <a:endParaRPr/>
          </a:p>
        </p:txBody>
      </p:sp>
      <p:sp>
        <p:nvSpPr>
          <p:cNvPr id="56" name="CustomShape 9"/>
          <p:cNvSpPr/>
          <p:nvPr/>
        </p:nvSpPr>
        <p:spPr>
          <a:xfrm>
            <a:off x="1491120" y="2001240"/>
            <a:ext cx="333180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x + </a:t>
            </a:r>
            <a:r>
              <a:rPr b="1" lang="es-AR" sz="1400">
                <a:solidFill>
                  <a:srgbClr val="0070c0"/>
                </a:solidFill>
                <a:latin typeface="Arial"/>
                <a:ea typeface="Arial"/>
              </a:rPr>
              <a:t>(</a:t>
            </a: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x – 20</a:t>
            </a:r>
            <a:r>
              <a:rPr b="1" lang="es-AR" sz="1400">
                <a:solidFill>
                  <a:srgbClr val="0070c0"/>
                </a:solidFill>
                <a:latin typeface="Arial"/>
                <a:ea typeface="Arial"/>
              </a:rPr>
              <a:t>)</a:t>
            </a: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 = 300</a:t>
            </a:r>
            <a:endParaRPr/>
          </a:p>
        </p:txBody>
      </p:sp>
      <p:sp>
        <p:nvSpPr>
          <p:cNvPr id="57" name="CustomShape 10"/>
          <p:cNvSpPr/>
          <p:nvPr/>
        </p:nvSpPr>
        <p:spPr>
          <a:xfrm>
            <a:off x="5938560" y="2552400"/>
            <a:ext cx="322056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2x + 20 – 20 = 300 - 20</a:t>
            </a:r>
            <a:endParaRPr/>
          </a:p>
        </p:txBody>
      </p:sp>
      <p:sp>
        <p:nvSpPr>
          <p:cNvPr id="58" name="CustomShape 11"/>
          <p:cNvSpPr/>
          <p:nvPr/>
        </p:nvSpPr>
        <p:spPr>
          <a:xfrm>
            <a:off x="1491120" y="2568960"/>
            <a:ext cx="333180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2x - 20 + 20 = 300 + 20</a:t>
            </a:r>
            <a:endParaRPr/>
          </a:p>
        </p:txBody>
      </p:sp>
      <p:sp>
        <p:nvSpPr>
          <p:cNvPr id="59" name="CustomShape 12"/>
          <p:cNvSpPr/>
          <p:nvPr/>
        </p:nvSpPr>
        <p:spPr>
          <a:xfrm>
            <a:off x="5938560" y="3071160"/>
            <a:ext cx="322056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2x = 280</a:t>
            </a:r>
            <a:endParaRPr/>
          </a:p>
        </p:txBody>
      </p:sp>
      <p:sp>
        <p:nvSpPr>
          <p:cNvPr id="60" name="CustomShape 13"/>
          <p:cNvSpPr/>
          <p:nvPr/>
        </p:nvSpPr>
        <p:spPr>
          <a:xfrm>
            <a:off x="1724400" y="3075840"/>
            <a:ext cx="333180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2x  = 320</a:t>
            </a:r>
            <a:endParaRPr/>
          </a:p>
        </p:txBody>
      </p:sp>
      <p:sp>
        <p:nvSpPr>
          <p:cNvPr id="61" name="CustomShape 14"/>
          <p:cNvSpPr/>
          <p:nvPr/>
        </p:nvSpPr>
        <p:spPr>
          <a:xfrm>
            <a:off x="5932080" y="3577680"/>
            <a:ext cx="322056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(2x)/2 = 280/2</a:t>
            </a:r>
            <a:endParaRPr/>
          </a:p>
        </p:txBody>
      </p:sp>
      <p:sp>
        <p:nvSpPr>
          <p:cNvPr id="62" name="CustomShape 15"/>
          <p:cNvSpPr/>
          <p:nvPr/>
        </p:nvSpPr>
        <p:spPr>
          <a:xfrm>
            <a:off x="1289160" y="3565080"/>
            <a:ext cx="333180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(2x)/2  = 320/2</a:t>
            </a:r>
            <a:endParaRPr/>
          </a:p>
        </p:txBody>
      </p:sp>
      <p:sp>
        <p:nvSpPr>
          <p:cNvPr id="63" name="CustomShape 16"/>
          <p:cNvSpPr/>
          <p:nvPr/>
        </p:nvSpPr>
        <p:spPr>
          <a:xfrm>
            <a:off x="1289160" y="3996360"/>
            <a:ext cx="333180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x  = 160</a:t>
            </a:r>
            <a:endParaRPr/>
          </a:p>
        </p:txBody>
      </p:sp>
      <p:sp>
        <p:nvSpPr>
          <p:cNvPr id="64" name="CustomShape 17"/>
          <p:cNvSpPr/>
          <p:nvPr/>
        </p:nvSpPr>
        <p:spPr>
          <a:xfrm>
            <a:off x="5932080" y="3979800"/>
            <a:ext cx="322056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400">
                <a:solidFill>
                  <a:srgbClr val="000000"/>
                </a:solidFill>
                <a:latin typeface="Arial"/>
                <a:ea typeface="Arial"/>
              </a:rPr>
              <a:t>x = 140</a:t>
            </a:r>
            <a:endParaRPr/>
          </a:p>
        </p:txBody>
      </p:sp>
      <p:sp>
        <p:nvSpPr>
          <p:cNvPr id="65" name="CustomShape 18"/>
          <p:cNvSpPr/>
          <p:nvPr/>
        </p:nvSpPr>
        <p:spPr>
          <a:xfrm>
            <a:off x="4759200" y="4419000"/>
            <a:ext cx="270756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s-AR" sz="14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1" lang="es-AR" sz="1400">
                <a:solidFill>
                  <a:srgbClr val="000000"/>
                </a:solidFill>
                <a:latin typeface="Arial"/>
                <a:ea typeface="Arial"/>
              </a:rPr>
              <a:t>precio del traje” = 140</a:t>
            </a:r>
            <a:endParaRPr/>
          </a:p>
        </p:txBody>
      </p:sp>
      <p:sp>
        <p:nvSpPr>
          <p:cNvPr id="66" name="CustomShape 19"/>
          <p:cNvSpPr/>
          <p:nvPr/>
        </p:nvSpPr>
        <p:spPr>
          <a:xfrm>
            <a:off x="268920" y="4419000"/>
            <a:ext cx="281484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s-AR" sz="14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1" lang="es-AR" sz="1400">
                <a:solidFill>
                  <a:srgbClr val="000000"/>
                </a:solidFill>
                <a:latin typeface="Arial"/>
                <a:ea typeface="Arial"/>
              </a:rPr>
              <a:t>precio del abrigo” = 160</a:t>
            </a:r>
            <a:endParaRPr/>
          </a:p>
        </p:txBody>
      </p:sp>
      <p:sp>
        <p:nvSpPr>
          <p:cNvPr id="67" name="CustomShape 20"/>
          <p:cNvSpPr/>
          <p:nvPr/>
        </p:nvSpPr>
        <p:spPr>
          <a:xfrm>
            <a:off x="4680000" y="4769280"/>
            <a:ext cx="322056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s-AR" sz="14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1" lang="es-AR" sz="1400">
                <a:solidFill>
                  <a:srgbClr val="000000"/>
                </a:solidFill>
                <a:latin typeface="Arial"/>
                <a:ea typeface="Arial"/>
              </a:rPr>
              <a:t>precio del abrigo” = 160</a:t>
            </a:r>
            <a:endParaRPr/>
          </a:p>
        </p:txBody>
      </p:sp>
      <p:sp>
        <p:nvSpPr>
          <p:cNvPr id="68" name="CustomShape 21"/>
          <p:cNvSpPr/>
          <p:nvPr/>
        </p:nvSpPr>
        <p:spPr>
          <a:xfrm>
            <a:off x="262440" y="4769640"/>
            <a:ext cx="333180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s-AR" sz="14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1" lang="es-AR" sz="1400">
                <a:solidFill>
                  <a:srgbClr val="000000"/>
                </a:solidFill>
                <a:latin typeface="Arial"/>
                <a:ea typeface="Arial"/>
              </a:rPr>
              <a:t>precio del traje” = 140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