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11" r:id="rId3"/>
    <p:sldId id="294" r:id="rId4"/>
    <p:sldId id="320" r:id="rId5"/>
    <p:sldId id="315" r:id="rId6"/>
    <p:sldId id="322" r:id="rId7"/>
    <p:sldId id="316" r:id="rId8"/>
    <p:sldId id="317" r:id="rId9"/>
    <p:sldId id="318" r:id="rId10"/>
    <p:sldId id="323" r:id="rId11"/>
    <p:sldId id="324" r:id="rId12"/>
    <p:sldId id="319" r:id="rId13"/>
    <p:sldId id="325" r:id="rId14"/>
    <p:sldId id="326" r:id="rId15"/>
  </p:sldIdLst>
  <p:sldSz cx="9144000" cy="5143500" type="screen16x9"/>
  <p:notesSz cx="6858000" cy="9144000"/>
  <p:embeddedFontLst>
    <p:embeddedFont>
      <p:font typeface="Roboto Mono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99"/>
    <a:srgbClr val="0000CC"/>
    <a:srgbClr val="CC00FF"/>
    <a:srgbClr val="FF00FF"/>
    <a:srgbClr val="CCFFCC"/>
    <a:srgbClr val="99FF66"/>
    <a:srgbClr val="FF99FF"/>
    <a:srgbClr val="99CCFF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4733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75798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0275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30044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28425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289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90262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7057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26795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64060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9767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555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79904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4633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9de4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9de4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85540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2"/>
            <a:ext cx="9144000" cy="518001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174661" y="-1"/>
            <a:ext cx="8793976" cy="514350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Curso de Ingreso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5400" b="1" dirty="0" smtClean="0">
              <a:solidFill>
                <a:srgbClr val="00B0F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Matemática Inicial</a:t>
            </a:r>
            <a:endParaRPr sz="5400" b="1" dirty="0">
              <a:solidFill>
                <a:srgbClr val="00B0F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5400" b="1" dirty="0" smtClean="0">
              <a:solidFill>
                <a:srgbClr val="00B0F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b="1" dirty="0" smtClean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T.U.P</a:t>
            </a:r>
            <a:endParaRPr sz="5400" b="1" dirty="0">
              <a:solidFill>
                <a:srgbClr val="00B0F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2. Sistemas de Numeración</a:t>
            </a:r>
          </a:p>
        </p:txBody>
      </p:sp>
      <p:pic>
        <p:nvPicPr>
          <p:cNvPr id="8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606175" y="814945"/>
            <a:ext cx="844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Por Ejemplo: Pasemos el número 767,24 de decimal a Hexadecimal: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649635" y="1580946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767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7" name="Conector angular 6"/>
          <p:cNvCxnSpPr/>
          <p:nvPr/>
        </p:nvCxnSpPr>
        <p:spPr>
          <a:xfrm>
            <a:off x="2071665" y="1539567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152053" y="1580946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16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167508" y="1887409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47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53288" y="1882809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15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20" name="Conector angular 19"/>
          <p:cNvCxnSpPr/>
          <p:nvPr/>
        </p:nvCxnSpPr>
        <p:spPr>
          <a:xfrm>
            <a:off x="2660647" y="1843212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0937" y="1872677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16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836589" y="2199172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243064" y="2160272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15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51" name="Conector recto de flecha 50"/>
          <p:cNvCxnSpPr/>
          <p:nvPr/>
        </p:nvCxnSpPr>
        <p:spPr>
          <a:xfrm flipH="1" flipV="1">
            <a:off x="1649635" y="2116691"/>
            <a:ext cx="1307439" cy="666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6172096" y="1805026"/>
            <a:ext cx="226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0,24 x 16 =  3,84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172096" y="2134172"/>
            <a:ext cx="2375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0,84 x 16 = 13,44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6172096" y="2438491"/>
            <a:ext cx="226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0,44 x 16 =  7,04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6172096" y="2736684"/>
            <a:ext cx="226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0,04 x 16 =  0,64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172096" y="3035442"/>
            <a:ext cx="226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0,64 x 16 = 10,24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56599" y="1179411"/>
            <a:ext cx="179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Parte entera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5937109" y="1197447"/>
            <a:ext cx="250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Parte Fraccionaria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92120" y="4546444"/>
            <a:ext cx="4196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Luego: 2FF,3D70A = 767,24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6" name="Llamada de flecha hacia arriba 5"/>
          <p:cNvSpPr/>
          <p:nvPr/>
        </p:nvSpPr>
        <p:spPr>
          <a:xfrm>
            <a:off x="1672349" y="2628925"/>
            <a:ext cx="1458260" cy="1453002"/>
          </a:xfrm>
          <a:prstGeom prst="up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 Hexadecimal   15 se escribe F</a:t>
            </a:r>
            <a:endParaRPr lang="es-AR" dirty="0"/>
          </a:p>
        </p:txBody>
      </p:sp>
      <p:sp>
        <p:nvSpPr>
          <p:cNvPr id="50" name="Llamada de flecha hacia arriba 49"/>
          <p:cNvSpPr/>
          <p:nvPr/>
        </p:nvSpPr>
        <p:spPr>
          <a:xfrm>
            <a:off x="5733704" y="3349330"/>
            <a:ext cx="1458260" cy="1453002"/>
          </a:xfrm>
          <a:prstGeom prst="up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 Hexadecimal  13 se escribe D</a:t>
            </a:r>
          </a:p>
          <a:p>
            <a:pPr algn="ctr"/>
            <a:r>
              <a:rPr lang="es-AR" dirty="0" smtClean="0"/>
              <a:t>10 </a:t>
            </a:r>
            <a:r>
              <a:rPr lang="es-AR" dirty="0"/>
              <a:t>se escribe </a:t>
            </a:r>
            <a:r>
              <a:rPr lang="es-AR" dirty="0" smtClean="0"/>
              <a:t>A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9288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4" grpId="0"/>
      <p:bldP spid="15" grpId="0"/>
      <p:bldP spid="16" grpId="0"/>
      <p:bldP spid="21" grpId="0"/>
      <p:bldP spid="22" grpId="0"/>
      <p:bldP spid="23" grpId="0"/>
      <p:bldP spid="53" grpId="0"/>
      <p:bldP spid="54" grpId="0"/>
      <p:bldP spid="55" grpId="0"/>
      <p:bldP spid="56" grpId="0"/>
      <p:bldP spid="57" grpId="0"/>
      <p:bldP spid="59" grpId="0"/>
      <p:bldP spid="61" grpId="0"/>
      <p:bldP spid="62" grpId="0"/>
      <p:bldP spid="6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2. Sistemas de Numeración</a:t>
            </a:r>
          </a:p>
        </p:txBody>
      </p:sp>
      <p:pic>
        <p:nvPicPr>
          <p:cNvPr id="7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551078" y="739015"/>
            <a:ext cx="752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Vamos ahora de Binario a decimal y a hexadecimal: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1079" y="1442489"/>
            <a:ext cx="8149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Para pasar de binario a decimal, sumamos las sucesivas potencias de 2 correspondientes, por ejemplo:</a:t>
            </a:r>
            <a:endParaRPr lang="es-AR" sz="1600" dirty="0" smtClean="0">
              <a:solidFill>
                <a:srgbClr val="FF0000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1982" y="3674898"/>
            <a:ext cx="693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Para pasar de binario a Hexadecimal, es mucho mas sencillo porque si miramos la tabla, cada dígito hexadecimal, son siempre 4 binarios, entonces:</a:t>
            </a:r>
            <a:endParaRPr lang="es-AR" sz="1600" dirty="0" smtClean="0">
              <a:solidFill>
                <a:srgbClr val="FF0000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2196662"/>
            <a:ext cx="900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10000110,001111</a:t>
            </a:r>
            <a:r>
              <a:rPr lang="es-AR" baseline="-25000" dirty="0" smtClean="0"/>
              <a:t>2</a:t>
            </a:r>
            <a:r>
              <a:rPr lang="es-AR" dirty="0" smtClean="0"/>
              <a:t>=1.2</a:t>
            </a:r>
            <a:r>
              <a:rPr lang="es-AR" baseline="30000" dirty="0" smtClean="0"/>
              <a:t>7 </a:t>
            </a:r>
            <a:r>
              <a:rPr lang="es-AR" dirty="0" smtClean="0"/>
              <a:t>+ 0.2</a:t>
            </a:r>
            <a:r>
              <a:rPr lang="es-AR" baseline="30000" dirty="0" smtClean="0"/>
              <a:t>6 </a:t>
            </a:r>
            <a:r>
              <a:rPr lang="es-AR" dirty="0" smtClean="0"/>
              <a:t>+ 0.2</a:t>
            </a:r>
            <a:r>
              <a:rPr lang="es-AR" baseline="30000" dirty="0" smtClean="0"/>
              <a:t>5 </a:t>
            </a:r>
            <a:r>
              <a:rPr lang="es-AR" dirty="0" smtClean="0"/>
              <a:t>+ 0.2</a:t>
            </a:r>
            <a:r>
              <a:rPr lang="es-AR" baseline="30000" dirty="0" smtClean="0"/>
              <a:t>4 </a:t>
            </a:r>
            <a:r>
              <a:rPr lang="es-AR" dirty="0" smtClean="0"/>
              <a:t>+ 0.2</a:t>
            </a:r>
            <a:r>
              <a:rPr lang="es-AR" baseline="30000" dirty="0" smtClean="0"/>
              <a:t>3 </a:t>
            </a:r>
            <a:r>
              <a:rPr lang="es-AR" dirty="0" smtClean="0"/>
              <a:t>+ 1.2</a:t>
            </a:r>
            <a:r>
              <a:rPr lang="es-AR" baseline="30000" dirty="0" smtClean="0"/>
              <a:t>2 </a:t>
            </a:r>
            <a:r>
              <a:rPr lang="es-AR" dirty="0" smtClean="0"/>
              <a:t>+ 1.2</a:t>
            </a:r>
            <a:r>
              <a:rPr lang="es-AR" baseline="30000" dirty="0" smtClean="0"/>
              <a:t>1 </a:t>
            </a:r>
            <a:r>
              <a:rPr lang="es-AR" dirty="0" smtClean="0"/>
              <a:t>+ 0.2</a:t>
            </a:r>
            <a:r>
              <a:rPr lang="es-AR" baseline="30000" dirty="0" smtClean="0"/>
              <a:t>0 </a:t>
            </a:r>
            <a:r>
              <a:rPr lang="es-AR" dirty="0" smtClean="0"/>
              <a:t>+ 0.2</a:t>
            </a:r>
            <a:r>
              <a:rPr lang="es-AR" baseline="30000" dirty="0" smtClean="0"/>
              <a:t>-1 </a:t>
            </a:r>
            <a:r>
              <a:rPr lang="es-AR" dirty="0" smtClean="0"/>
              <a:t>+ 0.2</a:t>
            </a:r>
            <a:r>
              <a:rPr lang="es-AR" baseline="30000" dirty="0" smtClean="0"/>
              <a:t>-2 </a:t>
            </a:r>
            <a:r>
              <a:rPr lang="es-AR" dirty="0" smtClean="0"/>
              <a:t>+ 1.2 </a:t>
            </a:r>
            <a:r>
              <a:rPr lang="es-AR" baseline="30000" dirty="0" smtClean="0"/>
              <a:t>-3 </a:t>
            </a:r>
            <a:r>
              <a:rPr lang="es-AR" dirty="0" smtClean="0"/>
              <a:t>+ 1.2 </a:t>
            </a:r>
            <a:r>
              <a:rPr lang="es-AR" baseline="30000" dirty="0" smtClean="0"/>
              <a:t>-4 </a:t>
            </a:r>
            <a:r>
              <a:rPr lang="es-AR" dirty="0" smtClean="0"/>
              <a:t>+ 1.2</a:t>
            </a:r>
            <a:r>
              <a:rPr lang="es-AR" baseline="30000" dirty="0" smtClean="0"/>
              <a:t>-5 </a:t>
            </a:r>
            <a:r>
              <a:rPr lang="es-AR" dirty="0" smtClean="0"/>
              <a:t>+ 1.2 </a:t>
            </a:r>
            <a:r>
              <a:rPr lang="es-AR" baseline="30000" dirty="0" smtClean="0"/>
              <a:t>-6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397876" y="2638097"/>
            <a:ext cx="73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= 128 + 4 + 2 + 0,125 + 0, 0625 + 0,03125 + 0,015625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439917" y="3100552"/>
            <a:ext cx="1702676" cy="3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=134,234375</a:t>
            </a:r>
            <a:r>
              <a:rPr lang="es-AR" baseline="-25000" dirty="0" smtClean="0"/>
              <a:t>10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1835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build="allAtOnce"/>
      <p:bldP spid="12" grpId="0" build="allAtOnce"/>
      <p:bldP spid="1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2. Sistemas de Numeración</a:t>
            </a:r>
          </a:p>
        </p:txBody>
      </p:sp>
      <p:pic>
        <p:nvPicPr>
          <p:cNvPr id="5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6687812"/>
              </p:ext>
            </p:extLst>
          </p:nvPr>
        </p:nvGraphicFramePr>
        <p:xfrm>
          <a:off x="5720330" y="54418"/>
          <a:ext cx="2833024" cy="502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9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497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Binario</a:t>
                      </a:r>
                      <a:endParaRPr lang="es-AR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2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3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3628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4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5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6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7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8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9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A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B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C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792401" y="903402"/>
            <a:ext cx="379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1 0 0 1 1 1 0 , 1 0 1 1 0 1 1</a:t>
            </a:r>
          </a:p>
        </p:txBody>
      </p:sp>
      <p:sp>
        <p:nvSpPr>
          <p:cNvPr id="7" name="Corchetes 6"/>
          <p:cNvSpPr/>
          <p:nvPr/>
        </p:nvSpPr>
        <p:spPr>
          <a:xfrm rot="5400000">
            <a:off x="1823358" y="692535"/>
            <a:ext cx="462946" cy="760287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1931541" y="1427543"/>
            <a:ext cx="205483" cy="4623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CuadroTexto 35"/>
          <p:cNvSpPr txBox="1"/>
          <p:nvPr/>
        </p:nvSpPr>
        <p:spPr>
          <a:xfrm>
            <a:off x="1890233" y="1889880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Roboto Mono" panose="020B0604020202020204" charset="0"/>
                <a:ea typeface="Roboto Mono" panose="020B0604020202020204" charset="0"/>
              </a:rPr>
              <a:t>E</a:t>
            </a:r>
            <a:endParaRPr lang="es-AR" sz="1600" dirty="0" smtClean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7" name="Corchetes 36"/>
          <p:cNvSpPr/>
          <p:nvPr/>
        </p:nvSpPr>
        <p:spPr>
          <a:xfrm rot="5400000">
            <a:off x="852567" y="681594"/>
            <a:ext cx="462946" cy="760287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Flecha abajo 37"/>
          <p:cNvSpPr/>
          <p:nvPr/>
        </p:nvSpPr>
        <p:spPr>
          <a:xfrm>
            <a:off x="975901" y="1427542"/>
            <a:ext cx="205483" cy="4623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/>
          <p:cNvSpPr txBox="1"/>
          <p:nvPr/>
        </p:nvSpPr>
        <p:spPr>
          <a:xfrm>
            <a:off x="923337" y="1889879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4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98869" y="902720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</a:rPr>
              <a:t>0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20238" y="1868766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,</a:t>
            </a:r>
          </a:p>
        </p:txBody>
      </p:sp>
      <p:sp>
        <p:nvSpPr>
          <p:cNvPr id="42" name="Corchetes 41"/>
          <p:cNvSpPr/>
          <p:nvPr/>
        </p:nvSpPr>
        <p:spPr>
          <a:xfrm rot="5400000">
            <a:off x="3024260" y="681594"/>
            <a:ext cx="462946" cy="760287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3132443" y="1416602"/>
            <a:ext cx="205483" cy="4623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CuadroTexto 43"/>
          <p:cNvSpPr txBox="1"/>
          <p:nvPr/>
        </p:nvSpPr>
        <p:spPr>
          <a:xfrm>
            <a:off x="3091135" y="1878939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B</a:t>
            </a:r>
          </a:p>
        </p:txBody>
      </p:sp>
      <p:sp>
        <p:nvSpPr>
          <p:cNvPr id="45" name="Corchetes 44"/>
          <p:cNvSpPr/>
          <p:nvPr/>
        </p:nvSpPr>
        <p:spPr>
          <a:xfrm rot="5400000">
            <a:off x="4002002" y="670754"/>
            <a:ext cx="462946" cy="760287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Flecha abajo 45"/>
          <p:cNvSpPr/>
          <p:nvPr/>
        </p:nvSpPr>
        <p:spPr>
          <a:xfrm>
            <a:off x="4110185" y="1405762"/>
            <a:ext cx="205483" cy="4623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CuadroTexto 46"/>
          <p:cNvSpPr txBox="1"/>
          <p:nvPr/>
        </p:nvSpPr>
        <p:spPr>
          <a:xfrm>
            <a:off x="4424366" y="902720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</a:rPr>
              <a:t>0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4068877" y="1889879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Roboto Mono" panose="020B0604020202020204" charset="0"/>
                <a:ea typeface="Roboto Mono" panose="020B0604020202020204" charset="0"/>
              </a:rPr>
              <a:t>6</a:t>
            </a:r>
            <a:endParaRPr lang="es-AR" sz="1600" dirty="0" smtClean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1026" name="Picture 2" descr="&lt;math style=&quot;font-family:Tahoma&quot; xmlns=&quot;http://www.w3.org/1998/Math/MathML&quot;&gt;&lt;mstyle mathsize=&quot;16px&quot;&gt;&lt;mrow&gt;&lt;msup&gt;&lt;mn&gt;2&lt;/mn&gt;&lt;mn&gt;4&lt;/mn&gt;&lt;/msup&gt;&lt;mo&gt;=&lt;/mo&gt;&lt;msup&gt;&lt;mn&gt;16&lt;/mn&gt;&lt;mn&gt;1&lt;/mn&gt;&lt;/msup&gt;&lt;mo&gt;=&lt;/mo&gt;&lt;msup&gt;&lt;mn&gt;2&lt;/mn&gt;&lt;msup&gt;&lt;mn&gt;4&lt;/mn&gt;&lt;mn&gt;1&lt;/mn&gt;&lt;/msup&gt;&lt;/msup&gt;&lt;/mrow&gt;&lt;/mstyle&gt;&lt;/math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13" y="2690771"/>
            <a:ext cx="2252849" cy="433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692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9" grpId="0" animBg="1"/>
      <p:bldP spid="36" grpId="0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2. Sistemas de Numeración</a:t>
            </a:r>
          </a:p>
        </p:txBody>
      </p:sp>
      <p:pic>
        <p:nvPicPr>
          <p:cNvPr id="7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551078" y="739015"/>
            <a:ext cx="752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Por último de Hexadecimal a decimal y a binario: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1079" y="1442489"/>
            <a:ext cx="8149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Para pasar de Hexadecimal a decimal, sumamos las sucesivas potencias de 16 correspondientes, por ejemplo:</a:t>
            </a:r>
            <a:endParaRPr lang="es-AR" sz="1600" dirty="0" smtClean="0">
              <a:solidFill>
                <a:schemeClr val="tx1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1982" y="3674898"/>
            <a:ext cx="693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Para pasar de </a:t>
            </a:r>
            <a:r>
              <a:rPr lang="es-AR" sz="1600" dirty="0">
                <a:latin typeface="Roboto Mono" panose="020B0604020202020204" charset="0"/>
                <a:ea typeface="Roboto Mono" panose="020B0604020202020204" charset="0"/>
              </a:rPr>
              <a:t>Hexadecimal </a:t>
            </a: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a binario usamos el mismo criterio que de binario a Hexadecimal, pero en sentido inverso:</a:t>
            </a:r>
            <a:endParaRPr lang="es-AR" sz="1600" dirty="0" smtClean="0">
              <a:solidFill>
                <a:srgbClr val="FF0000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86000" y="2077224"/>
            <a:ext cx="4572000" cy="16552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4E,B6</a:t>
            </a:r>
            <a:r>
              <a:rPr lang="es-AR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4.16</a:t>
            </a:r>
            <a:r>
              <a:rPr lang="es-AR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E.16</a:t>
            </a:r>
            <a:r>
              <a:rPr lang="es-AR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B.16</a:t>
            </a:r>
            <a:r>
              <a:rPr lang="es-AR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+ 6.16</a:t>
            </a:r>
            <a:r>
              <a:rPr lang="es-AR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4E,B6</a:t>
            </a:r>
            <a:r>
              <a:rPr lang="es-AR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4.16 + 14.1 + 11.16</a:t>
            </a:r>
            <a:r>
              <a:rPr lang="es-AR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+ 6.16</a:t>
            </a:r>
            <a:r>
              <a:rPr lang="es-AR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4E,B6</a:t>
            </a:r>
            <a:r>
              <a:rPr lang="es-AR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64 + 14 + 0,0625 + 0,0390625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4E,B6</a:t>
            </a:r>
            <a:r>
              <a:rPr lang="es-AR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78,921875</a:t>
            </a:r>
            <a:r>
              <a:rPr lang="es-AR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274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2. Sistemas de Numeración</a:t>
            </a:r>
          </a:p>
        </p:txBody>
      </p:sp>
      <p:pic>
        <p:nvPicPr>
          <p:cNvPr id="5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6687812"/>
              </p:ext>
            </p:extLst>
          </p:nvPr>
        </p:nvGraphicFramePr>
        <p:xfrm>
          <a:off x="5720330" y="54418"/>
          <a:ext cx="2833024" cy="502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9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497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Binario</a:t>
                      </a:r>
                      <a:endParaRPr lang="es-AR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2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3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3628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4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5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6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7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8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9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A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B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C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Corchetes 6"/>
          <p:cNvSpPr/>
          <p:nvPr/>
        </p:nvSpPr>
        <p:spPr>
          <a:xfrm rot="5400000">
            <a:off x="4019426" y="1856846"/>
            <a:ext cx="399031" cy="362393"/>
          </a:xfrm>
          <a:prstGeom prst="bracketPair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4117140" y="2415741"/>
            <a:ext cx="203604" cy="462337"/>
          </a:xfrm>
          <a:prstGeom prst="downArrow">
            <a:avLst/>
          </a:prstGeom>
          <a:solidFill>
            <a:srgbClr val="0000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CuadroTexto 35"/>
          <p:cNvSpPr txBox="1"/>
          <p:nvPr/>
        </p:nvSpPr>
        <p:spPr>
          <a:xfrm>
            <a:off x="1890233" y="1889880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Roboto Mono" panose="020B0604020202020204" charset="0"/>
                <a:ea typeface="Roboto Mono" panose="020B0604020202020204" charset="0"/>
              </a:rPr>
              <a:t>E</a:t>
            </a:r>
            <a:endParaRPr lang="es-AR" sz="1600" dirty="0" smtClean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923337" y="1889879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4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20238" y="1868766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,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091135" y="1878939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B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4068877" y="1889879"/>
            <a:ext cx="28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Roboto Mono" panose="020B0604020202020204" charset="0"/>
                <a:ea typeface="Roboto Mono" panose="020B0604020202020204" charset="0"/>
              </a:rPr>
              <a:t>6</a:t>
            </a:r>
            <a:endParaRPr lang="es-AR" sz="1600" dirty="0" smtClean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14454" y="2958903"/>
            <a:ext cx="69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0110</a:t>
            </a:r>
          </a:p>
        </p:txBody>
      </p:sp>
      <p:sp>
        <p:nvSpPr>
          <p:cNvPr id="23" name="Corchetes 22"/>
          <p:cNvSpPr/>
          <p:nvPr/>
        </p:nvSpPr>
        <p:spPr>
          <a:xfrm rot="5400000">
            <a:off x="3051999" y="1856846"/>
            <a:ext cx="399031" cy="362393"/>
          </a:xfrm>
          <a:prstGeom prst="bracketPair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Flecha abajo 23"/>
          <p:cNvSpPr/>
          <p:nvPr/>
        </p:nvSpPr>
        <p:spPr>
          <a:xfrm>
            <a:off x="3149713" y="2415741"/>
            <a:ext cx="203604" cy="462337"/>
          </a:xfrm>
          <a:prstGeom prst="downArrow">
            <a:avLst/>
          </a:prstGeom>
          <a:solidFill>
            <a:srgbClr val="0000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/>
          <p:cNvSpPr txBox="1"/>
          <p:nvPr/>
        </p:nvSpPr>
        <p:spPr>
          <a:xfrm>
            <a:off x="2947027" y="2958903"/>
            <a:ext cx="69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1011</a:t>
            </a:r>
          </a:p>
        </p:txBody>
      </p:sp>
      <p:sp>
        <p:nvSpPr>
          <p:cNvPr id="27" name="Corchetes 26"/>
          <p:cNvSpPr/>
          <p:nvPr/>
        </p:nvSpPr>
        <p:spPr>
          <a:xfrm rot="5400000">
            <a:off x="1847536" y="1856846"/>
            <a:ext cx="399031" cy="362393"/>
          </a:xfrm>
          <a:prstGeom prst="bracketPair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Flecha abajo 27"/>
          <p:cNvSpPr/>
          <p:nvPr/>
        </p:nvSpPr>
        <p:spPr>
          <a:xfrm>
            <a:off x="1945250" y="2415741"/>
            <a:ext cx="203604" cy="462337"/>
          </a:xfrm>
          <a:prstGeom prst="downArrow">
            <a:avLst/>
          </a:prstGeom>
          <a:solidFill>
            <a:srgbClr val="0000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742564" y="2958903"/>
            <a:ext cx="69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1110</a:t>
            </a:r>
          </a:p>
        </p:txBody>
      </p:sp>
      <p:sp>
        <p:nvSpPr>
          <p:cNvPr id="30" name="Corchetes 29"/>
          <p:cNvSpPr/>
          <p:nvPr/>
        </p:nvSpPr>
        <p:spPr>
          <a:xfrm rot="5400000">
            <a:off x="900867" y="1856846"/>
            <a:ext cx="399031" cy="362393"/>
          </a:xfrm>
          <a:prstGeom prst="bracketPair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echa abajo 31"/>
          <p:cNvSpPr/>
          <p:nvPr/>
        </p:nvSpPr>
        <p:spPr>
          <a:xfrm>
            <a:off x="998581" y="2415741"/>
            <a:ext cx="203604" cy="462337"/>
          </a:xfrm>
          <a:prstGeom prst="downArrow">
            <a:avLst/>
          </a:prstGeom>
          <a:solidFill>
            <a:srgbClr val="0000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/>
          <p:cNvSpPr txBox="1"/>
          <p:nvPr/>
        </p:nvSpPr>
        <p:spPr>
          <a:xfrm>
            <a:off x="795895" y="2958903"/>
            <a:ext cx="69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0100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45366" y="3703503"/>
            <a:ext cx="47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Con lo que el número </a:t>
            </a:r>
            <a:r>
              <a:rPr lang="es-AR" sz="1600" smtClean="0">
                <a:latin typeface="Roboto Mono" panose="020B0604020202020204" charset="0"/>
                <a:ea typeface="Roboto Mono" panose="020B0604020202020204" charset="0"/>
              </a:rPr>
              <a:t>termina siendo:</a:t>
            </a:r>
            <a:endParaRPr lang="es-AR" sz="1600" dirty="0" smtClean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45366" y="4448104"/>
            <a:ext cx="2250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1001110,1011011</a:t>
            </a:r>
            <a:r>
              <a:rPr lang="es-AR" sz="1600" baseline="-250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600" dirty="0" smtClean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0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6" grpId="0"/>
      <p:bldP spid="39" grpId="0"/>
      <p:bldP spid="41" grpId="0"/>
      <p:bldP spid="44" grpId="0"/>
      <p:bldP spid="48" grpId="0"/>
      <p:bldP spid="22" grpId="0"/>
      <p:bldP spid="23" grpId="0" animBg="1"/>
      <p:bldP spid="24" grpId="0" animBg="1"/>
      <p:bldP spid="25" grpId="0"/>
      <p:bldP spid="27" grpId="0" animBg="1"/>
      <p:bldP spid="28" grpId="0" animBg="1"/>
      <p:bldP spid="29" grpId="0"/>
      <p:bldP spid="30" grpId="0" animBg="1"/>
      <p:bldP spid="32" grpId="0" animBg="1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latin typeface="Roboto Mono"/>
                <a:ea typeface="Roboto Mono"/>
                <a:cs typeface="Roboto Mono"/>
                <a:sym typeface="Roboto Mono"/>
              </a:rPr>
              <a:t>Unidad 2. Sistemas Numéricos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77400" y="839931"/>
            <a:ext cx="545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¿Qué es un sistema de numeración?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86433" y="3071974"/>
            <a:ext cx="241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No Posicionales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64194" y="1469574"/>
            <a:ext cx="644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  <a:sym typeface="Wingdings" panose="05000000000000000000" pitchFamily="2" charset="2"/>
              </a:rPr>
              <a:t>Es un conjunto de símbolos (finito) y una serie de reglas entre ellos, que se emplean para asignar a los números y operar con ellos. 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86433" y="3767854"/>
            <a:ext cx="241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  <a:sym typeface="Wingdings" panose="05000000000000000000" pitchFamily="2" charset="2"/>
              </a:rPr>
              <a:t>Posicionales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2189431" y="3071975"/>
            <a:ext cx="711172" cy="437004"/>
          </a:xfrm>
          <a:prstGeom prst="rightArrow">
            <a:avLst/>
          </a:prstGeom>
          <a:solidFill>
            <a:srgbClr val="CC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derecha 8"/>
          <p:cNvSpPr/>
          <p:nvPr/>
        </p:nvSpPr>
        <p:spPr>
          <a:xfrm>
            <a:off x="2189431" y="3722744"/>
            <a:ext cx="715820" cy="444048"/>
          </a:xfrm>
          <a:prstGeom prst="rightArrow">
            <a:avLst/>
          </a:prstGeom>
          <a:solidFill>
            <a:srgbClr val="CC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983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3" grpId="0"/>
      <p:bldP spid="3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</a:t>
            </a:r>
            <a:r>
              <a:rPr lang="es-AR" sz="2400" dirty="0" smtClean="0">
                <a:latin typeface="Roboto Mono"/>
                <a:ea typeface="Roboto Mono"/>
                <a:cs typeface="Roboto Mono"/>
                <a:sym typeface="Roboto Mono"/>
              </a:rPr>
              <a:t>2. Sistemas No posicionales</a:t>
            </a:r>
            <a:endParaRPr lang="es-AR"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842480" y="1037690"/>
            <a:ext cx="752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En estos sistemas, cada símbolo tiene un valor que depende pura y exclusivamente de sí mismo y no del lugar que éste ocupa (columna en la que se encuentra)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808796" y="2357535"/>
            <a:ext cx="5385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El caso mas conocido es el sistema de numeración romano, donde por ejemplo: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L = 50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C = 100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X = 10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M = 1000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V = 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I = 1</a:t>
            </a:r>
          </a:p>
          <a:p>
            <a:pPr lvl="1"/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           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40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</a:t>
            </a:r>
            <a:r>
              <a:rPr lang="es-AR" sz="2400" dirty="0" smtClean="0">
                <a:latin typeface="Roboto Mono"/>
                <a:ea typeface="Roboto Mono"/>
                <a:cs typeface="Roboto Mono"/>
                <a:sym typeface="Roboto Mono"/>
              </a:rPr>
              <a:t>2. Sistemas posicionales</a:t>
            </a:r>
            <a:endParaRPr lang="es-AR"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842480" y="1037690"/>
            <a:ext cx="752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En estos sistemas, cada símbolo representa un número diferente dependiendo de donde está ubicando en la cantidad final de la que forma parte.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487249" y="2226906"/>
            <a:ext cx="5385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En nuestro sistema de numeración conocido como “Decimal”: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dirty="0" smtClean="0"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         en el número:  </a:t>
            </a:r>
            <a:r>
              <a:rPr lang="es-AR" sz="4400" dirty="0" smtClean="0">
                <a:latin typeface="Roboto Mono" panose="020B0604020202020204" charset="0"/>
                <a:ea typeface="Roboto Mono" panose="020B0604020202020204" charset="0"/>
              </a:rPr>
              <a:t>1981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" name="Flecha arriba 1"/>
          <p:cNvSpPr/>
          <p:nvPr/>
        </p:nvSpPr>
        <p:spPr>
          <a:xfrm>
            <a:off x="5496448" y="3888317"/>
            <a:ext cx="442128" cy="90226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0" name="Flecha arriba 9"/>
          <p:cNvSpPr/>
          <p:nvPr/>
        </p:nvSpPr>
        <p:spPr>
          <a:xfrm>
            <a:off x="5165377" y="3888317"/>
            <a:ext cx="442128" cy="90226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80</a:t>
            </a:r>
            <a:endParaRPr lang="es-AR" dirty="0"/>
          </a:p>
        </p:txBody>
      </p:sp>
      <p:sp>
        <p:nvSpPr>
          <p:cNvPr id="11" name="Flecha arriba 10"/>
          <p:cNvSpPr/>
          <p:nvPr/>
        </p:nvSpPr>
        <p:spPr>
          <a:xfrm>
            <a:off x="4834306" y="3888317"/>
            <a:ext cx="442128" cy="90226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900</a:t>
            </a:r>
            <a:endParaRPr lang="es-AR" dirty="0"/>
          </a:p>
        </p:txBody>
      </p:sp>
      <p:sp>
        <p:nvSpPr>
          <p:cNvPr id="9" name="Flecha arriba 8"/>
          <p:cNvSpPr/>
          <p:nvPr/>
        </p:nvSpPr>
        <p:spPr>
          <a:xfrm>
            <a:off x="4461893" y="3888316"/>
            <a:ext cx="442128" cy="109566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1000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0091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" grpId="0" animBg="1"/>
      <p:bldP spid="10" grpId="0" animBg="1"/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</a:t>
            </a:r>
            <a:r>
              <a:rPr lang="es-AR" sz="2400" dirty="0" smtClean="0">
                <a:latin typeface="Roboto Mono"/>
                <a:ea typeface="Roboto Mono"/>
                <a:cs typeface="Roboto Mono"/>
                <a:sym typeface="Roboto Mono"/>
              </a:rPr>
              <a:t>2. Sistemas de Numeración</a:t>
            </a:r>
            <a:endParaRPr lang="es-AR"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477400" y="806578"/>
            <a:ext cx="752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En los sistemas posicionales, en general se cumple que:</a:t>
            </a:r>
          </a:p>
        </p:txBody>
      </p:sp>
      <p:pic>
        <p:nvPicPr>
          <p:cNvPr id="1026" name="Picture 2" descr="&lt;math style=&quot;font-family:Tahoma&quot; xmlns=&quot;http://www.w3.org/1998/Math/MathML&quot;&gt;&lt;mstyle mathsize=&quot;18px&quot;&gt;&lt;mrow&gt;&lt;mi&gt;dado&lt;/mi&gt;&lt;mo&gt;&amp;#xA0;&lt;/mo&gt;&lt;mi&gt;un&lt;/mi&gt;&lt;mo&gt;&amp;#xA0;&lt;/mo&gt;&lt;mi&gt;n&amp;#xFA;mero&lt;/mi&gt;&lt;mo&gt;&amp;#xA0;&lt;/mo&gt;&lt;mi mathvariant=&quot;normal&quot;&gt;b&lt;/mi&gt;&lt;mo&gt;&amp;#xA0;&lt;/mo&gt;&lt;mo&gt;&amp;#x2208;&lt;/mo&gt;&lt;mo&gt;&amp;#xA0;&lt;/mo&gt;&lt;mi mathvariant=&quot;normal&quot;&gt;&amp;#x2115;&lt;/mi&gt;&lt;mo&gt;&amp;#xA0;&lt;/mo&gt;&lt;mi mathvariant=&quot;normal&quot;&gt;y&lt;/mi&gt;&lt;mo&gt;&amp;#xA0;&lt;/mo&gt;&lt;mi mathvariant=&quot;normal&quot;&gt;b&lt;/mi&gt;&lt;mo&gt;&amp;#xA0;&lt;/mo&gt;&lt;mo&gt;&amp;gt;&lt;/mo&gt;&lt;mn&gt;1&lt;/mn&gt;&lt;/mrow&gt;&lt;/mstyle&gt;&lt;/math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1" y="1551629"/>
            <a:ext cx="2581275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118401" y="2140852"/>
            <a:ext cx="45890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 b es la base </a:t>
            </a:r>
            <a:r>
              <a:rPr lang="es-AR" dirty="0">
                <a:latin typeface="Roboto Mono" panose="020B0604020202020204" charset="0"/>
                <a:ea typeface="Roboto Mono" panose="020B0604020202020204" charset="0"/>
              </a:rPr>
              <a:t>del sistema de </a:t>
            </a:r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numeración</a:t>
            </a:r>
            <a:r>
              <a:rPr lang="es-AR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95301" y="2711490"/>
            <a:ext cx="77171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Entonces, cualquier </a:t>
            </a:r>
            <a:r>
              <a:rPr lang="es-AR" dirty="0">
                <a:latin typeface="Roboto Mono" panose="020B0604020202020204" charset="0"/>
                <a:ea typeface="Roboto Mono" panose="020B0604020202020204" charset="0"/>
              </a:rPr>
              <a:t>número </a:t>
            </a:r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n </a:t>
            </a:r>
            <a:r>
              <a:rPr lang="es-AR" dirty="0">
                <a:latin typeface="Roboto Mono" panose="020B0604020202020204" charset="0"/>
                <a:ea typeface="Roboto Mono" panose="020B0604020202020204" charset="0"/>
              </a:rPr>
              <a:t>se representa como la combinación de potencias sucesivas de b con </a:t>
            </a:r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coeficientes a, que </a:t>
            </a:r>
            <a:r>
              <a:rPr lang="es-AR" dirty="0">
                <a:latin typeface="Roboto Mono" panose="020B0604020202020204" charset="0"/>
                <a:ea typeface="Roboto Mono" panose="020B0604020202020204" charset="0"/>
              </a:rPr>
              <a:t>toman valores </a:t>
            </a:r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entre </a:t>
            </a:r>
            <a:r>
              <a:rPr lang="es-AR" dirty="0">
                <a:latin typeface="Roboto Mono" panose="020B0604020202020204" charset="0"/>
                <a:ea typeface="Roboto Mono" panose="020B0604020202020204" charset="0"/>
              </a:rPr>
              <a:t>0 </a:t>
            </a:r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y </a:t>
            </a:r>
            <a:r>
              <a:rPr lang="es-AR" dirty="0"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b-1</a:t>
            </a:r>
            <a:r>
              <a:rPr lang="es-AR" dirty="0">
                <a:latin typeface="Roboto Mono" panose="020B0604020202020204" charset="0"/>
                <a:ea typeface="Roboto Mono" panose="020B0604020202020204" charset="0"/>
              </a:rPr>
              <a:t>) . </a:t>
            </a:r>
          </a:p>
        </p:txBody>
      </p:sp>
      <p:sp>
        <p:nvSpPr>
          <p:cNvPr id="6" name="Llamada de flecha hacia arriba 5"/>
          <p:cNvSpPr/>
          <p:nvPr/>
        </p:nvSpPr>
        <p:spPr>
          <a:xfrm>
            <a:off x="2944167" y="3267250"/>
            <a:ext cx="3707842" cy="1766974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>
                <a:latin typeface="Roboto Mono" panose="020B0604020202020204" charset="0"/>
                <a:ea typeface="Roboto Mono" panose="020B0604020202020204" charset="0"/>
              </a:rPr>
              <a:t>En nuestro sistema decimal b = 10 y los coeficientes a, son los dígitos,  del 0 a 9.</a:t>
            </a:r>
            <a:endParaRPr lang="es-AR" b="1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906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</a:t>
            </a:r>
            <a:r>
              <a:rPr lang="es-AR" sz="2400" dirty="0" smtClean="0">
                <a:latin typeface="Roboto Mono"/>
                <a:ea typeface="Roboto Mono"/>
                <a:cs typeface="Roboto Mono"/>
                <a:sym typeface="Roboto Mono"/>
              </a:rPr>
              <a:t>2. Sistemas de Numeración</a:t>
            </a:r>
            <a:endParaRPr lang="es-AR"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477400" y="806578"/>
            <a:ext cx="752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Con esto un número n cualquiera será: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0320" y="2096616"/>
            <a:ext cx="867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Si pensamos en el sistema decimal, y en nuestro ejemplo anterior:</a:t>
            </a:r>
            <a:endParaRPr lang="es-AR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9175" y="3186613"/>
            <a:ext cx="7717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Mientras que si el número tuviese parte fraccionaria: </a:t>
            </a:r>
            <a:endParaRPr lang="es-AR" dirty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2050" name="Picture 2" descr="&lt;math style=&quot;font-family:Tahoma&quot; xmlns=&quot;http://www.w3.org/1998/Math/MathML&quot;&gt;&lt;mstyle mathsize=&quot;10px&quot;&gt;&lt;mrow&gt;&lt;mi mathvariant=&quot;normal&quot;&gt;n&lt;/mi&gt;&lt;mo&gt;&amp;#xA0;&lt;/mo&gt;&lt;mo&gt;=&lt;/mo&gt;&lt;mo&gt;&amp;#xA0;&lt;/mo&gt;&lt;msub&gt;&lt;mi mathvariant=&quot;normal&quot;&gt;a&lt;/mi&gt;&lt;mi mathvariant=&quot;normal&quot;&gt;k&lt;/mi&gt;&lt;/msub&gt;&lt;mo&gt;&amp;#xB7;&lt;/mo&gt;&lt;msup&gt;&lt;mi mathvariant=&quot;normal&quot;&gt;b&lt;/mi&gt;&lt;mi mathvariant=&quot;normal&quot;&gt;k&lt;/mi&gt;&lt;/msup&gt;&lt;mo&gt;+&lt;/mo&gt;&lt;mo&gt;&amp;#xA0;&lt;/mo&gt;&lt;msub&gt;&lt;mi mathvariant=&quot;normal&quot;&gt;a&lt;/mi&gt;&lt;mrow&gt;&lt;mi mathvariant=&quot;normal&quot;&gt;k&lt;/mi&gt;&lt;mo&gt;-&lt;/mo&gt;&lt;mn&gt;1&lt;/mn&gt;&lt;/mrow&gt;&lt;/msub&gt;&lt;mo&gt;&amp;#xB7;&lt;/mo&gt;&lt;msup&gt;&lt;mi mathvariant=&quot;normal&quot;&gt;b&lt;/mi&gt;&lt;mrow&gt;&lt;mi mathvariant=&quot;normal&quot;&gt;k&lt;/mi&gt;&lt;mo&gt;-&lt;/mo&gt;&lt;mn&gt;1&lt;/mn&gt;&lt;/mrow&gt;&lt;/msup&gt;&lt;mo&gt;&amp;#xA0;&lt;/mo&gt;&lt;mo&gt;+&lt;/mo&gt;&lt;mo&gt;&amp;#xA0;&lt;/mo&gt;&lt;mo&gt;&amp;#xA0;&lt;/mo&gt;&lt;msub&gt;&lt;mi mathvariant=&quot;normal&quot;&gt;a&lt;/mi&gt;&lt;mrow&gt;&lt;mi mathvariant=&quot;normal&quot;&gt;k&lt;/mi&gt;&lt;mo&gt;-&lt;/mo&gt;&lt;mn&gt;2&lt;/mn&gt;&lt;mo&gt;&amp;#xA0;&lt;/mo&gt;&lt;/mrow&gt;&lt;/msub&gt;&lt;mo&gt;&amp;#xB7;&lt;/mo&gt;&lt;msup&gt;&lt;mi mathvariant=&quot;normal&quot;&gt;b&lt;/mi&gt;&lt;mrow&gt;&lt;mi mathvariant=&quot;normal&quot;&gt;k&lt;/mi&gt;&lt;mo&gt;-&lt;/mo&gt;&lt;mn&gt;2&lt;/mn&gt;&lt;/mrow&gt;&lt;/msup&gt;&lt;mo&gt;&amp;#xA0;&lt;/mo&gt;&lt;mo&gt;+&lt;/mo&gt;&lt;mo&gt;&amp;#xA0;&lt;/mo&gt;&lt;mo&gt;.&lt;/mo&gt;&lt;mo&gt;.&lt;/mo&gt;&lt;mo&gt;.&lt;/mo&gt;&lt;mo&gt;.&lt;/mo&gt;&lt;mo&gt;.&lt;/mo&gt;&lt;mo&gt;.&lt;/mo&gt;&lt;mo&gt;.&lt;/mo&gt;&lt;mo&gt;.&lt;/mo&gt;&lt;mo&gt;.&lt;/mo&gt;&lt;mo&gt;.&lt;/mo&gt;&lt;mo&gt;&amp;#xA0;&lt;/mo&gt;&lt;mo&gt;+&lt;/mo&gt;&lt;mo&gt;&amp;#xA0;&lt;/mo&gt;&lt;mo&gt;&amp;#xA0;&lt;/mo&gt;&lt;msub&gt;&lt;mi mathvariant=&quot;normal&quot;&gt;a&lt;/mi&gt;&lt;mn&gt;2&lt;/mn&gt;&lt;/msub&gt;&lt;mo&gt;&amp;#xB7;&lt;/mo&gt;&lt;mo&gt;&amp;#xA0;&lt;/mo&gt;&lt;msup&gt;&lt;mi mathvariant=&quot;normal&quot;&gt;b&lt;/mi&gt;&lt;mn&gt;2&lt;/mn&gt;&lt;/msup&gt;&lt;mo&gt;&amp;#xA0;&lt;/mo&gt;&lt;mo&gt;+&lt;/mo&gt;&lt;mo&gt;&amp;#xA0;&lt;/mo&gt;&lt;mo&gt;&amp;#xA0;&lt;/mo&gt;&lt;mo&gt;&amp;#xA0;&lt;/mo&gt;&lt;msub&gt;&lt;mi mathvariant=&quot;normal&quot;&gt;a&lt;/mi&gt;&lt;mn&gt;1&lt;/mn&gt;&lt;/msub&gt;&lt;mo&gt;&amp;#xB7;&lt;/mo&gt;&lt;mo&gt;&amp;#xA0;&lt;/mo&gt;&lt;msup&gt;&lt;mi mathvariant=&quot;normal&quot;&gt;b&lt;/mi&gt;&lt;mn&gt;1&lt;/mn&gt;&lt;/msup&gt;&lt;mo&gt;&amp;#xA0;&lt;/mo&gt;&lt;mo&gt;+&lt;/mo&gt;&lt;mo&gt;&amp;#xA0;&lt;/mo&gt;&lt;mo&gt;&amp;#xA0;&lt;/mo&gt;&lt;mo&gt;&amp;#xA0;&lt;/mo&gt;&lt;msub&gt;&lt;mi mathvariant=&quot;normal&quot;&gt;a&lt;/mi&gt;&lt;mn&gt;0&lt;/mn&gt;&lt;/msub&gt;&lt;mo&gt;&amp;#xB7;&lt;/mo&gt;&lt;mo&gt;&amp;#xA0;&lt;/mo&gt;&lt;msup&gt;&lt;mi mathvariant=&quot;normal&quot;&gt;b&lt;/mi&gt;&lt;mn&gt;0&lt;/mn&gt;&lt;/msup&gt;&lt;mo&gt;&amp;#xA0;&lt;/mo&gt;&lt;mo&gt;+&lt;/mo&gt;&lt;mo&gt;&amp;#xA0;&lt;/mo&gt;&lt;mo&gt;&amp;#xA0;&lt;/mo&gt;&lt;mo&gt;&amp;#xA0;&lt;/mo&gt;&lt;mo&gt;,&lt;/mo&gt;&lt;mo&gt;&amp;#xA0;&lt;/mo&gt;&lt;msub&gt;&lt;mi mathvariant=&quot;normal&quot;&gt;a&lt;/mi&gt;&lt;mrow&gt;&lt;mo&gt;-&lt;/mo&gt;&lt;mn&gt;1&lt;/mn&gt;&lt;/mrow&gt;&lt;/msub&gt;&lt;mo&gt;&amp;#xB7;&lt;/mo&gt;&lt;mo&gt;&amp;#xA0;&lt;/mo&gt;&lt;msup&gt;&lt;mi mathvariant=&quot;normal&quot;&gt;b&lt;/mi&gt;&lt;mrow&gt;&lt;mo&gt;-&lt;/mo&gt;&lt;mn&gt;1&lt;/mn&gt;&lt;/mrow&gt;&lt;/msup&gt;&lt;mo&gt;&amp;#xA0;&lt;/mo&gt;&lt;mo&gt;+&lt;/mo&gt;&lt;mo&gt;&amp;#xA0;&lt;/mo&gt;&lt;mo&gt;&amp;#xA0;&lt;/mo&gt;&lt;mo&gt;&amp;#xA0;&lt;/mo&gt;&lt;msub&gt;&lt;mi mathvariant=&quot;normal&quot;&gt;a&lt;/mi&gt;&lt;mrow&gt;&lt;mo&gt;-&lt;/mo&gt;&lt;mn&gt;2&lt;/mn&gt;&lt;/mrow&gt;&lt;/msub&gt;&lt;mo&gt;&amp;#xB7;&lt;/mo&gt;&lt;mo&gt;&amp;#xA0;&lt;/mo&gt;&lt;msup&gt;&lt;mi mathvariant=&quot;normal&quot;&gt;b&lt;/mi&gt;&lt;mrow&gt;&lt;mo&gt;-&lt;/mo&gt;&lt;mn&gt;2&lt;/mn&gt;&lt;/mrow&gt;&lt;/msup&gt;&lt;mo&gt;&amp;#xA0;&lt;/mo&gt;&lt;mo&gt;+&lt;/mo&gt;&lt;mo&gt;&amp;#xA0;&lt;/mo&gt;&lt;mo&gt;&amp;#xA0;&lt;/mo&gt;&lt;mo&gt;.&lt;/mo&gt;&lt;mo&gt;.&lt;/mo&gt;&lt;mo&gt;.&lt;/mo&gt;&lt;mo&gt;.&lt;/mo&gt;&lt;mo&gt;.&lt;/mo&gt;&lt;mo&gt;.&lt;/mo&gt;&lt;mo&gt;.&lt;/mo&gt;&lt;mo&gt;.&lt;/mo&gt;&lt;mo&gt;.&lt;/mo&gt;&lt;mo&gt;.&lt;/mo&gt;&lt;mo&gt;.&lt;/mo&gt;&lt;mo&gt;.&lt;/mo&gt;&lt;mo&gt;.&lt;/mo&gt;&lt;mo&gt;.&lt;/mo&gt;&lt;mo&gt;.&lt;/mo&gt;&lt;mo&gt;.&lt;/mo&gt;&lt;mo&gt;.&lt;/mo&gt;&lt;/mrow&gt;&lt;/mstyle&gt;&lt;/math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0" y="1586592"/>
            <a:ext cx="8670700" cy="1734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lt;math style=&quot;font-family:Tahoma&quot; xmlns=&quot;http://www.w3.org/1998/Math/MathML&quot;&gt;&lt;mstyle mathsize=&quot;14px&quot;&gt;&lt;mn&gt;1981&lt;/mn&gt;&lt;mo&gt;&amp;#xA0;&lt;/mo&gt;&lt;mo&gt;=&lt;/mo&gt;&lt;mo&gt;&amp;#xA0;&lt;/mo&gt;&lt;mn&gt;1&lt;/mn&gt;&lt;mo&gt;&amp;#xA0;&lt;/mo&gt;&lt;mo&gt;&amp;#xB7;&lt;/mo&gt;&lt;mo&gt;&amp;#xA0;&lt;/mo&gt;&lt;msup&gt;&lt;mn&gt;10&lt;/mn&gt;&lt;mn&gt;3&lt;/mn&gt;&lt;/msup&gt;&lt;mo&gt;&amp;#xA0;&lt;/mo&gt;&lt;mo&gt;+&lt;/mo&gt;&lt;mo&gt;&amp;#xA0;&lt;/mo&gt;&lt;mn&gt;9&lt;/mn&gt;&lt;mo&gt;&amp;#xA0;&lt;/mo&gt;&lt;mo&gt;&amp;#xB7;&lt;/mo&gt;&lt;mo&gt;&amp;#xA0;&lt;/mo&gt;&lt;msup&gt;&lt;mn&gt;10&lt;/mn&gt;&lt;mn&gt;2&lt;/mn&gt;&lt;/msup&gt;&lt;mo&gt;&amp;#xA0;&lt;/mo&gt;&lt;mo&gt;&amp;#xA0;&lt;/mo&gt;&lt;mo&gt;+&lt;/mo&gt;&lt;mo&gt;&amp;#xA0;&lt;/mo&gt;&lt;mn&gt;8&lt;/mn&gt;&lt;mo&gt;&amp;#xA0;&lt;/mo&gt;&lt;mo&gt;&amp;#xB7;&lt;/mo&gt;&lt;mo&gt;&amp;#xA0;&lt;/mo&gt;&lt;msup&gt;&lt;mn&gt;10&lt;/mn&gt;&lt;mn&gt;1&lt;/mn&gt;&lt;/msup&gt;&lt;mo&gt;&amp;#xA0;&lt;/mo&gt;&lt;mo&gt;&amp;#xA0;&lt;/mo&gt;&lt;mo&gt;+&lt;/mo&gt;&lt;mo&gt;&amp;#xA0;&lt;/mo&gt;&lt;mn&gt;1&lt;/mn&gt;&lt;mo&gt;&amp;#xA0;&lt;/mo&gt;&lt;mo&gt;&amp;#xB7;&lt;/mo&gt;&lt;mo&gt;&amp;#xA0;&lt;/mo&gt;&lt;msup&gt;&lt;mn&gt;10&lt;/mn&gt;&lt;mn&gt;0&lt;/mn&gt;&lt;/msup&gt;&lt;mo&gt;&amp;#xA0;&lt;/mo&gt;&lt;mo&gt;&amp;#xA0;&lt;/mo&gt;&lt;/mstyle&gt;&lt;/math&g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45" y="2736604"/>
            <a:ext cx="5861856" cy="226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&lt;math style=&quot;font-family:Tahoma&quot; xmlns=&quot;http://www.w3.org/1998/Math/MathML&quot;&gt;&lt;mstyle mathsize=&quot;14px&quot;&gt;&lt;mn&gt;1981&lt;/mn&gt;&lt;mo&gt;,&lt;/mo&gt;&lt;mn&gt;56&lt;/mn&gt;&lt;mo&gt;&amp;#xA0;&lt;/mo&gt;&lt;mo&gt;=&lt;/mo&gt;&lt;mo&gt;&amp;#xA0;&lt;/mo&gt;&lt;mn&gt;1&lt;/mn&gt;&lt;mo&gt;&amp;#xA0;&lt;/mo&gt;&lt;mo&gt;&amp;#xB7;&lt;/mo&gt;&lt;mo&gt;&amp;#xA0;&lt;/mo&gt;&lt;msup&gt;&lt;mn&gt;10&lt;/mn&gt;&lt;mn&gt;3&lt;/mn&gt;&lt;/msup&gt;&lt;mo&gt;&amp;#xA0;&lt;/mo&gt;&lt;mo&gt;+&lt;/mo&gt;&lt;mo&gt;&amp;#xA0;&lt;/mo&gt;&lt;mn&gt;9&lt;/mn&gt;&lt;mo&gt;&amp;#xA0;&lt;/mo&gt;&lt;mo&gt;&amp;#xB7;&lt;/mo&gt;&lt;mo&gt;&amp;#xA0;&lt;/mo&gt;&lt;msup&gt;&lt;mn&gt;10&lt;/mn&gt;&lt;mn&gt;2&lt;/mn&gt;&lt;/msup&gt;&lt;mo&gt;&amp;#xA0;&lt;/mo&gt;&lt;mo&gt;&amp;#xA0;&lt;/mo&gt;&lt;mo&gt;+&lt;/mo&gt;&lt;mo&gt;&amp;#xA0;&lt;/mo&gt;&lt;mn&gt;8&lt;/mn&gt;&lt;mo&gt;&amp;#xA0;&lt;/mo&gt;&lt;mo&gt;&amp;#xB7;&lt;/mo&gt;&lt;mo&gt;&amp;#xA0;&lt;/mo&gt;&lt;msup&gt;&lt;mn&gt;10&lt;/mn&gt;&lt;mn&gt;1&lt;/mn&gt;&lt;/msup&gt;&lt;mo&gt;&amp;#xA0;&lt;/mo&gt;&lt;mo&gt;&amp;#xA0;&lt;/mo&gt;&lt;mo&gt;+&lt;/mo&gt;&lt;mo&gt;&amp;#xA0;&lt;/mo&gt;&lt;mn&gt;1&lt;/mn&gt;&lt;mo&gt;&amp;#xA0;&lt;/mo&gt;&lt;mo&gt;&amp;#xB7;&lt;/mo&gt;&lt;mo&gt;&amp;#xA0;&lt;/mo&gt;&lt;msup&gt;&lt;mn&gt;10&lt;/mn&gt;&lt;mn&gt;0&lt;/mn&gt;&lt;/msup&gt;&lt;mo&gt;&amp;#xA0;&lt;/mo&gt;&lt;mo&gt;&amp;#xA0;&lt;/mo&gt;&lt;mo&gt;+&lt;/mo&gt;&lt;mo&gt;&amp;#xA0;&lt;/mo&gt;&lt;mo&gt;&amp;#xA0;&lt;/mo&gt;&lt;mn&gt;5&lt;/mn&gt;&lt;mo&gt;&amp;#xA0;&lt;/mo&gt;&lt;mo&gt;&amp;#xB7;&lt;/mo&gt;&lt;mo&gt;&amp;#xA0;&lt;/mo&gt;&lt;msup&gt;&lt;mn&gt;10&lt;/mn&gt;&lt;mrow&gt;&lt;mo&gt;-&lt;/mo&gt;&lt;mn&gt;1&lt;/mn&gt;&lt;/mrow&gt;&lt;/msup&gt;&lt;mo&gt;&amp;#xA0;&lt;/mo&gt;&lt;mo&gt;&amp;#xA0;&lt;/mo&gt;&lt;mo&gt;+&lt;/mo&gt;&lt;mo&gt;&amp;#xA0;&lt;/mo&gt;&lt;mo&gt;&amp;#xA0;&lt;/mo&gt;&lt;mo&gt;&amp;#xA0;&lt;/mo&gt;&lt;mn&gt;6&lt;/mn&gt;&lt;mo&gt;&amp;#xA0;&lt;/mo&gt;&lt;mo&gt;&amp;#xB7;&lt;/mo&gt;&lt;mo&gt;&amp;#xA0;&lt;/mo&gt;&lt;msup&gt;&lt;mn&gt;10&lt;/mn&gt;&lt;mrow&gt;&lt;mo&gt;-&lt;/mo&gt;&lt;mn&gt;2&lt;/mn&gt;&lt;/mrow&gt;&lt;/msup&gt;&lt;/mstyle&gt;&lt;/math&g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0" y="3975945"/>
            <a:ext cx="7254805" cy="2041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5980386" y="1639614"/>
            <a:ext cx="147145" cy="210207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811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2. Sistemas de Numeración</a:t>
            </a:r>
          </a:p>
        </p:txBody>
      </p:sp>
      <p:pic>
        <p:nvPicPr>
          <p:cNvPr id="7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842480" y="1037690"/>
            <a:ext cx="7520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Existen otros sistemas de numeración, particularmente interesantes en el campo de la electrónica y la programación, que veremos a continuación y de los que aprenderemos a pasarnos de uno a otro. 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59022" y="2176105"/>
            <a:ext cx="869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Sistema Binario, la base es 2 y los coeficientes “a” válidos son 0 y 1</a:t>
            </a:r>
            <a:endParaRPr lang="es-AR" sz="1600" dirty="0" smtClean="0">
              <a:solidFill>
                <a:srgbClr val="FF0000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59022" y="3173692"/>
            <a:ext cx="8698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Sistema Hexadecimal, la base es 16 y los coeficientes “a”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0,1,2,3,4,5,6,7,8,9,A,B,C,D,E,F. </a:t>
            </a:r>
            <a:endParaRPr lang="es-AR" sz="1600" dirty="0" smtClean="0">
              <a:solidFill>
                <a:srgbClr val="FF0000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59022" y="4194862"/>
            <a:ext cx="7044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Existe un sistema de numeración llamado “octal” con base 8 y que cayó en desuso tecnológico.</a:t>
            </a:r>
            <a:endParaRPr lang="es-AR" sz="1600" dirty="0" smtClean="0">
              <a:solidFill>
                <a:srgbClr val="FF0000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03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96863" y="0"/>
            <a:ext cx="8223300" cy="5488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2. Sistemas de Numeración</a:t>
            </a:r>
          </a:p>
        </p:txBody>
      </p:sp>
      <p:pic>
        <p:nvPicPr>
          <p:cNvPr id="8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606176" y="814945"/>
            <a:ext cx="475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Tabla de Equivalencias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6380492"/>
              </p:ext>
            </p:extLst>
          </p:nvPr>
        </p:nvGraphicFramePr>
        <p:xfrm>
          <a:off x="391885" y="23778"/>
          <a:ext cx="4079632" cy="502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6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98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9497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Binario</a:t>
                      </a:r>
                      <a:endParaRPr lang="es-AR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Decimal</a:t>
                      </a:r>
                      <a:endParaRPr lang="es-AR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2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2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0011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3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3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3628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4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4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5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5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6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6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0111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7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7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8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8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9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9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A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1011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B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1100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12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C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1101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13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1110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14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0653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1111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15</a:t>
                      </a:r>
                      <a:endParaRPr lang="es-AR" sz="1200" b="1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Roboto Mono" panose="020B0604020202020204" charset="0"/>
                          <a:ea typeface="Roboto Mono" panose="020B060402020202020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608513" y="1239948"/>
            <a:ext cx="4119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¿Cómo pasamos entonces de un sistema a otro? </a:t>
            </a:r>
          </a:p>
          <a:p>
            <a:endParaRPr lang="es-AR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Desde Decimal: </a:t>
            </a:r>
          </a:p>
          <a:p>
            <a:endParaRPr lang="es-AR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Para la parte entera se hacen divisiones sucesivas del número por la base a la que se quiere pasar y luego se obtiene el último cociente y los restos.</a:t>
            </a:r>
          </a:p>
          <a:p>
            <a:endParaRPr lang="es-AR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s-AR" dirty="0" smtClean="0">
                <a:latin typeface="Roboto Mono" panose="020B0604020202020204" charset="0"/>
                <a:ea typeface="Roboto Mono" panose="020B0604020202020204" charset="0"/>
              </a:rPr>
              <a:t>Para la parte fraccionaria, se realizan productos sucesivos de la parte fraccionaria en decimal por la base y se obtienen las partes enteras de esos productos</a:t>
            </a:r>
            <a:endParaRPr lang="es-AR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965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23457E-6 L 0.48681 -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4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46216 -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08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sz="2400" dirty="0">
                <a:latin typeface="Roboto Mono"/>
                <a:ea typeface="Roboto Mono"/>
                <a:cs typeface="Roboto Mono"/>
                <a:sym typeface="Roboto Mono"/>
              </a:rPr>
              <a:t>Unidad 2. Sistemas de Numeración</a:t>
            </a:r>
          </a:p>
        </p:txBody>
      </p:sp>
      <p:pic>
        <p:nvPicPr>
          <p:cNvPr id="8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606175" y="814945"/>
            <a:ext cx="793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Por Ejemplo: Pasemos el número 134,24 de decimal a binario: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1216" y="1574850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134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7" name="Conector angular 6"/>
          <p:cNvCxnSpPr/>
          <p:nvPr/>
        </p:nvCxnSpPr>
        <p:spPr>
          <a:xfrm>
            <a:off x="653246" y="1533471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33634" y="1574850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23586" y="1877178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67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7062" y="1877177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0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20" name="Conector angular 19"/>
          <p:cNvCxnSpPr/>
          <p:nvPr/>
        </p:nvCxnSpPr>
        <p:spPr>
          <a:xfrm>
            <a:off x="1242228" y="1837116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302518" y="1866581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02518" y="2173045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33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24645" y="2154176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Roboto Mono" panose="020B0604020202020204" charset="0"/>
                <a:ea typeface="Roboto Mono" panose="020B0604020202020204" charset="0"/>
              </a:rPr>
              <a:t>1</a:t>
            </a:r>
          </a:p>
        </p:txBody>
      </p:sp>
      <p:cxnSp>
        <p:nvCxnSpPr>
          <p:cNvPr id="24" name="Conector angular 23"/>
          <p:cNvCxnSpPr/>
          <p:nvPr/>
        </p:nvCxnSpPr>
        <p:spPr>
          <a:xfrm>
            <a:off x="1845129" y="2143580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905419" y="2173045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905419" y="2479509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16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427546" y="2460640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Roboto Mono" panose="020B0604020202020204" charset="0"/>
                <a:ea typeface="Roboto Mono" panose="020B0604020202020204" charset="0"/>
              </a:rPr>
              <a:t>1</a:t>
            </a:r>
          </a:p>
        </p:txBody>
      </p:sp>
      <p:cxnSp>
        <p:nvCxnSpPr>
          <p:cNvPr id="28" name="Conector angular 27"/>
          <p:cNvCxnSpPr/>
          <p:nvPr/>
        </p:nvCxnSpPr>
        <p:spPr>
          <a:xfrm>
            <a:off x="2424061" y="2456027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84351" y="2485492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484351" y="2791956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8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006478" y="2773087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0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32" name="Conector angular 31"/>
          <p:cNvCxnSpPr/>
          <p:nvPr/>
        </p:nvCxnSpPr>
        <p:spPr>
          <a:xfrm>
            <a:off x="3026962" y="2761068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087252" y="2790533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087252" y="3096997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4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09379" y="3078128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0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3619815" y="3067532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680105" y="3096997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714024" y="3394026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202232" y="3384592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0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46" name="Conector angular 45"/>
          <p:cNvCxnSpPr/>
          <p:nvPr/>
        </p:nvCxnSpPr>
        <p:spPr>
          <a:xfrm>
            <a:off x="4212668" y="3373996"/>
            <a:ext cx="592853" cy="306464"/>
          </a:xfrm>
          <a:prstGeom prst="bentConnector3">
            <a:avLst>
              <a:gd name="adj1" fmla="val 1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4272958" y="3403461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2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272958" y="3709925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1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795085" y="3691056"/>
            <a:ext cx="5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latin typeface="Roboto Mono" panose="020B0604020202020204" charset="0"/>
                <a:ea typeface="Roboto Mono" panose="020B0604020202020204" charset="0"/>
              </a:rPr>
              <a:t>0</a:t>
            </a:r>
            <a:endParaRPr lang="es-AR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51" name="Conector recto de flecha 50"/>
          <p:cNvCxnSpPr/>
          <p:nvPr/>
        </p:nvCxnSpPr>
        <p:spPr>
          <a:xfrm flipH="1" flipV="1">
            <a:off x="407062" y="2431175"/>
            <a:ext cx="3582237" cy="21531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6172096" y="1805026"/>
            <a:ext cx="218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0,24 x 2 = 0,48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172096" y="2134172"/>
            <a:ext cx="218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0,48 x 2 = 0,96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6172096" y="2438491"/>
            <a:ext cx="218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0,96 x 2 = 1,92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6172096" y="2736684"/>
            <a:ext cx="218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0,92 x 2 = 1,84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172096" y="3035442"/>
            <a:ext cx="218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0,84 x 2 = 1,68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172096" y="3293545"/>
            <a:ext cx="218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0,68 x 2 = 1,36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02521" y="1178338"/>
            <a:ext cx="22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Parte entera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047695" y="1178338"/>
            <a:ext cx="242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Parte Fraccionaria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05497" y="4755359"/>
            <a:ext cx="4196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Roboto Mono" panose="020B0604020202020204" charset="0"/>
                <a:ea typeface="Roboto Mono" panose="020B0604020202020204" charset="0"/>
              </a:rPr>
              <a:t>Luego:</a:t>
            </a:r>
            <a:endParaRPr lang="es-AR" sz="16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3074" name="Picture 2" descr="&lt;math style=&quot;font-family:Tahoma&quot; xmlns=&quot;http://www.w3.org/1998/Math/MathML&quot;&gt;&lt;mstyle mathsize=&quot;18px&quot;&gt;&lt;mn&gt;134&lt;/mn&gt;&lt;mo&gt;,&lt;/mo&gt;&lt;msub&gt;&lt;mn&gt;24&lt;/mn&gt;&lt;mn&gt;10&lt;/mn&gt;&lt;/msub&gt;&lt;mo&gt;=&lt;/mo&gt;&lt;msub&gt;&lt;mrow&gt;&lt;mn&gt;10000110&lt;/mn&gt;&lt;mo&gt;,&lt;/mo&gt;&lt;mn&gt;001111&lt;/mn&gt;&lt;mo&gt;.&lt;/mo&gt;&lt;mo&gt;.&lt;/mo&gt;&lt;mo&gt;.&lt;/mo&gt;&lt;mo&gt;.&lt;/mo&gt;&lt;/mrow&gt;&lt;mn&gt;2&lt;/mn&gt;&lt;/msub&gt;&lt;/mstyle&gt;&lt;/math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84" y="4859032"/>
            <a:ext cx="2847975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81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4" grpId="0"/>
      <p:bldP spid="15" grpId="0"/>
      <p:bldP spid="16" grpId="0"/>
      <p:bldP spid="21" grpId="0"/>
      <p:bldP spid="22" grpId="0"/>
      <p:bldP spid="23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4" grpId="0"/>
      <p:bldP spid="35" grpId="0"/>
      <p:bldP spid="43" grpId="0"/>
      <p:bldP spid="44" grpId="0"/>
      <p:bldP spid="45" grpId="0"/>
      <p:bldP spid="47" grpId="0"/>
      <p:bldP spid="48" grpId="0"/>
      <p:bldP spid="49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979</Words>
  <Application>Microsoft Office PowerPoint</Application>
  <PresentationFormat>Presentación en pantalla (16:9)</PresentationFormat>
  <Paragraphs>264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Roboto Mono</vt:lpstr>
      <vt:lpstr>Wingdings</vt:lpstr>
      <vt:lpstr>Calibri</vt:lpstr>
      <vt:lpstr>Times New Roman</vt:lpstr>
      <vt:lpstr>Simple Light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Darío</dc:creator>
  <cp:lastModifiedBy>falco</cp:lastModifiedBy>
  <cp:revision>189</cp:revision>
  <dcterms:modified xsi:type="dcterms:W3CDTF">2023-01-26T19:14:29Z</dcterms:modified>
</cp:coreProperties>
</file>