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37C20B-6A46-4D72-89BB-733B9294394D}">
  <a:tblStyle styleId="{1A37C20B-6A46-4D72-89BB-733B929439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04A62A-76AC-4A87-939A-42ED4F6A38F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>
        <p:guide orient="horz" pos="162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6512"/>
            <a:ext cx="9144000" cy="518001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745"/>
              </a:srgbClr>
            </a:outerShdw>
          </a:effectLst>
        </p:spPr>
      </p:pic>
      <p:sp>
        <p:nvSpPr>
          <p:cNvPr id="52" name="Google Shape;52;p12"/>
          <p:cNvSpPr txBox="1"/>
          <p:nvPr/>
        </p:nvSpPr>
        <p:spPr>
          <a:xfrm>
            <a:off x="174661" y="-1"/>
            <a:ext cx="8793976" cy="5143501"/>
          </a:xfrm>
          <a:prstGeom prst="rect">
            <a:avLst/>
          </a:prstGeom>
          <a:solidFill>
            <a:schemeClr val="dk1">
              <a:alpha val="66666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Curso de Ingreso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Matemática Inicial</a:t>
            </a:r>
            <a:endParaRPr sz="54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T.U.P</a:t>
            </a:r>
            <a:endParaRPr sz="54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FB3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496863" y="28566"/>
            <a:ext cx="8223300" cy="548842"/>
          </a:xfrm>
          <a:prstGeom prst="rect">
            <a:avLst/>
          </a:prstGeom>
          <a:solidFill>
            <a:srgbClr val="FFDDB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 3. Lógica Proposicional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275213" y="580837"/>
            <a:ext cx="8666600" cy="1815882"/>
          </a:xfrm>
          <a:prstGeom prst="rect">
            <a:avLst/>
          </a:prstGeom>
          <a:solidFill>
            <a:srgbClr val="F7FF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Disyunción: Toma dos proposiciones y las vincula con la letra “o”. Como en el lenguaje coloquial, la “o” puede incluir como verdadero el caso de ambas proposiciones verdaderas o excluirlo.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la proposición “hoy es jueves o es martes” excluye la posibilidad de que ambas proposiciones sean verdaderas al mismo tiempo.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mientras que “Hoy es jueves o está lloviendo” no lo hace.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" name="Google Shape;163;p21"/>
          <p:cNvGraphicFramePr/>
          <p:nvPr/>
        </p:nvGraphicFramePr>
        <p:xfrm>
          <a:off x="275213" y="312086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{D904A62A-76AC-4A87-939A-42ED4F6A38FE}</a:tableStyleId>
              </a:tblPr>
              <a:tblGrid>
                <a:gridCol w="107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>
                          <a:solidFill>
                            <a:schemeClr val="dk1"/>
                          </a:solidFill>
                        </a:rPr>
                        <a:t> p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>
                          <a:solidFill>
                            <a:schemeClr val="dk1"/>
                          </a:solidFill>
                        </a:rPr>
                        <a:t> q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" name="Google Shape;164;p21"/>
          <p:cNvSpPr txBox="1"/>
          <p:nvPr/>
        </p:nvSpPr>
        <p:spPr>
          <a:xfrm>
            <a:off x="255750" y="2535238"/>
            <a:ext cx="46655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Disyunción</a:t>
            </a:r>
            <a:r>
              <a:rPr lang="es-A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EXCLUYENTE </a:t>
            </a: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será entonces: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1" descr="&lt;math style=&quot;font-family:Tahoma&quot; xmlns=&quot;http://www.w3.org/1998/Math/MathML&quot;&gt;&lt;mstyle mathsize=&quot;14px&quot;&gt;&lt;mi mathvariant=&quot;bold&quot;&gt;p&lt;/mi&gt;&lt;mo mathvariant=&quot;bold&quot;&gt;&amp;#xA0;&lt;/mo&gt;&lt;menclose notation=&quot;bottom&quot;&gt;&lt;mi mathvariant=&quot;bold&quot;&gt;V&lt;/mi&gt;&lt;/menclose&gt;&lt;mo mathvariant=&quot;bold&quot;&gt;&amp;#xA0;&lt;/mo&gt;&lt;mi mathvariant=&quot;bold&quot;&gt;q&lt;/mi&gt;&lt;/mstyle&gt;&lt;/math&g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8440" y="3244004"/>
            <a:ext cx="501048" cy="167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9129" y="3120865"/>
            <a:ext cx="2751613" cy="188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FB3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496863" y="28566"/>
            <a:ext cx="8223300" cy="548842"/>
          </a:xfrm>
          <a:prstGeom prst="rect">
            <a:avLst/>
          </a:prstGeom>
          <a:solidFill>
            <a:srgbClr val="FFDDB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 3. Lógica Proposicional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275213" y="580837"/>
            <a:ext cx="8666600" cy="1815882"/>
          </a:xfrm>
          <a:prstGeom prst="rect">
            <a:avLst/>
          </a:prstGeom>
          <a:solidFill>
            <a:srgbClr val="F7FF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Condicional: Toma dos proposiciones y las vincula con el término “entonces” o “implica que”. Es la única de las conectivas que veremos, que no es conmutativa, es decir una proposición es “antecedente” y la otra “consecuente” de manera que 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Coloquialmente, esto es bastante claro ya que por ejemplo, “hoy es jueves, entonces tengo que trabajar” es distinto a “tengo que trabajar, entonces es jueves”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4" name="Google Shape;174;p22"/>
          <p:cNvGraphicFramePr/>
          <p:nvPr/>
        </p:nvGraphicFramePr>
        <p:xfrm>
          <a:off x="496863" y="312086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{D904A62A-76AC-4A87-939A-42ED4F6A38FE}</a:tableStyleId>
              </a:tblPr>
              <a:tblGrid>
                <a:gridCol w="107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>
                          <a:solidFill>
                            <a:schemeClr val="dk1"/>
                          </a:solidFill>
                        </a:rPr>
                        <a:t> p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>
                          <a:solidFill>
                            <a:schemeClr val="dk1"/>
                          </a:solidFill>
                        </a:rPr>
                        <a:t> q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" name="Google Shape;175;p22"/>
          <p:cNvSpPr txBox="1"/>
          <p:nvPr/>
        </p:nvSpPr>
        <p:spPr>
          <a:xfrm>
            <a:off x="255750" y="2535238"/>
            <a:ext cx="46655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Condicional resulta: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2" descr="&lt;math style=&quot;font-family:Tahoma&quot; xmlns=&quot;http://www.w3.org/1998/Math/MathML&quot;&gt;&lt;mstyle mathsize=&quot;14px&quot;&gt;&lt;mrow&gt;&lt;mi mathvariant=&quot;normal&quot;&gt;p&lt;/mi&gt;&lt;mo&gt;&amp;#x21D2;&lt;/mo&gt;&lt;mi mathvariant=&quot;normal&quot;&gt;q&lt;/mi&gt;&lt;mo&gt;&amp;#xA0;&lt;/mo&gt;&lt;mo&gt;&amp;#x2260;&lt;/mo&gt;&lt;mi mathvariant=&quot;normal&quot;&gt;q&lt;/mi&gt;&lt;mo&gt;&amp;#x21D2;&lt;/mo&gt;&lt;mi mathvariant=&quot;normal&quot;&gt;p&lt;/mi&gt;&lt;mo&gt;&amp;#xA0;&lt;/mo&gt;&lt;/mrow&gt;&lt;/mstyle&gt;&lt;/math&g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7025" y="1333363"/>
            <a:ext cx="1052463" cy="125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 descr="&lt;math style=&quot;font-family:Tahoma&quot; xmlns=&quot;http://www.w3.org/1998/Math/MathML&quot;&gt;&lt;mstyle mathsize=&quot;14px&quot;&gt;&lt;mi mathvariant=&quot;normal&quot;&gt;p&lt;/mi&gt;&lt;mo&gt;&amp;#x21D2;&lt;/mo&gt;&lt;mi mathvariant=&quot;normal&quot;&gt;q&lt;/mi&gt;&lt;mo&gt;&amp;#xA0;&lt;/mo&gt;&lt;/mstyle&gt;&lt;/math&gt;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84906" y="3247259"/>
            <a:ext cx="562040" cy="15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91794" y="3054892"/>
            <a:ext cx="2843090" cy="19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FB3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496863" y="28566"/>
            <a:ext cx="8223300" cy="548842"/>
          </a:xfrm>
          <a:prstGeom prst="rect">
            <a:avLst/>
          </a:prstGeom>
          <a:solidFill>
            <a:srgbClr val="FFDDB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 3. Lógica Proposicional</a:t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255750" y="877861"/>
            <a:ext cx="8666600" cy="954107"/>
          </a:xfrm>
          <a:prstGeom prst="rect">
            <a:avLst/>
          </a:prstGeom>
          <a:solidFill>
            <a:srgbClr val="F7FF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Bicondicional: Toma dos proposiciones y las vincula con el término “si y solo si. Por lo tanto será verdadera cuando ambas sean verdaderas ó cuando ninguna de ellas lo sea. Se escribe: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" name="Google Shape;186;p23"/>
          <p:cNvGraphicFramePr/>
          <p:nvPr/>
        </p:nvGraphicFramePr>
        <p:xfrm>
          <a:off x="496863" y="312086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{D904A62A-76AC-4A87-939A-42ED4F6A38FE}</a:tableStyleId>
              </a:tblPr>
              <a:tblGrid>
                <a:gridCol w="107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>
                          <a:solidFill>
                            <a:schemeClr val="dk1"/>
                          </a:solidFill>
                        </a:rPr>
                        <a:t> p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>
                          <a:solidFill>
                            <a:schemeClr val="dk1"/>
                          </a:solidFill>
                        </a:rPr>
                        <a:t> q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4F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7" name="Google Shape;187;p23"/>
          <p:cNvSpPr txBox="1"/>
          <p:nvPr/>
        </p:nvSpPr>
        <p:spPr>
          <a:xfrm>
            <a:off x="255750" y="2535238"/>
            <a:ext cx="46655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Bi-Condicional resulta: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3" descr="&lt;math style=&quot;font-family:Tahoma&quot; xmlns=&quot;http://www.w3.org/1998/Math/MathML&quot;&gt;&lt;mstyle mathsize=&quot;14px&quot;&gt;&lt;mi mathvariant=&quot;normal&quot;&gt;p&lt;/mi&gt;&lt;mo&gt;&amp;#x21D4;&lt;/mo&gt;&lt;mi mathvariant=&quot;normal&quot;&gt;q&lt;/mi&gt;&lt;mo&gt;&amp;#xA0;&lt;/mo&gt;&lt;/mstyle&gt;&lt;/math&g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0945" y="1831968"/>
            <a:ext cx="1315135" cy="35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 descr="&lt;math style=&quot;font-family:Tahoma&quot; xmlns=&quot;http://www.w3.org/1998/Math/MathML&quot;&gt;&lt;mstyle mathsize=&quot;14px&quot;&gt;&lt;mi mathvariant=&quot;normal&quot;&gt;p&lt;/mi&gt;&lt;mo&gt;&amp;#x21D4;&lt;/mo&gt;&lt;mi mathvariant=&quot;normal&quot;&gt;q&lt;/mi&gt;&lt;mo&gt;&amp;#xA0;&lt;/mo&gt;&lt;/mstyle&gt;&lt;/math&g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3100" y="3193444"/>
            <a:ext cx="648680" cy="17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1822" y="3105256"/>
            <a:ext cx="2786380" cy="190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/>
        </p:nvSpPr>
        <p:spPr>
          <a:xfrm>
            <a:off x="477400" y="20901"/>
            <a:ext cx="8223300" cy="548842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 3. Lógica Proposicional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477400" y="832403"/>
            <a:ext cx="82233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Tautología: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Sin importar los valores de verdad de las proposiciones parte, el valor de verdad es 1; en otras palabras es siempre verdadera.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477400" y="2299147"/>
            <a:ext cx="82233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Contradicción: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Sin importar los valores de verdad de las proposiciones parte, el valor de verdad es 0; en otras palabras es siempre falsa.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477400" y="3831000"/>
            <a:ext cx="712547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Contingencia: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Es el caso mas general, cuando no se trata de una tautología ni de una contradicción, es una contingencia.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 3. Lógica Proposicional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77400" y="839931"/>
            <a:ext cx="82233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sistema de lógica proposicional es un conjunto de proposiciones y operaciones lógicas que los vinculan generando nuevas proposiciones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72954" y="3099875"/>
            <a:ext cx="79277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Definamos a una </a:t>
            </a:r>
            <a:r>
              <a:rPr lang="es-A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Proposición</a:t>
            </a: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como una oración de la que “tiene sentido preguntarse si es verdadera o falsa sin depender del individuo que la expresa”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16448" y="2375374"/>
            <a:ext cx="47418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entonces, ¿qué es una proposición?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72954" y="4198632"/>
            <a:ext cx="46620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Veamos algunos ejemplos: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 3. Lógica Proposicional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77400" y="839931"/>
            <a:ext cx="34678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“Hoy es feriado nacional” 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77399" y="1381510"/>
            <a:ext cx="62727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“San Martín Cruzó los Alpes para liberar Suiza”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77396" y="2676666"/>
            <a:ext cx="46288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“San Martín Cruzó los Andes”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77395" y="2020644"/>
            <a:ext cx="46288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“Hoy quiero jugar al futbol”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77397" y="3288374"/>
            <a:ext cx="46288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“Hace frío para ese abrigo”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77397" y="3900082"/>
            <a:ext cx="46288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“Mi voz es bastante fuerte”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77395" y="4487250"/>
            <a:ext cx="548161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“Las paredes exteriores de la casa de Gobierno Argentina son rosadas”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422" y="3247754"/>
            <a:ext cx="370279" cy="44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84592" y="831823"/>
            <a:ext cx="438781" cy="36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3198" y="1387615"/>
            <a:ext cx="438781" cy="36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5215" y="1968711"/>
            <a:ext cx="370279" cy="44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90963" y="2649031"/>
            <a:ext cx="438781" cy="36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8234" y="3862442"/>
            <a:ext cx="370279" cy="44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39620" y="4598030"/>
            <a:ext cx="438781" cy="363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 3. Lógica Proposicional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477400" y="839931"/>
            <a:ext cx="77727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las proposiciones normalmente se las designa con letras minúsuculas de imprenta y su valor de verdad será “1” si la proposición es verdadera, y “0” si es falsa.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83828" y="2338112"/>
            <a:ext cx="684807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 = “San Martín Cruzó los Alpes para liberar Suiza”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83828" y="2717540"/>
            <a:ext cx="46288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= “San Martín Cruzó los Andes”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85467" y="3094478"/>
            <a:ext cx="896017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“Las paredes exteriores de la casa de Gobierno Argentina son rosadas”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83831" y="1963963"/>
            <a:ext cx="46288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 = “Hoy es feriado nacional”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52397" y="3717638"/>
            <a:ext cx="41374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lo anterior se desprende que: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52397" y="4178180"/>
            <a:ext cx="12092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V(p) = 0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561672" y="4178180"/>
            <a:ext cx="12092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V(q) = 0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2822318" y="4175546"/>
            <a:ext cx="12092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V(r) = 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208047" y="4175546"/>
            <a:ext cx="12092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V(s) = 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 3. Lógica Proposicional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477400" y="801384"/>
            <a:ext cx="44644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Operaciones entre proposiciones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77400" y="1392480"/>
            <a:ext cx="843029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algunas “conectivas lógicas” que permiten realizar operaciones entre diferentes proposiciones, que dan como resultado otras proposiciones, en general mas complejas que aquellas que la forman.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57881" y="2611740"/>
            <a:ext cx="8430294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Veremos en este curso, las siguientes: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Negación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Conjunción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Disyunción inclusiva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Disyunción excluyente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Condicional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BiCondicional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 3. Lógica Proposicional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477400" y="839480"/>
            <a:ext cx="75206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Negación</a:t>
            </a: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Implica (en el mundo coloquial) anteponer el prefijo NO a la proposición, si la proposición original es p, se denota a la negación con </a:t>
            </a:r>
            <a:r>
              <a:rPr lang="es-A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–p </a:t>
            </a: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diremos “</a:t>
            </a:r>
            <a:r>
              <a:rPr lang="es-A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</a:t>
            </a: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984124" y="2109637"/>
            <a:ext cx="30572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p=</a:t>
            </a: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 hoy es feriado nacional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984123" y="2442961"/>
            <a:ext cx="36243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-p=</a:t>
            </a: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A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hoy es feriado nacional”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4417888" y="2442961"/>
            <a:ext cx="606175" cy="307777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00CC"/>
          </a:solidFill>
          <a:ln w="25400" cap="flat" cmpd="sng">
            <a:solidFill>
              <a:srgbClr val="0000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5076310" y="2450722"/>
            <a:ext cx="36243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-p= </a:t>
            </a: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“Hoy no es feriado nacional”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5076310" y="2830571"/>
            <a:ext cx="362439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-p= </a:t>
            </a: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“No es cierto que hoy es feriado nacional”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57546" y="3668210"/>
            <a:ext cx="665765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estos términos, siempre que p sea verdadera, -p resultará falsa y viceversa con lo que: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 3. Lógica Proposicional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477400" y="839480"/>
            <a:ext cx="75206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A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Negación</a:t>
            </a:r>
            <a:r>
              <a:rPr lang="es-A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Google Shape;128;p18"/>
          <p:cNvGraphicFramePr/>
          <p:nvPr/>
        </p:nvGraphicFramePr>
        <p:xfrm>
          <a:off x="1569405" y="131677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{1A37C20B-6A46-4D72-89BB-733B9294394D}</a:tableStyleId>
              </a:tblPr>
              <a:tblGrid>
                <a:gridCol w="128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strike="noStrike" cap="none"/>
                        <a:t> p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strike="noStrike" cap="none"/>
                        <a:t>-p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9" name="Google Shape;129;p18"/>
          <p:cNvSpPr/>
          <p:nvPr/>
        </p:nvSpPr>
        <p:spPr>
          <a:xfrm>
            <a:off x="4300899" y="1164266"/>
            <a:ext cx="3697185" cy="153085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31EAFE"/>
          </a:solidFill>
          <a:ln w="25400" cap="flat" cmpd="sng">
            <a:solidFill>
              <a:srgbClr val="0071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conoce como “Tabla de verdad” y devuelve todos los valores de verdad posibles para una determinada entrada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6844" y="3078585"/>
            <a:ext cx="2760898" cy="188651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4300899" y="3256417"/>
            <a:ext cx="3697185" cy="153085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31EAFE"/>
          </a:solidFill>
          <a:ln w="25400" cap="flat" cmpd="sng">
            <a:solidFill>
              <a:srgbClr val="0071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conoce como “Diagrama de Venn” El área pintada, representa la zona donde la proposición es verdadera.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 3. Lógica Proposicional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275213" y="811703"/>
            <a:ext cx="86666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Conjunción: Esta operación, tiene como “entrada” dos proposiciones, que se vinculan con la letra “y” de tipo: 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“Hoy es jueves y hoy está lloviendo”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3477858" y="1765810"/>
            <a:ext cx="2640459" cy="189179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99FF66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Nótese que la nueva proposición (conjunción de las otras dos) solo es verdadera, si ambas proposiciones lo son.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75213" y="1950422"/>
            <a:ext cx="8666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Así las cosas, la tabla de verdad y el diagrama de Venn resultan: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0262" y="2450350"/>
            <a:ext cx="3705211" cy="25498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19"/>
          <p:cNvGraphicFramePr/>
          <p:nvPr/>
        </p:nvGraphicFramePr>
        <p:xfrm>
          <a:off x="253318" y="2535238"/>
          <a:ext cx="3000000" cy="300000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9CE7F5"/>
                    </a:gs>
                    <a:gs pos="35000">
                      <a:srgbClr val="BBEAF6"/>
                    </a:gs>
                    <a:gs pos="100000">
                      <a:srgbClr val="E4F9FC"/>
                    </a:gs>
                  </a:gsLst>
                  <a:lin ang="16200000" scaled="0"/>
                </a:gradFill>
                <a:tableStyleId>{D904A62A-76AC-4A87-939A-42ED4F6A38FE}</a:tableStyleId>
              </a:tblPr>
              <a:tblGrid>
                <a:gridCol w="107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 p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 q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" name="Google Shape;143;p19"/>
          <p:cNvSpPr txBox="1"/>
          <p:nvPr/>
        </p:nvSpPr>
        <p:spPr>
          <a:xfrm>
            <a:off x="2742682" y="4458631"/>
            <a:ext cx="6832564" cy="3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9" descr="&lt;math style=&quot;font-family:Tahoma&quot; xmlns=&quot;http://www.w3.org/1998/Math/MathML&quot;&gt;&lt;mstyle mathsize=&quot;14px&quot;&gt;&lt;mrow&gt;&lt;mi mathvariant=&quot;bold&quot; mathcolor=&quot;#FFFFFF&quot;&gt;p&lt;/mi&gt;&lt;mo mathvariant=&quot;bold&quot; mathcolor=&quot;#FFFFFF&quot;&gt;&amp;#x2227;&lt;/mo&gt;&lt;mi mathvariant=&quot;bold&quot; mathcolor=&quot;#FFFFFF&quot;&gt;q&lt;/mi&gt;&lt;/mrow&gt;&lt;/mstyle&gt;&lt;/math&gt;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7644" y="2652672"/>
            <a:ext cx="649788" cy="16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477400" y="0"/>
            <a:ext cx="8223300" cy="548842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 3. Lógica Proposicional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500" y="3831000"/>
            <a:ext cx="1678500" cy="1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275213" y="580837"/>
            <a:ext cx="86666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Disyunción: Toma dos proposiciones y las vincula con la letra “o”. Como en el lenguaje coloquial, la “o” puede incluir como verdaero el caso de ambas proposiciones verdaderas o excluirlo.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la proposición “hoy es jueves o es martes” excluye la posibilidad de que ambas proposiciones sean verdaderas al mismo tiempo.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mientras que “Hoy es jueves o está lloviendo” no lo hace.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20"/>
          <p:cNvGraphicFramePr/>
          <p:nvPr/>
        </p:nvGraphicFramePr>
        <p:xfrm>
          <a:off x="275213" y="312086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{D904A62A-76AC-4A87-939A-42ED4F6A38FE}</a:tableStyleId>
              </a:tblPr>
              <a:tblGrid>
                <a:gridCol w="107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 p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 q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0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u="none" strike="noStrike" cap="none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" name="Google Shape;153;p20"/>
          <p:cNvSpPr txBox="1"/>
          <p:nvPr/>
        </p:nvSpPr>
        <p:spPr>
          <a:xfrm>
            <a:off x="255750" y="2535238"/>
            <a:ext cx="8666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Disyunción </a:t>
            </a:r>
            <a:r>
              <a:rPr lang="es-A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inclusiva</a:t>
            </a:r>
            <a:r>
              <a:rPr lang="es-A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será entonces: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0" descr="&lt;math style=&quot;font-family:Tahoma&quot; xmlns=&quot;http://www.w3.org/1998/Math/MathML&quot;&gt;&lt;mstyle mathsize=&quot;14px&quot;&gt;&lt;mi mathvariant=&quot;bold&quot; mathcolor=&quot;#FFFFFF&quot;&gt;p&lt;/mi&gt;&lt;mo mathvariant=&quot;bold&quot; mathcolor=&quot;#FFFFFF&quot;&gt;&amp;#x2228;&lt;/mo&gt;&lt;mi mathvariant=&quot;bold&quot; mathcolor=&quot;#FFFFFF&quot;&gt;q&lt;/mi&gt;&lt;/mstyle&gt;&lt;/math&g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8194" y="3208420"/>
            <a:ext cx="733464" cy="18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53757" y="3041679"/>
            <a:ext cx="2881763" cy="196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Microsoft Office PowerPoint</Application>
  <PresentationFormat>Presentación en pantalla (16:9)</PresentationFormat>
  <Paragraphs>165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Pablo Nicolas Ferrete</cp:lastModifiedBy>
  <cp:revision>1</cp:revision>
  <dcterms:modified xsi:type="dcterms:W3CDTF">2021-07-21T22:05:31Z</dcterms:modified>
</cp:coreProperties>
</file>