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2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6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2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0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7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4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UNIDAD </a:t>
            </a:r>
            <a:r>
              <a:rPr lang="es-AR" dirty="0" err="1"/>
              <a:t>Nº</a:t>
            </a:r>
            <a:r>
              <a:rPr lang="es-AR"/>
              <a:t> 4:</a:t>
            </a:r>
            <a:br>
              <a:rPr lang="es-AR" dirty="0"/>
            </a:br>
            <a:r>
              <a:rPr lang="es-AR" dirty="0"/>
              <a:t>RELACIONES</a:t>
            </a:r>
          </a:p>
        </p:txBody>
      </p:sp>
      <p:pic>
        <p:nvPicPr>
          <p:cNvPr id="1026" name="Picture 2" descr="https://upload.wikimedia.org/wikipedia/commons/thumb/c/c8/PolygonsFunction.svg/1200px-PolygonsFun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26" y="2020759"/>
            <a:ext cx="2974445" cy="2493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14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008708" cy="6763265"/>
          </a:xfrm>
        </p:spPr>
        <p:txBody>
          <a:bodyPr/>
          <a:lstStyle/>
          <a:p>
            <a:r>
              <a:rPr lang="es-AR" b="1" dirty="0"/>
              <a:t>TRANSITIVA</a:t>
            </a:r>
            <a:r>
              <a:rPr lang="es-AR" dirty="0"/>
              <a:t>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b="1" dirty="0"/>
              <a:t>ANTISIMETRICA</a:t>
            </a:r>
            <a:r>
              <a:rPr lang="es-AR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455486"/>
            <a:ext cx="10742141" cy="15315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84" y="2100875"/>
            <a:ext cx="9119286" cy="17665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8" y="4927691"/>
            <a:ext cx="9761838" cy="13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9"/>
    </mc:Choice>
    <mc:Fallback xmlns="">
      <p:transition spd="slow" advTm="51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891" y="212438"/>
            <a:ext cx="10816281" cy="1293028"/>
          </a:xfrm>
        </p:spPr>
        <p:txBody>
          <a:bodyPr>
            <a:normAutofit/>
          </a:bodyPr>
          <a:lstStyle/>
          <a:p>
            <a:pPr algn="ctr"/>
            <a:r>
              <a:rPr lang="es-AR"/>
              <a:t>Clasificación de las relaciones definidas en un conjunto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2103" y="1733241"/>
                <a:ext cx="11772000" cy="493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b="1" u="sng" dirty="0"/>
                  <a:t>RELACION DE EQUIVALENCIA</a:t>
                </a:r>
                <a:r>
                  <a:rPr lang="es-AR" dirty="0"/>
                  <a:t>: Una relación R es de equivalencia cuando es REFLEXIVA, SIMETRICA Y TRANSITIVA</a:t>
                </a:r>
              </a:p>
              <a:p>
                <a:endParaRPr lang="es-AR" dirty="0"/>
              </a:p>
              <a:p>
                <a:r>
                  <a:rPr lang="es-AR" b="1" u="sng" dirty="0"/>
                  <a:t>RELACION DE ORDEN</a:t>
                </a:r>
                <a:r>
                  <a:rPr lang="es-AR" dirty="0"/>
                  <a:t>:  AMPLIO: Cuando es reflexiva, transitiva y </a:t>
                </a:r>
                <a:r>
                  <a:rPr lang="es-AR" dirty="0" err="1"/>
                  <a:t>antisimétrica</a:t>
                </a:r>
                <a:endParaRPr lang="es-AR" dirty="0"/>
              </a:p>
              <a:p>
                <a:pPr lvl="8"/>
                <a:r>
                  <a:rPr lang="es-AR" dirty="0"/>
                  <a:t>Parcial: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>
                      <m:fPr>
                        <m:type m:val="lin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s-AR" dirty="0">
                  <a:ea typeface="Cambria Math" panose="02040503050406030204" pitchFamily="18" charset="0"/>
                </a:endParaRPr>
              </a:p>
              <a:p>
                <a:pPr lvl="8"/>
                <a:r>
                  <a:rPr lang="es-AR" dirty="0"/>
                  <a:t>Total: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A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s-AR" sz="2000" dirty="0">
                  <a:ea typeface="Cambria Math" panose="02040503050406030204" pitchFamily="18" charset="0"/>
                </a:endParaRPr>
              </a:p>
              <a:p>
                <a:pPr lvl="8"/>
                <a:endParaRPr lang="es-AR" sz="2200" dirty="0"/>
              </a:p>
              <a:p>
                <a:pPr marL="3200400" lvl="7" indent="0">
                  <a:buNone/>
                </a:pPr>
                <a:r>
                  <a:rPr lang="es-AR" sz="2200" dirty="0"/>
                  <a:t>ESTRICTO: Cuando es transitiva, asimétrica y </a:t>
                </a:r>
                <a:r>
                  <a:rPr lang="es-AR" sz="2200" dirty="0" err="1"/>
                  <a:t>arreflexiva</a:t>
                </a:r>
                <a:r>
                  <a:rPr lang="es-AR" sz="2200" dirty="0"/>
                  <a:t> (no lo vemos en el curso)</a:t>
                </a:r>
                <a:endParaRPr lang="es-AR" sz="2200" b="1" u="sng" dirty="0"/>
              </a:p>
              <a:p>
                <a:pPr marL="3200400" lvl="7" indent="0">
                  <a:buNone/>
                </a:pPr>
                <a:endParaRPr lang="es-AR" sz="2200" b="1" u="sng" dirty="0"/>
              </a:p>
              <a:p>
                <a:pPr marL="3200400" lvl="7" indent="0">
                  <a:buNone/>
                </a:pPr>
                <a:endParaRPr lang="es-AR" sz="2200" b="1" u="sng" dirty="0"/>
              </a:p>
              <a:p>
                <a:pPr marL="0" indent="0">
                  <a:buNone/>
                </a:pPr>
                <a:r>
                  <a:rPr lang="es-AR" b="1" u="sng" dirty="0"/>
                  <a:t>DIAGRAMA DE HASSE</a:t>
                </a:r>
                <a:r>
                  <a:rPr lang="es-AR" dirty="0"/>
                  <a:t>: Solo para relación de orden amplio.  Se establece un orden de abajo para arriba con mayor importancia hasta el elemento de menor importancia</a:t>
                </a:r>
                <a:endParaRPr lang="es-AR" b="1" u="sng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03" y="1733241"/>
                <a:ext cx="11772000" cy="4932000"/>
              </a:xfrm>
              <a:blipFill rotWithShape="0">
                <a:blip r:embed="rId4"/>
                <a:stretch>
                  <a:fillRect l="-673" t="-2101" r="-3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2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68"/>
    </mc:Choice>
    <mc:Fallback xmlns="">
      <p:transition spd="slow" advTm="1579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615" y="1359243"/>
            <a:ext cx="11936627" cy="5412260"/>
          </a:xfrm>
        </p:spPr>
        <p:txBody>
          <a:bodyPr/>
          <a:lstStyle/>
          <a:p>
            <a:r>
              <a:rPr lang="es-AR" dirty="0"/>
              <a:t>EJEMPLOS DE DIAGRAMA DE HASSE:</a:t>
            </a:r>
          </a:p>
          <a:p>
            <a:pPr marL="0" indent="0">
              <a:buNone/>
            </a:pPr>
            <a:r>
              <a:rPr lang="es-AR" dirty="0"/>
              <a:t>Relación de orden amplio parcial: </a:t>
            </a:r>
            <a:r>
              <a:rPr lang="es-AR" sz="2000" dirty="0"/>
              <a:t>R={(</a:t>
            </a:r>
            <a:r>
              <a:rPr lang="es-AR" sz="2000" dirty="0" err="1"/>
              <a:t>a,a</a:t>
            </a:r>
            <a:r>
              <a:rPr lang="es-AR" sz="2000" dirty="0"/>
              <a:t>),(</a:t>
            </a:r>
            <a:r>
              <a:rPr lang="es-AR" sz="2000" dirty="0" err="1"/>
              <a:t>a,b</a:t>
            </a:r>
            <a:r>
              <a:rPr lang="es-AR" sz="2000" dirty="0"/>
              <a:t>),(</a:t>
            </a:r>
            <a:r>
              <a:rPr lang="es-AR" sz="2000" dirty="0" err="1"/>
              <a:t>a,c</a:t>
            </a:r>
            <a:r>
              <a:rPr lang="es-AR" sz="2000" dirty="0"/>
              <a:t>),(</a:t>
            </a:r>
            <a:r>
              <a:rPr lang="es-AR" sz="2000" dirty="0" err="1"/>
              <a:t>a,d</a:t>
            </a:r>
            <a:r>
              <a:rPr lang="es-AR" sz="2000" dirty="0"/>
              <a:t>),(</a:t>
            </a:r>
            <a:r>
              <a:rPr lang="es-AR" sz="2000" dirty="0" err="1"/>
              <a:t>b,b</a:t>
            </a:r>
            <a:r>
              <a:rPr lang="es-AR" sz="2000" dirty="0"/>
              <a:t>)(</a:t>
            </a:r>
            <a:r>
              <a:rPr lang="es-AR" sz="2000" dirty="0" err="1"/>
              <a:t>b,d</a:t>
            </a:r>
            <a:r>
              <a:rPr lang="es-AR" sz="2000" dirty="0"/>
              <a:t>),(</a:t>
            </a:r>
            <a:r>
              <a:rPr lang="es-AR" sz="2000" dirty="0" err="1"/>
              <a:t>c,c</a:t>
            </a:r>
            <a:r>
              <a:rPr lang="es-AR" sz="2000" dirty="0"/>
              <a:t>),(</a:t>
            </a:r>
            <a:r>
              <a:rPr lang="es-AR" sz="2000" dirty="0" err="1"/>
              <a:t>c,d</a:t>
            </a:r>
            <a:r>
              <a:rPr lang="es-AR" sz="2000" dirty="0"/>
              <a:t>),(</a:t>
            </a:r>
            <a:r>
              <a:rPr lang="es-AR" sz="2000" dirty="0" err="1"/>
              <a:t>d,d</a:t>
            </a:r>
            <a:r>
              <a:rPr lang="es-AR" sz="2000" dirty="0"/>
              <a:t>)}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dirty="0"/>
              <a:t>Relación de orden amplio total</a:t>
            </a:r>
            <a:r>
              <a:rPr lang="es-AR" sz="2000" dirty="0"/>
              <a:t>: R={(1,1),(1,2),(1,3),(1,4),(2,2),(2,3),(2,4),(3,3),(3,4),(4,4)}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97" y="4699855"/>
            <a:ext cx="981956" cy="21581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55" y="2213919"/>
            <a:ext cx="2085975" cy="18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15"/>
    </mc:Choice>
    <mc:Fallback xmlns="">
      <p:transition spd="slow" advTm="894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9897" y="992659"/>
            <a:ext cx="11250827" cy="5647038"/>
          </a:xfrm>
        </p:spPr>
        <p:txBody>
          <a:bodyPr/>
          <a:lstStyle/>
          <a:p>
            <a:r>
              <a:rPr lang="es-AR" dirty="0"/>
              <a:t>PARTICION: </a:t>
            </a:r>
          </a:p>
          <a:p>
            <a:pPr marL="0" indent="0">
              <a:buNone/>
            </a:pPr>
            <a:r>
              <a:rPr lang="es-AR" dirty="0"/>
              <a:t>Una partición debe cumplir 3 condiciones:</a:t>
            </a:r>
          </a:p>
          <a:p>
            <a:pPr lvl="8"/>
            <a:r>
              <a:rPr lang="es-AR" sz="1800" dirty="0">
                <a:solidFill>
                  <a:srgbClr val="FF0000"/>
                </a:solidFill>
              </a:rPr>
              <a:t>La unión de los subconjuntos da como resultado el mismo conjunto</a:t>
            </a:r>
          </a:p>
          <a:p>
            <a:pPr lvl="8"/>
            <a:r>
              <a:rPr lang="es-AR" sz="1800" dirty="0">
                <a:solidFill>
                  <a:srgbClr val="FF0000"/>
                </a:solidFill>
              </a:rPr>
              <a:t>La intersección de a pares es vacía</a:t>
            </a:r>
          </a:p>
          <a:p>
            <a:pPr lvl="8"/>
            <a:r>
              <a:rPr lang="es-AR" sz="1800" dirty="0">
                <a:solidFill>
                  <a:srgbClr val="FF0000"/>
                </a:solidFill>
              </a:rPr>
              <a:t>No pueden haber subconjuntos vacíos</a:t>
            </a:r>
          </a:p>
          <a:p>
            <a:pPr marL="0" indent="0">
              <a:buNone/>
            </a:pPr>
            <a:r>
              <a:rPr lang="es-AR" sz="2400" dirty="0"/>
              <a:t>Una partición da una relación de equivalencia, y una relación de equivalencia transforma al conjunto en una partición </a:t>
            </a:r>
          </a:p>
          <a:p>
            <a:pPr marL="0" indent="0">
              <a:buNone/>
            </a:pPr>
            <a:r>
              <a:rPr lang="es-AR" sz="2400" dirty="0"/>
              <a:t>Ejemplo: A={1,2,3,4}			R={(1,1),(1,2),(2,1),(2,2), (3,3),(3,4),</a:t>
            </a:r>
          </a:p>
          <a:p>
            <a:pPr marL="0" indent="0">
              <a:buNone/>
            </a:pPr>
            <a:r>
              <a:rPr lang="es-AR" sz="2400" dirty="0"/>
              <a:t>A</a:t>
            </a:r>
            <a:r>
              <a:rPr lang="es-AR" sz="2400" baseline="-25000" dirty="0"/>
              <a:t>1</a:t>
            </a:r>
            <a:r>
              <a:rPr lang="es-AR" sz="2400" dirty="0"/>
              <a:t>={1,2}, A</a:t>
            </a:r>
            <a:r>
              <a:rPr lang="es-AR" sz="2400" baseline="-25000" dirty="0"/>
              <a:t>2</a:t>
            </a:r>
            <a:r>
              <a:rPr lang="es-AR" sz="2400" dirty="0"/>
              <a:t>={3,4}					               (4,3),(4,4)} 	</a:t>
            </a:r>
          </a:p>
          <a:p>
            <a:pPr marL="0" indent="0">
              <a:buNone/>
            </a:pPr>
            <a:r>
              <a:rPr lang="es-AR" sz="2400" dirty="0"/>
              <a:t>{A</a:t>
            </a:r>
            <a:r>
              <a:rPr lang="es-AR" sz="2400" baseline="-25000" dirty="0"/>
              <a:t>1</a:t>
            </a:r>
            <a:r>
              <a:rPr lang="es-AR" sz="2400" dirty="0"/>
              <a:t>, A</a:t>
            </a:r>
            <a:r>
              <a:rPr lang="es-AR" sz="2400" baseline="-25000" dirty="0"/>
              <a:t>2</a:t>
            </a:r>
            <a:r>
              <a:rPr lang="es-AR" sz="2400" dirty="0"/>
              <a:t>} Es una partición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5478162" y="4333103"/>
            <a:ext cx="3105665" cy="2183027"/>
            <a:chOff x="5964195" y="4786184"/>
            <a:chExt cx="3105665" cy="2183027"/>
          </a:xfrm>
        </p:grpSpPr>
        <p:sp>
          <p:nvSpPr>
            <p:cNvPr id="23" name="Elipse 22"/>
            <p:cNvSpPr/>
            <p:nvPr/>
          </p:nvSpPr>
          <p:spPr>
            <a:xfrm>
              <a:off x="5964195" y="4786184"/>
              <a:ext cx="3105665" cy="21830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Elipse 4"/>
            <p:cNvSpPr/>
            <p:nvPr/>
          </p:nvSpPr>
          <p:spPr>
            <a:xfrm>
              <a:off x="6689124" y="5231027"/>
              <a:ext cx="436606" cy="288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6474941" y="6046573"/>
              <a:ext cx="345989" cy="370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2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7957751" y="5313405"/>
              <a:ext cx="486033" cy="37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7718854" y="6194854"/>
              <a:ext cx="486032" cy="444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10" name="Conector recto de flecha 9"/>
            <p:cNvCxnSpPr>
              <a:endCxn id="6" idx="0"/>
            </p:cNvCxnSpPr>
            <p:nvPr/>
          </p:nvCxnSpPr>
          <p:spPr>
            <a:xfrm flipH="1">
              <a:off x="6647936" y="5519351"/>
              <a:ext cx="172994" cy="5272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endCxn id="8" idx="0"/>
            </p:cNvCxnSpPr>
            <p:nvPr/>
          </p:nvCxnSpPr>
          <p:spPr>
            <a:xfrm flipH="1">
              <a:off x="7961870" y="5692346"/>
              <a:ext cx="111211" cy="5025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orma libre 18"/>
            <p:cNvSpPr/>
            <p:nvPr/>
          </p:nvSpPr>
          <p:spPr>
            <a:xfrm>
              <a:off x="6687816" y="5033319"/>
              <a:ext cx="250670" cy="238897"/>
            </a:xfrm>
            <a:custGeom>
              <a:avLst/>
              <a:gdLst>
                <a:gd name="connsiteX0" fmla="*/ 9546 w 250670"/>
                <a:gd name="connsiteY0" fmla="*/ 238897 h 238897"/>
                <a:gd name="connsiteX1" fmla="*/ 9546 w 250670"/>
                <a:gd name="connsiteY1" fmla="*/ 82378 h 238897"/>
                <a:gd name="connsiteX2" fmla="*/ 17784 w 250670"/>
                <a:gd name="connsiteY2" fmla="*/ 57665 h 238897"/>
                <a:gd name="connsiteX3" fmla="*/ 67211 w 250670"/>
                <a:gd name="connsiteY3" fmla="*/ 24713 h 238897"/>
                <a:gd name="connsiteX4" fmla="*/ 116638 w 250670"/>
                <a:gd name="connsiteY4" fmla="*/ 0 h 238897"/>
                <a:gd name="connsiteX5" fmla="*/ 199016 w 250670"/>
                <a:gd name="connsiteY5" fmla="*/ 8238 h 238897"/>
                <a:gd name="connsiteX6" fmla="*/ 223730 w 250670"/>
                <a:gd name="connsiteY6" fmla="*/ 16476 h 238897"/>
                <a:gd name="connsiteX7" fmla="*/ 240206 w 250670"/>
                <a:gd name="connsiteY7" fmla="*/ 65903 h 238897"/>
                <a:gd name="connsiteX8" fmla="*/ 248443 w 250670"/>
                <a:gd name="connsiteY8" fmla="*/ 172995 h 23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670" h="238897">
                  <a:moveTo>
                    <a:pt x="9546" y="238897"/>
                  </a:moveTo>
                  <a:cubicBezTo>
                    <a:pt x="-2992" y="163670"/>
                    <a:pt x="-3373" y="185726"/>
                    <a:pt x="9546" y="82378"/>
                  </a:cubicBezTo>
                  <a:cubicBezTo>
                    <a:pt x="10623" y="73762"/>
                    <a:pt x="11644" y="63805"/>
                    <a:pt x="17784" y="57665"/>
                  </a:cubicBezTo>
                  <a:cubicBezTo>
                    <a:pt x="31786" y="43663"/>
                    <a:pt x="50735" y="35697"/>
                    <a:pt x="67211" y="24713"/>
                  </a:cubicBezTo>
                  <a:cubicBezTo>
                    <a:pt x="99147" y="3423"/>
                    <a:pt x="82535" y="11368"/>
                    <a:pt x="116638" y="0"/>
                  </a:cubicBezTo>
                  <a:cubicBezTo>
                    <a:pt x="144097" y="2746"/>
                    <a:pt x="171741" y="4042"/>
                    <a:pt x="199016" y="8238"/>
                  </a:cubicBezTo>
                  <a:cubicBezTo>
                    <a:pt x="207599" y="9558"/>
                    <a:pt x="218683" y="9410"/>
                    <a:pt x="223730" y="16476"/>
                  </a:cubicBezTo>
                  <a:cubicBezTo>
                    <a:pt x="233824" y="30608"/>
                    <a:pt x="234714" y="49427"/>
                    <a:pt x="240206" y="65903"/>
                  </a:cubicBezTo>
                  <a:cubicBezTo>
                    <a:pt x="257126" y="116663"/>
                    <a:pt x="248443" y="81944"/>
                    <a:pt x="248443" y="1729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6145427" y="6079524"/>
              <a:ext cx="337751" cy="280087"/>
            </a:xfrm>
            <a:custGeom>
              <a:avLst/>
              <a:gdLst>
                <a:gd name="connsiteX0" fmla="*/ 337751 w 337751"/>
                <a:gd name="connsiteY0" fmla="*/ 0 h 280087"/>
                <a:gd name="connsiteX1" fmla="*/ 140043 w 337751"/>
                <a:gd name="connsiteY1" fmla="*/ 24714 h 280087"/>
                <a:gd name="connsiteX2" fmla="*/ 90616 w 337751"/>
                <a:gd name="connsiteY2" fmla="*/ 41190 h 280087"/>
                <a:gd name="connsiteX3" fmla="*/ 65903 w 337751"/>
                <a:gd name="connsiteY3" fmla="*/ 49427 h 280087"/>
                <a:gd name="connsiteX4" fmla="*/ 41189 w 337751"/>
                <a:gd name="connsiteY4" fmla="*/ 74141 h 280087"/>
                <a:gd name="connsiteX5" fmla="*/ 16476 w 337751"/>
                <a:gd name="connsiteY5" fmla="*/ 90617 h 280087"/>
                <a:gd name="connsiteX6" fmla="*/ 0 w 337751"/>
                <a:gd name="connsiteY6" fmla="*/ 140044 h 280087"/>
                <a:gd name="connsiteX7" fmla="*/ 8238 w 337751"/>
                <a:gd name="connsiteY7" fmla="*/ 197708 h 280087"/>
                <a:gd name="connsiteX8" fmla="*/ 16476 w 337751"/>
                <a:gd name="connsiteY8" fmla="*/ 222422 h 280087"/>
                <a:gd name="connsiteX9" fmla="*/ 90616 w 337751"/>
                <a:gd name="connsiteY9" fmla="*/ 263611 h 280087"/>
                <a:gd name="connsiteX10" fmla="*/ 115330 w 337751"/>
                <a:gd name="connsiteY10" fmla="*/ 280087 h 280087"/>
                <a:gd name="connsiteX11" fmla="*/ 255373 w 337751"/>
                <a:gd name="connsiteY11" fmla="*/ 263611 h 280087"/>
                <a:gd name="connsiteX12" fmla="*/ 280087 w 337751"/>
                <a:gd name="connsiteY12" fmla="*/ 255373 h 280087"/>
                <a:gd name="connsiteX13" fmla="*/ 313038 w 337751"/>
                <a:gd name="connsiteY13" fmla="*/ 238898 h 28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751" h="280087">
                  <a:moveTo>
                    <a:pt x="337751" y="0"/>
                  </a:moveTo>
                  <a:cubicBezTo>
                    <a:pt x="172132" y="9201"/>
                    <a:pt x="236432" y="-7417"/>
                    <a:pt x="140043" y="24714"/>
                  </a:cubicBezTo>
                  <a:lnTo>
                    <a:pt x="90616" y="41190"/>
                  </a:lnTo>
                  <a:lnTo>
                    <a:pt x="65903" y="49427"/>
                  </a:lnTo>
                  <a:cubicBezTo>
                    <a:pt x="57665" y="57665"/>
                    <a:pt x="50139" y="66683"/>
                    <a:pt x="41189" y="74141"/>
                  </a:cubicBezTo>
                  <a:cubicBezTo>
                    <a:pt x="33583" y="80479"/>
                    <a:pt x="21723" y="82221"/>
                    <a:pt x="16476" y="90617"/>
                  </a:cubicBezTo>
                  <a:cubicBezTo>
                    <a:pt x="7272" y="105344"/>
                    <a:pt x="0" y="140044"/>
                    <a:pt x="0" y="140044"/>
                  </a:cubicBezTo>
                  <a:cubicBezTo>
                    <a:pt x="2746" y="159265"/>
                    <a:pt x="4430" y="178669"/>
                    <a:pt x="8238" y="197708"/>
                  </a:cubicBezTo>
                  <a:cubicBezTo>
                    <a:pt x="9941" y="206223"/>
                    <a:pt x="10336" y="216282"/>
                    <a:pt x="16476" y="222422"/>
                  </a:cubicBezTo>
                  <a:cubicBezTo>
                    <a:pt x="68422" y="274368"/>
                    <a:pt x="49181" y="242893"/>
                    <a:pt x="90616" y="263611"/>
                  </a:cubicBezTo>
                  <a:cubicBezTo>
                    <a:pt x="99472" y="268039"/>
                    <a:pt x="107092" y="274595"/>
                    <a:pt x="115330" y="280087"/>
                  </a:cubicBezTo>
                  <a:cubicBezTo>
                    <a:pt x="197102" y="273797"/>
                    <a:pt x="199265" y="279642"/>
                    <a:pt x="255373" y="263611"/>
                  </a:cubicBezTo>
                  <a:cubicBezTo>
                    <a:pt x="263722" y="261225"/>
                    <a:pt x="272105" y="258794"/>
                    <a:pt x="280087" y="255373"/>
                  </a:cubicBezTo>
                  <a:cubicBezTo>
                    <a:pt x="291374" y="250536"/>
                    <a:pt x="313038" y="238898"/>
                    <a:pt x="313038" y="2388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8295503" y="5263978"/>
              <a:ext cx="354227" cy="238898"/>
            </a:xfrm>
            <a:custGeom>
              <a:avLst/>
              <a:gdLst>
                <a:gd name="connsiteX0" fmla="*/ 0 w 354227"/>
                <a:gd name="connsiteY0" fmla="*/ 65903 h 238898"/>
                <a:gd name="connsiteX1" fmla="*/ 41189 w 354227"/>
                <a:gd name="connsiteY1" fmla="*/ 41190 h 238898"/>
                <a:gd name="connsiteX2" fmla="*/ 65902 w 354227"/>
                <a:gd name="connsiteY2" fmla="*/ 32952 h 238898"/>
                <a:gd name="connsiteX3" fmla="*/ 115329 w 354227"/>
                <a:gd name="connsiteY3" fmla="*/ 0 h 238898"/>
                <a:gd name="connsiteX4" fmla="*/ 280086 w 354227"/>
                <a:gd name="connsiteY4" fmla="*/ 8238 h 238898"/>
                <a:gd name="connsiteX5" fmla="*/ 304800 w 354227"/>
                <a:gd name="connsiteY5" fmla="*/ 16476 h 238898"/>
                <a:gd name="connsiteX6" fmla="*/ 329513 w 354227"/>
                <a:gd name="connsiteY6" fmla="*/ 32952 h 238898"/>
                <a:gd name="connsiteX7" fmla="*/ 345989 w 354227"/>
                <a:gd name="connsiteY7" fmla="*/ 82379 h 238898"/>
                <a:gd name="connsiteX8" fmla="*/ 354227 w 354227"/>
                <a:gd name="connsiteY8" fmla="*/ 107092 h 238898"/>
                <a:gd name="connsiteX9" fmla="*/ 345989 w 354227"/>
                <a:gd name="connsiteY9" fmla="*/ 172995 h 238898"/>
                <a:gd name="connsiteX10" fmla="*/ 247135 w 354227"/>
                <a:gd name="connsiteY10" fmla="*/ 238898 h 238898"/>
                <a:gd name="connsiteX11" fmla="*/ 172994 w 354227"/>
                <a:gd name="connsiteY11" fmla="*/ 238898 h 23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227" h="238898">
                  <a:moveTo>
                    <a:pt x="0" y="65903"/>
                  </a:moveTo>
                  <a:cubicBezTo>
                    <a:pt x="13730" y="57665"/>
                    <a:pt x="26868" y="48350"/>
                    <a:pt x="41189" y="41190"/>
                  </a:cubicBezTo>
                  <a:cubicBezTo>
                    <a:pt x="48956" y="37307"/>
                    <a:pt x="58311" y="37169"/>
                    <a:pt x="65902" y="32952"/>
                  </a:cubicBezTo>
                  <a:cubicBezTo>
                    <a:pt x="83211" y="23335"/>
                    <a:pt x="115329" y="0"/>
                    <a:pt x="115329" y="0"/>
                  </a:cubicBezTo>
                  <a:cubicBezTo>
                    <a:pt x="170248" y="2746"/>
                    <a:pt x="225305" y="3474"/>
                    <a:pt x="280086" y="8238"/>
                  </a:cubicBezTo>
                  <a:cubicBezTo>
                    <a:pt x="288737" y="8990"/>
                    <a:pt x="297033" y="12593"/>
                    <a:pt x="304800" y="16476"/>
                  </a:cubicBezTo>
                  <a:cubicBezTo>
                    <a:pt x="313655" y="20904"/>
                    <a:pt x="321275" y="27460"/>
                    <a:pt x="329513" y="32952"/>
                  </a:cubicBezTo>
                  <a:lnTo>
                    <a:pt x="345989" y="82379"/>
                  </a:lnTo>
                  <a:lnTo>
                    <a:pt x="354227" y="107092"/>
                  </a:lnTo>
                  <a:cubicBezTo>
                    <a:pt x="351481" y="129060"/>
                    <a:pt x="355890" y="153194"/>
                    <a:pt x="345989" y="172995"/>
                  </a:cubicBezTo>
                  <a:cubicBezTo>
                    <a:pt x="331131" y="202712"/>
                    <a:pt x="283747" y="238898"/>
                    <a:pt x="247135" y="238898"/>
                  </a:cubicBezTo>
                  <a:lnTo>
                    <a:pt x="172994" y="23889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8187629" y="6285470"/>
              <a:ext cx="363247" cy="280087"/>
            </a:xfrm>
            <a:custGeom>
              <a:avLst/>
              <a:gdLst>
                <a:gd name="connsiteX0" fmla="*/ 17257 w 363247"/>
                <a:gd name="connsiteY0" fmla="*/ 238898 h 280087"/>
                <a:gd name="connsiteX1" fmla="*/ 83160 w 363247"/>
                <a:gd name="connsiteY1" fmla="*/ 255373 h 280087"/>
                <a:gd name="connsiteX2" fmla="*/ 116112 w 363247"/>
                <a:gd name="connsiteY2" fmla="*/ 263611 h 280087"/>
                <a:gd name="connsiteX3" fmla="*/ 165539 w 363247"/>
                <a:gd name="connsiteY3" fmla="*/ 280087 h 280087"/>
                <a:gd name="connsiteX4" fmla="*/ 289106 w 363247"/>
                <a:gd name="connsiteY4" fmla="*/ 271849 h 280087"/>
                <a:gd name="connsiteX5" fmla="*/ 338533 w 363247"/>
                <a:gd name="connsiteY5" fmla="*/ 255373 h 280087"/>
                <a:gd name="connsiteX6" fmla="*/ 355009 w 363247"/>
                <a:gd name="connsiteY6" fmla="*/ 205946 h 280087"/>
                <a:gd name="connsiteX7" fmla="*/ 363247 w 363247"/>
                <a:gd name="connsiteY7" fmla="*/ 181233 h 280087"/>
                <a:gd name="connsiteX8" fmla="*/ 338533 w 363247"/>
                <a:gd name="connsiteY8" fmla="*/ 82379 h 280087"/>
                <a:gd name="connsiteX9" fmla="*/ 305582 w 363247"/>
                <a:gd name="connsiteY9" fmla="*/ 32952 h 280087"/>
                <a:gd name="connsiteX10" fmla="*/ 231441 w 363247"/>
                <a:gd name="connsiteY10" fmla="*/ 8238 h 280087"/>
                <a:gd name="connsiteX11" fmla="*/ 206728 w 363247"/>
                <a:gd name="connsiteY11" fmla="*/ 0 h 280087"/>
                <a:gd name="connsiteX12" fmla="*/ 66685 w 363247"/>
                <a:gd name="connsiteY12" fmla="*/ 8238 h 280087"/>
                <a:gd name="connsiteX13" fmla="*/ 9020 w 363247"/>
                <a:gd name="connsiteY13" fmla="*/ 24714 h 28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247" h="280087">
                  <a:moveTo>
                    <a:pt x="17257" y="238898"/>
                  </a:moveTo>
                  <a:cubicBezTo>
                    <a:pt x="100995" y="255643"/>
                    <a:pt x="24058" y="238486"/>
                    <a:pt x="83160" y="255373"/>
                  </a:cubicBezTo>
                  <a:cubicBezTo>
                    <a:pt x="94046" y="258483"/>
                    <a:pt x="105267" y="260358"/>
                    <a:pt x="116112" y="263611"/>
                  </a:cubicBezTo>
                  <a:cubicBezTo>
                    <a:pt x="132746" y="268601"/>
                    <a:pt x="165539" y="280087"/>
                    <a:pt x="165539" y="280087"/>
                  </a:cubicBezTo>
                  <a:cubicBezTo>
                    <a:pt x="206728" y="277341"/>
                    <a:pt x="248240" y="277687"/>
                    <a:pt x="289106" y="271849"/>
                  </a:cubicBezTo>
                  <a:cubicBezTo>
                    <a:pt x="306298" y="269393"/>
                    <a:pt x="338533" y="255373"/>
                    <a:pt x="338533" y="255373"/>
                  </a:cubicBezTo>
                  <a:lnTo>
                    <a:pt x="355009" y="205946"/>
                  </a:lnTo>
                  <a:lnTo>
                    <a:pt x="363247" y="181233"/>
                  </a:lnTo>
                  <a:cubicBezTo>
                    <a:pt x="348485" y="48378"/>
                    <a:pt x="370965" y="147241"/>
                    <a:pt x="338533" y="82379"/>
                  </a:cubicBezTo>
                  <a:cubicBezTo>
                    <a:pt x="325433" y="56180"/>
                    <a:pt x="338016" y="50971"/>
                    <a:pt x="305582" y="32952"/>
                  </a:cubicBezTo>
                  <a:lnTo>
                    <a:pt x="231441" y="8238"/>
                  </a:lnTo>
                  <a:lnTo>
                    <a:pt x="206728" y="0"/>
                  </a:lnTo>
                  <a:cubicBezTo>
                    <a:pt x="160047" y="2746"/>
                    <a:pt x="113054" y="2190"/>
                    <a:pt x="66685" y="8238"/>
                  </a:cubicBezTo>
                  <a:cubicBezTo>
                    <a:pt x="-66286" y="25582"/>
                    <a:pt x="47420" y="24714"/>
                    <a:pt x="9020" y="247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7364627" y="4819135"/>
              <a:ext cx="0" cy="2150076"/>
            </a:xfrm>
            <a:custGeom>
              <a:avLst/>
              <a:gdLst>
                <a:gd name="connsiteX0" fmla="*/ 0 w 0"/>
                <a:gd name="connsiteY0" fmla="*/ 0 h 2150076"/>
                <a:gd name="connsiteX1" fmla="*/ 0 w 0"/>
                <a:gd name="connsiteY1" fmla="*/ 2150076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150076">
                  <a:moveTo>
                    <a:pt x="0" y="0"/>
                  </a:moveTo>
                  <a:lnTo>
                    <a:pt x="0" y="215007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207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275"/>
    </mc:Choice>
    <mc:Fallback xmlns="">
      <p:transition spd="slow" advTm="2242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RELACIONES BINARIAS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/>
                  <a:t>Par ordenado: dados dos elementos a y b, indicamos mediante (</a:t>
                </a:r>
                <a:r>
                  <a:rPr lang="es-AR" dirty="0" err="1"/>
                  <a:t>a,b</a:t>
                </a:r>
                <a:r>
                  <a:rPr lang="es-AR" dirty="0"/>
                  <a:t>) al par ordenado de 1º componente a y 2º componente b</a:t>
                </a:r>
              </a:p>
              <a:p>
                <a:r>
                  <a:rPr lang="es-AR" dirty="0"/>
                  <a:t>PRODUCTO CARTESIANO: es el conjunto cuyos elementos son todos pares ordenados cuya 1º componente pertenece al conjunto A y la 2º componente al conjunto B</a:t>
                </a:r>
              </a:p>
              <a:p>
                <a:pPr marL="0" indent="0">
                  <a:buNone/>
                </a:pPr>
                <a:r>
                  <a:rPr lang="es-AR" dirty="0" err="1"/>
                  <a:t>AxB</a:t>
                </a:r>
                <a:r>
                  <a:rPr lang="es-AR" dirty="0"/>
                  <a:t>={(</a:t>
                </a:r>
                <a:r>
                  <a:rPr lang="es-AR" dirty="0" err="1"/>
                  <a:t>a,b</a:t>
                </a:r>
                <a:r>
                  <a:rPr lang="es-AR" dirty="0"/>
                  <a:t>)/a </a:t>
                </a:r>
                <a:r>
                  <a:rPr lang="el-GR" dirty="0"/>
                  <a:t>ε</a:t>
                </a:r>
                <a:r>
                  <a:rPr lang="es-AR" dirty="0"/>
                  <a:t> A 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˄ b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B}, en particular,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=</a:t>
                </a:r>
                <a:r>
                  <a:rPr lang="es-AR" dirty="0" err="1"/>
                  <a:t>AxA</a:t>
                </a:r>
                <a:r>
                  <a:rPr lang="es-AR" dirty="0"/>
                  <a:t>={(</a:t>
                </a:r>
                <a:r>
                  <a:rPr lang="es-AR" dirty="0" err="1"/>
                  <a:t>a,b</a:t>
                </a:r>
                <a:r>
                  <a:rPr lang="es-AR" dirty="0"/>
                  <a:t>)/a </a:t>
                </a:r>
                <a:r>
                  <a:rPr lang="el-GR" dirty="0"/>
                  <a:t>ε</a:t>
                </a:r>
                <a:r>
                  <a:rPr lang="es-AR" dirty="0"/>
                  <a:t> A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˄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l-GR" dirty="0"/>
                  <a:t>ε</a:t>
                </a:r>
                <a:r>
                  <a:rPr lang="es-AR" dirty="0"/>
                  <a:t> A}</a:t>
                </a:r>
              </a:p>
              <a:p>
                <a:pPr marL="0" indent="0">
                  <a:buNone/>
                </a:pPr>
                <a:r>
                  <a:rPr lang="es-AR" dirty="0"/>
                  <a:t>Propiedades: el producto cartesiano es asociativo: (</a:t>
                </a:r>
                <a:r>
                  <a:rPr lang="es-AR" dirty="0" err="1"/>
                  <a:t>AxB</a:t>
                </a:r>
                <a:r>
                  <a:rPr lang="es-AR" dirty="0"/>
                  <a:t>)</a:t>
                </a:r>
                <a:r>
                  <a:rPr lang="es-AR" dirty="0" err="1"/>
                  <a:t>xC</a:t>
                </a:r>
                <a:r>
                  <a:rPr lang="es-AR" dirty="0"/>
                  <a:t>=</a:t>
                </a:r>
                <a:r>
                  <a:rPr lang="es-AR" dirty="0" err="1"/>
                  <a:t>Ax</a:t>
                </a:r>
                <a:r>
                  <a:rPr lang="es-AR" dirty="0"/>
                  <a:t>(</a:t>
                </a:r>
                <a:r>
                  <a:rPr lang="es-AR" dirty="0" err="1"/>
                  <a:t>BxC</a:t>
                </a:r>
                <a:r>
                  <a:rPr lang="es-AR" dirty="0"/>
                  <a:t>)</a:t>
                </a:r>
              </a:p>
              <a:p>
                <a:pPr marL="0" indent="0">
                  <a:buNone/>
                </a:pPr>
                <a:r>
                  <a:rPr lang="es-AR" dirty="0"/>
                  <a:t>		el producto cartesiano es distributivo respecto de la unión e intersección: </a:t>
                </a:r>
                <a:r>
                  <a:rPr lang="es-AR" dirty="0" err="1"/>
                  <a:t>Ax</a:t>
                </a:r>
                <a:r>
                  <a:rPr lang="es-AR" dirty="0"/>
                  <a:t>(BUC)=(</a:t>
                </a:r>
                <a:r>
                  <a:rPr lang="es-AR" dirty="0" err="1"/>
                  <a:t>AxB</a:t>
                </a:r>
                <a:r>
                  <a:rPr lang="es-AR" dirty="0"/>
                  <a:t>)U(</a:t>
                </a:r>
                <a:r>
                  <a:rPr lang="es-AR" dirty="0" err="1"/>
                  <a:t>AxC</a:t>
                </a:r>
                <a:r>
                  <a:rPr lang="es-AR" dirty="0"/>
                  <a:t>)</a:t>
                </a:r>
              </a:p>
              <a:p>
                <a:pPr marL="0" indent="0">
                  <a:buNone/>
                </a:pPr>
                <a:r>
                  <a:rPr lang="es-AR" dirty="0"/>
                  <a:t>		El producto cartesiano NO es conmutativo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32" t="-1970" r="-3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8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9010" y="843554"/>
            <a:ext cx="4339281" cy="1877394"/>
          </a:xfrm>
        </p:spPr>
        <p:txBody>
          <a:bodyPr/>
          <a:lstStyle/>
          <a:p>
            <a:r>
              <a:rPr lang="es-AR" dirty="0"/>
              <a:t>REPRESENTACION: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58" y="683740"/>
            <a:ext cx="6599263" cy="51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3351" y="0"/>
            <a:ext cx="8610600" cy="1293028"/>
          </a:xfrm>
        </p:spPr>
        <p:txBody>
          <a:bodyPr/>
          <a:lstStyle/>
          <a:p>
            <a:r>
              <a:rPr lang="es-AR" dirty="0"/>
              <a:t>RELACIONES BINARIAS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09367" y="983597"/>
                <a:ext cx="10820400" cy="5474868"/>
              </a:xfrm>
            </p:spPr>
            <p:txBody>
              <a:bodyPr/>
              <a:lstStyle/>
              <a:p>
                <a:r>
                  <a:rPr lang="es-AR" dirty="0"/>
                  <a:t>DEFINICION: Dados dos conjunto A y B y una propiedad relativa a los elementos , si hacemos el producto cartesiano </a:t>
                </a:r>
                <a:r>
                  <a:rPr lang="es-AR" dirty="0" err="1"/>
                  <a:t>AxB</a:t>
                </a:r>
                <a:r>
                  <a:rPr lang="es-AR" dirty="0"/>
                  <a:t> y determinamos los pares ordenados (</a:t>
                </a:r>
                <a:r>
                  <a:rPr lang="es-AR" dirty="0" err="1"/>
                  <a:t>a,b</a:t>
                </a:r>
                <a:r>
                  <a:rPr lang="es-AR" dirty="0"/>
                  <a:t>) obtendremos un subconjunto R, para los cuales la propiedad va a ser positiva.  R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s-AR" dirty="0"/>
                  <a:t> AxB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367" y="983597"/>
                <a:ext cx="10820400" cy="5474868"/>
              </a:xfrm>
              <a:blipFill rotWithShape="0">
                <a:blip r:embed="rId4"/>
                <a:stretch>
                  <a:fillRect l="-676" t="-13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735"/>
            <a:ext cx="5748618" cy="39994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67" y="2000590"/>
            <a:ext cx="3233351" cy="2760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01" y="2380735"/>
            <a:ext cx="5485583" cy="2739081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03664"/>
              </p:ext>
            </p:extLst>
          </p:nvPr>
        </p:nvGraphicFramePr>
        <p:xfrm>
          <a:off x="8268039" y="5223926"/>
          <a:ext cx="131348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5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7142205" y="5272216"/>
            <a:ext cx="272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M</a:t>
            </a:r>
            <a:r>
              <a:rPr lang="es-AR" baseline="-25000" dirty="0"/>
              <a:t>R:A    B</a:t>
            </a:r>
            <a:r>
              <a:rPr lang="es-AR" dirty="0"/>
              <a:t>=</a:t>
            </a:r>
          </a:p>
          <a:p>
            <a:endParaRPr lang="es-AR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7697229" y="5785022"/>
            <a:ext cx="156519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rchetes 11"/>
          <p:cNvSpPr/>
          <p:nvPr/>
        </p:nvSpPr>
        <p:spPr>
          <a:xfrm>
            <a:off x="8155459" y="5223927"/>
            <a:ext cx="1548715" cy="146304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54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795849"/>
            <a:ext cx="11392930" cy="4637902"/>
          </a:xfrm>
        </p:spPr>
        <p:txBody>
          <a:bodyPr/>
          <a:lstStyle/>
          <a:p>
            <a:r>
              <a:rPr lang="es-AR" b="1" u="sng" dirty="0">
                <a:solidFill>
                  <a:schemeClr val="tx2"/>
                </a:solidFill>
              </a:rPr>
              <a:t>Conjunto dominio</a:t>
            </a:r>
            <a:r>
              <a:rPr lang="es-AR" b="1" dirty="0">
                <a:solidFill>
                  <a:schemeClr val="tx2"/>
                </a:solidFill>
              </a:rPr>
              <a:t>: </a:t>
            </a:r>
            <a:r>
              <a:rPr lang="es-AR" dirty="0"/>
              <a:t>llamamos dominio de la relación al conjunto formado por todos los elementos de A que pertenecen a la 1º componente de los pares ordenados de la relación</a:t>
            </a:r>
          </a:p>
          <a:p>
            <a:pPr marL="0" indent="0">
              <a:buNone/>
            </a:pPr>
            <a:r>
              <a:rPr lang="es-AR" dirty="0"/>
              <a:t>       D</a:t>
            </a:r>
            <a:r>
              <a:rPr lang="es-AR" baseline="-25000" dirty="0"/>
              <a:t>R</a:t>
            </a:r>
            <a:r>
              <a:rPr lang="es-AR" dirty="0"/>
              <a:t>={x </a:t>
            </a:r>
            <a:r>
              <a:rPr lang="el-GR" dirty="0"/>
              <a:t>ε</a:t>
            </a:r>
            <a:r>
              <a:rPr lang="es-AR" dirty="0"/>
              <a:t> A/(</a:t>
            </a:r>
            <a:r>
              <a:rPr lang="es-AR" dirty="0" err="1"/>
              <a:t>x,y</a:t>
            </a:r>
            <a:r>
              <a:rPr lang="es-AR" dirty="0"/>
              <a:t>)</a:t>
            </a:r>
            <a:r>
              <a:rPr lang="el-GR" dirty="0"/>
              <a:t>ε</a:t>
            </a:r>
            <a:r>
              <a:rPr lang="es-AR" dirty="0"/>
              <a:t> R}</a:t>
            </a:r>
          </a:p>
          <a:p>
            <a:r>
              <a:rPr lang="es-AR" b="1" u="sng" dirty="0"/>
              <a:t>Conjunto imagen</a:t>
            </a:r>
            <a:r>
              <a:rPr lang="es-AR" dirty="0"/>
              <a:t>: llamamos imagen de la relación al conjunto formado por todos los elementos de B que pertenecen a la 2º componente de los pares ordenados de la relación</a:t>
            </a:r>
          </a:p>
          <a:p>
            <a:pPr marL="0" indent="0">
              <a:buNone/>
            </a:pPr>
            <a:r>
              <a:rPr lang="es-AR" dirty="0"/>
              <a:t>	I</a:t>
            </a:r>
            <a:r>
              <a:rPr lang="es-AR" baseline="-25000" dirty="0"/>
              <a:t>R</a:t>
            </a:r>
            <a:r>
              <a:rPr lang="es-AR" dirty="0"/>
              <a:t>={y </a:t>
            </a:r>
            <a:r>
              <a:rPr lang="el-GR" dirty="0"/>
              <a:t>ε</a:t>
            </a:r>
            <a:r>
              <a:rPr lang="es-AR" dirty="0"/>
              <a:t> B/ (</a:t>
            </a:r>
            <a:r>
              <a:rPr lang="es-AR" dirty="0" err="1"/>
              <a:t>x,y</a:t>
            </a:r>
            <a:r>
              <a:rPr lang="es-AR" dirty="0"/>
              <a:t>) </a:t>
            </a:r>
            <a:r>
              <a:rPr lang="el-GR" dirty="0"/>
              <a:t>ε</a:t>
            </a:r>
            <a:r>
              <a:rPr lang="es-AR" dirty="0"/>
              <a:t> R}</a:t>
            </a:r>
          </a:p>
        </p:txBody>
      </p:sp>
    </p:spTree>
    <p:extLst>
      <p:ext uri="{BB962C8B-B14F-4D97-AF65-F5344CB8AC3E}">
        <p14:creationId xmlns:p14="http://schemas.microsoft.com/office/powerpoint/2010/main" val="154974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74141" y="-59411"/>
            <a:ext cx="12109621" cy="1293028"/>
          </a:xfrm>
        </p:spPr>
        <p:txBody>
          <a:bodyPr/>
          <a:lstStyle/>
          <a:p>
            <a:r>
              <a:rPr lang="es-AR" dirty="0"/>
              <a:t>RELACIONES DEFINIDAS EN UN SOLO 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32718" y="950647"/>
                <a:ext cx="11662719" cy="5516056"/>
              </a:xfrm>
            </p:spPr>
            <p:txBody>
              <a:bodyPr>
                <a:normAutofit/>
              </a:bodyPr>
              <a:lstStyle/>
              <a:p>
                <a:r>
                  <a:rPr lang="es-AR" dirty="0"/>
                  <a:t>El conjunto R es una relacione definida en un solo conjunto A, si y solo si, R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O sea, R es un subconjunto del producto cartesiano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=</a:t>
                </a:r>
                <a:r>
                  <a:rPr lang="es-AR" dirty="0" err="1"/>
                  <a:t>AxA</a:t>
                </a: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En las relaciones definidas en un solo conjunto vamos a poder representarla, además de las anteriores representaciones, con lo que denominamos DIGRAFO, que es un grafo (del griego </a:t>
                </a:r>
                <a:r>
                  <a:rPr lang="es-AR" b="1" dirty="0"/>
                  <a:t>grafos</a:t>
                </a:r>
                <a:r>
                  <a:rPr lang="es-AR" dirty="0"/>
                  <a:t>: dibujo, imagen) con flechas, donde a los elementos del conjunto lo llamamos vértices y los pares ordenados de la </a:t>
                </a:r>
                <a:r>
                  <a:rPr lang="es-AR" dirty="0" err="1"/>
                  <a:t>relacion</a:t>
                </a:r>
                <a:r>
                  <a:rPr lang="es-AR" dirty="0"/>
                  <a:t> aristas.</a:t>
                </a:r>
              </a:p>
              <a:p>
                <a:pPr marL="0" indent="0">
                  <a:buNone/>
                </a:pPr>
                <a:r>
                  <a:rPr lang="es-AR" dirty="0"/>
                  <a:t>Ejemplo: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sz="1400" dirty="0"/>
                  <a:t>Definiciones que podemos ver en el dígrafo:</a:t>
                </a:r>
              </a:p>
              <a:p>
                <a:pPr marL="0" indent="0">
                  <a:buNone/>
                </a:pPr>
                <a:r>
                  <a:rPr lang="es-AR" sz="1400" u="sng" dirty="0"/>
                  <a:t>TRYECTORIA</a:t>
                </a:r>
                <a:r>
                  <a:rPr lang="es-AR" sz="1400" dirty="0"/>
                  <a:t>: Camino que sigo de un vértice a otro</a:t>
                </a:r>
              </a:p>
              <a:p>
                <a:pPr marL="0" indent="0">
                  <a:buNone/>
                </a:pPr>
                <a:r>
                  <a:rPr lang="es-AR" sz="1400" u="sng" dirty="0"/>
                  <a:t>LONGITUD DEL CAMINO</a:t>
                </a:r>
                <a:r>
                  <a:rPr lang="es-AR" sz="1400" dirty="0"/>
                  <a:t>: Cantidad de pares ordenados que se utiliza para llegar a destino</a:t>
                </a:r>
              </a:p>
              <a:p>
                <a:pPr marL="0" indent="0">
                  <a:buNone/>
                </a:pPr>
                <a:r>
                  <a:rPr lang="es-AR" sz="1400" u="sng" dirty="0"/>
                  <a:t>CICLO</a:t>
                </a:r>
                <a:r>
                  <a:rPr lang="es-AR" sz="1400" dirty="0"/>
                  <a:t>: Del lugar de donde salgo tengo que llegar   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718" y="950647"/>
                <a:ext cx="11662719" cy="5516056"/>
              </a:xfrm>
              <a:blipFill rotWithShape="0">
                <a:blip r:embed="rId4"/>
                <a:stretch>
                  <a:fillRect l="-680" t="-14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2020358" y="3479456"/>
            <a:ext cx="527221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5" name="Elipse 4"/>
          <p:cNvSpPr/>
          <p:nvPr/>
        </p:nvSpPr>
        <p:spPr>
          <a:xfrm>
            <a:off x="1531209" y="4208505"/>
            <a:ext cx="527221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</a:p>
        </p:txBody>
      </p:sp>
      <p:sp>
        <p:nvSpPr>
          <p:cNvPr id="6" name="Elipse 5"/>
          <p:cNvSpPr/>
          <p:nvPr/>
        </p:nvSpPr>
        <p:spPr>
          <a:xfrm>
            <a:off x="2935245" y="4444207"/>
            <a:ext cx="527221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</a:p>
        </p:txBody>
      </p:sp>
      <p:sp>
        <p:nvSpPr>
          <p:cNvPr id="7" name="Elipse 6"/>
          <p:cNvSpPr/>
          <p:nvPr/>
        </p:nvSpPr>
        <p:spPr>
          <a:xfrm>
            <a:off x="3812061" y="3619500"/>
            <a:ext cx="527221" cy="37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  <p:cxnSp>
        <p:nvCxnSpPr>
          <p:cNvPr id="9" name="Conector recto de flecha 8"/>
          <p:cNvCxnSpPr>
            <a:stCxn id="4" idx="5"/>
            <a:endCxn id="6" idx="1"/>
          </p:cNvCxnSpPr>
          <p:nvPr/>
        </p:nvCxnSpPr>
        <p:spPr>
          <a:xfrm>
            <a:off x="2470369" y="3795871"/>
            <a:ext cx="542086" cy="702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585651" y="3619499"/>
            <a:ext cx="1226410" cy="18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7"/>
          </p:cNvCxnSpPr>
          <p:nvPr/>
        </p:nvCxnSpPr>
        <p:spPr>
          <a:xfrm flipV="1">
            <a:off x="1981220" y="3870382"/>
            <a:ext cx="216232" cy="39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7" idx="4"/>
            <a:endCxn id="7" idx="6"/>
          </p:cNvCxnSpPr>
          <p:nvPr/>
        </p:nvCxnSpPr>
        <p:spPr>
          <a:xfrm rot="5400000" flipH="1" flipV="1">
            <a:off x="4114801" y="3765723"/>
            <a:ext cx="185351" cy="263610"/>
          </a:xfrm>
          <a:prstGeom prst="curvedConnector4">
            <a:avLst>
              <a:gd name="adj1" fmla="val -123334"/>
              <a:gd name="adj2" fmla="val 186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/>
          <p:nvPr/>
        </p:nvCxnSpPr>
        <p:spPr>
          <a:xfrm rot="5400000" flipH="1" flipV="1">
            <a:off x="3237985" y="4618230"/>
            <a:ext cx="185351" cy="263610"/>
          </a:xfrm>
          <a:prstGeom prst="curvedConnector4">
            <a:avLst>
              <a:gd name="adj1" fmla="val -123334"/>
              <a:gd name="adj2" fmla="val 186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6" idx="7"/>
          </p:cNvCxnSpPr>
          <p:nvPr/>
        </p:nvCxnSpPr>
        <p:spPr>
          <a:xfrm flipH="1">
            <a:off x="3385256" y="3990202"/>
            <a:ext cx="426805" cy="50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6"/>
          </p:cNvCxnSpPr>
          <p:nvPr/>
        </p:nvCxnSpPr>
        <p:spPr>
          <a:xfrm flipV="1">
            <a:off x="3462466" y="4018003"/>
            <a:ext cx="473162" cy="6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904744" y="3235590"/>
            <a:ext cx="481542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dirty="0"/>
              <a:t>R={(1,2),(1,3),(2,2),(2,3),(3,1),(3,2),(3,3),(4,1)}</a:t>
            </a:r>
          </a:p>
          <a:p>
            <a:r>
              <a:rPr lang="es-AR" dirty="0"/>
              <a:t>Siendo A={1, 2, 3, 4} y </a:t>
            </a:r>
          </a:p>
          <a:p>
            <a:r>
              <a:rPr lang="es-AR" dirty="0" err="1"/>
              <a:t>AxA</a:t>
            </a:r>
            <a:r>
              <a:rPr lang="es-AR" dirty="0"/>
              <a:t>={(1,1)(1,2),(1,3),(1,4)</a:t>
            </a:r>
          </a:p>
          <a:p>
            <a:r>
              <a:rPr lang="es-AR" dirty="0"/>
              <a:t>          (2,1),(2,2),(2,3),(2,4)</a:t>
            </a:r>
          </a:p>
          <a:p>
            <a:r>
              <a:rPr lang="es-AR" dirty="0"/>
              <a:t>	   (3,1),(3,2),(3,3),(3,4)</a:t>
            </a:r>
          </a:p>
          <a:p>
            <a:r>
              <a:rPr lang="es-AR" dirty="0"/>
              <a:t>	   (4,1),(4,2),(4,3),(4,4)}</a:t>
            </a:r>
          </a:p>
        </p:txBody>
      </p:sp>
    </p:spTree>
    <p:extLst>
      <p:ext uri="{BB962C8B-B14F-4D97-AF65-F5344CB8AC3E}">
        <p14:creationId xmlns:p14="http://schemas.microsoft.com/office/powerpoint/2010/main" val="8752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225343"/>
    </mc:Choice>
    <mc:Fallback xmlns="">
      <p:transition spd="slow" advTm="2253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5800" y="477796"/>
            <a:ext cx="10820400" cy="5740890"/>
          </a:xfrm>
        </p:spPr>
        <p:txBody>
          <a:bodyPr rIns="5616000"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CON EL SIGUIENTE EJEMPLO VEMOS LAS POSIBLES CONTIDAD DE RELACIONES QUE SE PUEDEN OBTENER.</a:t>
            </a:r>
          </a:p>
          <a:p>
            <a:pPr marL="0" indent="0">
              <a:buNone/>
            </a:pPr>
            <a:r>
              <a:rPr lang="es-AR" dirty="0"/>
              <a:t> SI A tiene m elementos y B tiene n elementos, entonces podemos obtener 2</a:t>
            </a:r>
            <a:r>
              <a:rPr lang="es-AR" baseline="30000" dirty="0"/>
              <a:t>(n*m) </a:t>
            </a:r>
            <a:r>
              <a:rPr lang="es-AR" dirty="0"/>
              <a:t>relaciones posible</a:t>
            </a:r>
            <a:endParaRPr lang="es-AR" baseline="30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98" y="203447"/>
            <a:ext cx="5565393" cy="62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42"/>
    </mc:Choice>
    <mc:Fallback xmlns="">
      <p:transition spd="slow" advTm="838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184" y="88265"/>
            <a:ext cx="11747157" cy="1293028"/>
          </a:xfrm>
        </p:spPr>
        <p:txBody>
          <a:bodyPr>
            <a:normAutofit/>
          </a:bodyPr>
          <a:lstStyle/>
          <a:p>
            <a:pPr algn="ctr"/>
            <a:r>
              <a:rPr lang="es-AR" i="1" dirty="0"/>
              <a:t>Propiedades de las relaciones definidas </a:t>
            </a:r>
            <a:br>
              <a:rPr lang="es-AR" i="1" dirty="0"/>
            </a:br>
            <a:r>
              <a:rPr lang="es-AR" i="1" dirty="0"/>
              <a:t>en un conjunto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14182" y="4335277"/>
            <a:ext cx="9441830" cy="848296"/>
          </a:xfrm>
          <a:prstGeom prst="rect">
            <a:avLst/>
          </a:prstGeom>
        </p:spPr>
      </p:pic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214183" y="1296636"/>
            <a:ext cx="11747157" cy="5561364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REFLEXIVA: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38" y="1689399"/>
            <a:ext cx="9441829" cy="119645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37" y="3018390"/>
            <a:ext cx="9441829" cy="11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0"/>
    </mc:Choice>
    <mc:Fallback xmlns="">
      <p:transition spd="slow" advTm="1032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7665" y="140043"/>
            <a:ext cx="12076670" cy="6639697"/>
          </a:xfrm>
        </p:spPr>
        <p:txBody>
          <a:bodyPr/>
          <a:lstStyle/>
          <a:p>
            <a:r>
              <a:rPr lang="es-AR" b="1" dirty="0"/>
              <a:t>SIMETRICA:</a:t>
            </a:r>
          </a:p>
          <a:p>
            <a:pPr marL="0" indent="0">
              <a:buNone/>
            </a:pPr>
            <a:endParaRPr lang="es-AR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633193"/>
            <a:ext cx="8781535" cy="15550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0" y="2355654"/>
            <a:ext cx="9547654" cy="156006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83113"/>
            <a:ext cx="9020432" cy="13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54"/>
    </mc:Choice>
    <mc:Fallback xmlns="">
      <p:transition spd="slow" advTm="21454"/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1047</TotalTime>
  <Words>885</Words>
  <Application>Microsoft Office PowerPoint</Application>
  <PresentationFormat>Panorámica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Times New Roman</vt:lpstr>
      <vt:lpstr>Estela de condensación</vt:lpstr>
      <vt:lpstr>UNIDAD Nº 4: RELACIONES</vt:lpstr>
      <vt:lpstr>RELACIONES BINARIAS </vt:lpstr>
      <vt:lpstr>Presentación de PowerPoint</vt:lpstr>
      <vt:lpstr>RELACIONES BINARIAS</vt:lpstr>
      <vt:lpstr>Presentación de PowerPoint</vt:lpstr>
      <vt:lpstr>RELACIONES DEFINIDAS EN UN SOLO CONJUNTO</vt:lpstr>
      <vt:lpstr>Presentación de PowerPoint</vt:lpstr>
      <vt:lpstr>Propiedades de las relaciones definidas  en un conjunto</vt:lpstr>
      <vt:lpstr>Presentación de PowerPoint</vt:lpstr>
      <vt:lpstr>Presentación de PowerPoint</vt:lpstr>
      <vt:lpstr>Clasificación de las relaciones definidas en un conjunto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Nº 3: RELACIONES</dc:title>
  <dc:creator>Pablo</dc:creator>
  <cp:lastModifiedBy>Dario Cuda</cp:lastModifiedBy>
  <cp:revision>47</cp:revision>
  <dcterms:created xsi:type="dcterms:W3CDTF">2020-05-26T01:18:51Z</dcterms:created>
  <dcterms:modified xsi:type="dcterms:W3CDTF">2024-09-26T22:38:59Z</dcterms:modified>
</cp:coreProperties>
</file>