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24bb15359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624bb15359_14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24bb15359_1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624bb15359_14_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24bb15359_2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24bb15359_2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24bb15359_2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24bb15359_2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24bb15359_2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24bb15359_2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24bb15359_2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24bb15359_2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24bb15359_2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24bb15359_2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24bb15359_2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24bb15359_2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24bb15359_2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24bb15359_2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24bb153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24bb153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24bb153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24bb153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24bb15359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24bb1535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24bb15359_9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624bb15359_9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24bb15359_9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624bb15359_9_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624bb15359_9_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24bb15359_9_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624bb15359_9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24bb15359_9_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624bb15359_9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24bb1535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624bb1535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24bb1535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24bb1535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24bb15359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624bb15359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624bb1535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624bb1535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24bb15359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24bb1535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24bb15359_7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24bb15359_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24bb1535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24bb1535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24bb1535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24bb1535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24bb1535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24bb1535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24bb1535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24bb1535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24bb1535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24bb1535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 sz="1100"/>
            </a:lvl1pPr>
            <a:lvl2pPr indent="0" lvl="1" marL="0" algn="r">
              <a:spcBef>
                <a:spcPts val="0"/>
              </a:spcBef>
              <a:buNone/>
              <a:defRPr sz="1100"/>
            </a:lvl2pPr>
            <a:lvl3pPr indent="0" lvl="2" marL="0" algn="r">
              <a:spcBef>
                <a:spcPts val="0"/>
              </a:spcBef>
              <a:buNone/>
              <a:defRPr sz="1100"/>
            </a:lvl3pPr>
            <a:lvl4pPr indent="0" lvl="3" marL="0" algn="r">
              <a:spcBef>
                <a:spcPts val="0"/>
              </a:spcBef>
              <a:buNone/>
              <a:defRPr sz="1100"/>
            </a:lvl4pPr>
            <a:lvl5pPr indent="0" lvl="4" marL="0" algn="r">
              <a:spcBef>
                <a:spcPts val="0"/>
              </a:spcBef>
              <a:buNone/>
              <a:defRPr sz="1100"/>
            </a:lvl5pPr>
            <a:lvl6pPr indent="0" lvl="5" marL="0" algn="r">
              <a:spcBef>
                <a:spcPts val="0"/>
              </a:spcBef>
              <a:buNone/>
              <a:defRPr sz="1100"/>
            </a:lvl6pPr>
            <a:lvl7pPr indent="0" lvl="6" marL="0" algn="r">
              <a:spcBef>
                <a:spcPts val="0"/>
              </a:spcBef>
              <a:buNone/>
              <a:defRPr sz="1100"/>
            </a:lvl7pPr>
            <a:lvl8pPr indent="0" lvl="7" marL="0" algn="r">
              <a:spcBef>
                <a:spcPts val="0"/>
              </a:spcBef>
              <a:buNone/>
              <a:defRPr sz="1100"/>
            </a:lvl8pPr>
            <a:lvl9pPr indent="0" lvl="8" mar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 sz="1100"/>
            </a:lvl1pPr>
            <a:lvl2pPr indent="0" lvl="1" marL="0" algn="r">
              <a:spcBef>
                <a:spcPts val="0"/>
              </a:spcBef>
              <a:buNone/>
              <a:defRPr sz="1100"/>
            </a:lvl2pPr>
            <a:lvl3pPr indent="0" lvl="2" marL="0" algn="r">
              <a:spcBef>
                <a:spcPts val="0"/>
              </a:spcBef>
              <a:buNone/>
              <a:defRPr sz="1100"/>
            </a:lvl3pPr>
            <a:lvl4pPr indent="0" lvl="3" marL="0" algn="r">
              <a:spcBef>
                <a:spcPts val="0"/>
              </a:spcBef>
              <a:buNone/>
              <a:defRPr sz="1100"/>
            </a:lvl4pPr>
            <a:lvl5pPr indent="0" lvl="4" marL="0" algn="r">
              <a:spcBef>
                <a:spcPts val="0"/>
              </a:spcBef>
              <a:buNone/>
              <a:defRPr sz="1100"/>
            </a:lvl5pPr>
            <a:lvl6pPr indent="0" lvl="5" marL="0" algn="r">
              <a:spcBef>
                <a:spcPts val="0"/>
              </a:spcBef>
              <a:buNone/>
              <a:defRPr sz="1100"/>
            </a:lvl6pPr>
            <a:lvl7pPr indent="0" lvl="6" marL="0" algn="r">
              <a:spcBef>
                <a:spcPts val="0"/>
              </a:spcBef>
              <a:buNone/>
              <a:defRPr sz="1100"/>
            </a:lvl7pPr>
            <a:lvl8pPr indent="0" lvl="7" marL="0" algn="r">
              <a:spcBef>
                <a:spcPts val="0"/>
              </a:spcBef>
              <a:buNone/>
              <a:defRPr sz="1100"/>
            </a:lvl8pPr>
            <a:lvl9pPr indent="0" lvl="8" mar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Relationship Id="rId6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5"/>
                </a:solidFill>
              </a:rPr>
              <a:t>20231127</a:t>
            </a:r>
            <a:r>
              <a:rPr b="1" lang="zh-TW">
                <a:solidFill>
                  <a:schemeClr val="accent5"/>
                </a:solidFill>
              </a:rPr>
              <a:t>業主會議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發票數據分析現況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61455" y="297270"/>
            <a:ext cx="7886700" cy="682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zh-TW" sz="1920"/>
              <a:t>消費者輪廓_年齡與性別分析</a:t>
            </a:r>
            <a:endParaRPr b="1" sz="1920"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423800" y="979715"/>
            <a:ext cx="7886700" cy="34837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 sz="1400"/>
              <a:t>這部分考慮同時有完整性別年齡欄位的數據，共78978筆（佔總資料15.23%左右）。</a:t>
            </a:r>
            <a:endParaRPr b="0" sz="14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 sz="1400"/>
              <a:t>將年齡區分為5種級距。</a:t>
            </a:r>
            <a:endParaRPr sz="14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 sz="1400"/>
              <a:t>「31-40歲」的數據佔最多、「41-50歲」則是其次。各級距的消費者購買商品的平均單價無明顯差別，每次購買的商品個數也無明顯差別。</a:t>
            </a:r>
            <a:endParaRPr sz="14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 sz="1400"/>
              <a:t>「平均單次消費金額」則有不同趨勢，男性在各年齡段平均單次消費皆為500元左右、而女性則從第一個級距開始越來越高，「51-60歲」為高峰，而超過60歲的女性平均單次消費金額明顯下降。</a:t>
            </a:r>
            <a:endParaRPr b="0" sz="1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br>
              <a:rPr lang="zh-TW" sz="1100"/>
            </a:br>
            <a:endParaRPr sz="1100"/>
          </a:p>
        </p:txBody>
      </p:sp>
      <p:pic>
        <p:nvPicPr>
          <p:cNvPr descr="https://lh7-us.googleusercontent.com/erhcVNoLxjP22dXrtplAZAbty4iS3I_JFQQhqBDosuIL-k3AZ-9HQncNe_5NUhAGNgeAKhG9dbqb_Z-_ZFiEWptHhSwsRb8F9P0kKfdf3QXbTBf2d0Rs4LasknMGXA7s65aFCqrwyAix9VMU4l7lAtA" id="132" name="Google Shape;13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175" y="2513500"/>
            <a:ext cx="4671975" cy="25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61455" y="297270"/>
            <a:ext cx="7886700" cy="682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 sz="2400"/>
              <a:t>輪廓分析部分未來修正方向</a:t>
            </a:r>
            <a:endParaRPr sz="2400"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423800" y="979715"/>
            <a:ext cx="7886700" cy="34837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zh-TW" sz="1500">
                <a:latin typeface="Calibri"/>
                <a:ea typeface="Calibri"/>
                <a:cs typeface="Calibri"/>
                <a:sym typeface="Calibri"/>
              </a:rPr>
              <a:t>性別、年齡缺值如何適當地處理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zh-TW" sz="1500">
                <a:latin typeface="Calibri"/>
                <a:ea typeface="Calibri"/>
                <a:cs typeface="Calibri"/>
                <a:sym typeface="Calibri"/>
              </a:rPr>
              <a:t>使用「總消費金額」分析→「平均個人消費金額」更能反映個體行為（避免抽樣比例的不同）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zh-TW" sz="1500">
                <a:latin typeface="Calibri"/>
                <a:ea typeface="Calibri"/>
                <a:cs typeface="Calibri"/>
                <a:sym typeface="Calibri"/>
              </a:rPr>
              <a:t>如何定義outlier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500"/>
              <a:buChar char="●"/>
            </a:pPr>
            <a:r>
              <a:rPr lang="zh-TW" sz="1500">
                <a:latin typeface="Calibri"/>
                <a:ea typeface="Calibri"/>
                <a:cs typeface="Calibri"/>
                <a:sym typeface="Calibri"/>
              </a:rPr>
              <a:t>細節確認：如 統計驗證視覺化結果、檢驗AI輔助生成內容等等。</a:t>
            </a:r>
            <a:br>
              <a:rPr lang="zh-TW" sz="1100"/>
            </a:b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消費者輪廓分析 - Kmean分群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9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1920"/>
              <a:t>分群結果統整</a:t>
            </a:r>
            <a:endParaRPr b="1" sz="1920"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178500" y="1513325"/>
            <a:ext cx="8787000" cy="29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5630">
                <a:solidFill>
                  <a:schemeClr val="accent2"/>
                </a:solidFill>
                <a:highlight>
                  <a:srgbClr val="FFFFFF"/>
                </a:highlight>
              </a:rPr>
              <a:t>第 1 群</a:t>
            </a:r>
            <a:r>
              <a:rPr lang="zh-TW" sz="5630">
                <a:solidFill>
                  <a:schemeClr val="accent2"/>
                </a:solidFill>
                <a:highlight>
                  <a:srgbClr val="FFFFFF"/>
                </a:highlight>
              </a:rPr>
              <a:t>：高消費族群，佔總體約 55%，平均年齡約 39 歲（年齡中等，但也包含較多年齡&gt;40的族群），平均單筆購買金額高單筆購買數量較高，男生較多。</a:t>
            </a:r>
            <a:endParaRPr sz="563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63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5630">
                <a:solidFill>
                  <a:schemeClr val="accent2"/>
                </a:solidFill>
                <a:highlight>
                  <a:srgbClr val="FFFFFF"/>
                </a:highlight>
              </a:rPr>
              <a:t>第 2 群</a:t>
            </a:r>
            <a:r>
              <a:rPr lang="zh-TW" sz="5630">
                <a:solidFill>
                  <a:schemeClr val="accent2"/>
                </a:solidFill>
                <a:highlight>
                  <a:srgbClr val="FFFFFF"/>
                </a:highlight>
              </a:rPr>
              <a:t>：中等消費族群，佔總體約 31%，平均年齡約 39 歲（年齡中等），平均購買金額和單筆購買數量均屬中等水平，男生較多。</a:t>
            </a:r>
            <a:endParaRPr sz="563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63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5630">
                <a:solidFill>
                  <a:schemeClr val="accent2"/>
                </a:solidFill>
                <a:highlight>
                  <a:srgbClr val="FFFFFF"/>
                </a:highlight>
              </a:rPr>
              <a:t>第 3 群</a:t>
            </a:r>
            <a:r>
              <a:rPr lang="zh-TW" sz="5630">
                <a:solidFill>
                  <a:schemeClr val="accent2"/>
                </a:solidFill>
                <a:highlight>
                  <a:srgbClr val="FFFFFF"/>
                </a:highlight>
              </a:rPr>
              <a:t>：低消費族群，佔總體約 12%，平均年齡約 36 歲 (相對年輕)，平均購買金額和單筆購買數量較低，女生較多。</a:t>
            </a:r>
            <a:endParaRPr sz="563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63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5630">
                <a:solidFill>
                  <a:schemeClr val="accent2"/>
                </a:solidFill>
                <a:highlight>
                  <a:srgbClr val="FFFFFF"/>
                </a:highlight>
              </a:rPr>
              <a:t>=&gt; </a:t>
            </a:r>
            <a:r>
              <a:rPr lang="zh-TW" sz="7630">
                <a:solidFill>
                  <a:schemeClr val="accent2"/>
                </a:solidFill>
                <a:highlight>
                  <a:srgbClr val="FFFFFF"/>
                </a:highlight>
              </a:rPr>
              <a:t>可以依據此三個族群提供後續的行銷策略</a:t>
            </a:r>
            <a:endParaRPr sz="763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7630">
                <a:solidFill>
                  <a:schemeClr val="accent2"/>
                </a:solidFill>
                <a:highlight>
                  <a:srgbClr val="FFFFFF"/>
                </a:highlight>
              </a:rPr>
              <a:t>=&gt; </a:t>
            </a:r>
            <a:r>
              <a:rPr lang="zh-TW" sz="7630">
                <a:solidFill>
                  <a:schemeClr val="accent2"/>
                </a:solidFill>
                <a:highlight>
                  <a:srgbClr val="FFFFFF"/>
                </a:highlight>
              </a:rPr>
              <a:t>缺失值都是平均不準？</a:t>
            </a:r>
            <a:endParaRPr sz="763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6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1920"/>
              <a:t>進行資料前處理，對gender, age 和 amount三欄位資料進行調整</a:t>
            </a:r>
            <a:endParaRPr b="1" sz="1920"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431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dk1"/>
                </a:solidFill>
              </a:rPr>
              <a:t>原因</a:t>
            </a:r>
            <a:r>
              <a:rPr lang="zh-TW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缺失的資料佔了快85 %，為了保留資料完整性和看出pattern，將缺失的資料補齊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dk1"/>
                </a:solidFill>
              </a:rPr>
              <a:t>補齊方式</a:t>
            </a:r>
            <a:r>
              <a:rPr lang="zh-TW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Gender: 將male改成0，female改成1，缺失值改成-1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Age: 缺失的都補上mean value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Amount: 缺失的都補上mean value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1920"/>
              <a:t>使用K-means進行分群，將餵給模型的變數和參數進行設定</a:t>
            </a:r>
            <a:endParaRPr b="1" sz="1920"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879000"/>
            <a:ext cx="8520600" cy="29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考慮以下6個變數: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模型分群K設定為3: 依據elbow function的結果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模型分群結果展示: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  =&gt;有明顯3群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1200"/>
            <a:ext cx="8114200" cy="32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1801" y="2191450"/>
            <a:ext cx="4023725" cy="28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136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1920"/>
              <a:t>分群結果分析 - amount和不同cluster之間的關係</a:t>
            </a:r>
            <a:endParaRPr b="1" sz="1920"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400" y="594950"/>
            <a:ext cx="4672875" cy="293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3521050"/>
            <a:ext cx="8520600" cy="29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500"/>
              <a:t>第 1 群</a:t>
            </a:r>
            <a:r>
              <a:rPr lang="zh-TW" sz="1500"/>
              <a:t>：總金額較高價位的酒（&gt;500, &gt;1000元）會買比較多，推測較有錢，但是較便宜的酒也會購買。</a:t>
            </a:r>
            <a:endParaRPr sz="15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500"/>
              <a:t>第 2 群</a:t>
            </a:r>
            <a:r>
              <a:rPr lang="zh-TW" sz="1500"/>
              <a:t>：便宜和貴的酒購買總金額都介於中間。</a:t>
            </a:r>
            <a:endParaRPr sz="15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500"/>
              <a:t>第 3 群</a:t>
            </a:r>
            <a:r>
              <a:rPr lang="zh-TW" sz="1500"/>
              <a:t>：總金額&lt;100元的比例比另外兩組多兩倍，推測喜歡去超商買便宜酒精喝。對總金額高的酒（&gt;500, &gt;1000元），觀察到高價位的酒買不多。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136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1920"/>
              <a:t>分群結果分析 - Age和不同cluster之間的關係</a:t>
            </a:r>
            <a:endParaRPr b="1" sz="1920"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3521050"/>
            <a:ext cx="8520600" cy="29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2"/>
                </a:solidFill>
                <a:highlight>
                  <a:srgbClr val="FFFFFF"/>
                </a:highlight>
              </a:rPr>
              <a:t>第 1 群</a:t>
            </a:r>
            <a:r>
              <a:rPr lang="zh-TW" sz="1500">
                <a:solidFill>
                  <a:schemeClr val="accent2"/>
                </a:solidFill>
                <a:highlight>
                  <a:srgbClr val="FFFFFF"/>
                </a:highlight>
              </a:rPr>
              <a:t>：接近90%的消費族群集中在 29-40歲，有多了快10%的人在&gt;40歲的族群。</a:t>
            </a:r>
            <a:endParaRPr sz="15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2"/>
                </a:solidFill>
                <a:highlight>
                  <a:srgbClr val="FFFFFF"/>
                </a:highlight>
              </a:rPr>
              <a:t>第 2 群</a:t>
            </a:r>
            <a:r>
              <a:rPr lang="zh-TW" sz="1500">
                <a:solidFill>
                  <a:schemeClr val="accent2"/>
                </a:solidFill>
                <a:highlight>
                  <a:srgbClr val="FFFFFF"/>
                </a:highlight>
              </a:rPr>
              <a:t>：接近95%的消費族群集中在 29-40歲，&gt;40歲的族群差不多5%而已，比第0群少。</a:t>
            </a:r>
            <a:endParaRPr sz="15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2"/>
                </a:solidFill>
                <a:highlight>
                  <a:srgbClr val="FFFFFF"/>
                </a:highlight>
              </a:rPr>
              <a:t>第 3 群</a:t>
            </a:r>
            <a:r>
              <a:rPr lang="zh-TW" sz="1500">
                <a:solidFill>
                  <a:schemeClr val="accent2"/>
                </a:solidFill>
                <a:highlight>
                  <a:srgbClr val="FFFFFF"/>
                </a:highlight>
              </a:rPr>
              <a:t>：年輕族群佔比算很多 （17-29歲）佔了15%，其他兩組都&lt;1％。29-40歲的族群比例稍微比其他兩組少一點，大於40歲的就少很多。</a:t>
            </a:r>
            <a:endParaRPr sz="15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900" y="581775"/>
            <a:ext cx="4512275" cy="28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30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1920"/>
              <a:t>分群結果分析 - Gender 和不同cluster之間的關係</a:t>
            </a:r>
            <a:endParaRPr b="1" sz="1920"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2930025" y="3852225"/>
            <a:ext cx="8520600" cy="29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2"/>
                </a:solidFill>
                <a:highlight>
                  <a:srgbClr val="FFFFFF"/>
                </a:highlight>
              </a:rPr>
              <a:t>第 1 群</a:t>
            </a:r>
            <a:r>
              <a:rPr lang="zh-TW" sz="1500">
                <a:solidFill>
                  <a:schemeClr val="accent2"/>
                </a:solidFill>
                <a:highlight>
                  <a:srgbClr val="FFFFFF"/>
                </a:highlight>
              </a:rPr>
              <a:t>：男生差不多為女生的兩倍。</a:t>
            </a:r>
            <a:endParaRPr sz="15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2"/>
                </a:solidFill>
                <a:highlight>
                  <a:srgbClr val="FFFFFF"/>
                </a:highlight>
              </a:rPr>
              <a:t>第 2 群</a:t>
            </a:r>
            <a:r>
              <a:rPr lang="zh-TW" sz="1500">
                <a:solidFill>
                  <a:schemeClr val="accent2"/>
                </a:solidFill>
                <a:highlight>
                  <a:srgbClr val="FFFFFF"/>
                </a:highlight>
              </a:rPr>
              <a:t>：男生差不多為女生的兩倍。</a:t>
            </a:r>
            <a:endParaRPr sz="15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2"/>
                </a:solidFill>
                <a:highlight>
                  <a:srgbClr val="FFFFFF"/>
                </a:highlight>
              </a:rPr>
              <a:t>第 3 群</a:t>
            </a:r>
            <a:r>
              <a:rPr lang="zh-TW" sz="1500">
                <a:solidFill>
                  <a:schemeClr val="accent2"/>
                </a:solidFill>
                <a:highlight>
                  <a:srgbClr val="FFFFFF"/>
                </a:highlight>
              </a:rPr>
              <a:t>：女生為男生的1.3倍。</a:t>
            </a:r>
            <a:endParaRPr sz="15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250" y="799100"/>
            <a:ext cx="4654325" cy="294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交易時間/週期相關分析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消費者輪廓分析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zh-TW" sz="3600"/>
              <a:t>年月分和酒類營收的關係</a:t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00" y="1315225"/>
            <a:ext cx="4099847" cy="362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1845" y="1636472"/>
            <a:ext cx="4366056" cy="298640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4"/>
          <p:cNvSpPr/>
          <p:nvPr/>
        </p:nvSpPr>
        <p:spPr>
          <a:xfrm>
            <a:off x="2219450" y="2818350"/>
            <a:ext cx="540300" cy="46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4"/>
          <p:cNvSpPr/>
          <p:nvPr/>
        </p:nvSpPr>
        <p:spPr>
          <a:xfrm>
            <a:off x="6082675" y="1843400"/>
            <a:ext cx="540300" cy="46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271403" y="254062"/>
            <a:ext cx="862823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Times New Roman"/>
              <a:buNone/>
            </a:pPr>
            <a:r>
              <a:rPr b="1"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從月份、星期中、依消費能力分群分析淡旺季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266342" y="1325020"/>
            <a:ext cx="2806819" cy="5910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00"/>
              <a:buNone/>
            </a:pPr>
            <a:r>
              <a:rPr lang="zh-TW" sz="900">
                <a:latin typeface="Microsoft JhengHei"/>
                <a:ea typeface="Microsoft JhengHei"/>
                <a:cs typeface="Microsoft JhengHei"/>
                <a:sym typeface="Microsoft JhengHei"/>
              </a:rPr>
              <a:t>整體銷售量、平均消費單價高峰均發生在1月，而非雙11帶來的消費潮，推測原因是因為天氣冷人們會多喝酒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05" name="Google Shape;20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403" y="1749995"/>
            <a:ext cx="2719002" cy="1643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403" y="3393505"/>
            <a:ext cx="2719002" cy="1725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5"/>
          <p:cNvSpPr txBox="1"/>
          <p:nvPr/>
        </p:nvSpPr>
        <p:spPr>
          <a:xfrm>
            <a:off x="327425" y="1094175"/>
            <a:ext cx="27003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1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月份時間趨勢可看出1月為高峰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8" name="Google Shape;208;p35"/>
          <p:cNvSpPr txBox="1"/>
          <p:nvPr/>
        </p:nvSpPr>
        <p:spPr>
          <a:xfrm>
            <a:off x="3078221" y="1325019"/>
            <a:ext cx="2806819" cy="22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icrosoft JhengHei"/>
              <a:buChar char="•"/>
            </a:pPr>
            <a:r>
              <a:rPr i="0" lang="zh-TW" sz="9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銷量高峰在假日：約翰走路、蘇格登、格蘭菲迪、威雀</a:t>
            </a:r>
            <a:endParaRPr i="0" sz="9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icrosoft JhengHei"/>
              <a:buChar char="•"/>
            </a:pPr>
            <a:r>
              <a:rPr i="0" lang="zh-TW" sz="9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銷量高峰在週四：麥卡倫(見下圖)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icrosoft JhengHei"/>
              <a:buChar char="•"/>
            </a:pPr>
            <a:r>
              <a:rPr i="0" lang="zh-TW" sz="9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無明顯趨勢：響、仕高利達、格蘭利威、大摩、三得利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9" name="Google Shape;209;p35"/>
          <p:cNvSpPr txBox="1"/>
          <p:nvPr/>
        </p:nvSpPr>
        <p:spPr>
          <a:xfrm>
            <a:off x="3267850" y="1094175"/>
            <a:ext cx="2552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1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星期中的某些品牌傾向於假日賣出最多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10" name="Google Shape;210;p35"/>
          <p:cNvPicPr preferRelativeResize="0"/>
          <p:nvPr/>
        </p:nvPicPr>
        <p:blipFill rotWithShape="1">
          <a:blip r:embed="rId5">
            <a:alphaModFix/>
          </a:blip>
          <a:srcRect b="0" l="1309" r="0" t="0"/>
          <a:stretch/>
        </p:blipFill>
        <p:spPr>
          <a:xfrm>
            <a:off x="3184829" y="2300652"/>
            <a:ext cx="2700212" cy="143121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5"/>
          <p:cNvSpPr txBox="1"/>
          <p:nvPr/>
        </p:nvSpPr>
        <p:spPr>
          <a:xfrm>
            <a:off x="6092823" y="1548455"/>
            <a:ext cx="2806819" cy="14312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i="0" lang="zh-TW" sz="9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下圖中，分別為兩種類別的客群在不同月份之消費金額總和。兩者趨勢幾乎相同。</a:t>
            </a:r>
            <a:endParaRPr i="0" sz="9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icrosoft JhengHei"/>
              <a:buChar char="•"/>
            </a:pPr>
            <a:r>
              <a:rPr i="0" lang="zh-TW" sz="9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高消費能力：交易數據單價在75百分位數以上者</a:t>
            </a:r>
            <a:endParaRPr i="0" sz="9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icrosoft JhengHei"/>
              <a:buChar char="•"/>
            </a:pPr>
            <a:r>
              <a:rPr i="0" lang="zh-TW" sz="9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低消費能力：交易數據單價在25百分位數以下者</a:t>
            </a:r>
            <a:endParaRPr i="0" sz="9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143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i="0" sz="9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143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i="0" sz="9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2" name="Google Shape;212;p35"/>
          <p:cNvSpPr txBox="1"/>
          <p:nvPr/>
        </p:nvSpPr>
        <p:spPr>
          <a:xfrm>
            <a:off x="6215125" y="1094175"/>
            <a:ext cx="27003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1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高或低消費能力的威士忌客群之消費模式</a:t>
            </a:r>
            <a:endParaRPr b="1" i="0" sz="11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1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似乎在月份趨勢上表現相同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13" name="Google Shape;213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53597" y="2571750"/>
            <a:ext cx="2930367" cy="1899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/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0" i="0" lang="zh-TW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高或低消費能力的威士忌客群在不同月份之</a:t>
            </a:r>
            <a:r>
              <a:rPr b="1" i="0" lang="zh-TW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平均消費單價</a:t>
            </a:r>
            <a:r>
              <a:rPr b="0" i="0" lang="zh-TW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上呈現兩高峰</a:t>
            </a:r>
            <a:endParaRPr b="0" i="0" sz="3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0" name="Google Shape;220;p36"/>
          <p:cNvPicPr preferRelativeResize="0"/>
          <p:nvPr/>
        </p:nvPicPr>
        <p:blipFill rotWithShape="1">
          <a:blip r:embed="rId3">
            <a:alphaModFix/>
          </a:blip>
          <a:srcRect b="1064" l="243" r="0" t="0"/>
          <a:stretch/>
        </p:blipFill>
        <p:spPr>
          <a:xfrm>
            <a:off x="628650" y="1457435"/>
            <a:ext cx="5355230" cy="355666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6"/>
          <p:cNvSpPr txBox="1"/>
          <p:nvPr/>
        </p:nvSpPr>
        <p:spPr>
          <a:xfrm>
            <a:off x="6333946" y="1656271"/>
            <a:ext cx="232428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1月依然是高峰。但在7、8月消費者似乎也會傾向於購買單價較高的酒類。猜測是因為在暑假會有較多派對或聚會，因而增加酒品消費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註：低消費能力的消費者也呈現此趨勢，因此可排除極端值的影響。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/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zh-TW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附錄：麥卡倫在禮拜四的銷量及平均消費單價都是最高</a:t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p37"/>
          <p:cNvPicPr preferRelativeResize="0"/>
          <p:nvPr/>
        </p:nvPicPr>
        <p:blipFill rotWithShape="1">
          <a:blip r:embed="rId3">
            <a:alphaModFix/>
          </a:blip>
          <a:srcRect b="0" l="1309" r="0" t="0"/>
          <a:stretch/>
        </p:blipFill>
        <p:spPr>
          <a:xfrm>
            <a:off x="396340" y="1491926"/>
            <a:ext cx="3703411" cy="1962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7"/>
          <p:cNvPicPr preferRelativeResize="0"/>
          <p:nvPr/>
        </p:nvPicPr>
        <p:blipFill rotWithShape="1">
          <a:blip r:embed="rId4">
            <a:alphaModFix/>
          </a:blip>
          <a:srcRect b="0" l="747" r="0" t="5619"/>
          <a:stretch/>
        </p:blipFill>
        <p:spPr>
          <a:xfrm>
            <a:off x="4464170" y="1469966"/>
            <a:ext cx="3551926" cy="18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6903" y="1026025"/>
            <a:ext cx="3320703" cy="1823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3819" y="908876"/>
            <a:ext cx="3492167" cy="181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490" y="2849268"/>
            <a:ext cx="3452159" cy="19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26903" y="3043638"/>
            <a:ext cx="3332134" cy="196041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8"/>
          <p:cNvSpPr txBox="1"/>
          <p:nvPr/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zh-TW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附錄：約翰走路等四種酒銷量高峰在假日</a:t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t/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消費品牌</a:t>
            </a:r>
            <a:r>
              <a:rPr b="1" lang="zh-TW"/>
              <a:t>偏好</a:t>
            </a:r>
            <a:r>
              <a:rPr b="1" lang="zh-TW"/>
              <a:t>分析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75" y="1474450"/>
            <a:ext cx="6557649" cy="322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3102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zh-TW" sz="2000"/>
              <a:t>品牌消費總額與總數量</a:t>
            </a:r>
            <a:endParaRPr b="1" sz="2000"/>
          </a:p>
        </p:txBody>
      </p:sp>
      <p:pic>
        <p:nvPicPr>
          <p:cNvPr id="249" name="Google Shape;24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8276" y="2079924"/>
            <a:ext cx="1962951" cy="21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75" y="1163800"/>
            <a:ext cx="4387101" cy="290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1"/>
          <p:cNvSpPr txBox="1"/>
          <p:nvPr>
            <p:ph type="title"/>
          </p:nvPr>
        </p:nvSpPr>
        <p:spPr>
          <a:xfrm>
            <a:off x="311700" y="3212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品牌價格落點（四分位數）</a:t>
            </a:r>
            <a:endParaRPr b="1" sz="2000"/>
          </a:p>
        </p:txBody>
      </p:sp>
      <p:pic>
        <p:nvPicPr>
          <p:cNvPr id="256" name="Google Shape;25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63800"/>
            <a:ext cx="4387101" cy="2907507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1"/>
          <p:cNvSpPr txBox="1"/>
          <p:nvPr/>
        </p:nvSpPr>
        <p:spPr>
          <a:xfrm>
            <a:off x="87675" y="4175400"/>
            <a:ext cx="617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zh-TW" sz="1200">
                <a:solidFill>
                  <a:schemeClr val="dk1"/>
                </a:solidFill>
              </a:rPr>
              <a:t>問題：同品牌 但不同產品線（ml數不同）造成的統計結果差異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Q&amp;A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190525" y="1038050"/>
            <a:ext cx="8778000" cy="375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6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1920"/>
              <a:t>對各品項烈酒的性別分析：先刪掉有遺失值的數據</a:t>
            </a:r>
            <a:endParaRPr b="1" sz="192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450" y="1333550"/>
            <a:ext cx="6135849" cy="32083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" name="Google Shape;81;p17"/>
          <p:cNvSpPr txBox="1"/>
          <p:nvPr/>
        </p:nvSpPr>
        <p:spPr>
          <a:xfrm>
            <a:off x="12950" y="1441050"/>
            <a:ext cx="2683500" cy="1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zh-TW" sz="1800">
                <a:solidFill>
                  <a:schemeClr val="dk2"/>
                </a:solidFill>
              </a:rPr>
              <a:t>威士忌男性消費者</a:t>
            </a:r>
            <a:r>
              <a:rPr lang="zh-TW" sz="1800">
                <a:solidFill>
                  <a:schemeClr val="dk2"/>
                </a:solidFill>
              </a:rPr>
              <a:t>的消費金額特別高，將近女性消費者的兩倍(1.92倍)</a:t>
            </a:r>
            <a:endParaRPr sz="18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zh-TW" sz="1800">
                <a:solidFill>
                  <a:schemeClr val="dk2"/>
                </a:solidFill>
              </a:rPr>
              <a:t>紅酒女性消費者</a:t>
            </a:r>
            <a:r>
              <a:rPr lang="zh-TW" sz="1800">
                <a:solidFill>
                  <a:schemeClr val="dk2"/>
                </a:solidFill>
              </a:rPr>
              <a:t>顯著，與男性消費者的消費額將近一樣(1 : 1.17)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447900" y="1038050"/>
            <a:ext cx="8520600" cy="39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6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1920"/>
              <a:t>對各品項烈酒的</a:t>
            </a:r>
            <a:r>
              <a:rPr b="1" lang="zh-TW" sz="1920"/>
              <a:t>年齡</a:t>
            </a:r>
            <a:r>
              <a:rPr b="1" lang="zh-TW" sz="1920"/>
              <a:t>分析：先刪掉有遺失值的數據</a:t>
            </a:r>
            <a:endParaRPr b="1" sz="1920"/>
          </a:p>
        </p:txBody>
      </p:sp>
      <p:sp>
        <p:nvSpPr>
          <p:cNvPr id="88" name="Google Shape;88;p18"/>
          <p:cNvSpPr txBox="1"/>
          <p:nvPr/>
        </p:nvSpPr>
        <p:spPr>
          <a:xfrm>
            <a:off x="447900" y="1484475"/>
            <a:ext cx="2027100" cy="1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zh-TW" sz="1800">
                <a:solidFill>
                  <a:schemeClr val="dk2"/>
                </a:solidFill>
              </a:rPr>
              <a:t>威士忌</a:t>
            </a:r>
            <a:r>
              <a:rPr lang="zh-TW" sz="1800">
                <a:solidFill>
                  <a:schemeClr val="dk2"/>
                </a:solidFill>
              </a:rPr>
              <a:t>的消費者平均年齡為</a:t>
            </a:r>
            <a:r>
              <a:rPr b="1" lang="zh-TW" sz="1800">
                <a:solidFill>
                  <a:schemeClr val="dk2"/>
                </a:solidFill>
              </a:rPr>
              <a:t>38歲</a:t>
            </a:r>
            <a:endParaRPr b="1" sz="18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zh-TW" sz="1800">
                <a:solidFill>
                  <a:schemeClr val="dk2"/>
                </a:solidFill>
              </a:rPr>
              <a:t>紅酒</a:t>
            </a:r>
            <a:r>
              <a:rPr lang="zh-TW" sz="1800">
                <a:solidFill>
                  <a:schemeClr val="dk2"/>
                </a:solidFill>
              </a:rPr>
              <a:t>的消費者年齡為</a:t>
            </a:r>
            <a:r>
              <a:rPr b="1" lang="zh-TW" sz="1800">
                <a:solidFill>
                  <a:schemeClr val="dk2"/>
                </a:solidFill>
              </a:rPr>
              <a:t>44.84</a:t>
            </a:r>
            <a:r>
              <a:rPr lang="zh-TW" sz="1800">
                <a:solidFill>
                  <a:schemeClr val="dk2"/>
                </a:solidFill>
              </a:rPr>
              <a:t>，消費者年齡</a:t>
            </a:r>
            <a:r>
              <a:rPr b="1" lang="zh-TW" sz="1800">
                <a:solidFill>
                  <a:schemeClr val="dk2"/>
                </a:solidFill>
              </a:rPr>
              <a:t>明顯較高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750" y="1128900"/>
            <a:ext cx="6078075" cy="188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3750" y="3102325"/>
            <a:ext cx="6078075" cy="16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消費者輪廓分析：18-30歲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7100"/>
            <a:ext cx="8839204" cy="356934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731950" y="4725825"/>
            <a:ext cx="8100300" cy="313200"/>
          </a:xfrm>
          <a:prstGeom prst="rect">
            <a:avLst/>
          </a:prstGeom>
          <a:solidFill>
            <a:srgbClr val="DBDE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1"/>
                </a:solidFill>
                <a:highlight>
                  <a:srgbClr val="DBDEE1"/>
                </a:highlight>
              </a:rPr>
              <a:t>多喜好威士忌、梅酒、紅酒； 平均單價前三名：白蘭地、白酒、高梁</a:t>
            </a:r>
            <a:endParaRPr b="1" sz="1500">
              <a:solidFill>
                <a:schemeClr val="dk1"/>
              </a:solidFill>
              <a:highlight>
                <a:srgbClr val="DBDEE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消費者輪廓分析：31-40歲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731950" y="4725825"/>
            <a:ext cx="8100300" cy="313200"/>
          </a:xfrm>
          <a:prstGeom prst="rect">
            <a:avLst/>
          </a:prstGeom>
          <a:solidFill>
            <a:srgbClr val="DBDE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1"/>
                </a:solidFill>
                <a:highlight>
                  <a:srgbClr val="DBDEE1"/>
                </a:highlight>
              </a:rPr>
              <a:t>多喜好威士忌、紅酒、</a:t>
            </a:r>
            <a:r>
              <a:rPr b="1" lang="zh-TW" sz="1500">
                <a:solidFill>
                  <a:schemeClr val="dk1"/>
                </a:solidFill>
                <a:highlight>
                  <a:srgbClr val="DBDEE1"/>
                </a:highlight>
              </a:rPr>
              <a:t>高粱</a:t>
            </a:r>
            <a:r>
              <a:rPr b="1" lang="zh-TW" sz="1500">
                <a:solidFill>
                  <a:schemeClr val="dk1"/>
                </a:solidFill>
                <a:highlight>
                  <a:srgbClr val="DBDEE1"/>
                </a:highlight>
              </a:rPr>
              <a:t>； 平均單價前三名：</a:t>
            </a:r>
            <a:r>
              <a:rPr b="1" lang="zh-TW" sz="1500">
                <a:solidFill>
                  <a:schemeClr val="dk1"/>
                </a:solidFill>
                <a:highlight>
                  <a:srgbClr val="DBDEE1"/>
                </a:highlight>
              </a:rPr>
              <a:t>白酒、</a:t>
            </a:r>
            <a:r>
              <a:rPr b="1" lang="zh-TW" sz="1500">
                <a:solidFill>
                  <a:schemeClr val="dk1"/>
                </a:solidFill>
                <a:highlight>
                  <a:srgbClr val="DBDEE1"/>
                </a:highlight>
              </a:rPr>
              <a:t>白蘭地、</a:t>
            </a:r>
            <a:r>
              <a:rPr b="1" lang="zh-TW" sz="1500">
                <a:solidFill>
                  <a:schemeClr val="dk1"/>
                </a:solidFill>
                <a:highlight>
                  <a:srgbClr val="DBDEE1"/>
                </a:highlight>
              </a:rPr>
              <a:t>紅酒</a:t>
            </a:r>
            <a:endParaRPr b="1" sz="1500">
              <a:solidFill>
                <a:schemeClr val="dk1"/>
              </a:solidFill>
              <a:highlight>
                <a:srgbClr val="DBDEE1"/>
              </a:highlight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00" y="1170125"/>
            <a:ext cx="8428006" cy="34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消費者輪廓分析：41-50歲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731950" y="4725825"/>
            <a:ext cx="8100300" cy="313200"/>
          </a:xfrm>
          <a:prstGeom prst="rect">
            <a:avLst/>
          </a:prstGeom>
          <a:solidFill>
            <a:srgbClr val="DBDE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1"/>
                </a:solidFill>
                <a:highlight>
                  <a:srgbClr val="DBDEE1"/>
                </a:highlight>
              </a:rPr>
              <a:t>多喜好威士忌、紅酒、</a:t>
            </a:r>
            <a:r>
              <a:rPr b="1" lang="zh-TW" sz="1500">
                <a:solidFill>
                  <a:schemeClr val="dk1"/>
                </a:solidFill>
                <a:highlight>
                  <a:srgbClr val="DBDEE1"/>
                </a:highlight>
              </a:rPr>
              <a:t>高粱</a:t>
            </a:r>
            <a:r>
              <a:rPr b="1" lang="zh-TW" sz="1500">
                <a:solidFill>
                  <a:schemeClr val="dk1"/>
                </a:solidFill>
                <a:highlight>
                  <a:srgbClr val="DBDEE1"/>
                </a:highlight>
              </a:rPr>
              <a:t>； 平均單價前三名：白蘭地、白酒、</a:t>
            </a:r>
            <a:r>
              <a:rPr b="1" lang="zh-TW" sz="1500">
                <a:solidFill>
                  <a:schemeClr val="dk1"/>
                </a:solidFill>
                <a:highlight>
                  <a:srgbClr val="DBDEE1"/>
                </a:highlight>
              </a:rPr>
              <a:t>紅酒</a:t>
            </a:r>
            <a:endParaRPr b="1" sz="1500">
              <a:solidFill>
                <a:schemeClr val="dk1"/>
              </a:solidFill>
              <a:highlight>
                <a:srgbClr val="DBDEE1"/>
              </a:highlight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00" y="1170125"/>
            <a:ext cx="8428006" cy="34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消費者輪廓分析：51-60歲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731950" y="4725825"/>
            <a:ext cx="8100300" cy="313200"/>
          </a:xfrm>
          <a:prstGeom prst="rect">
            <a:avLst/>
          </a:prstGeom>
          <a:solidFill>
            <a:srgbClr val="DBDE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1"/>
                </a:solidFill>
                <a:highlight>
                  <a:srgbClr val="DBDEE1"/>
                </a:highlight>
              </a:rPr>
              <a:t>多喜好威士忌、</a:t>
            </a:r>
            <a:r>
              <a:rPr b="1" lang="zh-TW" sz="1500">
                <a:solidFill>
                  <a:schemeClr val="dk1"/>
                </a:solidFill>
                <a:highlight>
                  <a:srgbClr val="DBDEE1"/>
                </a:highlight>
              </a:rPr>
              <a:t>高粱</a:t>
            </a:r>
            <a:r>
              <a:rPr b="1" lang="zh-TW" sz="1500">
                <a:solidFill>
                  <a:schemeClr val="dk1"/>
                </a:solidFill>
                <a:highlight>
                  <a:srgbClr val="DBDEE1"/>
                </a:highlight>
              </a:rPr>
              <a:t>、紅酒； 平均單價前三名：</a:t>
            </a:r>
            <a:r>
              <a:rPr b="1" lang="zh-TW" sz="1500">
                <a:solidFill>
                  <a:schemeClr val="dk1"/>
                </a:solidFill>
                <a:highlight>
                  <a:srgbClr val="DBDEE1"/>
                </a:highlight>
              </a:rPr>
              <a:t>威士忌</a:t>
            </a:r>
            <a:r>
              <a:rPr b="1" lang="zh-TW" sz="1500">
                <a:solidFill>
                  <a:schemeClr val="dk1"/>
                </a:solidFill>
                <a:highlight>
                  <a:srgbClr val="DBDEE1"/>
                </a:highlight>
              </a:rPr>
              <a:t>、</a:t>
            </a:r>
            <a:r>
              <a:rPr b="1" lang="zh-TW" sz="1500">
                <a:solidFill>
                  <a:schemeClr val="dk1"/>
                </a:solidFill>
                <a:highlight>
                  <a:srgbClr val="DBDEE1"/>
                </a:highlight>
              </a:rPr>
              <a:t>蘭姆</a:t>
            </a:r>
            <a:r>
              <a:rPr b="1" lang="zh-TW" sz="1500">
                <a:solidFill>
                  <a:schemeClr val="dk1"/>
                </a:solidFill>
                <a:highlight>
                  <a:srgbClr val="DBDEE1"/>
                </a:highlight>
              </a:rPr>
              <a:t>、</a:t>
            </a:r>
            <a:r>
              <a:rPr b="1" lang="zh-TW" sz="1500">
                <a:solidFill>
                  <a:schemeClr val="dk1"/>
                </a:solidFill>
                <a:highlight>
                  <a:srgbClr val="DBDEE1"/>
                </a:highlight>
              </a:rPr>
              <a:t>白酒</a:t>
            </a:r>
            <a:endParaRPr b="1" sz="1500">
              <a:solidFill>
                <a:schemeClr val="dk1"/>
              </a:solidFill>
              <a:highlight>
                <a:srgbClr val="DBDEE1"/>
              </a:highlight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00" y="1170125"/>
            <a:ext cx="8428006" cy="34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消費者輪廓分析：61歲</a:t>
            </a:r>
            <a:r>
              <a:rPr lang="zh-TW"/>
              <a:t>以上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731950" y="4725825"/>
            <a:ext cx="8100300" cy="313200"/>
          </a:xfrm>
          <a:prstGeom prst="rect">
            <a:avLst/>
          </a:prstGeom>
          <a:solidFill>
            <a:srgbClr val="DBDE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1"/>
                </a:solidFill>
                <a:highlight>
                  <a:srgbClr val="DBDEE1"/>
                </a:highlight>
              </a:rPr>
              <a:t>多喜好威士忌、紅酒、</a:t>
            </a:r>
            <a:r>
              <a:rPr b="1" lang="zh-TW" sz="1500">
                <a:solidFill>
                  <a:schemeClr val="dk1"/>
                </a:solidFill>
                <a:highlight>
                  <a:srgbClr val="DBDEE1"/>
                </a:highlight>
              </a:rPr>
              <a:t>高粱</a:t>
            </a:r>
            <a:r>
              <a:rPr b="1" lang="zh-TW" sz="1500">
                <a:solidFill>
                  <a:schemeClr val="dk1"/>
                </a:solidFill>
                <a:highlight>
                  <a:srgbClr val="DBDEE1"/>
                </a:highlight>
              </a:rPr>
              <a:t>； 平均單價前三名：</a:t>
            </a:r>
            <a:r>
              <a:rPr b="1" lang="zh-TW" sz="1500">
                <a:solidFill>
                  <a:schemeClr val="dk1"/>
                </a:solidFill>
                <a:highlight>
                  <a:srgbClr val="DBDEE1"/>
                </a:highlight>
              </a:rPr>
              <a:t>蘭姆、白蘭地</a:t>
            </a:r>
            <a:r>
              <a:rPr b="1" lang="zh-TW" sz="1500">
                <a:solidFill>
                  <a:schemeClr val="dk1"/>
                </a:solidFill>
                <a:highlight>
                  <a:srgbClr val="DBDEE1"/>
                </a:highlight>
              </a:rPr>
              <a:t>、</a:t>
            </a:r>
            <a:r>
              <a:rPr b="1" lang="zh-TW" sz="1500">
                <a:solidFill>
                  <a:schemeClr val="dk1"/>
                </a:solidFill>
                <a:highlight>
                  <a:srgbClr val="DBDEE1"/>
                </a:highlight>
              </a:rPr>
              <a:t>紅酒</a:t>
            </a:r>
            <a:endParaRPr b="1" sz="1500">
              <a:solidFill>
                <a:schemeClr val="dk1"/>
              </a:solidFill>
              <a:highlight>
                <a:srgbClr val="DBDEE1"/>
              </a:highlight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00" y="1170125"/>
            <a:ext cx="8428006" cy="34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