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9"/>
  </p:handoutMasterIdLst>
  <p:sldIdLst>
    <p:sldId id="256" r:id="rId5"/>
    <p:sldId id="267" r:id="rId6"/>
    <p:sldId id="261" r:id="rId7"/>
    <p:sldId id="257" r:id="rId8"/>
    <p:sldId id="259" r:id="rId9"/>
    <p:sldId id="268" r:id="rId10"/>
    <p:sldId id="269" r:id="rId11"/>
    <p:sldId id="263" r:id="rId12"/>
    <p:sldId id="270" r:id="rId13"/>
    <p:sldId id="274" r:id="rId14"/>
    <p:sldId id="271" r:id="rId15"/>
    <p:sldId id="275" r:id="rId16"/>
    <p:sldId id="272" r:id="rId17"/>
    <p:sldId id="273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56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lor.lukas-stratmann.com/color-systems/hsv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Smardlino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0" y="1149768"/>
            <a:ext cx="5332433" cy="677108"/>
          </a:xfrm>
        </p:spPr>
        <p:txBody>
          <a:bodyPr/>
          <a:lstStyle/>
          <a:p>
            <a:r>
              <a:rPr lang="fr-FR" dirty="0"/>
              <a:t>Une application de contrôle </a:t>
            </a:r>
            <a:r>
              <a:rPr lang="fr-FR" dirty="0" err="1"/>
              <a:t>arduino</a:t>
            </a:r>
            <a:r>
              <a:rPr lang="fr-FR" dirty="0"/>
              <a:t> sur PC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57AB2A-DC4E-4063-B373-B390E8605E8F}"/>
              </a:ext>
            </a:extLst>
          </p:cNvPr>
          <p:cNvSpPr txBox="1"/>
          <p:nvPr/>
        </p:nvSpPr>
        <p:spPr>
          <a:xfrm>
            <a:off x="1181100" y="1466455"/>
            <a:ext cx="433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Campana Luca</a:t>
            </a:r>
          </a:p>
          <a:p>
            <a:r>
              <a:rPr lang="fr-CH" sz="1400" dirty="0"/>
              <a:t>Girardin Jarod</a:t>
            </a:r>
          </a:p>
        </p:txBody>
      </p:sp>
      <p:pic>
        <p:nvPicPr>
          <p:cNvPr id="1026" name="Picture 2" descr="Histoire | Haute-Ecole Arc">
            <a:extLst>
              <a:ext uri="{FF2B5EF4-FFF2-40B4-BE49-F238E27FC236}">
                <a16:creationId xmlns:a16="http://schemas.microsoft.com/office/drawing/2014/main" id="{3916B0CF-4C6B-4693-8A6B-E315321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3" y="112260"/>
            <a:ext cx="2514209" cy="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Les valeurs du joystick ne sont pas affichées par défaut.</a:t>
            </a:r>
          </a:p>
          <a:p>
            <a:r>
              <a:rPr lang="fr-CH" dirty="0"/>
              <a:t>C’est du à un problème sur l’Arduino ou il doit à la fois lire le bus Serial et écrire dessus</a:t>
            </a:r>
          </a:p>
          <a:p>
            <a:r>
              <a:rPr lang="fr-CH" dirty="0"/>
              <a:t>Lire: les valeurs de la LED</a:t>
            </a:r>
          </a:p>
          <a:p>
            <a:r>
              <a:rPr lang="fr-CH" dirty="0"/>
              <a:t>Écrire: les valeurs du joystick</a:t>
            </a:r>
          </a:p>
          <a:p>
            <a:endParaRPr lang="fr-CH" dirty="0"/>
          </a:p>
          <a:p>
            <a:r>
              <a:rPr lang="fr-CH" dirty="0"/>
              <a:t>Afin de palier à ce problème, nous avons ajouté un mode «standalone» ou la LED est pilotée par le joystick, les valeurs du joystick sont envoyées sur le bus Serial, afin de les lire sur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170005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28812" y="1045923"/>
            <a:ext cx="79540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de données depuis le SERIAL:</a:t>
            </a:r>
          </a:p>
          <a:p>
            <a:r>
              <a:rPr lang="fr-FR" sz="1200" dirty="0"/>
              <a:t>Depuis le script python, des </a:t>
            </a:r>
            <a:r>
              <a:rPr lang="fr-FR" sz="1200" dirty="0" err="1"/>
              <a:t>énénements</a:t>
            </a:r>
            <a:r>
              <a:rPr lang="fr-FR" sz="1200" dirty="0"/>
              <a:t> sont déclenchés afin de communiquer avec </a:t>
            </a:r>
            <a:r>
              <a:rPr lang="fr-FR" sz="1200" dirty="0" err="1"/>
              <a:t>l'arduino</a:t>
            </a:r>
            <a:r>
              <a:rPr lang="fr-FR" sz="1200" dirty="0"/>
              <a:t> (appui d'un bouton, changement des valeurs des barres glissantes pour </a:t>
            </a:r>
            <a:r>
              <a:rPr lang="fr-FR" sz="1200" dirty="0" err="1"/>
              <a:t>controller</a:t>
            </a:r>
            <a:r>
              <a:rPr lang="fr-FR" sz="1200" dirty="0"/>
              <a:t> la saturation et la couleur, allumer ou éteindre la LED).</a:t>
            </a:r>
          </a:p>
          <a:p>
            <a:r>
              <a:rPr lang="fr-FR" sz="1200" dirty="0"/>
              <a:t>Tous les événements sont connectés à la même fonction :</a:t>
            </a:r>
          </a:p>
          <a:p>
            <a:endParaRPr lang="fr-FR" sz="1200" dirty="0"/>
          </a:p>
          <a:p>
            <a:r>
              <a:rPr lang="fr-CH" sz="1200" dirty="0" err="1"/>
              <a:t>def</a:t>
            </a:r>
            <a:r>
              <a:rPr lang="fr-CH" sz="1200" dirty="0"/>
              <a:t> </a:t>
            </a:r>
            <a:r>
              <a:rPr lang="fr-CH" sz="1200" dirty="0" err="1"/>
              <a:t>send_input</a:t>
            </a:r>
            <a:r>
              <a:rPr lang="fr-CH" sz="1200" dirty="0"/>
              <a:t>(</a:t>
            </a:r>
            <a:r>
              <a:rPr lang="fr-CH" sz="1200" dirty="0" err="1"/>
              <a:t>ser</a:t>
            </a:r>
            <a:r>
              <a:rPr lang="fr-CH" sz="1200" dirty="0"/>
              <a:t>: serial, _input: </a:t>
            </a:r>
            <a:r>
              <a:rPr lang="fr-CH" sz="1200" dirty="0" err="1"/>
              <a:t>str</a:t>
            </a:r>
            <a:r>
              <a:rPr lang="fr-CH" sz="1200" dirty="0"/>
              <a:t>): </a:t>
            </a:r>
          </a:p>
          <a:p>
            <a:endParaRPr lang="fr-CH" sz="1200" dirty="0"/>
          </a:p>
          <a:p>
            <a:pPr marL="171450" indent="-171450">
              <a:buFontTx/>
              <a:buChar char="-"/>
            </a:pPr>
            <a:r>
              <a:rPr lang="fr-FR" sz="1200" b="1" dirty="0"/>
              <a:t>serial </a:t>
            </a:r>
            <a:r>
              <a:rPr lang="fr-FR" sz="1200" dirty="0"/>
              <a:t>correspond à l'objet établissant la communication avec </a:t>
            </a:r>
            <a:r>
              <a:rPr lang="fr-FR" sz="1200" dirty="0" err="1"/>
              <a:t>l'arduino</a:t>
            </a:r>
            <a:r>
              <a:rPr lang="fr-FR" sz="1200" dirty="0"/>
              <a:t> tandis que **_input** correspond à la commande envoyée à </a:t>
            </a:r>
            <a:r>
              <a:rPr lang="fr-FR" sz="1200" dirty="0" err="1"/>
              <a:t>l'arduino</a:t>
            </a:r>
            <a:r>
              <a:rPr lang="fr-FR" sz="1200" dirty="0"/>
              <a:t>. La commande envoyée est toujours de la forme suivante:</a:t>
            </a:r>
          </a:p>
          <a:p>
            <a:r>
              <a:rPr lang="fr-FR" sz="1200" dirty="0"/>
              <a:t>	</a:t>
            </a:r>
            <a:r>
              <a:rPr lang="en-US" sz="1200" dirty="0"/>
              <a:t>_input = </a:t>
            </a:r>
            <a:r>
              <a:rPr lang="en-US" sz="1200" dirty="0" err="1"/>
              <a:t>on_off</a:t>
            </a:r>
            <a:r>
              <a:rPr lang="en-US" sz="1200" dirty="0"/>
              <a:t> hue intensity mode </a:t>
            </a:r>
          </a:p>
          <a:p>
            <a:endParaRPr lang="en-US" sz="1200" dirty="0"/>
          </a:p>
          <a:p>
            <a:pPr lvl="1"/>
            <a:r>
              <a:rPr lang="fr-FR" sz="1200" b="1" dirty="0"/>
              <a:t>- </a:t>
            </a:r>
            <a:r>
              <a:rPr lang="fr-FR" sz="1200" b="1" dirty="0" err="1"/>
              <a:t>on_off</a:t>
            </a:r>
            <a:r>
              <a:rPr lang="fr-FR" sz="1200" dirty="0"/>
              <a:t> correspond à un entier (1 pour allumé, 0 pour éteindre)</a:t>
            </a:r>
          </a:p>
          <a:p>
            <a:pPr lvl="1"/>
            <a:r>
              <a:rPr lang="fr-FR" sz="1200" b="1" dirty="0"/>
              <a:t>- hue</a:t>
            </a:r>
            <a:r>
              <a:rPr lang="fr-FR" sz="1200" dirty="0"/>
              <a:t> correspond à la valeur en entier de la couleur sur le cercle HUE (entre 0 et 359)</a:t>
            </a:r>
          </a:p>
          <a:p>
            <a:pPr lvl="1"/>
            <a:r>
              <a:rPr lang="fr-FR" sz="1200" b="1" dirty="0"/>
              <a:t>- </a:t>
            </a:r>
            <a:r>
              <a:rPr lang="fr-FR" sz="1200" b="1" dirty="0" err="1"/>
              <a:t>intensity</a:t>
            </a:r>
            <a:r>
              <a:rPr lang="fr-FR" sz="1200" dirty="0"/>
              <a:t> correspond à la valeur en </a:t>
            </a:r>
            <a:r>
              <a:rPr lang="fr-FR" sz="1200" dirty="0" err="1"/>
              <a:t>float</a:t>
            </a:r>
            <a:r>
              <a:rPr lang="fr-FR" sz="1200" dirty="0"/>
              <a:t> de l'intensité de la couleur (0.0 pour blanc et 1.0 pour la couleur vive)</a:t>
            </a:r>
          </a:p>
          <a:p>
            <a:pPr lvl="1"/>
            <a:r>
              <a:rPr lang="fr-FR" sz="1200" b="1" dirty="0"/>
              <a:t>- mode</a:t>
            </a:r>
            <a:r>
              <a:rPr lang="fr-FR" sz="1200" dirty="0"/>
              <a:t> correspond au mode de contrôle de la LED en entier (1 pour le mode "joystick" et 2 pour le mode "UI")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3719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28812" y="1045923"/>
            <a:ext cx="7954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de données depuis le SERIAL:</a:t>
            </a:r>
          </a:p>
          <a:p>
            <a:endParaRPr lang="fr-FR" dirty="0"/>
          </a:p>
          <a:p>
            <a:r>
              <a:rPr lang="fr-FR" sz="1200" dirty="0"/>
              <a:t>Avant de pouvoir </a:t>
            </a:r>
            <a:r>
              <a:rPr lang="fr-FR" sz="1200" dirty="0" err="1"/>
              <a:t>controller</a:t>
            </a:r>
            <a:r>
              <a:rPr lang="fr-FR" sz="1200" dirty="0"/>
              <a:t> </a:t>
            </a:r>
            <a:r>
              <a:rPr lang="fr-FR" sz="1200" dirty="0" err="1"/>
              <a:t>l'arduino</a:t>
            </a:r>
            <a:r>
              <a:rPr lang="fr-FR" sz="1200" dirty="0"/>
              <a:t> avec le GUI, il est nécessaire de faire l'interfaçage entre le script python et </a:t>
            </a:r>
            <a:r>
              <a:rPr lang="fr-FR" sz="1200" dirty="0" err="1"/>
              <a:t>l'arduino</a:t>
            </a:r>
            <a:r>
              <a:rPr lang="fr-FR" sz="1200" dirty="0"/>
              <a:t>. Dans le GUI, un champ est mis à disposition pour spécifier le port sur lequel est connecté </a:t>
            </a:r>
            <a:r>
              <a:rPr lang="fr-FR" sz="1200" dirty="0" err="1"/>
              <a:t>l'arduino</a:t>
            </a:r>
            <a:r>
              <a:rPr lang="fr-FR" sz="1200" dirty="0"/>
              <a:t> (que ce soit sur </a:t>
            </a:r>
            <a:r>
              <a:rPr lang="fr-FR" sz="1200" dirty="0" err="1"/>
              <a:t>windows</a:t>
            </a:r>
            <a:r>
              <a:rPr lang="fr-FR" sz="1200" dirty="0"/>
              <a:t> ou Linux). La librairie python </a:t>
            </a:r>
            <a:r>
              <a:rPr lang="fr-FR" sz="1200" b="1" dirty="0" err="1"/>
              <a:t>serial.tools</a:t>
            </a:r>
            <a:r>
              <a:rPr lang="fr-FR" sz="1200" dirty="0"/>
              <a:t> permet d'identifier les ports disponibles où se trouvent les périphériques branchés à la machine: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792F12-E0A0-4037-9237-DAF0C762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2845709"/>
            <a:ext cx="7468642" cy="3334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AD1E87-C361-4CE8-A2D8-F51C9C3C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0" y="3721228"/>
            <a:ext cx="7554379" cy="5525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1B040F-031B-4A66-B16C-BE5C77C7A136}"/>
              </a:ext>
            </a:extLst>
          </p:cNvPr>
          <p:cNvSpPr txBox="1"/>
          <p:nvPr/>
        </p:nvSpPr>
        <p:spPr>
          <a:xfrm>
            <a:off x="794810" y="2499814"/>
            <a:ext cx="795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Exemple Windows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7F43BF-40DB-4BFC-A79E-F41203AE0BE9}"/>
              </a:ext>
            </a:extLst>
          </p:cNvPr>
          <p:cNvSpPr txBox="1"/>
          <p:nvPr/>
        </p:nvSpPr>
        <p:spPr>
          <a:xfrm>
            <a:off x="794810" y="3342772"/>
            <a:ext cx="795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Exemple Linux :</a:t>
            </a:r>
          </a:p>
        </p:txBody>
      </p:sp>
    </p:spTree>
    <p:extLst>
      <p:ext uri="{BB962C8B-B14F-4D97-AF65-F5344CB8AC3E}">
        <p14:creationId xmlns:p14="http://schemas.microsoft.com/office/powerpoint/2010/main" val="135114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44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657976" cy="25455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Choisir le port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les valeurs du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et Linux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choisir le port USB via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d’afficher les valeurs du joystick, mais seulement via le mode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et Linux fonctionnel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1105372"/>
            <a:ext cx="4254940" cy="589563"/>
          </a:xfrm>
        </p:spPr>
        <p:txBody>
          <a:bodyPr>
            <a:normAutofit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3726870" cy="589563"/>
          </a:xfrm>
        </p:spPr>
        <p:txBody>
          <a:bodyPr>
            <a:normAutofit fontScale="92500"/>
          </a:bodyPr>
          <a:lstStyle/>
          <a:p>
            <a:r>
              <a:rPr lang="fr-FR" dirty="0"/>
              <a:t> Résultats attendus</a:t>
            </a:r>
          </a:p>
        </p:txBody>
      </p:sp>
    </p:spTree>
    <p:extLst>
      <p:ext uri="{BB962C8B-B14F-4D97-AF65-F5344CB8AC3E}">
        <p14:creationId xmlns:p14="http://schemas.microsoft.com/office/powerpoint/2010/main" val="16221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Présentation</a:t>
            </a:r>
          </a:p>
          <a:p>
            <a:r>
              <a:rPr lang="fr-FR" dirty="0"/>
              <a:t> Modules de travail</a:t>
            </a:r>
          </a:p>
          <a:p>
            <a:r>
              <a:rPr lang="fr-FR" dirty="0"/>
              <a:t> 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161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But du projet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interfaçant un Arduino et un ordinateur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/>
              <a:t> Directions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GUI en Python permettant de piloter une LED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rgb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et un joystick, tous deux sur un Arduino UNO.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Script Linux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Java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utilisant un des modules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pPr marL="0" indent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en Python utilisant le module ci-dessus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 Choix finaux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 Choix initiaux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</p:spTree>
    <p:extLst>
      <p:ext uri="{BB962C8B-B14F-4D97-AF65-F5344CB8AC3E}">
        <p14:creationId xmlns:p14="http://schemas.microsoft.com/office/powerpoint/2010/main" val="13010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piloter une LED </a:t>
            </a:r>
            <a:r>
              <a:rPr lang="fr-FR" dirty="0" err="1"/>
              <a:t>rgb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lire les valeurs d’un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USB, ainsi qu’agir sur ces données (changer la LED)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GUI Python avec </a:t>
            </a:r>
            <a:r>
              <a:rPr lang="fr-FR" i="1" dirty="0"/>
              <a:t>PyQt6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 avec </a:t>
            </a:r>
            <a:r>
              <a:rPr lang="fr-FR" i="1" dirty="0" err="1"/>
              <a:t>Pyserial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5669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Arduino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265129"/>
            <a:ext cx="7954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Afin de contrôler la LED </a:t>
            </a:r>
            <a:r>
              <a:rPr lang="fr-CH" dirty="0" err="1"/>
              <a:t>rgb</a:t>
            </a:r>
            <a:r>
              <a:rPr lang="fr-CH" dirty="0"/>
              <a:t>, il faut envoyer des valeurs entre 0 et 255 sur chacun de ses 3 pins (digitaux PWN).</a:t>
            </a:r>
          </a:p>
          <a:p>
            <a:r>
              <a:rPr lang="fr-CH" dirty="0"/>
              <a:t>→ envoie de (255, 255, 255) (</a:t>
            </a:r>
            <a:r>
              <a:rPr lang="fr-CH" dirty="0" err="1"/>
              <a:t>r,g,b</a:t>
            </a:r>
            <a:r>
              <a:rPr lang="fr-CH" dirty="0"/>
              <a:t>) ⇒ blanc</a:t>
            </a:r>
          </a:p>
          <a:p>
            <a:r>
              <a:rPr lang="fr-CH" dirty="0"/>
              <a:t>→ envoie de (127,      0,     0) (</a:t>
            </a:r>
            <a:r>
              <a:rPr lang="fr-CH" dirty="0" err="1"/>
              <a:t>r,g,b</a:t>
            </a:r>
            <a:r>
              <a:rPr lang="fr-CH" dirty="0"/>
              <a:t>) ⇒ rouge</a:t>
            </a:r>
          </a:p>
          <a:p>
            <a:r>
              <a:rPr lang="fr-CH" dirty="0"/>
              <a:t>→ …</a:t>
            </a:r>
          </a:p>
          <a:p>
            <a:endParaRPr lang="fr-CH" dirty="0"/>
          </a:p>
          <a:p>
            <a:r>
              <a:rPr lang="fr-CH" dirty="0"/>
              <a:t>Afin de lire les valeurs du joystick, il suffit de récupérer les valeurs de ses pins.</a:t>
            </a:r>
          </a:p>
          <a:p>
            <a:r>
              <a:rPr lang="fr-CH" dirty="0"/>
              <a:t>Il possède un pin digital (SW) indiquant si le joystick est pressé.</a:t>
            </a:r>
          </a:p>
          <a:p>
            <a:r>
              <a:rPr lang="fr-CH" dirty="0"/>
              <a:t>IL possède deux pins analogues (</a:t>
            </a:r>
            <a:r>
              <a:rPr lang="fr-CH" dirty="0" err="1"/>
              <a:t>x_axis</a:t>
            </a:r>
            <a:r>
              <a:rPr lang="fr-CH" dirty="0"/>
              <a:t>, </a:t>
            </a:r>
            <a:r>
              <a:rPr lang="fr-CH" dirty="0" err="1"/>
              <a:t>y_axis</a:t>
            </a:r>
            <a:r>
              <a:rPr lang="fr-CH" dirty="0"/>
              <a:t>) donnant l’inclinaison du joystick, sur ses 2 axes.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L’application GUI est faite à l’aide de </a:t>
            </a:r>
            <a:r>
              <a:rPr lang="fr-CH" i="1" dirty="0"/>
              <a:t>PyQt6</a:t>
            </a:r>
          </a:p>
          <a:p>
            <a:r>
              <a:rPr lang="fr-CH" dirty="0"/>
              <a:t>Il y a 2 </a:t>
            </a:r>
            <a:r>
              <a:rPr lang="fr-CH" dirty="0" err="1"/>
              <a:t>sliders</a:t>
            </a:r>
            <a:r>
              <a:rPr lang="fr-CH" dirty="0"/>
              <a:t> permettant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Saturation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A0AF4431-78F0-4B84-8659-FF01B272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6" y="2334992"/>
            <a:ext cx="3351887" cy="19735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6A789B-6C63-4A95-9A96-1971B56937C8}"/>
              </a:ext>
            </a:extLst>
          </p:cNvPr>
          <p:cNvSpPr txBox="1"/>
          <p:nvPr/>
        </p:nvSpPr>
        <p:spPr>
          <a:xfrm>
            <a:off x="4352796" y="2246252"/>
            <a:ext cx="44655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couleur peut être représentée de plusieurs manières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RGB</a:t>
            </a:r>
          </a:p>
          <a:p>
            <a:r>
              <a:rPr lang="fr-CH" dirty="0"/>
              <a:t>	</a:t>
            </a:r>
            <a:r>
              <a:rPr lang="fr-CH" sz="1600" dirty="0" err="1"/>
              <a:t>red</a:t>
            </a:r>
            <a:r>
              <a:rPr lang="fr-CH" sz="1600" dirty="0"/>
              <a:t>-green-</a:t>
            </a:r>
            <a:r>
              <a:rPr lang="fr-CH" sz="1600" dirty="0" err="1"/>
              <a:t>blue</a:t>
            </a:r>
            <a:r>
              <a:rPr lang="fr-CH" sz="1600" dirty="0"/>
              <a:t>, valeurs allant de 0 à 255</a:t>
            </a:r>
          </a:p>
          <a:p>
            <a:r>
              <a:rPr lang="fr-CH" sz="1600" dirty="0"/>
              <a:t>	→ </a:t>
            </a:r>
            <a:r>
              <a:rPr lang="fr-CH" sz="1600" dirty="0" err="1"/>
              <a:t>rgb</a:t>
            </a:r>
            <a:r>
              <a:rPr lang="fr-CH" sz="1600" dirty="0"/>
              <a:t>(127, 0, 0) ⇒ rouge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HSV</a:t>
            </a:r>
          </a:p>
          <a:p>
            <a:pPr lvl="1"/>
            <a:r>
              <a:rPr lang="fr-CH" sz="1600" dirty="0"/>
              <a:t>hue-saturation-value (comme sur l’image)</a:t>
            </a:r>
          </a:p>
          <a:p>
            <a:pPr lvl="1"/>
            <a:r>
              <a:rPr lang="fr-CH" sz="1600" dirty="0"/>
              <a:t>le hue est la valeur de l’angle</a:t>
            </a:r>
          </a:p>
          <a:p>
            <a:pPr lvl="1"/>
            <a:r>
              <a:rPr lang="fr-CH" sz="1600" dirty="0"/>
              <a:t>la saturation est le rayon</a:t>
            </a:r>
          </a:p>
        </p:txBody>
      </p:sp>
    </p:spTree>
    <p:extLst>
      <p:ext uri="{BB962C8B-B14F-4D97-AF65-F5344CB8AC3E}">
        <p14:creationId xmlns:p14="http://schemas.microsoft.com/office/powerpoint/2010/main" val="103136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250539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TP104334741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2014-05-21T15:12:11+00:00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business sobre et élégante, reposant sur un design avangardiste aux motifs géométriques abstraits.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D2ACA8-A7D1-4BB5-938C-60E14DC0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C2D3C-FA7E-4E05-9BC4-F005A36E2BCE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858</Words>
  <Application>Microsoft Office PowerPoint</Application>
  <PresentationFormat>Affichage à l'écran (16:9)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Black</vt:lpstr>
      <vt:lpstr>Segoe UI Semilight</vt:lpstr>
      <vt:lpstr>SegoeBook</vt:lpstr>
      <vt:lpstr>Thème Office</vt:lpstr>
      <vt:lpstr>Smardlino</vt:lpstr>
      <vt:lpstr>Présentation PowerPoint</vt:lpstr>
      <vt:lpstr>Présentation PowerPoint</vt:lpstr>
      <vt:lpstr>Chapitre 1</vt:lpstr>
      <vt:lpstr>Chapitre 1</vt:lpstr>
      <vt:lpstr>Présentation PowerPoint</vt:lpstr>
      <vt:lpstr>Chapitre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2022-04-17T16:10:01Z</dcterms:created>
  <dcterms:modified xsi:type="dcterms:W3CDTF">2022-04-17T21:22:46Z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