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outlineViewPr>
    <p:cViewPr>
      <p:scale>
        <a:sx n="33" d="100"/>
        <a:sy n="33" d="100"/>
      </p:scale>
      <p:origin x="0" y="-467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9B0C6-E61F-F4B2-0695-C8103113F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1DEF5-2C29-5015-7C0D-4A44200D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D7500-AE40-A03F-28FB-4FBCF019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19CBE-13C3-32AF-7A24-6419D2B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D94300-3772-EA77-F3B0-612C0879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8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1D725-0F25-4FB4-D67D-317D56FD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EDA2B7-FB5D-67A1-3520-3D0767A2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75035-860B-07F5-18EF-4875765C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C113FD-E544-6085-2A61-8405B8BB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8D46C1-1E66-2E3A-6DD0-6A61924B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5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93F9F4-6F2C-B2E2-EB38-A3597A87C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E3396B-E45D-7999-D366-4E12F7762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E15677-F88F-881A-B1BB-C20427D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10EAC-280D-3B91-C0E8-CBFC4A9B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BA94A1-8809-CC59-DFE8-5A7E45FC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11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58E47-06B3-B5E3-D17A-8C5CA6B3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F5186-53AE-D992-FCEE-09D10B4A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4041A-39BC-0639-8902-F8226F5B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66A37-9EEE-7E87-6615-A659A010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D1152-DD58-1842-F3C0-36341F94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5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D7AD2-C982-5B9C-379D-865D80ED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2D377-47AF-82DF-8A3B-75ED9AC1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6ABF3-35A6-7D50-CA77-5DD15A8A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8BC4D-2B1A-853A-43E9-3F9146E5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09527-B842-B939-651C-62C2A70A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4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81C8E-DBD7-9EDB-A110-0A4D253D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DB9DD-A40B-D19D-2BFD-EC971AEA2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AE258F-D5DE-DACF-E40F-A562E8168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66BC76-3A8C-62CF-1BAE-019EF42E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F30720-17B9-92ED-5F9B-6056E477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84F7C-E623-841C-428C-C1B18079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01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E3BB-559F-C68F-B0DB-007FD4A1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7A0265-A72B-8CFE-9B5D-01E55F825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04B451-BDE1-F1E4-A58B-5BC2C90D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6921D5-399D-03F3-F5C6-6EB786D61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D36B6A-80A3-AC90-7B24-5858EC96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130CAD-CDF4-590E-037D-C9F9CAD6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0C845D-3488-B39D-27CC-862F0557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2DFEB5-6B14-073F-FA83-A6A3BEAD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4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85D69-5016-F77E-7B66-E3651CD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105741-1123-7969-7818-94983EEB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54ADA4-6572-1B07-A286-B76759A8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934B84-5316-6437-6591-BF1DAB42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3BA4BF-62A5-8EF7-8D45-658C455B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FAB137-D9BE-A274-1651-B6F5246C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C72FC4-B029-733A-EBB0-4722C92D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2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DE26F-50ED-90AD-0632-2CEE5677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B93A2-12B0-9FC2-6A5C-7C1C7C7C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13DAED-E533-DF93-D5BB-402070EB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1193B4-FA47-F0F5-10F4-FC38A28F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F368C3-79B6-9C02-9343-A639DF8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D6B945-B7A1-1816-45C2-CF26F83D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13EC-02D0-DDFA-5190-6C9236B3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B0F8DC-ED1D-A99D-C133-47371DA0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40ECF-412D-9230-CFE8-47FF2292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024C1-FDD8-7800-C93F-0DB69EBA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D19192-3001-B8AC-EA45-CBDE6A4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2F1BE-F222-26FD-EB27-18AA53DD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68D80A-64BB-58B0-C1C8-EA27A07B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7508D-09F7-5889-C602-CBF74BC8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B0340E-C0ED-5848-6DB5-106267940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E1D09-C8AF-4E4C-9631-C726CAD57EB7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319BB-C034-6ADF-0B3C-B955B518A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3B1AAC-DC49-FC36-F3F6-588E36B07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B38E7-02F6-4470-96D6-FF561629C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17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aigl.s3.us-east-1.amazonaws.com/pnad_covid_final.d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5B698-9A4E-F1DF-58A6-917F5BAE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743" y="2235200"/>
            <a:ext cx="9144000" cy="2387600"/>
          </a:xfrm>
        </p:spPr>
        <p:txBody>
          <a:bodyPr>
            <a:noAutofit/>
          </a:bodyPr>
          <a:lstStyle/>
          <a:p>
            <a:r>
              <a:rPr lang="pt-BR" sz="4400" dirty="0"/>
              <a:t>Análise de Dados da Pandemia no Brasil: Indicadores Sociais e Epidemiológicos para Medidas Preventivas Futuras</a:t>
            </a:r>
          </a:p>
        </p:txBody>
      </p:sp>
    </p:spTree>
    <p:extLst>
      <p:ext uri="{BB962C8B-B14F-4D97-AF65-F5344CB8AC3E}">
        <p14:creationId xmlns:p14="http://schemas.microsoft.com/office/powerpoint/2010/main" val="2535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6FEFB-606D-7E1D-6C33-71A0F206B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195943"/>
            <a:ext cx="11342914" cy="6477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3800" b="1" dirty="0"/>
              <a:t>Sexo</a:t>
            </a:r>
          </a:p>
          <a:p>
            <a:endParaRPr lang="pt-BR" dirty="0"/>
          </a:p>
          <a:p>
            <a:r>
              <a:rPr lang="pt-BR" dirty="0"/>
              <a:t>O gráfico apresenta o total de pessoas contaminadas segundo o </a:t>
            </a:r>
            <a:r>
              <a:rPr lang="pt-BR" b="1" dirty="0"/>
              <a:t>sexo</a:t>
            </a:r>
            <a:r>
              <a:rPr lang="pt-BR" dirty="0"/>
              <a:t>, evidenciando uma </a:t>
            </a:r>
            <a:r>
              <a:rPr lang="pt-BR" b="1" dirty="0"/>
              <a:t>distribuição bastante equilibrada</a:t>
            </a:r>
            <a:r>
              <a:rPr lang="pt-BR" dirty="0"/>
              <a:t> entre homens e mulheres, com leve predominância do sexo masculino. Essa semelhança indica que o contágio atingiu de forma ampla toda a população, sem diferenças expressivas de exposição direta ao vírus.</a:t>
            </a:r>
          </a:p>
          <a:p>
            <a:endParaRPr lang="pt-BR" dirty="0"/>
          </a:p>
          <a:p>
            <a:r>
              <a:rPr lang="pt-BR" dirty="0"/>
              <a:t>Ainda assim, estudos complementares e dados clínicos observam que, embora a </a:t>
            </a:r>
            <a:r>
              <a:rPr lang="pt-BR" b="1" dirty="0"/>
              <a:t>taxa de infecção seja semelhante</a:t>
            </a:r>
            <a:r>
              <a:rPr lang="pt-BR" dirty="0"/>
              <a:t>, os </a:t>
            </a:r>
            <a:r>
              <a:rPr lang="pt-BR" b="1" dirty="0"/>
              <a:t>homens tendem a apresentar maior gravidade nos sintomas e maior taxa de mortalidade</a:t>
            </a:r>
            <a:r>
              <a:rPr lang="pt-BR" dirty="0"/>
              <a:t>, o que pode estar relacionado a fatores biológicos (como respostas imunológicas) e comportamentais (menor procura por atendimento médico preventivo).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Importância para medidas preventivas futuras:</a:t>
            </a:r>
          </a:p>
          <a:p>
            <a:r>
              <a:rPr lang="pt-BR" b="1" dirty="0"/>
              <a:t>Planejamento de campanhas específicas por público:</a:t>
            </a:r>
            <a:r>
              <a:rPr lang="pt-BR" dirty="0"/>
              <a:t> desenvolver estratégias de comunicação diferenciadas, com ênfase em </a:t>
            </a:r>
            <a:r>
              <a:rPr lang="pt-BR" b="1" dirty="0"/>
              <a:t>educação sanitária e acompanhamento médico preventivo para homens</a:t>
            </a:r>
            <a:r>
              <a:rPr lang="pt-BR" dirty="0"/>
              <a:t>, que costumam buscar atendimento apenas em estágios mais avançados da doença.</a:t>
            </a:r>
          </a:p>
          <a:p>
            <a:endParaRPr lang="pt-BR" b="1" dirty="0"/>
          </a:p>
          <a:p>
            <a:r>
              <a:rPr lang="pt-BR" b="1" dirty="0"/>
              <a:t>Análise de impacto social:</a:t>
            </a:r>
            <a:r>
              <a:rPr lang="pt-BR" dirty="0"/>
              <a:t> considerar que, em muitas famílias, a contaminação do principal provedor (homem ou mulher) pode gerar </a:t>
            </a:r>
            <a:r>
              <a:rPr lang="pt-BR" b="1" dirty="0"/>
              <a:t>efeitos econômicos diretos</a:t>
            </a:r>
            <a:r>
              <a:rPr lang="pt-BR" dirty="0"/>
              <a:t>, reforçando a importância de políticas de proteção social.</a:t>
            </a:r>
          </a:p>
          <a:p>
            <a:endParaRPr lang="pt-BR" b="1" dirty="0"/>
          </a:p>
          <a:p>
            <a:r>
              <a:rPr lang="pt-BR" b="1" dirty="0"/>
              <a:t>Ações de vigilância baseadas em gênero:</a:t>
            </a:r>
            <a:r>
              <a:rPr lang="pt-BR" dirty="0"/>
              <a:t> monitorar padrões de comportamento e exposição em grupos profissionais, especialmente em setores com predominância masculina (ex.: transporte, construção civil) ou feminina (ex.: saúde e educação).</a:t>
            </a:r>
          </a:p>
          <a:p>
            <a:endParaRPr lang="pt-BR" b="1" dirty="0"/>
          </a:p>
          <a:p>
            <a:r>
              <a:rPr lang="pt-BR" b="1" dirty="0"/>
              <a:t>Integração com políticas de saúde preventiva:</a:t>
            </a:r>
            <a:r>
              <a:rPr lang="pt-BR" dirty="0"/>
              <a:t> estimular check-ups periódicos e campanhas educativas voltadas à </a:t>
            </a:r>
            <a:r>
              <a:rPr lang="pt-BR" b="1" dirty="0"/>
              <a:t>adesão ao tratamento e autocuidado</a:t>
            </a:r>
            <a:r>
              <a:rPr lang="pt-BR" dirty="0"/>
              <a:t>, reduzindo riscos de agravamento em futuros surtos.</a:t>
            </a:r>
          </a:p>
          <a:p>
            <a:endParaRPr lang="pt-BR" dirty="0"/>
          </a:p>
          <a:p>
            <a:r>
              <a:rPr lang="pt-BR" dirty="0"/>
              <a:t>Em síntese, a análise por sexo reforça a importância de integrar a </a:t>
            </a:r>
            <a:r>
              <a:rPr lang="pt-BR" b="1" dirty="0"/>
              <a:t>dimensão de gênero</a:t>
            </a:r>
            <a:r>
              <a:rPr lang="pt-BR" dirty="0"/>
              <a:t> nas políticas de saúde pública, garantindo que ações preventivas, comunicacionais e assistenciais sejam mais </a:t>
            </a:r>
            <a:r>
              <a:rPr lang="pt-BR" b="1" dirty="0"/>
              <a:t>eficazes e equitativas</a:t>
            </a:r>
            <a:r>
              <a:rPr lang="pt-BR" dirty="0"/>
              <a:t> em futuras pandemias.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37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, Gráfico de cascata&#10;&#10;O conteúdo gerado por IA pode estar incorreto.">
            <a:extLst>
              <a:ext uri="{FF2B5EF4-FFF2-40B4-BE49-F238E27FC236}">
                <a16:creationId xmlns:a16="http://schemas.microsoft.com/office/drawing/2014/main" id="{0F96E26F-415F-DE7C-EE31-B9B508F3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80069"/>
            <a:ext cx="10394155" cy="631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8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D6EC8-CEA0-EFD3-4162-37DB9646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3400" b="1" dirty="0"/>
              <a:t>Nível de Escolaridade:</a:t>
            </a:r>
          </a:p>
          <a:p>
            <a:endParaRPr lang="pt-BR" dirty="0"/>
          </a:p>
          <a:p>
            <a:pPr algn="just"/>
            <a:r>
              <a:rPr lang="pt-BR" dirty="0"/>
              <a:t>	</a:t>
            </a:r>
            <a:r>
              <a:rPr lang="pt-BR" sz="3400" dirty="0"/>
              <a:t>Este gráfico mostra a </a:t>
            </a:r>
            <a:r>
              <a:rPr lang="pt-BR" sz="3400" b="1" dirty="0"/>
              <a:t>escolaridade das pessoas contaminadas</a:t>
            </a:r>
            <a:r>
              <a:rPr lang="pt-BR" sz="3400" dirty="0"/>
              <a:t>. Para prevenção de futuras pandemias, podemos tirar algumas conclusões:</a:t>
            </a:r>
          </a:p>
          <a:p>
            <a:pPr algn="just"/>
            <a:endParaRPr lang="pt-BR" sz="3400" dirty="0"/>
          </a:p>
          <a:p>
            <a:pPr algn="just"/>
            <a:r>
              <a:rPr lang="pt-BR" sz="3400" dirty="0"/>
              <a:t>	Pessoas com </a:t>
            </a:r>
            <a:r>
              <a:rPr lang="pt-BR" sz="3400" b="1" dirty="0"/>
              <a:t>nível de escolaridade mais baixo (categorias 2 e 5 no gráfico)</a:t>
            </a:r>
            <a:r>
              <a:rPr lang="pt-BR" sz="3400" dirty="0"/>
              <a:t> parecem ter maior contágio.</a:t>
            </a:r>
          </a:p>
          <a:p>
            <a:pPr marL="0" indent="0" algn="just">
              <a:buNone/>
            </a:pPr>
            <a:r>
              <a:rPr lang="pt-BR" sz="3400" dirty="0"/>
              <a:t>	</a:t>
            </a:r>
          </a:p>
          <a:p>
            <a:pPr algn="just"/>
            <a:r>
              <a:rPr lang="pt-BR" sz="3400" dirty="0"/>
              <a:t>	Isso sugere que </a:t>
            </a:r>
            <a:r>
              <a:rPr lang="pt-BR" sz="3400" b="1" dirty="0"/>
              <a:t>campanhas educativas e de conscientização devem ser direcionadas a grupos com menor escolaridade</a:t>
            </a:r>
            <a:r>
              <a:rPr lang="pt-BR" sz="3400" dirty="0"/>
              <a:t>, usando linguagem simples e acessível.</a:t>
            </a:r>
          </a:p>
          <a:p>
            <a:pPr marL="0" indent="0" algn="just">
              <a:buNone/>
            </a:pPr>
            <a:endParaRPr lang="pt-BR" sz="3400" dirty="0"/>
          </a:p>
          <a:p>
            <a:pPr algn="just"/>
            <a:r>
              <a:rPr lang="pt-BR" sz="3400" dirty="0"/>
              <a:t>	Estratégias preventivas podem incluir </a:t>
            </a:r>
            <a:r>
              <a:rPr lang="pt-BR" sz="3400" b="1" dirty="0"/>
              <a:t>informações sobre higiene, uso de máscaras, vacinação e distanciamento</a:t>
            </a:r>
            <a:r>
              <a:rPr lang="pt-BR" sz="3400" dirty="0"/>
              <a:t>, adaptadas ao público com menor instrução formal.</a:t>
            </a:r>
          </a:p>
          <a:p>
            <a:pPr algn="just"/>
            <a:endParaRPr lang="pt-BR" sz="3400" dirty="0"/>
          </a:p>
          <a:p>
            <a:pPr algn="just"/>
            <a:r>
              <a:rPr lang="pt-BR" sz="3400" dirty="0"/>
              <a:t>	Em resumo: </a:t>
            </a:r>
            <a:r>
              <a:rPr lang="pt-BR" sz="3400" b="1" dirty="0"/>
              <a:t>focar a educação em saúde e comunicação clara para grupos com menor escolaridade pode reduzir a disseminação de doenças em futuras pandemias.</a:t>
            </a:r>
            <a:endParaRPr lang="pt-BR" sz="3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32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90E93DAC-B6F3-0602-17FB-DAA2937C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9100"/>
            <a:ext cx="10069286" cy="6235285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35596F0-FCB7-7611-26FE-E62980AEC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8304"/>
              </p:ext>
            </p:extLst>
          </p:nvPr>
        </p:nvGraphicFramePr>
        <p:xfrm>
          <a:off x="8689169" y="2124583"/>
          <a:ext cx="2283631" cy="2608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426">
                  <a:extLst>
                    <a:ext uri="{9D8B030D-6E8A-4147-A177-3AD203B41FA5}">
                      <a16:colId xmlns:a16="http://schemas.microsoft.com/office/drawing/2014/main" val="157669721"/>
                    </a:ext>
                  </a:extLst>
                </a:gridCol>
                <a:gridCol w="1901205">
                  <a:extLst>
                    <a:ext uri="{9D8B030D-6E8A-4147-A177-3AD203B41FA5}">
                      <a16:colId xmlns:a16="http://schemas.microsoft.com/office/drawing/2014/main" val="11725523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1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Sem instrução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4841508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2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Fundamental incompleto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632608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3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Fundamental completa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6509645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4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Médio incompleto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19448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5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Médio completo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7291367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6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Superior incompleto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7560475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7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Superior completo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886663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>
                          <a:effectLst/>
                        </a:rPr>
                        <a:t>8</a:t>
                      </a:r>
                      <a:endParaRPr lang="pt-B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buNone/>
                      </a:pPr>
                      <a:r>
                        <a:rPr lang="pt-BR" sz="1000" kern="0" dirty="0">
                          <a:effectLst/>
                        </a:rPr>
                        <a:t>Pós-graduação, mestrado ou doutorado</a:t>
                      </a:r>
                      <a:endParaRPr lang="pt-B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4693599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E8ED31C-032C-A827-1422-B1697C5D8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170" y="2124424"/>
            <a:ext cx="52447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5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A814C-DDC0-F9F4-642D-3686203E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14"/>
            <a:ext cx="10515600" cy="6313715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Principais Sintomas da Pandemia (Análise de Frequência)</a:t>
            </a:r>
          </a:p>
          <a:p>
            <a:r>
              <a:rPr lang="pt-BR" sz="2000" dirty="0"/>
              <a:t>A análise dos relatos de sintomas mais frequentes estabelece um perfil claro da manifestação da doença na população.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238308C-F457-EFC4-E499-14BD4418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33" y="1605481"/>
            <a:ext cx="9085533" cy="50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3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, Gráfico de funil&#10;&#10;O conteúdo gerado por IA pode estar incorreto.">
            <a:extLst>
              <a:ext uri="{FF2B5EF4-FFF2-40B4-BE49-F238E27FC236}">
                <a16:creationId xmlns:a16="http://schemas.microsoft.com/office/drawing/2014/main" id="{29A2BBC7-4DF3-69B2-D801-FCB8231A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424963"/>
            <a:ext cx="10421926" cy="61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53D6F-DE9F-E3C6-E28A-CA27C1146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314"/>
            <a:ext cx="10515600" cy="5730649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/>
              <a:t>Cenário Geral e o Declínio de Sintomas e Atendimentos</a:t>
            </a:r>
            <a:endParaRPr lang="pt-BR" sz="2400" dirty="0"/>
          </a:p>
          <a:p>
            <a:pPr marL="0" indent="0" algn="just">
              <a:buNone/>
            </a:pPr>
            <a:r>
              <a:rPr lang="pt-BR" sz="2000" dirty="0"/>
              <a:t>	</a:t>
            </a:r>
          </a:p>
          <a:p>
            <a:pPr algn="just"/>
            <a:r>
              <a:rPr lang="pt-BR" sz="2000" dirty="0"/>
              <a:t>	O gráfico </a:t>
            </a:r>
            <a:r>
              <a:rPr lang="pt-BR" sz="2000" b="1" dirty="0"/>
              <a:t>"Total de Pessoas Com Algum Sintoma Por Semana dos Meses"</a:t>
            </a:r>
            <a:r>
              <a:rPr lang="pt-BR" sz="2000" dirty="0"/>
              <a:t> mostra claramente que o número de pessoas com sintomas relacionados à Covid-19 começou a diminuir a partir de </a:t>
            </a:r>
            <a:r>
              <a:rPr lang="pt-BR" sz="2000" b="1" dirty="0"/>
              <a:t>novembro</a:t>
            </a:r>
            <a:r>
              <a:rPr lang="pt-BR" sz="2000" dirty="0"/>
              <a:t>. </a:t>
            </a:r>
          </a:p>
          <a:p>
            <a:endParaRPr lang="pt-BR" dirty="0"/>
          </a:p>
        </p:txBody>
      </p:sp>
      <p:pic>
        <p:nvPicPr>
          <p:cNvPr id="4" name="Imagem 3" descr="Gráfico&#10;&#10;O conteúdo gerado por IA pode estar incorreto.">
            <a:extLst>
              <a:ext uri="{FF2B5EF4-FFF2-40B4-BE49-F238E27FC236}">
                <a16:creationId xmlns:a16="http://schemas.microsoft.com/office/drawing/2014/main" id="{A1024FB2-1A10-97E2-9813-319605637A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56" y="2286416"/>
            <a:ext cx="7957457" cy="4484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66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BE444-E4D7-031A-0F57-F3A9A9EC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28"/>
            <a:ext cx="10515600" cy="6335485"/>
          </a:xfrm>
        </p:spPr>
        <p:txBody>
          <a:bodyPr/>
          <a:lstStyle/>
          <a:p>
            <a:r>
              <a:rPr lang="pt-BR" b="1" dirty="0"/>
              <a:t>Testes Realizados VS Não Realizados por Mês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algn="just"/>
            <a:r>
              <a:rPr lang="pt-BR" dirty="0"/>
              <a:t>	Este gráfico apresenta a quantidade de pessoas que realizaram ou não testes de COVID-19 nos meses de setembro, outubro e novembro. As barras empilhadas permitem comparar diretamente a proporção de testes realizados versus não realizados em cada mês, facilitando a visualização da evolução temporal. Observa-se claramente a predominância dos testes realizados, permitindo identificar padrões de adesão à testagem ao longo do período analisado. A segmentação por mês permite observar se houve aumento ou diminuição na quantidade de testes realizados, sendo útil para avaliar a efetividade das campanhas de testagem.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0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publicação numa rede social&#10;&#10;O conteúdo gerado por IA pode estar incorreto.">
            <a:extLst>
              <a:ext uri="{FF2B5EF4-FFF2-40B4-BE49-F238E27FC236}">
                <a16:creationId xmlns:a16="http://schemas.microsoft.com/office/drawing/2014/main" id="{DC3D5ED5-F882-836D-D58C-B7B494A0A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9" y="1420585"/>
            <a:ext cx="11155662" cy="4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359A7-ACCF-501A-3F91-FDBD65357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857"/>
            <a:ext cx="10515600" cy="5687106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Testes de COVID-19 realizados por tipo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Este gráfico de linhas mostra a evolução dos diferentes tipos de testes realizados ao longo dos três meses analisados. Cada linha representa um tipo de teste específico, evidenciando quais métodos foram mais aplicados e se houve tendência de aumento ou redução ao longo do tempo. O uso de marcadores destaca os valores reais de cada mês, permitindo uma leitura clara da distribuição. Este gráfico é essencial para identificar quais tipos de teste foram mais utilizados em cada período e como a demanda por cada teste variou durante a pandemia.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97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62E2A-7585-9C86-3922-68EB8CF6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14"/>
            <a:ext cx="10515600" cy="62592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b="1" dirty="0"/>
              <a:t>INTRODUÇÃO:</a:t>
            </a:r>
          </a:p>
          <a:p>
            <a:pPr marL="0" indent="0" algn="ctr">
              <a:buNone/>
            </a:pPr>
            <a:r>
              <a:rPr lang="pt-BR" dirty="0"/>
              <a:t>	</a:t>
            </a:r>
          </a:p>
          <a:p>
            <a:pPr algn="just"/>
            <a:r>
              <a:rPr lang="pt-BR" dirty="0"/>
              <a:t>A pandemia de COVID-19 representou um dos maiores desafios sanitários e sociais da história recente, impactando profundamente a saúde pública, o mercado de trabalho, a educação e a economia em todo o mundo. No Brasil, os efeitos foram amplamente registrados em bases de dados oficiais, como as pesquisas conduzidas pelo Instituto Brasileiro de Geografia e Estatística (IBGE).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	O presente estudo tem como objetivo analisar, de forma detalhada e estruturada, os principais indicadores relacionados à pandemia no Brasil, a partir do banco de dados do IBGE. Os dados originais em formato </a:t>
            </a:r>
            <a:r>
              <a:rPr lang="pt-BR" b="1" dirty="0"/>
              <a:t>CSV</a:t>
            </a:r>
            <a:r>
              <a:rPr lang="pt-BR" dirty="0"/>
              <a:t> foram convertidos para </a:t>
            </a:r>
            <a:r>
              <a:rPr lang="pt-BR" b="1" dirty="0"/>
              <a:t>SQL</a:t>
            </a:r>
            <a:r>
              <a:rPr lang="pt-BR" dirty="0"/>
              <a:t>, tratados em </a:t>
            </a:r>
            <a:r>
              <a:rPr lang="pt-BR" b="1" dirty="0"/>
              <a:t>Python</a:t>
            </a:r>
            <a:r>
              <a:rPr lang="pt-BR" dirty="0"/>
              <a:t> e posteriormente utilizados em consultas analíticas (</a:t>
            </a:r>
            <a:r>
              <a:rPr lang="pt-BR" b="1" dirty="0"/>
              <a:t>queries SQL</a:t>
            </a:r>
            <a:r>
              <a:rPr lang="pt-BR" dirty="0"/>
              <a:t>) para suporte visual no </a:t>
            </a:r>
            <a:r>
              <a:rPr lang="pt-BR" b="1" dirty="0"/>
              <a:t>Power BI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510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E73878A2-B46A-F2A5-118A-96527EE8BC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1" y="1578428"/>
            <a:ext cx="11397517" cy="41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0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13F38C-E7F7-2C87-C5C4-D3B408D2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656"/>
            <a:ext cx="10515600" cy="6074229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Medidas tomadas para recuperação dos sintomas por mês</a:t>
            </a:r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	O gráfico de barras horizontais apresenta os diferentes tipos de auxílio ou medidas adotadas pelas pessoas para recuperação de sintomas de COVID-19. Apenas os casos em que a medida foi realizada (“Sim”) são exibidos, permitindo uma análise mais objetiva. Cada cor representa uma medida específica, facilitando a distinção entre elas. O agrupamento por mês mostra a frequência com que cada tipo de providência foi adotado, permitindo comparar quais medidas foram mais comuns e identificar tendências mensais na recuperação da população.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16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Linha do tempo, Gráfico de barras&#10;&#10;O conteúdo gerado por IA pode estar incorreto.">
            <a:extLst>
              <a:ext uri="{FF2B5EF4-FFF2-40B4-BE49-F238E27FC236}">
                <a16:creationId xmlns:a16="http://schemas.microsoft.com/office/drawing/2014/main" id="{125F20C7-34DD-4E3F-C16C-ABC18375C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8" y="1709058"/>
            <a:ext cx="11609142" cy="41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2D2B6-218A-8609-2E2C-A1FCAC443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857"/>
            <a:ext cx="10515600" cy="5687106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Modalidades de trabalho por mês de pandemia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Este gráfico mostra a distribuição das modalidades de trabalho (Presencial, Home Office e Afastado) nos meses de setembro, outubro e novembro. A visualização horizontal agrupada permite comparar o número de pessoas em cada modalidade por mês. É possível observar mudanças na forma de trabalho ao longo do tempo, refletindo medidas de isolamento ou flexibilização. O gráfico ajuda a compreender como a pandemia impactou a rotina profissional, evidenciando a predominância do trabalho remoto ou presencial em determinados períodos.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93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A13DDA3-ADDD-7302-6BBC-D38E8C8A3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3" y="1621970"/>
            <a:ext cx="11488213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60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DF306-C4B0-3BE0-4B4D-85A90AC4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228"/>
            <a:ext cx="10515600" cy="5747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Atendimentos Públicos VS Privados por Mês: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Este gráfico de barras agrupadas compara a quantidade de atendimentos de saúde realizados em serviços públicos e privados nos meses analisados. Cada barra representa o número de pessoas atendidas em um tipo específico de serviço, permitindo identificar qual modalidade foi mais utilizada. A visualização por mês evidencia tendências de procura, possibilitando perceber se houve aumento no uso de serviços privados ou públicos ao longo do tempo. Este gráfico é importante para análise da capacidade de atendimento e comportamento da população em relação aos serviços de saúde durante a pandemia.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666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479820C8-C498-0B9B-FE0C-799773C9CD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" y="1665515"/>
            <a:ext cx="11548676" cy="41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4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9F2F1-21C3-A6BE-0396-252051D6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9971"/>
            <a:ext cx="10515600" cy="4892449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Evolução do Distanciamento, Sintomas e Trabalho Remoto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Este gráfico mostra como as medidas de distanciamento social, a quantidade de pessoas com sintomas e o trabalho remoto evoluíram ao longo do tempo, além da quantidade de pessoas com doenças preexistentes (semanas/meses).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	Esse gráfico é um comparativo inicial para os próximos gráficos, apenas uma visão macro.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75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png" descr="Gráfico, Gráfico de barras, Histograma&#10;&#10;O conteúdo gerado por IA pode estar incorreto.">
            <a:extLst>
              <a:ext uri="{FF2B5EF4-FFF2-40B4-BE49-F238E27FC236}">
                <a16:creationId xmlns:a16="http://schemas.microsoft.com/office/drawing/2014/main" id="{02D2ECB9-9118-6319-B7DC-584616DE08C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64030" y="424543"/>
            <a:ext cx="10907484" cy="597625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76884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D94A4-6745-49FB-C39E-D36591751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029"/>
            <a:ext cx="10515600" cy="5512934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Afastados X Sintomáticos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“A semana com pico de pessoas afastadas por distanciamento social foi a mesma com o pico de pessoas com algum sintoma?”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	Este gráfico compara a quantidade de pessoas afastadas com as pessoas sintomáticas. Respondendo a pergunta, a segunda semana de setembro coincidiu com o pico de afastamento e a quantidade de pessoas sintomáticas.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19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4CB33-8651-99FE-C1E3-BE15C4986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	Foram desenvolvidos gráficos e painéis interativos que permitem observar o comportamento dos principais fatores associados à disseminação da doença e seus impactos sociais, incluindo: </a:t>
            </a:r>
            <a:r>
              <a:rPr lang="pt-BR" b="1" dirty="0"/>
              <a:t>contágio por estado</a:t>
            </a:r>
            <a:r>
              <a:rPr lang="pt-BR" dirty="0"/>
              <a:t>, </a:t>
            </a:r>
            <a:r>
              <a:rPr lang="pt-BR" b="1" dirty="0"/>
              <a:t>faixa etária</a:t>
            </a:r>
            <a:r>
              <a:rPr lang="pt-BR" dirty="0"/>
              <a:t>, </a:t>
            </a:r>
            <a:r>
              <a:rPr lang="pt-BR" b="1" dirty="0"/>
              <a:t>sexo</a:t>
            </a:r>
            <a:r>
              <a:rPr lang="pt-BR" dirty="0"/>
              <a:t>, </a:t>
            </a:r>
            <a:r>
              <a:rPr lang="pt-BR" b="1" dirty="0"/>
              <a:t>escolaridade</a:t>
            </a:r>
            <a:r>
              <a:rPr lang="pt-BR" dirty="0"/>
              <a:t>, </a:t>
            </a:r>
            <a:r>
              <a:rPr lang="pt-BR" b="1" dirty="0"/>
              <a:t>sintomas</a:t>
            </a:r>
            <a:r>
              <a:rPr lang="pt-BR" dirty="0"/>
              <a:t>, </a:t>
            </a:r>
            <a:r>
              <a:rPr lang="pt-BR" b="1" dirty="0"/>
              <a:t>testagem</a:t>
            </a:r>
            <a:r>
              <a:rPr lang="pt-BR" dirty="0"/>
              <a:t>, </a:t>
            </a:r>
            <a:r>
              <a:rPr lang="pt-BR" b="1" dirty="0"/>
              <a:t>acesso a auxílios</a:t>
            </a:r>
            <a:r>
              <a:rPr lang="pt-BR" dirty="0"/>
              <a:t>, </a:t>
            </a:r>
            <a:r>
              <a:rPr lang="pt-BR" b="1" dirty="0"/>
              <a:t>condições de trabalho</a:t>
            </a:r>
            <a:r>
              <a:rPr lang="pt-BR" dirty="0"/>
              <a:t>, </a:t>
            </a:r>
            <a:r>
              <a:rPr lang="pt-BR" b="1" dirty="0"/>
              <a:t>acesso à saúde pública e privada</a:t>
            </a:r>
            <a:r>
              <a:rPr lang="pt-BR" dirty="0"/>
              <a:t>, </a:t>
            </a:r>
            <a:r>
              <a:rPr lang="pt-BR" b="1" dirty="0"/>
              <a:t>educação</a:t>
            </a:r>
            <a:r>
              <a:rPr lang="pt-BR" dirty="0"/>
              <a:t> e </a:t>
            </a:r>
            <a:r>
              <a:rPr lang="pt-BR" b="1" dirty="0"/>
              <a:t>distanciamento social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	Com base nesses indicadores, este trabalho busca </a:t>
            </a:r>
            <a:r>
              <a:rPr lang="pt-BR" b="1" dirty="0"/>
              <a:t>identificar padrões, correlações e tendências</a:t>
            </a:r>
            <a:r>
              <a:rPr lang="pt-BR" dirty="0"/>
              <a:t> que possam subsidiar </a:t>
            </a:r>
            <a:r>
              <a:rPr lang="pt-BR" b="1" dirty="0"/>
              <a:t>medidas preventivas e estratégias de resposta</a:t>
            </a:r>
            <a:r>
              <a:rPr lang="pt-BR" dirty="0"/>
              <a:t> mais eficazes em caso de futuras pandemias. O propósito é transformar dados históricos em conhecimento prático para fortalecer a capacidade de planejamento e gestão de crises sanitárias no país.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772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 descr="Gráfico, Gráfico de barras, Histograma&#10;&#10;O conteúdo gerado por IA pode estar incorreto.">
            <a:extLst>
              <a:ext uri="{FF2B5EF4-FFF2-40B4-BE49-F238E27FC236}">
                <a16:creationId xmlns:a16="http://schemas.microsoft.com/office/drawing/2014/main" id="{0A4FFEAF-7DE8-2733-CF5D-A8A983738EC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72886" y="435429"/>
            <a:ext cx="10885714" cy="596537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1803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30CAB-8AC2-0FFF-E194-A0E546F2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856"/>
            <a:ext cx="10515600" cy="5900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Sintomáticos X Trabalho Remoto: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“Houve uma queda no número de pessoas trabalhando remotamente à medida que o número de pessoas com sintomas diminuía?”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	Este gráfico faz uma relação da diminuição das pessoas sintomáticas e o número de pessoas trabalhando remotamente. Respondendo a pergunta, sim, a queda de quantidade de trabalho remoto seguiu a mesma queda de pessoas sintomáticas.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Os trabalhos remotos ajudam na diminuição de pessoas sintomáticas, portanto implementar o trabalho remoto pode ajudar a diminuir os casos de doenças.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39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 descr="Gráfico&#10;&#10;O conteúdo gerado por IA pode estar incorreto.">
            <a:extLst>
              <a:ext uri="{FF2B5EF4-FFF2-40B4-BE49-F238E27FC236}">
                <a16:creationId xmlns:a16="http://schemas.microsoft.com/office/drawing/2014/main" id="{F98986B4-09A6-549E-BD90-DEDEF2989EF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45030" y="391885"/>
            <a:ext cx="10384970" cy="61395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40928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BB622-6EC3-DF99-5369-E6CFBB66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114"/>
            <a:ext cx="10515600" cy="5425849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Desigualdades Regionais - Desocupação X Ausência de Atividades Escolares: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“A região com a maior taxa de desocupação também foi a região com o maior percentual de estudantes sem atividades escolares?”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	Este é um gráfico de dispersão que relaciona a taxa de desocupação e a ausência de atividades escolares. É importante criar políticas públicas que amenizem o impacto da pandemia na educação, especialmente em regiões mais vulneráveis.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269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7.png" descr="Calendário&#10;&#10;O conteúdo gerado por IA pode estar incorreto.">
            <a:extLst>
              <a:ext uri="{FF2B5EF4-FFF2-40B4-BE49-F238E27FC236}">
                <a16:creationId xmlns:a16="http://schemas.microsoft.com/office/drawing/2014/main" id="{30A59D60-D0D9-6C71-59CC-42700F51D09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3771" y="370114"/>
            <a:ext cx="10667999" cy="60198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99418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1D886-4BA1-6F74-B116-E32679E9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829"/>
            <a:ext cx="10515600" cy="5208134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Sintomáticos X Providências: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“Quais foram as providências realizadas por pessoas sintomáticas?”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	Este gráfico mostra as providências tomadas pelas pessoas que apresentaram sintomas de COVID-19. Observando os valores, é importante investir em campanhas de conscientização sobre a importância de buscar atendimento médico e evitar a automedicação. Em uma próxima pandemia, é fundamental garantir o acesso fácil e rápido aos serviços de saúde.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13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6EFD30F-9F8E-B884-32BB-4FB36425725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05543" y="304800"/>
            <a:ext cx="10744199" cy="6183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123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5734D-9B4B-22A4-0EA7-DB02FD9F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Afastados X Doenças Preexistentes: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“Existe uma relação entre ter alguma doença preexistente e afastamento?”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	Este gráfico relaciona o número de pessoas afastadas por conta da doença e a quantidade de pessoas com doenças preexistentes. É importante garantir que pessoas mais vulneráveis à doença estejam seguras.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712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Gráfico&#10;&#10;O conteúdo gerado por IA pode estar incorreto.">
            <a:extLst>
              <a:ext uri="{FF2B5EF4-FFF2-40B4-BE49-F238E27FC236}">
                <a16:creationId xmlns:a16="http://schemas.microsoft.com/office/drawing/2014/main" id="{AF652120-47CF-4C6D-AA4D-9895E260E1B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6944" y="402771"/>
            <a:ext cx="11016342" cy="591094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56164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F020A-3D8B-E05F-1FB7-473DDA18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0228"/>
            <a:ext cx="10515600" cy="5921829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	Essa tendência de queda também é visível no gráfico de </a:t>
            </a:r>
            <a:r>
              <a:rPr lang="pt-BR" b="1" dirty="0"/>
              <a:t>"Uso de medicação por conta própria"</a:t>
            </a:r>
            <a:r>
              <a:rPr lang="pt-BR" dirty="0"/>
              <a:t>, que mostra uma redução no número de pessoas que se medicaram sem orientação, de 7,6 milhões em setembro para 3,8 milhões em novembro.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	Isso sugere que, ao longo do tempo, a gravidade e a incidência da doença podem ter diminuído, ou as pessoas buscaram mais auxílio médico formal, em vez de recorrer à automedicação, que pode gerar várias complicações ou piora no quadro.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	A queda no número de atendimentos e de pessoas com sintomas em novembro é um sinal positivo, indicando um possível arrefecimento da pandemia no final de 2020.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68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CD961-EB04-AC90-347A-40A34CB4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20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Objetivo Geral</a:t>
            </a:r>
          </a:p>
          <a:p>
            <a:pPr marL="0" indent="0">
              <a:buNone/>
            </a:pPr>
            <a:endParaRPr lang="pt-BR" b="1" dirty="0"/>
          </a:p>
          <a:p>
            <a:pPr algn="just"/>
            <a:r>
              <a:rPr lang="pt-BR" dirty="0"/>
              <a:t>	Analisar os principais indicadores sociais, demográficos e epidemiológicos da pandemia no Brasil, com base nos dados oficiais do IBGE, a fim de identificar padrões e correlações que possam subsidiar o desenvolvimento de </a:t>
            </a:r>
            <a:r>
              <a:rPr lang="pt-BR" b="1" dirty="0"/>
              <a:t>medidas preventivas e estratégias de resposta</a:t>
            </a:r>
            <a:r>
              <a:rPr lang="pt-BR" dirty="0"/>
              <a:t> mais eficazes em futuras crises sanitárias.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519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72CD50AB-2E06-8FC7-87B1-127E6BC9D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" y="463841"/>
            <a:ext cx="10907486" cy="6100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922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D2516-072C-63C8-479A-9C74EBAA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5741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Atendimento Público e Sintomas por Região: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Analisando os mapas e gráficos de barras por UF, é possível entender a distribuição geográfica do impacto da pandemia:</a:t>
            </a:r>
          </a:p>
          <a:p>
            <a:pPr marL="0" indent="0" algn="just">
              <a:buNone/>
            </a:pPr>
            <a:endParaRPr lang="pt-BR" dirty="0"/>
          </a:p>
          <a:p>
            <a:pPr lvl="0" algn="just"/>
            <a:r>
              <a:rPr lang="pt-BR" dirty="0"/>
              <a:t>O gráfico </a:t>
            </a:r>
            <a:r>
              <a:rPr lang="pt-BR" b="1" dirty="0"/>
              <a:t>"Sintoma de 'Dificuldade para Respirar' por UF"</a:t>
            </a:r>
            <a:r>
              <a:rPr lang="pt-BR" dirty="0"/>
              <a:t> mostra que o sintoma mais grave da doença foi mais prevalente nas regiões </a:t>
            </a:r>
            <a:r>
              <a:rPr lang="pt-BR" b="1" dirty="0"/>
              <a:t>Sudeste</a:t>
            </a:r>
            <a:r>
              <a:rPr lang="pt-BR" dirty="0"/>
              <a:t> e </a:t>
            </a:r>
            <a:r>
              <a:rPr lang="pt-BR" b="1" dirty="0"/>
              <a:t>Sul</a:t>
            </a:r>
            <a:r>
              <a:rPr lang="pt-BR" dirty="0"/>
              <a:t>, com destaque para </a:t>
            </a:r>
            <a:r>
              <a:rPr lang="pt-BR" b="1" dirty="0"/>
              <a:t>Minas Gerais</a:t>
            </a:r>
            <a:r>
              <a:rPr lang="pt-BR" dirty="0"/>
              <a:t>, </a:t>
            </a:r>
            <a:r>
              <a:rPr lang="pt-BR" b="1" dirty="0"/>
              <a:t>São Paulo</a:t>
            </a:r>
            <a:r>
              <a:rPr lang="pt-BR" dirty="0"/>
              <a:t> e </a:t>
            </a:r>
            <a:r>
              <a:rPr lang="pt-BR" b="1" dirty="0"/>
              <a:t>Rio Grande do Sul</a:t>
            </a:r>
            <a:r>
              <a:rPr lang="pt-BR" dirty="0"/>
              <a:t>. O Centro-Oeste e Nordeste, embora também tenham casos, apresentam números menores. Isso sugere que essas regiões podem ter sido focos importantes da doença, exigindo mais atenção.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6545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O conteúdo gerado por IA pode estar incorreto.">
            <a:extLst>
              <a:ext uri="{FF2B5EF4-FFF2-40B4-BE49-F238E27FC236}">
                <a16:creationId xmlns:a16="http://schemas.microsoft.com/office/drawing/2014/main" id="{C102D732-71F7-439A-CA56-736A1DF43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3" y="337456"/>
            <a:ext cx="11016815" cy="6215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380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27577-E008-8445-7611-E5506CD4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324600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	O gráfico </a:t>
            </a:r>
            <a:r>
              <a:rPr lang="pt-BR" b="1" dirty="0"/>
              <a:t>"Total Atendimentos Rede Pública por UF"</a:t>
            </a:r>
            <a:r>
              <a:rPr lang="pt-BR" dirty="0"/>
              <a:t> revela que, de forma geral, as regiões </a:t>
            </a:r>
            <a:r>
              <a:rPr lang="pt-BR" b="1" dirty="0"/>
              <a:t>Sudeste</a:t>
            </a:r>
            <a:r>
              <a:rPr lang="pt-BR" dirty="0"/>
              <a:t> (principalmente Minas Gerais e São Paulo) e </a:t>
            </a:r>
            <a:r>
              <a:rPr lang="pt-BR" b="1" dirty="0"/>
              <a:t>Nordeste</a:t>
            </a:r>
            <a:r>
              <a:rPr lang="pt-BR" dirty="0"/>
              <a:t> (com Maranhão e Bahia) foram as que tiveram mais atendimentos na rede pública. Isso pode indicar uma combinação de alta densidade populacional, maior número de casos e uma demanda crescente por serviços de saúde nessas áreas.</a:t>
            </a:r>
          </a:p>
          <a:p>
            <a:endParaRPr lang="pt-BR" dirty="0"/>
          </a:p>
        </p:txBody>
      </p:sp>
      <p:pic>
        <p:nvPicPr>
          <p:cNvPr id="4" name="Imagem 3" descr="Gráfico&#10;&#10;O conteúdo gerado por IA pode estar incorreto.">
            <a:extLst>
              <a:ext uri="{FF2B5EF4-FFF2-40B4-BE49-F238E27FC236}">
                <a16:creationId xmlns:a16="http://schemas.microsoft.com/office/drawing/2014/main" id="{868D397E-FCB2-1EC0-E3E1-70F2181297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79" y="3581399"/>
            <a:ext cx="6488249" cy="277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477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DB4C70-31BB-6FD6-46C6-241D7DC13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599"/>
            <a:ext cx="105156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Impacto na Educação: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	O gráfico de pizza </a:t>
            </a:r>
            <a:r>
              <a:rPr lang="pt-BR" b="1" dirty="0"/>
              <a:t>"Estudantes que foram afetados pela pandemia que não tiveram atividades escolares"</a:t>
            </a:r>
            <a:r>
              <a:rPr lang="pt-BR" dirty="0"/>
              <a:t> destaca uma preocupação significativa. Ele mostra que, embora a grande maioria dos estudantes tenha tido algum tipo de atividade escolar, </a:t>
            </a:r>
            <a:r>
              <a:rPr lang="pt-BR" b="1" dirty="0"/>
              <a:t>14,58%</a:t>
            </a:r>
            <a:r>
              <a:rPr lang="pt-BR" dirty="0"/>
              <a:t>, o que corresponde a 29 milhões de estudantes, </a:t>
            </a:r>
            <a:r>
              <a:rPr lang="pt-BR" b="1" dirty="0"/>
              <a:t>não tiveram atividades escolares</a:t>
            </a:r>
            <a:r>
              <a:rPr lang="pt-BR" dirty="0"/>
              <a:t> durante a pandemia. Esse dado aponta para um desafio considerável no acesso à educação e a desigualdade digital, que pode ter deixado uma grande parcela de jovens para trás em seus estudos.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203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explosão solar&#10;&#10;O conteúdo gerado por IA pode estar incorreto.">
            <a:extLst>
              <a:ext uri="{FF2B5EF4-FFF2-40B4-BE49-F238E27FC236}">
                <a16:creationId xmlns:a16="http://schemas.microsoft.com/office/drawing/2014/main" id="{A5F07117-44A9-DA17-7BF1-D383DEE67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7457"/>
            <a:ext cx="10896600" cy="6226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999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A6C0E72E-9C55-20D8-CA72-13FA93A7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26449"/>
            <a:ext cx="10165981" cy="628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33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B38794-B725-0B01-7B1C-A904D10E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900058"/>
          </a:xfrm>
        </p:spPr>
        <p:txBody>
          <a:bodyPr>
            <a:normAutofit fontScale="70000" lnSpcReduction="20000"/>
          </a:bodyPr>
          <a:lstStyle/>
          <a:p>
            <a:r>
              <a:rPr lang="pt-BR" sz="4000" b="1" dirty="0"/>
              <a:t>Conclusões: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2900" dirty="0"/>
              <a:t>Os gráficos revelam que a pandemia de COVID-19 teve um impacto significativo na sociedade, afetando a saúde, a educação e o comportamento da população. Em uma próxima pandemia, é fundamental:</a:t>
            </a:r>
          </a:p>
          <a:p>
            <a:pPr marL="0" indent="0">
              <a:buNone/>
            </a:pPr>
            <a:r>
              <a:rPr lang="pt-BR" sz="2900" dirty="0"/>
              <a:t> </a:t>
            </a:r>
          </a:p>
          <a:p>
            <a:pPr lvl="0"/>
            <a:r>
              <a:rPr lang="pt-BR" sz="2900" dirty="0"/>
              <a:t>Implementar rapidamente medidas de distanciamento social e incentivar o trabalho remoto.</a:t>
            </a:r>
          </a:p>
          <a:p>
            <a:pPr lvl="0"/>
            <a:endParaRPr lang="pt-BR" sz="2900" dirty="0"/>
          </a:p>
          <a:p>
            <a:pPr lvl="0"/>
            <a:r>
              <a:rPr lang="pt-BR" sz="2900" dirty="0"/>
              <a:t>Criar políticas públicas que amenizem o impacto da crise no emprego e na educação, especialmente em regiões mais vulneráveis.</a:t>
            </a:r>
          </a:p>
          <a:p>
            <a:pPr lvl="0"/>
            <a:endParaRPr lang="pt-BR" sz="2900" dirty="0"/>
          </a:p>
          <a:p>
            <a:pPr lvl="0"/>
            <a:r>
              <a:rPr lang="pt-BR" sz="2900" dirty="0"/>
              <a:t>Investir em campanhas de conscientização sobre a importância de buscar atendimento médico e evitar a automedicação.</a:t>
            </a:r>
          </a:p>
          <a:p>
            <a:pPr lvl="0"/>
            <a:endParaRPr lang="pt-BR" sz="2900" dirty="0"/>
          </a:p>
          <a:p>
            <a:pPr lvl="0"/>
            <a:r>
              <a:rPr lang="pt-BR" sz="2900" dirty="0"/>
              <a:t>Garantir o acesso fácil e rápido aos serviços de saúde, incluindo telemedicina e atendimento domiciliar.</a:t>
            </a:r>
          </a:p>
          <a:p>
            <a:pPr lvl="0"/>
            <a:endParaRPr lang="pt-BR" sz="2900" dirty="0"/>
          </a:p>
          <a:p>
            <a:pPr lvl="0"/>
            <a:r>
              <a:rPr lang="pt-BR" sz="2900" dirty="0"/>
              <a:t>Monitorar e fornecer cuidados especiais para pessoas com doenças preexistentes, pois elas podem ser mais vulneráveis à doença.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780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F612C-DCFB-B039-0166-07AD663D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CA77-EABF-FF9F-5CF6-1D5656AD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Banco de Dados AWS:</a:t>
            </a:r>
            <a:endParaRPr lang="pt-BR" dirty="0"/>
          </a:p>
          <a:p>
            <a:pPr marL="0" indent="0">
              <a:buNone/>
            </a:pP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https://techaigl.s3.us-east-1.amazonaws.com/pnad_covid_final.db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Github:</a:t>
            </a:r>
          </a:p>
          <a:p>
            <a:pPr marL="0" indent="0">
              <a:buNone/>
            </a:pPr>
            <a:r>
              <a:rPr lang="pt-BR" dirty="0"/>
              <a:t>https://github.com/LuFaiotto/tech-challenge/tree/main/Fase_3</a:t>
            </a:r>
          </a:p>
        </p:txBody>
      </p:sp>
    </p:spTree>
    <p:extLst>
      <p:ext uri="{BB962C8B-B14F-4D97-AF65-F5344CB8AC3E}">
        <p14:creationId xmlns:p14="http://schemas.microsoft.com/office/powerpoint/2010/main" val="269691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576F4-F91B-4C01-4804-43909625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77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Apresentação dos Resultados:</a:t>
            </a:r>
          </a:p>
          <a:p>
            <a:pPr marL="0" indent="0">
              <a:buNone/>
            </a:pPr>
            <a:endParaRPr lang="pt-BR" b="1" dirty="0"/>
          </a:p>
          <a:p>
            <a:pPr algn="just"/>
            <a:r>
              <a:rPr lang="pt-BR" dirty="0"/>
              <a:t>	</a:t>
            </a:r>
            <a:r>
              <a:rPr lang="pt-BR" sz="3000" dirty="0"/>
              <a:t>A seguir, são apresentados os </a:t>
            </a:r>
            <a:r>
              <a:rPr lang="pt-BR" sz="3000" b="1" dirty="0"/>
              <a:t>gráficos e painéis analíticos desenvolvidos no Power BI</a:t>
            </a:r>
            <a:r>
              <a:rPr lang="pt-BR" sz="3000" dirty="0"/>
              <a:t>, com base nas consultas SQL geradas a partir do banco de dados do IBGE.</a:t>
            </a:r>
            <a:br>
              <a:rPr lang="pt-BR" sz="3000" dirty="0"/>
            </a:br>
            <a:r>
              <a:rPr lang="pt-BR" sz="3000" dirty="0"/>
              <a:t>Cada visualização foi elaborada para responder a uma questão específica do estudo, permitindo observar de forma clara e comparativa os </a:t>
            </a:r>
            <a:r>
              <a:rPr lang="pt-BR" sz="3000" b="1" dirty="0"/>
              <a:t>padrões de comportamento populacional, epidemiológico e social</a:t>
            </a:r>
            <a:r>
              <a:rPr lang="pt-BR" sz="3000" dirty="0"/>
              <a:t> durante o período da pandemia.</a:t>
            </a:r>
          </a:p>
          <a:p>
            <a:pPr algn="just"/>
            <a:endParaRPr lang="pt-BR" sz="3000" dirty="0"/>
          </a:p>
          <a:p>
            <a:pPr algn="just"/>
            <a:r>
              <a:rPr lang="pt-BR" sz="3000" dirty="0"/>
              <a:t>	Os gráficos estão organizados conforme os tópicos de análise propostos, abrangendo desde o </a:t>
            </a:r>
            <a:r>
              <a:rPr lang="pt-BR" sz="3000" b="1" dirty="0"/>
              <a:t>contágio por estado</a:t>
            </a:r>
            <a:r>
              <a:rPr lang="pt-BR" sz="3000" dirty="0"/>
              <a:t> até as </a:t>
            </a:r>
            <a:r>
              <a:rPr lang="pt-BR" sz="3000" b="1" dirty="0"/>
              <a:t>relações entre trabalho, educação e saúde pública</a:t>
            </a:r>
            <a:r>
              <a:rPr lang="pt-BR" sz="3000" dirty="0"/>
              <a:t>.</a:t>
            </a:r>
            <a:br>
              <a:rPr lang="pt-BR" sz="3000" dirty="0"/>
            </a:br>
            <a:r>
              <a:rPr lang="pt-BR" sz="3000" dirty="0"/>
              <a:t>Essas representações visuais têm como finalidade </a:t>
            </a:r>
            <a:r>
              <a:rPr lang="pt-BR" sz="3000" b="1" dirty="0"/>
              <a:t>facilitar a interpretação dos dados</a:t>
            </a:r>
            <a:r>
              <a:rPr lang="pt-BR" sz="3000" dirty="0"/>
              <a:t> e oferecer subsídios práticos para a </a:t>
            </a:r>
            <a:r>
              <a:rPr lang="pt-BR" sz="3000" b="1" dirty="0"/>
              <a:t>formulação de políticas públicas e medidas preventivas</a:t>
            </a:r>
            <a:r>
              <a:rPr lang="pt-BR" sz="3000" dirty="0"/>
              <a:t> em possíveis novas situações pandêmicas.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110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CFB93-F391-0639-49FB-EA481EDA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43"/>
            <a:ext cx="10515600" cy="64443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9600" b="1" dirty="0"/>
              <a:t>Contágio por Estado:</a:t>
            </a:r>
          </a:p>
          <a:p>
            <a:pPr marL="0" indent="0">
              <a:buNone/>
            </a:pPr>
            <a:endParaRPr lang="pt-BR" sz="9600" b="1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pt-BR" sz="6400" dirty="0"/>
              <a:t>O gráfico apresenta a </a:t>
            </a:r>
            <a:r>
              <a:rPr lang="pt-BR" sz="6400" b="1" dirty="0"/>
              <a:t>distribuição geográfica do total de contágios por estado no Brasil</a:t>
            </a:r>
            <a:r>
              <a:rPr lang="pt-BR" sz="6400" dirty="0"/>
              <a:t>, permitindo identificar as regiões mais afetadas durante o período analisado. Observa-se que estados como </a:t>
            </a:r>
            <a:r>
              <a:rPr lang="pt-BR" sz="6400" b="1" dirty="0"/>
              <a:t>Minas Gerais, São Paulo e Rio de Janeiro</a:t>
            </a:r>
            <a:r>
              <a:rPr lang="pt-BR" sz="6400" dirty="0"/>
              <a:t> concentraram o maior número de casos, seguidos por </a:t>
            </a:r>
            <a:r>
              <a:rPr lang="pt-BR" sz="6400" b="1" dirty="0"/>
              <a:t>Santa Catarina</a:t>
            </a:r>
            <a:r>
              <a:rPr lang="pt-BR" sz="6400" dirty="0"/>
              <a:t> e </a:t>
            </a:r>
            <a:r>
              <a:rPr lang="pt-BR" sz="6400" b="1" dirty="0"/>
              <a:t>Rio Grande do Sul</a:t>
            </a:r>
            <a:r>
              <a:rPr lang="pt-BR" sz="6400" dirty="0"/>
              <a:t>, enquanto estados da região Norte e Centro-Oeste, como </a:t>
            </a:r>
            <a:r>
              <a:rPr lang="pt-BR" sz="6400" b="1" dirty="0"/>
              <a:t>Amapá e Roraima</a:t>
            </a:r>
            <a:r>
              <a:rPr lang="pt-BR" sz="6400" dirty="0"/>
              <a:t>, apresentaram números significativamente menores.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pt-BR" sz="6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pt-BR" sz="6400" dirty="0"/>
              <a:t>Essa análise é fundamental para </a:t>
            </a:r>
            <a:r>
              <a:rPr lang="pt-BR" sz="6400" b="1" dirty="0"/>
              <a:t>planejamento preventivo em futuras pandemias</a:t>
            </a:r>
            <a:r>
              <a:rPr lang="pt-BR" sz="6400" dirty="0"/>
              <a:t>, pois possibilita: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pt-BR" sz="6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pt-BR" sz="6400" b="1" dirty="0"/>
              <a:t>Mapear áreas de maior vulnerabilidade</a:t>
            </a:r>
            <a:r>
              <a:rPr lang="pt-BR" sz="6400" dirty="0"/>
              <a:t>, onde a propagação de doenças tende a ser mais intensa devido à densidade populacional, mobilidade urbana e conexões intermunicipais;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pt-BR" sz="6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pt-BR" sz="6400" b="1" dirty="0"/>
              <a:t>Orientar a alocação de recursos de saúde</a:t>
            </a:r>
            <a:r>
              <a:rPr lang="pt-BR" sz="6400" dirty="0"/>
              <a:t>, como equipes médicas, leitos hospitalares e estoques de insumos, de forma proporcional à demanda potencial;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pt-BR" sz="6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pt-BR" sz="6400" b="1" dirty="0"/>
              <a:t>Apoiar decisões de políticas públicas regionais</a:t>
            </a:r>
            <a:r>
              <a:rPr lang="pt-BR" sz="6400" dirty="0"/>
              <a:t>, permitindo respostas diferenciadas conforme o perfil de contágio de cada estado;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pt-BR" sz="6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pt-BR" sz="6400" b="1" dirty="0"/>
              <a:t>Fortalecer o monitoramento epidemiológico</a:t>
            </a:r>
            <a:r>
              <a:rPr lang="pt-BR" sz="6400" dirty="0"/>
              <a:t>, criando alertas antecipados em regiões com histórico de surtos mais severos.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pt-BR" sz="6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pt-BR" sz="6400" dirty="0"/>
              <a:t>Em síntese, o gráfico “Contágio por Estado” fornece uma </a:t>
            </a:r>
            <a:r>
              <a:rPr lang="pt-BR" sz="6400" b="1" dirty="0"/>
              <a:t>visão territorial estratégica</a:t>
            </a:r>
            <a:r>
              <a:rPr lang="pt-BR" sz="6400" dirty="0"/>
              <a:t>, essencial para aprimorar </a:t>
            </a:r>
            <a:r>
              <a:rPr lang="pt-BR" sz="6400" b="1" dirty="0"/>
              <a:t>planos de contingência, logística sanitária e comunicação governamental</a:t>
            </a:r>
            <a:r>
              <a:rPr lang="pt-BR" sz="6400" dirty="0"/>
              <a:t> diante de futuras crises de saúde pública.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255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 descr="Mapa&#10;&#10;O conteúdo gerado por IA pode estar incorreto.">
            <a:extLst>
              <a:ext uri="{FF2B5EF4-FFF2-40B4-BE49-F238E27FC236}">
                <a16:creationId xmlns:a16="http://schemas.microsoft.com/office/drawing/2014/main" id="{41C4DD88-1A03-092F-B1F2-190C5ACC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05" b="41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E8BAEB1D-CF9E-0935-51E1-89516E98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609" y="367937"/>
            <a:ext cx="1844040" cy="2225040"/>
          </a:xfrm>
          <a:prstGeom prst="rect">
            <a:avLst/>
          </a:prstGeom>
        </p:spPr>
      </p:pic>
      <p:pic>
        <p:nvPicPr>
          <p:cNvPr id="6" name="Imagem 5" descr="Tabela&#10;&#10;O conteúdo gerado por IA pode estar incorreto.">
            <a:extLst>
              <a:ext uri="{FF2B5EF4-FFF2-40B4-BE49-F238E27FC236}">
                <a16:creationId xmlns:a16="http://schemas.microsoft.com/office/drawing/2014/main" id="{F97B0CD0-3FD4-EB75-E80A-AB0AD56A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609" y="3648347"/>
            <a:ext cx="1805940" cy="23698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E7969E7-5644-CF8E-CA9A-066BCD70B235}"/>
              </a:ext>
            </a:extLst>
          </p:cNvPr>
          <p:cNvSpPr txBox="1"/>
          <p:nvPr/>
        </p:nvSpPr>
        <p:spPr>
          <a:xfrm>
            <a:off x="9876609" y="6490063"/>
            <a:ext cx="2100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de 1.149.197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98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E3497-52D8-46F4-B254-3E524FA9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57"/>
            <a:ext cx="10515600" cy="6509657"/>
          </a:xfrm>
        </p:spPr>
        <p:txBody>
          <a:bodyPr>
            <a:normAutofit fontScale="25000" lnSpcReduction="20000"/>
          </a:bodyPr>
          <a:lstStyle/>
          <a:p>
            <a:r>
              <a:rPr lang="pt-BR" sz="9600" b="1" dirty="0"/>
              <a:t>Faixa Etária:</a:t>
            </a:r>
          </a:p>
          <a:p>
            <a:endParaRPr lang="pt-BR" dirty="0"/>
          </a:p>
          <a:p>
            <a:pPr algn="just"/>
            <a:r>
              <a:rPr lang="pt-BR" sz="6400" dirty="0"/>
              <a:t>	</a:t>
            </a:r>
            <a:r>
              <a:rPr lang="pt-BR" sz="7200" dirty="0"/>
              <a:t>O gráfico apresenta a </a:t>
            </a:r>
            <a:r>
              <a:rPr lang="pt-BR" sz="7200" b="1" dirty="0"/>
              <a:t>distribuição do total de contágios por faixa etária</a:t>
            </a:r>
            <a:r>
              <a:rPr lang="pt-BR" sz="7200" dirty="0"/>
              <a:t>, agrupada em intervalos de 10 anos. Observa-se que as maiores incidências ocorreram nas faixas de </a:t>
            </a:r>
            <a:r>
              <a:rPr lang="pt-BR" sz="7200" b="1" dirty="0"/>
              <a:t>50 a 59 anos</a:t>
            </a:r>
            <a:r>
              <a:rPr lang="pt-BR" sz="7200" dirty="0"/>
              <a:t>, </a:t>
            </a:r>
            <a:r>
              <a:rPr lang="pt-BR" sz="7200" b="1" dirty="0"/>
              <a:t>60 a 69 anos</a:t>
            </a:r>
            <a:r>
              <a:rPr lang="pt-BR" sz="7200" dirty="0"/>
              <a:t> e </a:t>
            </a:r>
            <a:r>
              <a:rPr lang="pt-BR" sz="7200" b="1" dirty="0"/>
              <a:t>40 a 49 anos</a:t>
            </a:r>
            <a:r>
              <a:rPr lang="pt-BR" sz="7200" dirty="0"/>
              <a:t>, seguidas por adultos de </a:t>
            </a:r>
            <a:r>
              <a:rPr lang="pt-BR" sz="7200" b="1" dirty="0"/>
              <a:t>30 a 39 anos</a:t>
            </a:r>
            <a:r>
              <a:rPr lang="pt-BR" sz="7200" dirty="0"/>
              <a:t>. As faixas mais jovens (até 29 anos) e as mais idosas (acima de 80 anos) registraram números proporcionalmente menores.</a:t>
            </a:r>
          </a:p>
          <a:p>
            <a:pPr algn="just"/>
            <a:endParaRPr lang="pt-BR" sz="7200" dirty="0"/>
          </a:p>
          <a:p>
            <a:pPr algn="just"/>
            <a:r>
              <a:rPr lang="pt-BR" sz="7200" dirty="0"/>
              <a:t>	Essa distribuição indica que a população economicamente ativa — especialmente entre </a:t>
            </a:r>
            <a:r>
              <a:rPr lang="pt-BR" sz="7200" b="1" dirty="0"/>
              <a:t>30 e 69 anos</a:t>
            </a:r>
            <a:r>
              <a:rPr lang="pt-BR" sz="7200" dirty="0"/>
              <a:t> — foi a mais exposta ao contágio durante o período analisado, possivelmente devido à </a:t>
            </a:r>
            <a:r>
              <a:rPr lang="pt-BR" sz="7200" b="1" dirty="0"/>
              <a:t>maior mobilidade urbana e manutenção de atividades presenciais</a:t>
            </a:r>
            <a:r>
              <a:rPr lang="pt-BR" sz="7200" dirty="0"/>
              <a:t> durante a pandemia.</a:t>
            </a:r>
          </a:p>
          <a:p>
            <a:pPr algn="just"/>
            <a:endParaRPr lang="pt-BR" sz="7200" b="1" dirty="0"/>
          </a:p>
          <a:p>
            <a:pPr algn="just"/>
            <a:r>
              <a:rPr lang="pt-BR" sz="7200" b="1" dirty="0"/>
              <a:t>Importância para medidas preventivas futuras:</a:t>
            </a:r>
          </a:p>
          <a:p>
            <a:pPr algn="just"/>
            <a:r>
              <a:rPr lang="pt-BR" sz="7200" b="1" dirty="0"/>
              <a:t>Planejamento de campanhas direcionadas:</a:t>
            </a:r>
            <a:r>
              <a:rPr lang="pt-BR" sz="7200" dirty="0"/>
              <a:t> priorizar campanhas de conscientização e vacinação voltadas ao público adulto ativo, que tende a ser o principal vetor de disseminação.</a:t>
            </a:r>
          </a:p>
          <a:p>
            <a:pPr algn="just"/>
            <a:endParaRPr lang="pt-BR" sz="7200" b="1" dirty="0"/>
          </a:p>
          <a:p>
            <a:pPr algn="just"/>
            <a:r>
              <a:rPr lang="pt-BR" sz="7200" b="1" dirty="0"/>
              <a:t>Adoção de protocolos específicos no ambiente de trabalho:</a:t>
            </a:r>
            <a:r>
              <a:rPr lang="pt-BR" sz="7200" dirty="0"/>
              <a:t> incentivar políticas de home office, escalonamento de turnos e medidas de segurança sanitária especialmente voltadas à faixa etária produtiva.</a:t>
            </a:r>
          </a:p>
          <a:p>
            <a:pPr algn="just"/>
            <a:endParaRPr lang="pt-BR" sz="7200" b="1" dirty="0"/>
          </a:p>
          <a:p>
            <a:pPr algn="just"/>
            <a:r>
              <a:rPr lang="pt-BR" sz="7200" b="1" dirty="0"/>
              <a:t>Fortalecimento da proteção aos idosos:</a:t>
            </a:r>
            <a:r>
              <a:rPr lang="pt-BR" sz="7200" dirty="0"/>
              <a:t> embora os números de contágio sejam menores nas faixas mais altas, o risco de complicações é maior, o que exige </a:t>
            </a:r>
            <a:r>
              <a:rPr lang="pt-BR" sz="7200" b="1" dirty="0"/>
              <a:t>planos de resposta médica rápida</a:t>
            </a:r>
            <a:r>
              <a:rPr lang="pt-BR" sz="7200" dirty="0"/>
              <a:t> e </a:t>
            </a:r>
            <a:r>
              <a:rPr lang="pt-BR" sz="7200" b="1" dirty="0"/>
              <a:t>reforço de vigilância em instituições de longa permanência</a:t>
            </a:r>
            <a:r>
              <a:rPr lang="pt-BR" sz="7200" dirty="0"/>
              <a:t>.</a:t>
            </a:r>
          </a:p>
          <a:p>
            <a:pPr algn="just"/>
            <a:endParaRPr lang="pt-BR" sz="7200" b="1" dirty="0"/>
          </a:p>
          <a:p>
            <a:pPr algn="just"/>
            <a:r>
              <a:rPr lang="pt-BR" sz="7200" b="1" dirty="0"/>
              <a:t>Monitoramento etário contínuo:</a:t>
            </a:r>
            <a:r>
              <a:rPr lang="pt-BR" sz="7200" dirty="0"/>
              <a:t> integrar faixas etárias como variável estratégica nos sistemas de vigilância epidemiológica, para que futuras pandemias possam ser acompanhadas de forma segmentada e precisa.</a:t>
            </a:r>
          </a:p>
          <a:p>
            <a:pPr algn="just"/>
            <a:endParaRPr lang="pt-BR" sz="7200" dirty="0"/>
          </a:p>
          <a:p>
            <a:endParaRPr lang="pt-BR" sz="6400" dirty="0"/>
          </a:p>
        </p:txBody>
      </p:sp>
    </p:spTree>
    <p:extLst>
      <p:ext uri="{BB962C8B-B14F-4D97-AF65-F5344CB8AC3E}">
        <p14:creationId xmlns:p14="http://schemas.microsoft.com/office/powerpoint/2010/main" val="347681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33E3C582-04CF-AEF8-0A6D-22C10F82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310358"/>
            <a:ext cx="10247487" cy="63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8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2928</Words>
  <Application>Microsoft Office PowerPoint</Application>
  <PresentationFormat>Widescreen</PresentationFormat>
  <Paragraphs>185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Aptos</vt:lpstr>
      <vt:lpstr>Aptos Display</vt:lpstr>
      <vt:lpstr>Arial</vt:lpstr>
      <vt:lpstr>Tema do Office</vt:lpstr>
      <vt:lpstr>Análise de Dados da Pandemia no Brasil: Indicadores Sociais e Epidemiológicos para Medidas Preventivas Futuras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Repositórios de Dados: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Rodriguez</dc:creator>
  <cp:lastModifiedBy>Alfonso Rodriguez</cp:lastModifiedBy>
  <cp:revision>18</cp:revision>
  <dcterms:created xsi:type="dcterms:W3CDTF">2025-10-08T00:26:57Z</dcterms:created>
  <dcterms:modified xsi:type="dcterms:W3CDTF">2025-10-08T02:07:30Z</dcterms:modified>
</cp:coreProperties>
</file>