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76" r:id="rId5"/>
  </p:sldMasterIdLst>
  <p:notesMasterIdLst>
    <p:notesMasterId r:id="rId13"/>
  </p:notesMasterIdLst>
  <p:handoutMasterIdLst>
    <p:handoutMasterId r:id="rId14"/>
  </p:handoutMasterIdLst>
  <p:sldIdLst>
    <p:sldId id="282" r:id="rId6"/>
    <p:sldId id="297" r:id="rId7"/>
    <p:sldId id="298" r:id="rId8"/>
    <p:sldId id="293" r:id="rId9"/>
    <p:sldId id="291" r:id="rId10"/>
    <p:sldId id="300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74" autoAdjust="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835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0167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64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5540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39052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432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4285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8405147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091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8335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527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5612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93386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4016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8000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29298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77056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80388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079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96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47384" y="6191305"/>
            <a:ext cx="1445277" cy="584194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5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PROCESAMIENTO</a:t>
            </a:r>
          </a:p>
          <a:p>
            <a:pPr algn="r">
              <a:lnSpc>
                <a:spcPts val="1400"/>
              </a:lnSpc>
            </a:pPr>
            <a:r>
              <a:rPr lang="en-US" sz="15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ADAPTATIVO </a:t>
            </a:r>
          </a:p>
          <a:p>
            <a:pPr algn="r">
              <a:lnSpc>
                <a:spcPts val="1400"/>
              </a:lnSpc>
            </a:pPr>
            <a:r>
              <a:rPr lang="en-US" sz="15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DE SEÑALES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72" r:id="rId13"/>
    <p:sldLayoutId id="2147483666" r:id="rId14"/>
    <p:sldLayoutId id="2147483667" r:id="rId15"/>
    <p:sldLayoutId id="2147483668" r:id="rId16"/>
    <p:sldLayoutId id="2147483673" r:id="rId17"/>
    <p:sldLayoutId id="2147483675" r:id="rId18"/>
    <p:sldLayoutId id="2147483669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98087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786485" y="6191250"/>
            <a:ext cx="1662546" cy="584194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s-AR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</a:t>
            </a: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ROCESAMIENTO</a:t>
            </a:r>
          </a:p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ADAPTATIVO </a:t>
            </a:r>
          </a:p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DE SEÑALES</a:t>
            </a:r>
            <a:endParaRPr lang="en-US" sz="1600" b="1" spc="-100" baseline="0" noProof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30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029200" y="3941638"/>
            <a:ext cx="2056040" cy="763730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PROCESAMIENTO ADA</a:t>
            </a:r>
            <a: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PTATIVO DE SEÑALES ALEATORIAS</a:t>
            </a:r>
            <a:b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Signal</a:t>
            </a:r>
            <a:br>
              <a:rPr lang="en-US" dirty="0"/>
            </a:br>
            <a:r>
              <a:rPr lang="en-US" dirty="0"/>
              <a:t>equalization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Recursive</a:t>
            </a:r>
            <a:r>
              <a:rPr lang="es-ES" dirty="0"/>
              <a:t> </a:t>
            </a:r>
            <a:r>
              <a:rPr lang="en-US" dirty="0"/>
              <a:t>Least Squares</a:t>
            </a: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17" descr="decorative element">
            <a:extLst>
              <a:ext uri="{FF2B5EF4-FFF2-40B4-BE49-F238E27FC236}">
                <a16:creationId xmlns:a16="http://schemas.microsoft.com/office/drawing/2014/main" id="{9C71A90D-CC69-42DB-8884-D794B0219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273" y="63691"/>
            <a:ext cx="9911201" cy="67273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6313B1-11EB-49CB-BDA7-3609709DE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273" y="63691"/>
            <a:ext cx="9911201" cy="6727345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2250" y="4357585"/>
            <a:ext cx="6798250" cy="1674470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problema</a:t>
            </a:r>
            <a:r>
              <a:rPr lang="en-US" dirty="0"/>
              <a:t>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0178" y="3691467"/>
            <a:ext cx="3635022" cy="2901244"/>
          </a:xfrm>
        </p:spPr>
        <p:txBody>
          <a:bodyPr/>
          <a:lstStyle/>
          <a:p>
            <a:r>
              <a:rPr lang="en-US" sz="2000" dirty="0" err="1">
                <a:latin typeface="Palatino Linotype" panose="02040502050505030304" pitchFamily="18" charset="0"/>
              </a:rPr>
              <a:t>Secuencia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pseudoaleatoria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codificada</a:t>
            </a:r>
            <a:r>
              <a:rPr lang="en-US" sz="2000" dirty="0">
                <a:latin typeface="Palatino Linotype" panose="02040502050505030304" pitchFamily="18" charset="0"/>
              </a:rPr>
              <a:t> con Manchester 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+ 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Canal </a:t>
            </a:r>
            <a:r>
              <a:rPr lang="en-US" sz="2000" dirty="0" err="1">
                <a:latin typeface="Palatino Linotype" panose="02040502050505030304" pitchFamily="18" charset="0"/>
              </a:rPr>
              <a:t>ruidoso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209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EL </a:t>
            </a:r>
            <a:r>
              <a:rPr lang="en-US" sz="3600" dirty="0" err="1"/>
              <a:t>problema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FABFE3C-01CA-4747-8226-32303A15F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65" y="3653711"/>
            <a:ext cx="4159625" cy="3119719"/>
          </a:xfrm>
          <a:prstGeom prst="rect">
            <a:avLst/>
          </a:prstGeom>
        </p:spPr>
      </p:pic>
      <p:pic>
        <p:nvPicPr>
          <p:cNvPr id="12" name="Picture 11" descr="A close up of a tool&#10;&#10;Description automatically generated">
            <a:extLst>
              <a:ext uri="{FF2B5EF4-FFF2-40B4-BE49-F238E27FC236}">
                <a16:creationId xmlns:a16="http://schemas.microsoft.com/office/drawing/2014/main" id="{DE03EB8A-05F6-4D38-96F5-AB1B5C087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64" y="3653712"/>
            <a:ext cx="4159625" cy="3119719"/>
          </a:xfrm>
          <a:prstGeom prst="rect">
            <a:avLst/>
          </a:prstGeom>
        </p:spPr>
      </p:pic>
      <p:pic>
        <p:nvPicPr>
          <p:cNvPr id="14" name="Picture 13" descr="A picture containing food&#10;&#10;Description automatically generated">
            <a:extLst>
              <a:ext uri="{FF2B5EF4-FFF2-40B4-BE49-F238E27FC236}">
                <a16:creationId xmlns:a16="http://schemas.microsoft.com/office/drawing/2014/main" id="{7A937797-1F01-4105-AFD9-2CEC55D9C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63" y="786522"/>
            <a:ext cx="4159624" cy="3119718"/>
          </a:xfrm>
          <a:prstGeom prst="rect">
            <a:avLst/>
          </a:prstGeom>
        </p:spPr>
      </p:pic>
      <p:pic>
        <p:nvPicPr>
          <p:cNvPr id="16" name="Picture 15" descr="A close up of a mans face&#10;&#10;Description automatically generated">
            <a:extLst>
              <a:ext uri="{FF2B5EF4-FFF2-40B4-BE49-F238E27FC236}">
                <a16:creationId xmlns:a16="http://schemas.microsoft.com/office/drawing/2014/main" id="{4CC56210-0230-427B-B54C-FE03B834A0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67" y="786522"/>
            <a:ext cx="4159624" cy="31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7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FC59329-2EE8-904A-9303-B73C02AB74D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273" y="63691"/>
            <a:ext cx="9911201" cy="6727346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E067C8F-5267-7147-B398-AD99FAB41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273" y="63691"/>
            <a:ext cx="9911201" cy="6727345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RLS – </a:t>
            </a:r>
            <a:r>
              <a:rPr lang="en-US" sz="3000" dirty="0" err="1"/>
              <a:t>simulaciones</a:t>
            </a:r>
            <a:r>
              <a:rPr lang="en-US" sz="3000" dirty="0"/>
              <a:t> (200 </a:t>
            </a:r>
            <a:r>
              <a:rPr lang="en-US" sz="3000" dirty="0" err="1"/>
              <a:t>simulaciones</a:t>
            </a:r>
            <a:r>
              <a:rPr lang="en-US" sz="3000" dirty="0"/>
              <a:t> 100 bits)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6AA93EF-CA23-40D8-9F73-B214622DC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</p:spPr>
        <p:txBody>
          <a:bodyPr/>
          <a:lstStyle/>
          <a:p>
            <a:r>
              <a:rPr lang="en-US" dirty="0"/>
              <a:t>N=4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EA8DA72E-AA90-4B06-8E60-C089391CD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</p:spPr>
        <p:txBody>
          <a:bodyPr/>
          <a:lstStyle/>
          <a:p>
            <a:r>
              <a:rPr lang="en-US" dirty="0"/>
              <a:t>N=5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8E3D4B9-3B79-3A44-BAC1-8FEE23274B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5160" y="2369271"/>
            <a:ext cx="4434840" cy="3547872"/>
          </a:xfrm>
          <a:prstGeom prst="rect">
            <a:avLst/>
          </a:prstGeom>
          <a:noFill/>
        </p:spPr>
      </p:pic>
      <p:pic>
        <p:nvPicPr>
          <p:cNvPr id="9" name="Picture Placeholder 18">
            <a:extLst>
              <a:ext uri="{FF2B5EF4-FFF2-40B4-BE49-F238E27FC236}">
                <a16:creationId xmlns:a16="http://schemas.microsoft.com/office/drawing/2014/main" id="{7B48BC8A-948C-4390-8226-46B55D367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000" y="2369271"/>
            <a:ext cx="4434840" cy="3547871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7205C5-D720-4A4D-8C84-F9A9E17E9490}"/>
              </a:ext>
            </a:extLst>
          </p:cNvPr>
          <p:cNvSpPr txBox="1"/>
          <p:nvPr/>
        </p:nvSpPr>
        <p:spPr>
          <a:xfrm>
            <a:off x="768626" y="6139374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Mejor</a:t>
            </a:r>
            <a:r>
              <a:rPr lang="en-US" dirty="0"/>
              <a:t> BER </a:t>
            </a:r>
            <a:r>
              <a:rPr lang="en-US" dirty="0" err="1"/>
              <a:t>obtenido</a:t>
            </a:r>
            <a:r>
              <a:rPr lang="en-US" dirty="0"/>
              <a:t> con LMS: 2</a:t>
            </a: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Realizaciones</a:t>
            </a:r>
            <a:r>
              <a:rPr lang="en-US" sz="3600" dirty="0"/>
              <a:t>: n=5, epsilon=0.1, mu=0.905</a:t>
            </a:r>
            <a:br>
              <a:rPr lang="en-US" sz="3600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BFE3C-01CA-4747-8226-32303A15F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0565" y="3653711"/>
            <a:ext cx="4159625" cy="3119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03EB8A-05F6-4D38-96F5-AB1B5C087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364" y="3653712"/>
            <a:ext cx="4159625" cy="31197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937797-1F01-4105-AFD9-2CEC55D9C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0563" y="786522"/>
            <a:ext cx="4159624" cy="31197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C56210-0230-427B-B54C-FE03B834A0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367" y="786522"/>
            <a:ext cx="4159624" cy="31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5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C84B30EC-0085-4B02-B549-85261AA7A7FD}" vid="{B38EAA63-7B49-47D5-A9B8-CCF1CC9145BA}"/>
    </a:ext>
  </a:extLst>
</a:theme>
</file>

<file path=ppt/theme/theme2.xml><?xml version="1.0" encoding="utf-8"?>
<a:theme xmlns:a="http://schemas.openxmlformats.org/drawingml/2006/main" name="1_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C84B30EC-0085-4B02-B549-85261AA7A7FD}" vid="{B38EAA63-7B49-47D5-A9B8-CCF1CC9145B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1D8AE1-AF50-4238-9545-788684540A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15BD18-190D-4514-9BDF-0746D033B5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19935D-ADE6-42ED-B568-839405AD6AB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Palatino Linotype</vt:lpstr>
      <vt:lpstr>Times New Roman</vt:lpstr>
      <vt:lpstr>Office Theme</vt:lpstr>
      <vt:lpstr>1_Office Theme</vt:lpstr>
      <vt:lpstr>Signal equalization</vt:lpstr>
      <vt:lpstr>El problema:</vt:lpstr>
      <vt:lpstr>EL problema</vt:lpstr>
      <vt:lpstr>Section Divider Option 2</vt:lpstr>
      <vt:lpstr>RLS – simulaciones (200 simulaciones 100 bits)</vt:lpstr>
      <vt:lpstr>Realizaciones: n=5, epsilon=0.1, mu=0.905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2019-11-14T13:48:12Z</dcterms:created>
  <dcterms:modified xsi:type="dcterms:W3CDTF">2019-11-14T14:42:03Z</dcterms:modified>
</cp:coreProperties>
</file>