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007578746" r:id="rId3"/>
    <p:sldId id="2007578755" r:id="rId4"/>
    <p:sldId id="2007578748" r:id="rId5"/>
    <p:sldId id="2007578757" r:id="rId6"/>
    <p:sldId id="2007578750" r:id="rId7"/>
    <p:sldId id="307" r:id="rId8"/>
    <p:sldId id="298" r:id="rId9"/>
    <p:sldId id="299" r:id="rId10"/>
    <p:sldId id="2007578747" r:id="rId11"/>
    <p:sldId id="2007578756" r:id="rId12"/>
    <p:sldId id="281" r:id="rId13"/>
    <p:sldId id="305" r:id="rId14"/>
    <p:sldId id="2007578725" r:id="rId15"/>
    <p:sldId id="294" r:id="rId16"/>
    <p:sldId id="2007578753" r:id="rId17"/>
    <p:sldId id="2007578754" r:id="rId18"/>
    <p:sldId id="2007578751" r:id="rId19"/>
    <p:sldId id="2007578752" r:id="rId20"/>
    <p:sldId id="306" r:id="rId21"/>
    <p:sldId id="286" r:id="rId22"/>
    <p:sldId id="2007578732" r:id="rId23"/>
    <p:sldId id="20075787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01" autoAdjust="0"/>
  </p:normalViewPr>
  <p:slideViewPr>
    <p:cSldViewPr snapToGrid="0">
      <p:cViewPr varScale="1">
        <p:scale>
          <a:sx n="130" d="100"/>
          <a:sy n="130" d="100"/>
        </p:scale>
        <p:origin x="360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79E7B-7972-4CF7-BAEA-5065742DE62D}"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17CC0-B2F9-4D25-8ED9-D28834A768B0}" type="slidenum">
              <a:rPr lang="en-US" smtClean="0"/>
              <a:t>‹#›</a:t>
            </a:fld>
            <a:endParaRPr lang="en-US"/>
          </a:p>
        </p:txBody>
      </p:sp>
    </p:spTree>
    <p:extLst>
      <p:ext uri="{BB962C8B-B14F-4D97-AF65-F5344CB8AC3E}">
        <p14:creationId xmlns:p14="http://schemas.microsoft.com/office/powerpoint/2010/main" val="29180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and welcome to stop by our poster. For more results, please refer to our paper:</a:t>
            </a:r>
          </a:p>
        </p:txBody>
      </p:sp>
      <p:sp>
        <p:nvSpPr>
          <p:cNvPr id="4" name="Slide Number Placeholder 3"/>
          <p:cNvSpPr>
            <a:spLocks noGrp="1"/>
          </p:cNvSpPr>
          <p:nvPr>
            <p:ph type="sldNum" sz="quarter" idx="5"/>
          </p:nvPr>
        </p:nvSpPr>
        <p:spPr/>
        <p:txBody>
          <a:bodyPr/>
          <a:lstStyle/>
          <a:p>
            <a:fld id="{DA217CC0-B2F9-4D25-8ED9-D28834A768B0}" type="slidenum">
              <a:rPr lang="en-US" smtClean="0"/>
              <a:t>10</a:t>
            </a:fld>
            <a:endParaRPr lang="en-US"/>
          </a:p>
        </p:txBody>
      </p:sp>
    </p:spTree>
    <p:extLst>
      <p:ext uri="{BB962C8B-B14F-4D97-AF65-F5344CB8AC3E}">
        <p14:creationId xmlns:p14="http://schemas.microsoft.com/office/powerpoint/2010/main" val="150429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present Neural Wireless Radiation  Fields (NeWRF), which is the first </a:t>
            </a:r>
            <a:r>
              <a:rPr lang="en-US" sz="1200" dirty="0"/>
              <a:t>wireless channel prediction framework for sparse measurements</a:t>
            </a:r>
            <a:endParaRPr lang="en-US" dirty="0"/>
          </a:p>
          <a:p>
            <a:endParaRPr lang="en-US" dirty="0"/>
          </a:p>
          <a:p>
            <a:r>
              <a:rPr lang="en-US" dirty="0"/>
              <a:t>Our approach is inspired and developed based on the Neural Radiance Fields method originated from computer vision and graphics domain. However in order to bring it wireless, we need to solve a series of challenges, including</a:t>
            </a:r>
          </a:p>
          <a:p>
            <a:r>
              <a:rPr lang="en-US" dirty="0"/>
              <a:t>Bridging the gap between different propagation model of wireless signals and visible light</a:t>
            </a:r>
          </a:p>
          <a:p>
            <a:r>
              <a:rPr lang="en-US" dirty="0"/>
              <a:t>Handling large room-scale environments with limited observation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sz="1200" dirty="0"/>
              <a:t>Direction-of-arrival (</a:t>
            </a:r>
            <a:r>
              <a:rPr lang="en-US" sz="1200" dirty="0" err="1"/>
              <a:t>DoA</a:t>
            </a:r>
            <a:r>
              <a:rPr lang="en-US" sz="1200" dirty="0"/>
              <a:t>) ambiguity due to the omnidirectionality of wireless antennas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also present the first unsupervised learning based </a:t>
            </a:r>
            <a:r>
              <a:rPr lang="en-US" sz="1200" dirty="0" err="1"/>
              <a:t>doa</a:t>
            </a:r>
            <a:r>
              <a:rPr lang="en-US" sz="1200" dirty="0"/>
              <a:t> finding algorithm for inferencing wireless signal quality at unvisited locations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experiments demonstrate that our algorithm achieves high prediction accuracy with orders of lower measurement density than previous state of the 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A217CC0-B2F9-4D25-8ED9-D28834A768B0}" type="slidenum">
              <a:rPr lang="en-US" smtClean="0"/>
              <a:t>11</a:t>
            </a:fld>
            <a:endParaRPr lang="en-US"/>
          </a:p>
        </p:txBody>
      </p:sp>
    </p:spTree>
    <p:extLst>
      <p:ext uri="{BB962C8B-B14F-4D97-AF65-F5344CB8AC3E}">
        <p14:creationId xmlns:p14="http://schemas.microsoft.com/office/powerpoint/2010/main" val="3643247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tell you our method, let me first give you a little bit background on wireless. </a:t>
            </a:r>
          </a:p>
          <a:p>
            <a:r>
              <a:rPr lang="en-US" dirty="0"/>
              <a:t>In a wireless network, you have a transmitter and a receiver. The signals are emitted from the transmitter, propagate over the air and get received by the receiver. </a:t>
            </a:r>
          </a:p>
          <a:p>
            <a:r>
              <a:rPr lang="en-US" dirty="0"/>
              <a:t>During the propagation, the signal can get attenuated, and its phase gets rotated. </a:t>
            </a:r>
          </a:p>
          <a:p>
            <a:r>
              <a:rPr lang="en-US" dirty="0"/>
              <a:t>It can also be reflected by an object, where part of it is absorbed. The signal propagate along different paths then adds up at the receiver, they can add up constructively or cancel each other causing interference. </a:t>
            </a:r>
          </a:p>
          <a:p>
            <a:r>
              <a:rPr lang="en-US" dirty="0"/>
              <a:t>We characterize all these effects with what we call a wireless channel, which is a measure of the distortions imposed on wireless signals. </a:t>
            </a:r>
          </a:p>
          <a:p>
            <a:r>
              <a:rPr lang="en-US" dirty="0"/>
              <a:t>Technically, our goal is to predict the wireless channel at any locations in the environment.</a:t>
            </a:r>
          </a:p>
        </p:txBody>
      </p:sp>
      <p:sp>
        <p:nvSpPr>
          <p:cNvPr id="4" name="Slide Number Placeholder 3"/>
          <p:cNvSpPr>
            <a:spLocks noGrp="1"/>
          </p:cNvSpPr>
          <p:nvPr>
            <p:ph type="sldNum" sz="quarter" idx="5"/>
          </p:nvPr>
        </p:nvSpPr>
        <p:spPr/>
        <p:txBody>
          <a:bodyPr/>
          <a:lstStyle/>
          <a:p>
            <a:fld id="{8FB54422-8E9D-4C9B-8A3E-90F6054B2DE1}" type="slidenum">
              <a:rPr lang="en-US" smtClean="0"/>
              <a:t>12</a:t>
            </a:fld>
            <a:endParaRPr lang="en-US"/>
          </a:p>
        </p:txBody>
      </p:sp>
    </p:spTree>
    <p:extLst>
      <p:ext uri="{BB962C8B-B14F-4D97-AF65-F5344CB8AC3E}">
        <p14:creationId xmlns:p14="http://schemas.microsoft.com/office/powerpoint/2010/main" val="368650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how we can achieve that. The first step is to find a proper way to model the wireless scenes.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wireless communication system, there is a transmitter that transmit a complex signal, let’s call it x. The signal has amplitude A and phase psi.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signal propagates from transmitter to receiver, it experiences amplitude attenuation, and phase rotation, which are functions of propagation distance 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signal can also be reflected to the receiver, we model the reflector as if there is a virtual transmitter transmits a signal with new amplitude and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signal also experiences path loss and phase rotation as it propagates to the receiver.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received signal y, is the sum of transmitter and all virtual transmitter signals weighted by their corresponding attenuation and phase shift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that we can abstract this scene with simply the location of the transmitter, including virtual transmitters and their transmitted signals. </a:t>
            </a:r>
            <a:endParaRPr lang="en-US" dirty="0"/>
          </a:p>
        </p:txBody>
      </p:sp>
      <p:sp>
        <p:nvSpPr>
          <p:cNvPr id="4" name="Slide Number Placeholder 3"/>
          <p:cNvSpPr>
            <a:spLocks noGrp="1"/>
          </p:cNvSpPr>
          <p:nvPr>
            <p:ph type="sldNum" sz="quarter" idx="5"/>
          </p:nvPr>
        </p:nvSpPr>
        <p:spPr/>
        <p:txBody>
          <a:bodyPr/>
          <a:lstStyle/>
          <a:p>
            <a:fld id="{8FB54422-8E9D-4C9B-8A3E-90F6054B2DE1}" type="slidenum">
              <a:rPr lang="en-US" smtClean="0"/>
              <a:t>13</a:t>
            </a:fld>
            <a:endParaRPr lang="en-US"/>
          </a:p>
        </p:txBody>
      </p:sp>
    </p:spTree>
    <p:extLst>
      <p:ext uri="{BB962C8B-B14F-4D97-AF65-F5344CB8AC3E}">
        <p14:creationId xmlns:p14="http://schemas.microsoft.com/office/powerpoint/2010/main" val="96052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shown you the high-level idea of our algorithm, let me show you how it performs in practice.</a:t>
            </a:r>
          </a:p>
          <a:p>
            <a:r>
              <a:rPr lang="en-US" dirty="0"/>
              <a:t>We set up a simulation environment, where a transmitter is set at a fixed location. We put the receivers at several sparse and random locations. </a:t>
            </a:r>
          </a:p>
          <a:p>
            <a:r>
              <a:rPr lang="en-US" dirty="0"/>
              <a:t>We run wireless ray-tracing simulation in MATLAB to obtain the signal quality at each receiver location.</a:t>
            </a:r>
          </a:p>
          <a:p>
            <a:endParaRPr lang="en-US" dirty="0"/>
          </a:p>
        </p:txBody>
      </p:sp>
      <p:sp>
        <p:nvSpPr>
          <p:cNvPr id="4" name="Slide Number Placeholder 3"/>
          <p:cNvSpPr>
            <a:spLocks noGrp="1"/>
          </p:cNvSpPr>
          <p:nvPr>
            <p:ph type="sldNum" sz="quarter" idx="5"/>
          </p:nvPr>
        </p:nvSpPr>
        <p:spPr/>
        <p:txBody>
          <a:bodyPr/>
          <a:lstStyle/>
          <a:p>
            <a:fld id="{8FB54422-8E9D-4C9B-8A3E-90F6054B2DE1}" type="slidenum">
              <a:rPr lang="en-US" smtClean="0"/>
              <a:t>14</a:t>
            </a:fld>
            <a:endParaRPr lang="en-US"/>
          </a:p>
        </p:txBody>
      </p:sp>
    </p:spTree>
    <p:extLst>
      <p:ext uri="{BB962C8B-B14F-4D97-AF65-F5344CB8AC3E}">
        <p14:creationId xmlns:p14="http://schemas.microsoft.com/office/powerpoint/2010/main" val="405589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well we can predict the channel for unvisited locations. </a:t>
            </a:r>
          </a:p>
          <a:p>
            <a:r>
              <a:rPr lang="en-US" dirty="0"/>
              <a:t>Since the signal is a complex number, I am plotting its real and imaginary parts in x and y axes. And I will show the ground truth in red and prediction in blue</a:t>
            </a:r>
          </a:p>
          <a:p>
            <a:r>
              <a:rPr lang="en-US" dirty="0"/>
              <a:t>As you can see the prediction results align very well with the ground truth.</a:t>
            </a:r>
          </a:p>
        </p:txBody>
      </p:sp>
      <p:sp>
        <p:nvSpPr>
          <p:cNvPr id="4" name="Slide Number Placeholder 3"/>
          <p:cNvSpPr>
            <a:spLocks noGrp="1"/>
          </p:cNvSpPr>
          <p:nvPr>
            <p:ph type="sldNum" sz="quarter" idx="5"/>
          </p:nvPr>
        </p:nvSpPr>
        <p:spPr/>
        <p:txBody>
          <a:bodyPr/>
          <a:lstStyle/>
          <a:p>
            <a:fld id="{8FB54422-8E9D-4C9B-8A3E-90F6054B2DE1}" type="slidenum">
              <a:rPr lang="en-US" smtClean="0"/>
              <a:t>15</a:t>
            </a:fld>
            <a:endParaRPr lang="en-US"/>
          </a:p>
        </p:txBody>
      </p:sp>
    </p:spTree>
    <p:extLst>
      <p:ext uri="{BB962C8B-B14F-4D97-AF65-F5344CB8AC3E}">
        <p14:creationId xmlns:p14="http://schemas.microsoft.com/office/powerpoint/2010/main" val="102072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challenge we need to address is the large scene scale. Wireless scenes are usually at the scale of a room, which is known to be challenging even for NeRF in the visible light domain. Additional information such as depth is required to assist the learning. </a:t>
            </a:r>
          </a:p>
          <a:p>
            <a:r>
              <a:rPr lang="en-US" dirty="0"/>
              <a:t>Unfortunately, such information is hard to obtain in wireless, and each channel measurement only results in a complex number, which provides barely enough information to reconstruct the scene.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Luckily, we find that there is a simple while effective representation of the wireless scene, and our model is able to learn it. Which is </a:t>
            </a:r>
            <a:r>
              <a:rPr lang="en-US" sz="1200" dirty="0"/>
              <a:t>virtual transmitters as images of real transmitter against reflector surfaces.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Basically, instead of learning the virtual transmitters on the reflector surfaces, our model identifies that it is more effective to put them on the other side of the surface, at the virtual image of the real transmitter, as shown in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 me show you why is that.</a:t>
            </a:r>
          </a:p>
          <a:p>
            <a:endParaRPr lang="en-US" dirty="0"/>
          </a:p>
          <a:p>
            <a:endParaRPr lang="en-US" dirty="0"/>
          </a:p>
        </p:txBody>
      </p:sp>
      <p:sp>
        <p:nvSpPr>
          <p:cNvPr id="4" name="Slide Number Placeholder 3"/>
          <p:cNvSpPr>
            <a:spLocks noGrp="1"/>
          </p:cNvSpPr>
          <p:nvPr>
            <p:ph type="sldNum" sz="quarter" idx="5"/>
          </p:nvPr>
        </p:nvSpPr>
        <p:spPr/>
        <p:txBody>
          <a:bodyPr/>
          <a:lstStyle/>
          <a:p>
            <a:fld id="{DA217CC0-B2F9-4D25-8ED9-D28834A768B0}" type="slidenum">
              <a:rPr lang="en-US" smtClean="0"/>
              <a:t>16</a:t>
            </a:fld>
            <a:endParaRPr lang="en-US"/>
          </a:p>
        </p:txBody>
      </p:sp>
    </p:spTree>
    <p:extLst>
      <p:ext uri="{BB962C8B-B14F-4D97-AF65-F5344CB8AC3E}">
        <p14:creationId xmlns:p14="http://schemas.microsoft.com/office/powerpoint/2010/main" val="1598177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this simple scenario where there is transmitter and two reflective surfaces. We measure the channel at three receiver locations. </a:t>
            </a:r>
          </a:p>
          <a:p>
            <a:r>
              <a:rPr lang="en-US" dirty="0"/>
              <a:t>For each receiver, we trace the rays towards their coming directions. Because of the law of reflection, the rays of different receivers intersect at the image of the transmitter location against the reflective surface. </a:t>
            </a:r>
          </a:p>
          <a:p>
            <a:r>
              <a:rPr lang="en-US" dirty="0"/>
              <a:t>We find this intersection gives the model a strong bias towards assigning high sigma values at these points.</a:t>
            </a:r>
          </a:p>
        </p:txBody>
      </p:sp>
      <p:sp>
        <p:nvSpPr>
          <p:cNvPr id="4" name="Slide Number Placeholder 3"/>
          <p:cNvSpPr>
            <a:spLocks noGrp="1"/>
          </p:cNvSpPr>
          <p:nvPr>
            <p:ph type="sldNum" sz="quarter" idx="5"/>
          </p:nvPr>
        </p:nvSpPr>
        <p:spPr/>
        <p:txBody>
          <a:bodyPr/>
          <a:lstStyle/>
          <a:p>
            <a:fld id="{DA217CC0-B2F9-4D25-8ED9-D28834A768B0}" type="slidenum">
              <a:rPr lang="en-US" smtClean="0"/>
              <a:t>17</a:t>
            </a:fld>
            <a:endParaRPr lang="en-US"/>
          </a:p>
        </p:txBody>
      </p:sp>
    </p:spTree>
    <p:extLst>
      <p:ext uri="{BB962C8B-B14F-4D97-AF65-F5344CB8AC3E}">
        <p14:creationId xmlns:p14="http://schemas.microsoft.com/office/powerpoint/2010/main" val="394298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synthesize the channel at a receiver location, we back trace the rays coming to the receiver. Along each ray, we uniformly take samples, as shown with the red dots. Each of these samples can potentially be a transmitter or virtual transmitter, but we don’t make any assumption about it for now. For each location, all we know is its 3D coordinates x, y, z and its emission direction theta and phi. Therefore, we can query the neural network to predict the signal amplitude and phase at this location as well as the probability of this point being a (virtual) transmitter. We can do this for every sample point. If the sample is at the location of a transmitter or virtual transmitter, its sigma prediction will be 1, otherwise it will be 0, we take the weighted sum of all the samples along all rays to synthesize the channel at the receiver.</a:t>
            </a:r>
          </a:p>
        </p:txBody>
      </p:sp>
      <p:sp>
        <p:nvSpPr>
          <p:cNvPr id="4" name="Slide Number Placeholder 3"/>
          <p:cNvSpPr>
            <a:spLocks noGrp="1"/>
          </p:cNvSpPr>
          <p:nvPr>
            <p:ph type="sldNum" sz="quarter" idx="5"/>
          </p:nvPr>
        </p:nvSpPr>
        <p:spPr/>
        <p:txBody>
          <a:bodyPr/>
          <a:lstStyle/>
          <a:p>
            <a:fld id="{8FB54422-8E9D-4C9B-8A3E-90F6054B2DE1}" type="slidenum">
              <a:rPr lang="en-US" smtClean="0"/>
              <a:t>18</a:t>
            </a:fld>
            <a:endParaRPr lang="en-US"/>
          </a:p>
        </p:txBody>
      </p:sp>
    </p:spTree>
    <p:extLst>
      <p:ext uri="{BB962C8B-B14F-4D97-AF65-F5344CB8AC3E}">
        <p14:creationId xmlns:p14="http://schemas.microsoft.com/office/powerpoint/2010/main" val="211869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we can represent a wireless scene with a continuous function </a:t>
            </a:r>
            <a:r>
              <a:rPr lang="en-US" dirty="0" err="1"/>
              <a:t>ftheta</a:t>
            </a:r>
            <a:r>
              <a:rPr lang="en-US" dirty="0"/>
              <a:t>. This function maps a 3D spatial coordinate x y z to the signal amplitude and phase emitted at the location. </a:t>
            </a:r>
          </a:p>
          <a:p>
            <a:r>
              <a:rPr lang="en-US" dirty="0"/>
              <a:t>There are two things we need to note: first, not every point in the space emits wireless signal. Most of the points, for example those in air, does not emit any signals. Therefore, we need a way to model the probability of one point being  an emitter</a:t>
            </a:r>
          </a:p>
        </p:txBody>
      </p:sp>
      <p:sp>
        <p:nvSpPr>
          <p:cNvPr id="4" name="Slide Number Placeholder 3"/>
          <p:cNvSpPr>
            <a:spLocks noGrp="1"/>
          </p:cNvSpPr>
          <p:nvPr>
            <p:ph type="sldNum" sz="quarter" idx="5"/>
          </p:nvPr>
        </p:nvSpPr>
        <p:spPr/>
        <p:txBody>
          <a:bodyPr/>
          <a:lstStyle/>
          <a:p>
            <a:fld id="{8FB54422-8E9D-4C9B-8A3E-90F6054B2DE1}" type="slidenum">
              <a:rPr lang="en-US" smtClean="0"/>
              <a:t>20</a:t>
            </a:fld>
            <a:endParaRPr lang="en-US"/>
          </a:p>
        </p:txBody>
      </p:sp>
    </p:spTree>
    <p:extLst>
      <p:ext uri="{BB962C8B-B14F-4D97-AF65-F5344CB8AC3E}">
        <p14:creationId xmlns:p14="http://schemas.microsoft.com/office/powerpoint/2010/main" val="127404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network has become an indispensable part of our life. </a:t>
            </a:r>
          </a:p>
          <a:p>
            <a:r>
              <a:rPr lang="en-US" dirty="0"/>
              <a:t>However, today’s wireless networks usually suffer from a critical problem called dead zone. </a:t>
            </a:r>
          </a:p>
          <a:p>
            <a:r>
              <a:rPr lang="en-US" dirty="0"/>
              <a:t>Dead zones refer to the area in which the wireless signals are very weak, as I show you here, in this simple environment, if we visualize the wireless signal strength in this space, we can see some dark areas, these are the dead zones. </a:t>
            </a:r>
          </a:p>
          <a:p>
            <a:r>
              <a:rPr lang="en-US" dirty="0"/>
              <a:t>Devices in dead zones can experience sudden outage and low quality of services. </a:t>
            </a:r>
          </a:p>
          <a:p>
            <a:r>
              <a:rPr lang="en-US" dirty="0"/>
              <a:t>Dead zones are usually caused by blockages and interference.</a:t>
            </a:r>
          </a:p>
          <a:p>
            <a:r>
              <a:rPr lang="en-US" dirty="0"/>
              <a:t>Unfortunately, this problem is going to get more severe in the next generation wireless networks as we are moving to higher frequencies, because higher frequency signals experience higher loss and are more vulnerable to blockage.</a:t>
            </a:r>
          </a:p>
          <a:p>
            <a:r>
              <a:rPr lang="en-US" dirty="0"/>
              <a:t>Therefore, an important problem to solve for the next generation wireless networks is to effectively identify the dead zones.</a:t>
            </a:r>
          </a:p>
        </p:txBody>
      </p:sp>
      <p:sp>
        <p:nvSpPr>
          <p:cNvPr id="4" name="Slide Number Placeholder 3"/>
          <p:cNvSpPr>
            <a:spLocks noGrp="1"/>
          </p:cNvSpPr>
          <p:nvPr>
            <p:ph type="sldNum" sz="quarter" idx="5"/>
          </p:nvPr>
        </p:nvSpPr>
        <p:spPr/>
        <p:txBody>
          <a:bodyPr/>
          <a:lstStyle/>
          <a:p>
            <a:fld id="{DA217CC0-B2F9-4D25-8ED9-D28834A768B0}" type="slidenum">
              <a:rPr lang="en-US" smtClean="0"/>
              <a:t>2</a:t>
            </a:fld>
            <a:endParaRPr lang="en-US"/>
          </a:p>
        </p:txBody>
      </p:sp>
    </p:spTree>
    <p:extLst>
      <p:ext uri="{BB962C8B-B14F-4D97-AF65-F5344CB8AC3E}">
        <p14:creationId xmlns:p14="http://schemas.microsoft.com/office/powerpoint/2010/main" val="1717199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don’t know what this function is for a particular wireless scene. But we can at least parameterize it with a neural network model. Actually, you can use a neural network model to represent any continuous function. In particular, we define our neural network model as below. Here, the x, y, z are the spatial coordinates, theta and phi are the direction coordinates, sigma is the probability of the point (</a:t>
            </a:r>
            <a:r>
              <a:rPr lang="en-US" dirty="0" err="1"/>
              <a:t>x,y,z</a:t>
            </a:r>
            <a:r>
              <a:rPr lang="en-US" dirty="0"/>
              <a:t>) being a wireless emitter, and A and psi are the amplitude and phase of the signal emitted at this location. This neural network model first take input x, y, z and go through several fully connected layers and output the probability sigma. This is because whether a point can be an emitter is independent of the direction. We input the direction arguments theta and phi after we have outputted sigma and use it jointly with this feature vector to predict the amplitude and phase.</a:t>
            </a:r>
          </a:p>
        </p:txBody>
      </p:sp>
      <p:sp>
        <p:nvSpPr>
          <p:cNvPr id="4" name="Slide Number Placeholder 3"/>
          <p:cNvSpPr>
            <a:spLocks noGrp="1"/>
          </p:cNvSpPr>
          <p:nvPr>
            <p:ph type="sldNum" sz="quarter" idx="5"/>
          </p:nvPr>
        </p:nvSpPr>
        <p:spPr/>
        <p:txBody>
          <a:bodyPr/>
          <a:lstStyle/>
          <a:p>
            <a:fld id="{8FB54422-8E9D-4C9B-8A3E-90F6054B2DE1}" type="slidenum">
              <a:rPr lang="en-US" smtClean="0"/>
              <a:t>21</a:t>
            </a:fld>
            <a:endParaRPr lang="en-US"/>
          </a:p>
        </p:txBody>
      </p:sp>
    </p:spTree>
    <p:extLst>
      <p:ext uri="{BB962C8B-B14F-4D97-AF65-F5344CB8AC3E}">
        <p14:creationId xmlns:p14="http://schemas.microsoft.com/office/powerpoint/2010/main" val="1004111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recap, so far, I have told you that we represent a wireless scene with a neural network. We can query this network with the coordinates of any point in the space, and it will tell what’s the signal emitted at this point, and what’s probability of this point being a transmitter. </a:t>
            </a:r>
          </a:p>
          <a:p>
            <a:r>
              <a:rPr lang="en-US" dirty="0"/>
              <a:t>Then I tell you how we can synthesize the wireless channel at any location using the neural network, we basically sample the space and query the network with all the samples and aggregate the predictions. </a:t>
            </a:r>
          </a:p>
          <a:p>
            <a:r>
              <a:rPr lang="en-US" dirty="0"/>
              <a:t>But I haven’t show you how we can train this network. This is what I am going to do next.</a:t>
            </a:r>
          </a:p>
        </p:txBody>
      </p:sp>
      <p:sp>
        <p:nvSpPr>
          <p:cNvPr id="4" name="Slide Number Placeholder 3"/>
          <p:cNvSpPr>
            <a:spLocks noGrp="1"/>
          </p:cNvSpPr>
          <p:nvPr>
            <p:ph type="sldNum" sz="quarter" idx="5"/>
          </p:nvPr>
        </p:nvSpPr>
        <p:spPr/>
        <p:txBody>
          <a:bodyPr/>
          <a:lstStyle/>
          <a:p>
            <a:fld id="{8FB54422-8E9D-4C9B-8A3E-90F6054B2DE1}" type="slidenum">
              <a:rPr lang="en-US" smtClean="0"/>
              <a:t>23</a:t>
            </a:fld>
            <a:endParaRPr lang="en-US"/>
          </a:p>
        </p:txBody>
      </p:sp>
    </p:spTree>
    <p:extLst>
      <p:ext uri="{BB962C8B-B14F-4D97-AF65-F5344CB8AC3E}">
        <p14:creationId xmlns:p14="http://schemas.microsoft.com/office/powerpoint/2010/main" val="15657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naïve solution would be taking a lot of measurements in the environments.</a:t>
            </a:r>
          </a:p>
          <a:p>
            <a:r>
              <a:rPr lang="en-US" dirty="0"/>
              <a:t>However, it will take a lot of manual labor to perform the measurements. How can we make it a bit easier?</a:t>
            </a:r>
          </a:p>
          <a:p>
            <a:r>
              <a:rPr lang="en-US" dirty="0"/>
              <a:t>Basically, what if we just take a few sparse measurements in the environment, can we accurately predict the signal quality and any other locations?</a:t>
            </a:r>
          </a:p>
          <a:p>
            <a:endParaRPr lang="en-US" dirty="0"/>
          </a:p>
        </p:txBody>
      </p:sp>
      <p:sp>
        <p:nvSpPr>
          <p:cNvPr id="4" name="Slide Number Placeholder 3"/>
          <p:cNvSpPr>
            <a:spLocks noGrp="1"/>
          </p:cNvSpPr>
          <p:nvPr>
            <p:ph type="sldNum" sz="quarter" idx="5"/>
          </p:nvPr>
        </p:nvSpPr>
        <p:spPr/>
        <p:txBody>
          <a:bodyPr/>
          <a:lstStyle/>
          <a:p>
            <a:fld id="{DA217CC0-B2F9-4D25-8ED9-D28834A768B0}" type="slidenum">
              <a:rPr lang="en-US" smtClean="0"/>
              <a:t>3</a:t>
            </a:fld>
            <a:endParaRPr lang="en-US"/>
          </a:p>
        </p:txBody>
      </p:sp>
    </p:spTree>
    <p:extLst>
      <p:ext uri="{BB962C8B-B14F-4D97-AF65-F5344CB8AC3E}">
        <p14:creationId xmlns:p14="http://schemas.microsoft.com/office/powerpoint/2010/main" val="192031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present Neural Wireless Radiation  Fields (NeWRF), which is the first </a:t>
            </a:r>
            <a:r>
              <a:rPr lang="en-US" sz="1200" dirty="0"/>
              <a:t>wireless channel prediction framework for sparse measurements</a:t>
            </a:r>
            <a:endParaRPr lang="en-US" dirty="0"/>
          </a:p>
          <a:p>
            <a:endParaRPr lang="en-US" dirty="0"/>
          </a:p>
          <a:p>
            <a:r>
              <a:rPr lang="en-US" dirty="0"/>
              <a:t>Our approach is inspired and developed based on the NeRF method originated from computer vision. However, in order to bring it wireless, we need to solve a series of challenges, including</a:t>
            </a:r>
          </a:p>
          <a:p>
            <a:r>
              <a:rPr lang="en-US" dirty="0"/>
              <a:t>Bridging the gap between different propagation model of wireless signals and visible light</a:t>
            </a:r>
          </a:p>
          <a:p>
            <a:r>
              <a:rPr lang="en-US" dirty="0"/>
              <a:t>Handling large room-scale environments with limited observation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resolving d</a:t>
            </a:r>
            <a:r>
              <a:rPr lang="en-US" sz="1200" dirty="0"/>
              <a:t>irection-of-arrival (</a:t>
            </a:r>
            <a:r>
              <a:rPr lang="en-US" sz="1200" dirty="0" err="1"/>
              <a:t>DoA</a:t>
            </a:r>
            <a:r>
              <a:rPr lang="en-US" sz="1200" dirty="0"/>
              <a:t>) ambiguity due to the omnidirectionality of wireless antennas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also present the first unsupervised learning based </a:t>
            </a:r>
            <a:r>
              <a:rPr lang="en-US" sz="1200" dirty="0" err="1"/>
              <a:t>doa</a:t>
            </a:r>
            <a:r>
              <a:rPr lang="en-US" sz="1200" dirty="0"/>
              <a:t> finding algorithm for inferencing wireless signal quality at unvisited locations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experiments demonstrate that our algorithm achieves high prediction accuracy with orders of lower measurement density than previous state of the 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A217CC0-B2F9-4D25-8ED9-D28834A768B0}" type="slidenum">
              <a:rPr lang="en-US" smtClean="0"/>
              <a:t>4</a:t>
            </a:fld>
            <a:endParaRPr lang="en-US"/>
          </a:p>
        </p:txBody>
      </p:sp>
    </p:spTree>
    <p:extLst>
      <p:ext uri="{BB962C8B-B14F-4D97-AF65-F5344CB8AC3E}">
        <p14:creationId xmlns:p14="http://schemas.microsoft.com/office/powerpoint/2010/main" val="376433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how NeWRF works. The first step is to find a proper way to model the wireless scenes.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wireless communication system, there is a transmitter and a receiver. The transmitter sends a complex signal. The signal has amplitude and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signal propagates from transmitter to receiver, it experiences amplitude attenuation, and phase rotation, which are functions of propagation distance.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signal can also be reflected to the receiver, where part of its energy get absorbed, we model the reflector as if there is a virtual transmitter transmits a new complex signal.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received signal is the sum of transmitter and all virtual transmitter signals weighted by their corresponding attenuation and phase shift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abstract this scene with simply the location of the transmitter, including virtual transmitters and their transmitted signals. </a:t>
            </a:r>
            <a:endParaRPr lang="en-US" dirty="0"/>
          </a:p>
        </p:txBody>
      </p:sp>
      <p:sp>
        <p:nvSpPr>
          <p:cNvPr id="4" name="Slide Number Placeholder 3"/>
          <p:cNvSpPr>
            <a:spLocks noGrp="1"/>
          </p:cNvSpPr>
          <p:nvPr>
            <p:ph type="sldNum" sz="quarter" idx="5"/>
          </p:nvPr>
        </p:nvSpPr>
        <p:spPr/>
        <p:txBody>
          <a:bodyPr/>
          <a:lstStyle/>
          <a:p>
            <a:fld id="{8FB54422-8E9D-4C9B-8A3E-90F6054B2DE1}" type="slidenum">
              <a:rPr lang="en-US" smtClean="0"/>
              <a:t>5</a:t>
            </a:fld>
            <a:endParaRPr lang="en-US"/>
          </a:p>
        </p:txBody>
      </p:sp>
    </p:spTree>
    <p:extLst>
      <p:ext uri="{BB962C8B-B14F-4D97-AF65-F5344CB8AC3E}">
        <p14:creationId xmlns:p14="http://schemas.microsoft.com/office/powerpoint/2010/main" val="27901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NeRF, we approximate a wireless scene with a neural network model, </a:t>
            </a:r>
          </a:p>
          <a:p>
            <a:r>
              <a:rPr lang="en-US" dirty="0"/>
              <a:t>where the inputs are the spatial and view direction coordinates. </a:t>
            </a:r>
          </a:p>
          <a:p>
            <a:r>
              <a:rPr lang="en-US" dirty="0"/>
              <a:t>Different from NeRF, we let the network output the amplitude and phase of the signal emitted at the particular location and direction, </a:t>
            </a:r>
          </a:p>
          <a:p>
            <a:r>
              <a:rPr lang="en-US" dirty="0"/>
              <a:t>as well as sigma, which is an indicator of the presence of a transmitter or virtual transmitter at the location.</a:t>
            </a:r>
          </a:p>
        </p:txBody>
      </p:sp>
      <p:sp>
        <p:nvSpPr>
          <p:cNvPr id="4" name="Slide Number Placeholder 3"/>
          <p:cNvSpPr>
            <a:spLocks noGrp="1"/>
          </p:cNvSpPr>
          <p:nvPr>
            <p:ph type="sldNum" sz="quarter" idx="5"/>
          </p:nvPr>
        </p:nvSpPr>
        <p:spPr/>
        <p:txBody>
          <a:bodyPr/>
          <a:lstStyle/>
          <a:p>
            <a:fld id="{DA217CC0-B2F9-4D25-8ED9-D28834A768B0}" type="slidenum">
              <a:rPr lang="en-US" smtClean="0"/>
              <a:t>6</a:t>
            </a:fld>
            <a:endParaRPr lang="en-US"/>
          </a:p>
        </p:txBody>
      </p:sp>
    </p:spTree>
    <p:extLst>
      <p:ext uri="{BB962C8B-B14F-4D97-AF65-F5344CB8AC3E}">
        <p14:creationId xmlns:p14="http://schemas.microsoft.com/office/powerpoint/2010/main" val="275311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model to capture the wireless scene. To synthesize the wireless signal at a receiver location, we back trace the rays coming to the receiver. </a:t>
            </a:r>
          </a:p>
          <a:p>
            <a:r>
              <a:rPr lang="en-US" dirty="0"/>
              <a:t>Along each ray, we uniformly take samples. We take coordinates of each sample point to query the neural network for the signal amplitude and phase at this location. </a:t>
            </a:r>
          </a:p>
          <a:p>
            <a:r>
              <a:rPr lang="en-US" dirty="0"/>
              <a:t>And finally, we take the weighted sum of all the samples along all rays to synthesize the signal at the receiver. </a:t>
            </a:r>
          </a:p>
          <a:p>
            <a:r>
              <a:rPr lang="en-US" dirty="0"/>
              <a:t>This predicted signal can be compared with ground truth to obtain the loss and update the model parameters.</a:t>
            </a:r>
          </a:p>
          <a:p>
            <a:r>
              <a:rPr lang="en-US" dirty="0"/>
              <a:t>For more details about the algorithm please refer to our paper.</a:t>
            </a:r>
          </a:p>
        </p:txBody>
      </p:sp>
      <p:sp>
        <p:nvSpPr>
          <p:cNvPr id="4" name="Slide Number Placeholder 3"/>
          <p:cNvSpPr>
            <a:spLocks noGrp="1"/>
          </p:cNvSpPr>
          <p:nvPr>
            <p:ph type="sldNum" sz="quarter" idx="5"/>
          </p:nvPr>
        </p:nvSpPr>
        <p:spPr/>
        <p:txBody>
          <a:bodyPr/>
          <a:lstStyle/>
          <a:p>
            <a:fld id="{8FB54422-8E9D-4C9B-8A3E-90F6054B2DE1}" type="slidenum">
              <a:rPr lang="en-US" smtClean="0"/>
              <a:t>7</a:t>
            </a:fld>
            <a:endParaRPr lang="en-US"/>
          </a:p>
        </p:txBody>
      </p:sp>
    </p:spTree>
    <p:extLst>
      <p:ext uri="{BB962C8B-B14F-4D97-AF65-F5344CB8AC3E}">
        <p14:creationId xmlns:p14="http://schemas.microsoft.com/office/powerpoint/2010/main" val="68097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our framework in three different environment, with different size and reflectors. </a:t>
            </a:r>
          </a:p>
          <a:p>
            <a:r>
              <a:rPr lang="en-US" dirty="0"/>
              <a:t>For each of these environment, we take a bunch of random locations and run ray-tracing simulation to obtain the signal quality at each of these locations.</a:t>
            </a:r>
          </a:p>
        </p:txBody>
      </p:sp>
      <p:sp>
        <p:nvSpPr>
          <p:cNvPr id="4" name="Slide Number Placeholder 3"/>
          <p:cNvSpPr>
            <a:spLocks noGrp="1"/>
          </p:cNvSpPr>
          <p:nvPr>
            <p:ph type="sldNum" sz="quarter" idx="5"/>
          </p:nvPr>
        </p:nvSpPr>
        <p:spPr/>
        <p:txBody>
          <a:bodyPr/>
          <a:lstStyle/>
          <a:p>
            <a:fld id="{8FB54422-8E9D-4C9B-8A3E-90F6054B2DE1}" type="slidenum">
              <a:rPr lang="en-US" smtClean="0"/>
              <a:t>8</a:t>
            </a:fld>
            <a:endParaRPr lang="en-US"/>
          </a:p>
        </p:txBody>
      </p:sp>
    </p:spTree>
    <p:extLst>
      <p:ext uri="{BB962C8B-B14F-4D97-AF65-F5344CB8AC3E}">
        <p14:creationId xmlns:p14="http://schemas.microsoft.com/office/powerpoint/2010/main" val="153938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showing you the results. We use SNR as the evaluation metric, and higher SNR indicates higher prediction accuracy.</a:t>
            </a:r>
          </a:p>
          <a:p>
            <a:r>
              <a:rPr lang="en-US" dirty="0"/>
              <a:t>As you can see. Our algorithm outperforms all the baseline methods including the previous state-of-the-art method under the sparse measurement case</a:t>
            </a:r>
          </a:p>
          <a:p>
            <a:endParaRPr lang="en-US" dirty="0"/>
          </a:p>
        </p:txBody>
      </p:sp>
      <p:sp>
        <p:nvSpPr>
          <p:cNvPr id="4" name="Slide Number Placeholder 3"/>
          <p:cNvSpPr>
            <a:spLocks noGrp="1"/>
          </p:cNvSpPr>
          <p:nvPr>
            <p:ph type="sldNum" sz="quarter" idx="5"/>
          </p:nvPr>
        </p:nvSpPr>
        <p:spPr/>
        <p:txBody>
          <a:bodyPr/>
          <a:lstStyle/>
          <a:p>
            <a:fld id="{8FB54422-8E9D-4C9B-8A3E-90F6054B2DE1}" type="slidenum">
              <a:rPr lang="en-US" smtClean="0"/>
              <a:t>9</a:t>
            </a:fld>
            <a:endParaRPr lang="en-US"/>
          </a:p>
        </p:txBody>
      </p:sp>
    </p:spTree>
    <p:extLst>
      <p:ext uri="{BB962C8B-B14F-4D97-AF65-F5344CB8AC3E}">
        <p14:creationId xmlns:p14="http://schemas.microsoft.com/office/powerpoint/2010/main" val="366763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DCA4-CFEA-08EF-7319-754EBD103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79F6B8-7699-E3BF-F424-08D90B08D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24FAA-5DEF-5830-E9AE-9C86D7A11FB8}"/>
              </a:ext>
            </a:extLst>
          </p:cNvPr>
          <p:cNvSpPr>
            <a:spLocks noGrp="1"/>
          </p:cNvSpPr>
          <p:nvPr>
            <p:ph type="dt" sz="half" idx="10"/>
          </p:nvPr>
        </p:nvSpPr>
        <p:spPr/>
        <p:txBody>
          <a:bodyPr/>
          <a:lstStyle/>
          <a:p>
            <a:fld id="{242A22D0-B256-4215-8877-9DC628A3232F}" type="datetimeFigureOut">
              <a:rPr lang="en-US" smtClean="0"/>
              <a:t>7/23/2024</a:t>
            </a:fld>
            <a:endParaRPr lang="en-US"/>
          </a:p>
        </p:txBody>
      </p:sp>
      <p:sp>
        <p:nvSpPr>
          <p:cNvPr id="5" name="Footer Placeholder 4">
            <a:extLst>
              <a:ext uri="{FF2B5EF4-FFF2-40B4-BE49-F238E27FC236}">
                <a16:creationId xmlns:a16="http://schemas.microsoft.com/office/drawing/2014/main" id="{F23B850C-1D9B-46DA-1E21-820B4AA7B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52506-5772-9A30-3C61-BC39B06F4F8F}"/>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178229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309-A7C7-ABF9-80C6-19CE5B302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60E89-0AD5-CAFA-4C62-D97C6C188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60545FF-C69D-C439-314C-F2420204F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ED79C-DE7B-2AB7-C9A4-5278FB20C04B}"/>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193677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BF9B77-0D16-DFBB-0251-DB6ACAE7F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DE03F9-4119-CB0F-5F64-5FF1866F78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863F5CE-8A37-9251-262E-79809ABC9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7FC3-13CB-F43D-44AA-7970BE4AD289}"/>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365638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093C-9DEA-9D7A-FBE6-2B831F6D0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CF6EE6-7002-86B8-9604-E2CA1205D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3096593-17B9-FD65-E8DE-721EA8267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27848-08BD-2647-3BDF-7FF4971F1983}"/>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259848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E13D-A007-3B18-1908-6777562E1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F5DE84-5D0D-8ED3-BF0E-A5C1966590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7416D91-A606-C0F1-B9C8-66919E9BD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72625-187A-5B0D-8488-B7D9F8DDF9DE}"/>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405210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7B29-249A-C3AA-559B-489BEA413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E440B-6694-77B0-DEA0-29A0C72BF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228EB-10EB-6CB6-2414-42FA73673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240CAB6-4AA6-A4A4-3937-58BEDC29D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D0345-69B1-EAE7-24AF-C6A717B8AEC5}"/>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185638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1C2F-659F-D9BD-0D35-353699AE85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BAA81F-A0A3-ED36-1CAB-D3EEE52E7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A1959-7FD0-654A-04A6-E06123F0A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ED588-2CF6-6547-1272-FEFDE5312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7EA01-8CFA-FB5F-9FB9-59554891FA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1EAD5198-F8B5-6701-C3C2-E5CED9F71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82CE32-E6CF-B896-D5EC-AB23F9DE4BDE}"/>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285953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3717-236A-33D2-7C76-22051071D4EE}"/>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B821B119-114D-3800-5180-92E1E2000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F7CEC-B0BF-5D1C-1D17-97C0332238A1}"/>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290699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AD8E00-2C1E-867D-E32B-A9EC70EB7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6F0A6-941F-A8EC-713D-C6B6772D79BD}"/>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83567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DD16-AD95-45BE-E990-6FD7B206F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94622-B427-2C9A-AA8E-91D93AE25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A49C1F-C903-2422-D049-03B4F8161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624B8A7-F7E4-287A-BDF6-62A73AE3D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3D5C9-7914-96F4-E18D-73EC762A9B09}"/>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37983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663D-FBE5-1786-3B26-4B367CCF6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18265-489E-4FAA-7DFE-A35CF125B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A28BC-1B29-23D1-40BD-70CD85E6E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B0DA87B7-E98F-9430-6DCF-AB8AEBCCA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AE141-96D0-76DB-4B21-0CE2A5511D80}"/>
              </a:ext>
            </a:extLst>
          </p:cNvPr>
          <p:cNvSpPr>
            <a:spLocks noGrp="1"/>
          </p:cNvSpPr>
          <p:nvPr>
            <p:ph type="sldNum" sz="quarter" idx="12"/>
          </p:nvPr>
        </p:nvSpPr>
        <p:spPr/>
        <p:txBody>
          <a:bodyPr/>
          <a:lstStyle/>
          <a:p>
            <a:fld id="{1D225517-5C90-4C71-ABDF-1CAE839A7A8E}" type="slidenum">
              <a:rPr lang="en-US" smtClean="0"/>
              <a:t>‹#›</a:t>
            </a:fld>
            <a:endParaRPr lang="en-US"/>
          </a:p>
        </p:txBody>
      </p:sp>
    </p:spTree>
    <p:extLst>
      <p:ext uri="{BB962C8B-B14F-4D97-AF65-F5344CB8AC3E}">
        <p14:creationId xmlns:p14="http://schemas.microsoft.com/office/powerpoint/2010/main" val="2101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85A0D-0031-997A-08AA-4101BEAEF0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6B4134-781E-517C-5250-320DCE6AD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FA26C-1BE1-62BE-EF19-7992AC706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2A22D0-B256-4215-8877-9DC628A3232F}" type="datetimeFigureOut">
              <a:rPr lang="en-US" smtClean="0"/>
              <a:t>7/23/2024</a:t>
            </a:fld>
            <a:endParaRPr lang="en-US"/>
          </a:p>
        </p:txBody>
      </p:sp>
      <p:sp>
        <p:nvSpPr>
          <p:cNvPr id="5" name="Footer Placeholder 4">
            <a:extLst>
              <a:ext uri="{FF2B5EF4-FFF2-40B4-BE49-F238E27FC236}">
                <a16:creationId xmlns:a16="http://schemas.microsoft.com/office/drawing/2014/main" id="{EC203B61-485B-C7FC-951B-036A6C6CE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736EEF-EA4F-7EBD-0310-3B650DF99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225517-5C90-4C71-ABDF-1CAE839A7A8E}" type="slidenum">
              <a:rPr lang="en-US" smtClean="0"/>
              <a:t>‹#›</a:t>
            </a:fld>
            <a:endParaRPr lang="en-US"/>
          </a:p>
        </p:txBody>
      </p:sp>
    </p:spTree>
    <p:extLst>
      <p:ext uri="{BB962C8B-B14F-4D97-AF65-F5344CB8AC3E}">
        <p14:creationId xmlns:p14="http://schemas.microsoft.com/office/powerpoint/2010/main" val="2009972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1.wdp"/><Relationship Id="rId12"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60.png"/><Relationship Id="rId5" Type="http://schemas.openxmlformats.org/officeDocument/2006/relationships/image" Target="../media/image15.png"/><Relationship Id="rId10" Type="http://schemas.openxmlformats.org/officeDocument/2006/relationships/image" Target="../media/image250.png"/><Relationship Id="rId4" Type="http://schemas.openxmlformats.org/officeDocument/2006/relationships/image" Target="../media/image32.svg"/><Relationship Id="rId9" Type="http://schemas.openxmlformats.org/officeDocument/2006/relationships/image" Target="../media/image120.png"/></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9.png"/><Relationship Id="rId7"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300.png"/><Relationship Id="rId4" Type="http://schemas.openxmlformats.org/officeDocument/2006/relationships/image" Target="../media/image29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1.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e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310.png"/><Relationship Id="rId7"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0.png"/><Relationship Id="rId10" Type="http://schemas.openxmlformats.org/officeDocument/2006/relationships/image" Target="../media/image62.png"/><Relationship Id="rId4" Type="http://schemas.openxmlformats.org/officeDocument/2006/relationships/image" Target="../media/image320.png"/><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340.png"/><Relationship Id="rId7"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3.png"/></Relationships>
</file>

<file path=ppt/slides/_rels/slide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25.png"/><Relationship Id="rId4" Type="http://schemas.openxmlformats.org/officeDocument/2006/relationships/image" Target="../media/image98.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82929" y="2181291"/>
            <a:ext cx="10826141" cy="1459628"/>
          </a:xfrm>
          <a:prstGeom prst="rect">
            <a:avLst/>
          </a:prstGeom>
        </p:spPr>
        <p:txBody>
          <a:bodyPr spcFirstLastPara="1" vert="horz" wrap="square" lIns="121900" tIns="121900" rIns="121900" bIns="121900" rtlCol="0" anchor="b" anchorCtr="0">
            <a:noAutofit/>
          </a:bodyPr>
          <a:lstStyle/>
          <a:p>
            <a:pPr>
              <a:spcBef>
                <a:spcPts val="0"/>
              </a:spcBef>
            </a:pPr>
            <a:r>
              <a:rPr lang="en-US" sz="3600" dirty="0">
                <a:solidFill>
                  <a:schemeClr val="tx1"/>
                </a:solidFill>
              </a:rPr>
              <a:t>NeWRF: A Deep Learning Framework for Wireless Radiation Field Reconstruction and Channel Prediction</a:t>
            </a:r>
            <a:endParaRPr lang="en-US" sz="3600" b="1" dirty="0">
              <a:cs typeface="Times New Roman" panose="02020603050405020304" pitchFamily="18" charset="0"/>
            </a:endParaRPr>
          </a:p>
        </p:txBody>
      </p:sp>
      <p:sp>
        <p:nvSpPr>
          <p:cNvPr id="55" name="Google Shape;55;p13"/>
          <p:cNvSpPr txBox="1">
            <a:spLocks noGrp="1"/>
          </p:cNvSpPr>
          <p:nvPr>
            <p:ph type="subTitle" idx="1"/>
          </p:nvPr>
        </p:nvSpPr>
        <p:spPr>
          <a:xfrm>
            <a:off x="415600" y="3850667"/>
            <a:ext cx="11360800" cy="1056800"/>
          </a:xfrm>
          <a:prstGeom prst="rect">
            <a:avLst/>
          </a:prstGeom>
        </p:spPr>
        <p:txBody>
          <a:bodyPr spcFirstLastPara="1" vert="horz" wrap="square" lIns="121900" tIns="121900" rIns="121900" bIns="121900" rtlCol="0" anchor="t" anchorCtr="0">
            <a:noAutofit/>
          </a:bodyPr>
          <a:lstStyle/>
          <a:p>
            <a:pPr algn="ctr"/>
            <a:r>
              <a:rPr lang="en-US" sz="2000" b="1" i="0" dirty="0">
                <a:effectLst/>
                <a:latin typeface="Arial" panose="020B0604020202020204" pitchFamily="34" charset="0"/>
              </a:rPr>
              <a:t>Haofan Lu</a:t>
            </a:r>
            <a:r>
              <a:rPr lang="en-US" sz="2000" b="0" i="0" dirty="0">
                <a:effectLst/>
                <a:latin typeface="Arial" panose="020B0604020202020204" pitchFamily="34" charset="0"/>
              </a:rPr>
              <a:t>, Christopher </a:t>
            </a:r>
            <a:r>
              <a:rPr lang="en-US" sz="2000" b="0" i="0" dirty="0" err="1">
                <a:effectLst/>
                <a:latin typeface="Arial" panose="020B0604020202020204" pitchFamily="34" charset="0"/>
              </a:rPr>
              <a:t>Vattheuer</a:t>
            </a:r>
            <a:r>
              <a:rPr lang="en-US" sz="2000" b="0" i="0" dirty="0">
                <a:effectLst/>
                <a:latin typeface="Arial" panose="020B0604020202020204" pitchFamily="34" charset="0"/>
              </a:rPr>
              <a:t>, Baharan </a:t>
            </a:r>
            <a:r>
              <a:rPr lang="en-US" sz="2000" b="0" i="0" dirty="0" err="1">
                <a:effectLst/>
                <a:latin typeface="Arial" panose="020B0604020202020204" pitchFamily="34" charset="0"/>
              </a:rPr>
              <a:t>Mirzasoleiman</a:t>
            </a:r>
            <a:r>
              <a:rPr lang="en-US" sz="2000" b="0" i="0" dirty="0">
                <a:effectLst/>
                <a:latin typeface="Arial" panose="020B0604020202020204" pitchFamily="34" charset="0"/>
              </a:rPr>
              <a:t>, Omid </a:t>
            </a:r>
            <a:r>
              <a:rPr lang="en-US" sz="2000" b="0" i="0" dirty="0" err="1">
                <a:effectLst/>
                <a:latin typeface="Arial" panose="020B0604020202020204" pitchFamily="34" charset="0"/>
              </a:rPr>
              <a:t>Abari</a:t>
            </a:r>
            <a:r>
              <a:rPr lang="en-US" sz="2000" dirty="0"/>
              <a:t> </a:t>
            </a:r>
          </a:p>
        </p:txBody>
      </p:sp>
      <p:sp>
        <p:nvSpPr>
          <p:cNvPr id="2" name="Rectangle 1">
            <a:extLst>
              <a:ext uri="{FF2B5EF4-FFF2-40B4-BE49-F238E27FC236}">
                <a16:creationId xmlns:a16="http://schemas.microsoft.com/office/drawing/2014/main" id="{CF227539-D9A2-B392-0F8F-BBEAD78EE247}"/>
              </a:ext>
            </a:extLst>
          </p:cNvPr>
          <p:cNvSpPr/>
          <p:nvPr/>
        </p:nvSpPr>
        <p:spPr>
          <a:xfrm>
            <a:off x="0" y="6345937"/>
            <a:ext cx="12192000" cy="5120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667" i="1" dirty="0"/>
              <a:t>ICML’24</a:t>
            </a:r>
          </a:p>
        </p:txBody>
      </p:sp>
      <p:pic>
        <p:nvPicPr>
          <p:cNvPr id="3" name="Graphic 2">
            <a:extLst>
              <a:ext uri="{FF2B5EF4-FFF2-40B4-BE49-F238E27FC236}">
                <a16:creationId xmlns:a16="http://schemas.microsoft.com/office/drawing/2014/main" id="{578E6CCE-1DCF-7572-6075-C7154E1F0F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4586" y="5925733"/>
            <a:ext cx="2100349" cy="328393"/>
          </a:xfrm>
          <a:prstGeom prst="rect">
            <a:avLst/>
          </a:prstGeom>
        </p:spPr>
      </p:pic>
      <p:pic>
        <p:nvPicPr>
          <p:cNvPr id="4" name="Picture 2">
            <a:extLst>
              <a:ext uri="{FF2B5EF4-FFF2-40B4-BE49-F238E27FC236}">
                <a16:creationId xmlns:a16="http://schemas.microsoft.com/office/drawing/2014/main" id="{DDBF5198-4F47-D386-A7BF-F3D3E2ED3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00" y="5788392"/>
            <a:ext cx="1226204" cy="4657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ess">
            <a:extLst>
              <a:ext uri="{FF2B5EF4-FFF2-40B4-BE49-F238E27FC236}">
                <a16:creationId xmlns:a16="http://schemas.microsoft.com/office/drawing/2014/main" id="{23C26EC8-76A5-E608-3D85-BC684CD88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81" y="63421"/>
            <a:ext cx="2083417" cy="679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6C71F-CB6A-0C4C-E163-AED418DECA01}"/>
              </a:ext>
            </a:extLst>
          </p:cNvPr>
          <p:cNvSpPr>
            <a:spLocks noGrp="1"/>
          </p:cNvSpPr>
          <p:nvPr>
            <p:ph type="title"/>
          </p:nvPr>
        </p:nvSpPr>
        <p:spPr>
          <a:xfrm>
            <a:off x="1029930" y="3429000"/>
            <a:ext cx="10515600" cy="1165573"/>
          </a:xfrm>
        </p:spPr>
        <p:txBody>
          <a:bodyPr>
            <a:normAutofit/>
          </a:bodyPr>
          <a:lstStyle/>
          <a:p>
            <a:r>
              <a:rPr lang="en-US" sz="2800" dirty="0"/>
              <a:t>For more results, </a:t>
            </a:r>
            <a:br>
              <a:rPr lang="en-US" sz="2800" dirty="0"/>
            </a:br>
            <a:r>
              <a:rPr lang="en-US" sz="2800" dirty="0"/>
              <a:t>please refer to our paper:</a:t>
            </a:r>
          </a:p>
        </p:txBody>
      </p:sp>
      <p:pic>
        <p:nvPicPr>
          <p:cNvPr id="7" name="Picture 6" descr="A qr code with black squares&#10;&#10;Description automatically generated">
            <a:extLst>
              <a:ext uri="{FF2B5EF4-FFF2-40B4-BE49-F238E27FC236}">
                <a16:creationId xmlns:a16="http://schemas.microsoft.com/office/drawing/2014/main" id="{E445154F-3724-13BB-5526-44D881D71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532" y="3951850"/>
            <a:ext cx="1657273" cy="1657273"/>
          </a:xfrm>
          <a:prstGeom prst="rect">
            <a:avLst/>
          </a:prstGeom>
        </p:spPr>
      </p:pic>
      <p:pic>
        <p:nvPicPr>
          <p:cNvPr id="9" name="Picture 8" descr="A qr code with blue squares&#10;&#10;Description automatically generated">
            <a:extLst>
              <a:ext uri="{FF2B5EF4-FFF2-40B4-BE49-F238E27FC236}">
                <a16:creationId xmlns:a16="http://schemas.microsoft.com/office/drawing/2014/main" id="{BA22D937-7FBD-E84C-3F75-F6D22167A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7408" y="3951852"/>
            <a:ext cx="1657271" cy="1657271"/>
          </a:xfrm>
          <a:prstGeom prst="rect">
            <a:avLst/>
          </a:prstGeom>
        </p:spPr>
      </p:pic>
      <p:sp>
        <p:nvSpPr>
          <p:cNvPr id="10" name="TextBox 9">
            <a:extLst>
              <a:ext uri="{FF2B5EF4-FFF2-40B4-BE49-F238E27FC236}">
                <a16:creationId xmlns:a16="http://schemas.microsoft.com/office/drawing/2014/main" id="{8A10D743-86DC-214F-3F4F-7DB683AF31B4}"/>
              </a:ext>
            </a:extLst>
          </p:cNvPr>
          <p:cNvSpPr txBox="1"/>
          <p:nvPr/>
        </p:nvSpPr>
        <p:spPr>
          <a:xfrm>
            <a:off x="8089271" y="3582518"/>
            <a:ext cx="1161738" cy="369332"/>
          </a:xfrm>
          <a:prstGeom prst="rect">
            <a:avLst/>
          </a:prstGeom>
          <a:noFill/>
        </p:spPr>
        <p:txBody>
          <a:bodyPr wrap="square" rtlCol="0">
            <a:spAutoFit/>
          </a:bodyPr>
          <a:lstStyle/>
          <a:p>
            <a:r>
              <a:rPr lang="en-US" dirty="0"/>
              <a:t>Paper</a:t>
            </a:r>
          </a:p>
        </p:txBody>
      </p:sp>
      <p:sp>
        <p:nvSpPr>
          <p:cNvPr id="11" name="TextBox 10">
            <a:extLst>
              <a:ext uri="{FF2B5EF4-FFF2-40B4-BE49-F238E27FC236}">
                <a16:creationId xmlns:a16="http://schemas.microsoft.com/office/drawing/2014/main" id="{5E2A8F09-9915-1A1F-19D5-8E7D3ADAB7AE}"/>
              </a:ext>
            </a:extLst>
          </p:cNvPr>
          <p:cNvSpPr txBox="1"/>
          <p:nvPr/>
        </p:nvSpPr>
        <p:spPr>
          <a:xfrm>
            <a:off x="9498225" y="3582518"/>
            <a:ext cx="2047305" cy="369332"/>
          </a:xfrm>
          <a:prstGeom prst="rect">
            <a:avLst/>
          </a:prstGeom>
          <a:noFill/>
        </p:spPr>
        <p:txBody>
          <a:bodyPr wrap="square" rtlCol="0">
            <a:spAutoFit/>
          </a:bodyPr>
          <a:lstStyle/>
          <a:p>
            <a:r>
              <a:rPr lang="en-US" dirty="0"/>
              <a:t>Code &amp; Datasets</a:t>
            </a:r>
          </a:p>
        </p:txBody>
      </p:sp>
      <p:cxnSp>
        <p:nvCxnSpPr>
          <p:cNvPr id="3" name="Straight Connector 2">
            <a:extLst>
              <a:ext uri="{FF2B5EF4-FFF2-40B4-BE49-F238E27FC236}">
                <a16:creationId xmlns:a16="http://schemas.microsoft.com/office/drawing/2014/main" id="{FCAF11C9-ECA2-D40F-5655-40CB461104C2}"/>
              </a:ext>
            </a:extLst>
          </p:cNvPr>
          <p:cNvCxnSpPr/>
          <p:nvPr/>
        </p:nvCxnSpPr>
        <p:spPr>
          <a:xfrm>
            <a:off x="966020" y="3582518"/>
            <a:ext cx="1025996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63D00E5-D7A1-1BE2-33C5-42861D24EC69}"/>
              </a:ext>
            </a:extLst>
          </p:cNvPr>
          <p:cNvSpPr txBox="1"/>
          <p:nvPr/>
        </p:nvSpPr>
        <p:spPr>
          <a:xfrm>
            <a:off x="1029930" y="2598003"/>
            <a:ext cx="4272115" cy="830997"/>
          </a:xfrm>
          <a:prstGeom prst="rect">
            <a:avLst/>
          </a:prstGeom>
          <a:noFill/>
        </p:spPr>
        <p:txBody>
          <a:bodyPr wrap="square" rtlCol="0">
            <a:spAutoFit/>
          </a:bodyPr>
          <a:lstStyle/>
          <a:p>
            <a:r>
              <a:rPr lang="en-US" sz="4800" b="1" dirty="0"/>
              <a:t>Thank you!</a:t>
            </a:r>
          </a:p>
        </p:txBody>
      </p:sp>
    </p:spTree>
    <p:extLst>
      <p:ext uri="{BB962C8B-B14F-4D97-AF65-F5344CB8AC3E}">
        <p14:creationId xmlns:p14="http://schemas.microsoft.com/office/powerpoint/2010/main" val="234271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5CBCEA83-5328-EFAC-C6C3-CFDD16CDEB45}"/>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NeWRF: </a:t>
            </a:r>
            <a:r>
              <a:rPr lang="en-US" sz="4000" b="1" u="sng" dirty="0">
                <a:solidFill>
                  <a:schemeClr val="bg1"/>
                </a:solidFill>
              </a:rPr>
              <a:t>Ne</a:t>
            </a:r>
            <a:r>
              <a:rPr lang="en-US" sz="3600" b="1" dirty="0">
                <a:solidFill>
                  <a:schemeClr val="bg1"/>
                </a:solidFill>
              </a:rPr>
              <a:t>ural </a:t>
            </a:r>
            <a:r>
              <a:rPr lang="en-US" sz="4000" b="1" u="sng" dirty="0">
                <a:solidFill>
                  <a:schemeClr val="bg1"/>
                </a:solidFill>
              </a:rPr>
              <a:t>W</a:t>
            </a:r>
            <a:r>
              <a:rPr lang="en-US" sz="3600" b="1" dirty="0">
                <a:solidFill>
                  <a:schemeClr val="bg1"/>
                </a:solidFill>
              </a:rPr>
              <a:t>ireless </a:t>
            </a:r>
            <a:r>
              <a:rPr lang="en-US" sz="4000" b="1" u="sng" dirty="0">
                <a:solidFill>
                  <a:schemeClr val="bg1"/>
                </a:solidFill>
              </a:rPr>
              <a:t>R</a:t>
            </a:r>
            <a:r>
              <a:rPr lang="en-US" sz="3600" b="1" dirty="0">
                <a:solidFill>
                  <a:schemeClr val="bg1"/>
                </a:solidFill>
              </a:rPr>
              <a:t>adiation </a:t>
            </a:r>
            <a:r>
              <a:rPr lang="en-US" sz="4000" b="1" u="sng" dirty="0">
                <a:solidFill>
                  <a:schemeClr val="bg1"/>
                </a:solidFill>
              </a:rPr>
              <a:t>F</a:t>
            </a:r>
            <a:r>
              <a:rPr lang="en-US" sz="3600" b="1" dirty="0">
                <a:solidFill>
                  <a:schemeClr val="bg1"/>
                </a:solidFill>
              </a:rPr>
              <a:t>ields</a:t>
            </a:r>
            <a:endParaRPr lang="en-US" sz="1400" b="1" i="1" dirty="0"/>
          </a:p>
        </p:txBody>
      </p:sp>
      <p:sp>
        <p:nvSpPr>
          <p:cNvPr id="18" name="TextBox 17">
            <a:extLst>
              <a:ext uri="{FF2B5EF4-FFF2-40B4-BE49-F238E27FC236}">
                <a16:creationId xmlns:a16="http://schemas.microsoft.com/office/drawing/2014/main" id="{0958F8BD-A985-5175-648F-CD954CEF4E96}"/>
              </a:ext>
            </a:extLst>
          </p:cNvPr>
          <p:cNvSpPr txBox="1"/>
          <p:nvPr/>
        </p:nvSpPr>
        <p:spPr>
          <a:xfrm>
            <a:off x="786750" y="1064902"/>
            <a:ext cx="11019333" cy="61330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First wireless channel prediction framework for sparse measurements</a:t>
            </a:r>
          </a:p>
          <a:p>
            <a:pPr marL="285750" indent="-285750">
              <a:lnSpc>
                <a:spcPct val="150000"/>
              </a:lnSpc>
              <a:buFont typeface="Arial" panose="020B0604020202020204" pitchFamily="34" charset="0"/>
              <a:buChar char="•"/>
            </a:pPr>
            <a:r>
              <a:rPr lang="en-US" sz="2400" dirty="0"/>
              <a:t>Adapt Neural Radiance Fields (NeRF) to wireless domain and solve the following challenges:</a:t>
            </a:r>
          </a:p>
          <a:p>
            <a:pPr marL="800100" lvl="1" indent="-342900">
              <a:lnSpc>
                <a:spcPct val="150000"/>
              </a:lnSpc>
              <a:buFont typeface="Arial" panose="020B0604020202020204" pitchFamily="34" charset="0"/>
              <a:buChar char="•"/>
            </a:pPr>
            <a:r>
              <a:rPr lang="en-US" sz="2400" dirty="0"/>
              <a:t>Distinct propagation model</a:t>
            </a:r>
          </a:p>
          <a:p>
            <a:pPr marL="800100" lvl="1" indent="-342900">
              <a:lnSpc>
                <a:spcPct val="150000"/>
              </a:lnSpc>
              <a:buFont typeface="Arial" panose="020B0604020202020204" pitchFamily="34" charset="0"/>
              <a:buChar char="•"/>
            </a:pPr>
            <a:r>
              <a:rPr lang="en-US" sz="2400" dirty="0"/>
              <a:t>Large room-scale scenes</a:t>
            </a:r>
          </a:p>
          <a:p>
            <a:pPr marL="800100" lvl="1" indent="-342900">
              <a:lnSpc>
                <a:spcPct val="150000"/>
              </a:lnSpc>
              <a:buFont typeface="Arial" panose="020B0604020202020204" pitchFamily="34" charset="0"/>
              <a:buChar char="•"/>
            </a:pPr>
            <a:r>
              <a:rPr lang="en-US" sz="2400" dirty="0"/>
              <a:t>Direction-of-arrival (</a:t>
            </a:r>
            <a:r>
              <a:rPr lang="en-US" sz="2400" dirty="0" err="1"/>
              <a:t>DoA</a:t>
            </a:r>
            <a:r>
              <a:rPr lang="en-US" sz="2400" dirty="0"/>
              <a:t>) ambiguity </a:t>
            </a:r>
          </a:p>
          <a:p>
            <a:pPr marL="342900" indent="-342900">
              <a:lnSpc>
                <a:spcPct val="150000"/>
              </a:lnSpc>
              <a:buFont typeface="Arial" panose="020B0604020202020204" pitchFamily="34" charset="0"/>
              <a:buChar char="•"/>
            </a:pPr>
            <a:r>
              <a:rPr lang="en-US" sz="2400" dirty="0"/>
              <a:t>First unsupervised learning-based </a:t>
            </a:r>
            <a:r>
              <a:rPr lang="en-US" sz="2400" dirty="0" err="1"/>
              <a:t>DoA</a:t>
            </a:r>
            <a:r>
              <a:rPr lang="en-US" sz="2400" dirty="0"/>
              <a:t>-finding algorithm for inferencing at unvisited location</a:t>
            </a:r>
          </a:p>
          <a:p>
            <a:pPr marL="342900" indent="-342900">
              <a:lnSpc>
                <a:spcPct val="150000"/>
              </a:lnSpc>
              <a:buFont typeface="Arial" panose="020B0604020202020204" pitchFamily="34" charset="0"/>
              <a:buChar char="•"/>
            </a:pPr>
            <a:r>
              <a:rPr lang="en-US" sz="2400" dirty="0"/>
              <a:t>Achieve high prediction accuracy with orders of lower measurement density</a:t>
            </a:r>
          </a:p>
          <a:p>
            <a:pPr marL="285750"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06120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5725F4A-7573-6BA9-8E81-39352E2FC9F2}"/>
              </a:ext>
            </a:extLst>
          </p:cNvPr>
          <p:cNvGrpSpPr/>
          <p:nvPr/>
        </p:nvGrpSpPr>
        <p:grpSpPr>
          <a:xfrm>
            <a:off x="7596801" y="1683111"/>
            <a:ext cx="1796259" cy="1713371"/>
            <a:chOff x="8382524" y="1484753"/>
            <a:chExt cx="2393427" cy="2282981"/>
          </a:xfrm>
        </p:grpSpPr>
        <p:pic>
          <p:nvPicPr>
            <p:cNvPr id="40" name="Graphic 39" descr="Wireless router outline">
              <a:extLst>
                <a:ext uri="{FF2B5EF4-FFF2-40B4-BE49-F238E27FC236}">
                  <a16:creationId xmlns:a16="http://schemas.microsoft.com/office/drawing/2014/main" id="{29C4EB0A-B329-0B36-B816-B5825544DA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4420" y="1484753"/>
              <a:ext cx="2006892" cy="2006892"/>
            </a:xfrm>
            <a:prstGeom prst="rect">
              <a:avLst/>
            </a:prstGeom>
          </p:spPr>
        </p:pic>
        <p:sp>
          <p:nvSpPr>
            <p:cNvPr id="45" name="TextBox 44">
              <a:extLst>
                <a:ext uri="{FF2B5EF4-FFF2-40B4-BE49-F238E27FC236}">
                  <a16:creationId xmlns:a16="http://schemas.microsoft.com/office/drawing/2014/main" id="{28741519-5B34-63B4-5659-EB9543D1C5D6}"/>
                </a:ext>
              </a:extLst>
            </p:cNvPr>
            <p:cNvSpPr txBox="1"/>
            <p:nvPr/>
          </p:nvSpPr>
          <p:spPr>
            <a:xfrm>
              <a:off x="8382524" y="3234607"/>
              <a:ext cx="2393427" cy="53312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ptos" panose="02110004020202020204"/>
                </a:rPr>
                <a:t>Receiver</a:t>
              </a:r>
            </a:p>
          </p:txBody>
        </p:sp>
        <p:sp>
          <p:nvSpPr>
            <p:cNvPr id="50" name="Rectangle 49">
              <a:extLst>
                <a:ext uri="{FF2B5EF4-FFF2-40B4-BE49-F238E27FC236}">
                  <a16:creationId xmlns:a16="http://schemas.microsoft.com/office/drawing/2014/main" id="{660DE9C2-BF8F-F915-B8AC-EDD49A4EE3EF}"/>
                </a:ext>
              </a:extLst>
            </p:cNvPr>
            <p:cNvSpPr/>
            <p:nvPr/>
          </p:nvSpPr>
          <p:spPr>
            <a:xfrm>
              <a:off x="8964894" y="1763764"/>
              <a:ext cx="497696" cy="999622"/>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51" name="Rectangle 50">
              <a:extLst>
                <a:ext uri="{FF2B5EF4-FFF2-40B4-BE49-F238E27FC236}">
                  <a16:creationId xmlns:a16="http://schemas.microsoft.com/office/drawing/2014/main" id="{63E0F982-0AA0-D1C2-1F55-092777071EC1}"/>
                </a:ext>
              </a:extLst>
            </p:cNvPr>
            <p:cNvSpPr/>
            <p:nvPr/>
          </p:nvSpPr>
          <p:spPr>
            <a:xfrm>
              <a:off x="9658900" y="1706336"/>
              <a:ext cx="524807" cy="999622"/>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grpSp>
        <p:nvGrpSpPr>
          <p:cNvPr id="2" name="Group 1">
            <a:extLst>
              <a:ext uri="{FF2B5EF4-FFF2-40B4-BE49-F238E27FC236}">
                <a16:creationId xmlns:a16="http://schemas.microsoft.com/office/drawing/2014/main" id="{1B5FD5A3-9651-37B4-7EAD-226ACF1C0076}"/>
              </a:ext>
            </a:extLst>
          </p:cNvPr>
          <p:cNvGrpSpPr/>
          <p:nvPr/>
        </p:nvGrpSpPr>
        <p:grpSpPr>
          <a:xfrm>
            <a:off x="3581400" y="3723010"/>
            <a:ext cx="5549566" cy="707886"/>
            <a:chOff x="3143312" y="4238982"/>
            <a:chExt cx="7394524" cy="943224"/>
          </a:xfrm>
        </p:grpSpPr>
        <p:grpSp>
          <p:nvGrpSpPr>
            <p:cNvPr id="42" name="Group 41">
              <a:extLst>
                <a:ext uri="{FF2B5EF4-FFF2-40B4-BE49-F238E27FC236}">
                  <a16:creationId xmlns:a16="http://schemas.microsoft.com/office/drawing/2014/main" id="{A9202ECD-617C-71C0-11D2-1CA31EF0304C}"/>
                </a:ext>
              </a:extLst>
            </p:cNvPr>
            <p:cNvGrpSpPr/>
            <p:nvPr/>
          </p:nvGrpSpPr>
          <p:grpSpPr>
            <a:xfrm>
              <a:off x="3143312" y="4598632"/>
              <a:ext cx="5401107" cy="415961"/>
              <a:chOff x="3484465" y="4690621"/>
              <a:chExt cx="1902146" cy="146492"/>
            </a:xfrm>
          </p:grpSpPr>
          <p:cxnSp>
            <p:nvCxnSpPr>
              <p:cNvPr id="58" name="Straight Connector 57">
                <a:extLst>
                  <a:ext uri="{FF2B5EF4-FFF2-40B4-BE49-F238E27FC236}">
                    <a16:creationId xmlns:a16="http://schemas.microsoft.com/office/drawing/2014/main" id="{C93FA5CC-CC36-5C21-A7DE-C2B1D3698B74}"/>
                  </a:ext>
                </a:extLst>
              </p:cNvPr>
              <p:cNvCxnSpPr>
                <a:cxnSpLocks/>
              </p:cNvCxnSpPr>
              <p:nvPr/>
            </p:nvCxnSpPr>
            <p:spPr>
              <a:xfrm>
                <a:off x="3484465" y="4693287"/>
                <a:ext cx="1902146" cy="0"/>
              </a:xfrm>
              <a:prstGeom prst="line">
                <a:avLst/>
              </a:prstGeom>
              <a:noFill/>
              <a:ln w="3810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0B6AB66-B82F-A3F5-1C13-E9AA393B228E}"/>
                  </a:ext>
                </a:extLst>
              </p:cNvPr>
              <p:cNvCxnSpPr/>
              <p:nvPr/>
            </p:nvCxnSpPr>
            <p:spPr>
              <a:xfrm flipV="1">
                <a:off x="3538252" y="4693287"/>
                <a:ext cx="176034" cy="140040"/>
              </a:xfrm>
              <a:prstGeom prst="line">
                <a:avLst/>
              </a:prstGeom>
              <a:noFill/>
              <a:ln w="3810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7BD04577-B589-57AC-6528-87197CA41293}"/>
                  </a:ext>
                </a:extLst>
              </p:cNvPr>
              <p:cNvCxnSpPr/>
              <p:nvPr/>
            </p:nvCxnSpPr>
            <p:spPr>
              <a:xfrm flipV="1">
                <a:off x="3779186" y="4693287"/>
                <a:ext cx="176034" cy="140040"/>
              </a:xfrm>
              <a:prstGeom prst="line">
                <a:avLst/>
              </a:prstGeom>
              <a:noFill/>
              <a:ln w="3810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604847DE-2EB2-773A-8C2B-CB00D2CE113F}"/>
                  </a:ext>
                </a:extLst>
              </p:cNvPr>
              <p:cNvCxnSpPr/>
              <p:nvPr/>
            </p:nvCxnSpPr>
            <p:spPr>
              <a:xfrm flipV="1">
                <a:off x="3997894" y="4695954"/>
                <a:ext cx="176034" cy="140040"/>
              </a:xfrm>
              <a:prstGeom prst="line">
                <a:avLst/>
              </a:prstGeom>
              <a:noFill/>
              <a:ln w="3810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84216AF-51CD-2F66-0A8A-856F6AB65D8E}"/>
                  </a:ext>
                </a:extLst>
              </p:cNvPr>
              <p:cNvCxnSpPr/>
              <p:nvPr/>
            </p:nvCxnSpPr>
            <p:spPr>
              <a:xfrm flipV="1">
                <a:off x="4227715" y="4693287"/>
                <a:ext cx="176034" cy="140040"/>
              </a:xfrm>
              <a:prstGeom prst="line">
                <a:avLst/>
              </a:prstGeom>
              <a:noFill/>
              <a:ln w="38100" cap="flat" cmpd="sng" algn="ctr">
                <a:solidFill>
                  <a:sysClr val="windowText" lastClr="000000"/>
                </a:solidFill>
                <a:prstDash val="solid"/>
                <a:miter lim="800000"/>
              </a:ln>
              <a:effectLst/>
            </p:spPr>
          </p:cxnSp>
          <p:cxnSp>
            <p:nvCxnSpPr>
              <p:cNvPr id="63" name="Straight Connector 62">
                <a:extLst>
                  <a:ext uri="{FF2B5EF4-FFF2-40B4-BE49-F238E27FC236}">
                    <a16:creationId xmlns:a16="http://schemas.microsoft.com/office/drawing/2014/main" id="{8BC7696D-71D6-3228-6805-BFCF1AF6E0CA}"/>
                  </a:ext>
                </a:extLst>
              </p:cNvPr>
              <p:cNvCxnSpPr/>
              <p:nvPr/>
            </p:nvCxnSpPr>
            <p:spPr>
              <a:xfrm flipV="1">
                <a:off x="4447745" y="4693287"/>
                <a:ext cx="176034" cy="140040"/>
              </a:xfrm>
              <a:prstGeom prst="line">
                <a:avLst/>
              </a:prstGeom>
              <a:noFill/>
              <a:ln w="38100" cap="flat" cmpd="sng" algn="ctr">
                <a:solidFill>
                  <a:sysClr val="windowText" lastClr="000000"/>
                </a:solidFill>
                <a:prstDash val="solid"/>
                <a:miter lim="800000"/>
              </a:ln>
              <a:effectLst/>
            </p:spPr>
          </p:cxnSp>
          <p:cxnSp>
            <p:nvCxnSpPr>
              <p:cNvPr id="64" name="Straight Connector 63">
                <a:extLst>
                  <a:ext uri="{FF2B5EF4-FFF2-40B4-BE49-F238E27FC236}">
                    <a16:creationId xmlns:a16="http://schemas.microsoft.com/office/drawing/2014/main" id="{C4166C64-05A8-79F2-9EA5-29DC3BE68A7C}"/>
                  </a:ext>
                </a:extLst>
              </p:cNvPr>
              <p:cNvCxnSpPr/>
              <p:nvPr/>
            </p:nvCxnSpPr>
            <p:spPr>
              <a:xfrm flipV="1">
                <a:off x="4687357" y="4697073"/>
                <a:ext cx="176034" cy="140040"/>
              </a:xfrm>
              <a:prstGeom prst="line">
                <a:avLst/>
              </a:prstGeom>
              <a:noFill/>
              <a:ln w="38100" cap="flat" cmpd="sng" algn="ctr">
                <a:solidFill>
                  <a:sysClr val="windowText" lastClr="000000"/>
                </a:solidFill>
                <a:prstDash val="solid"/>
                <a:miter lim="800000"/>
              </a:ln>
              <a:effectLst/>
            </p:spPr>
          </p:cxnSp>
          <p:cxnSp>
            <p:nvCxnSpPr>
              <p:cNvPr id="65" name="Straight Connector 64">
                <a:extLst>
                  <a:ext uri="{FF2B5EF4-FFF2-40B4-BE49-F238E27FC236}">
                    <a16:creationId xmlns:a16="http://schemas.microsoft.com/office/drawing/2014/main" id="{7197813C-5E57-F480-2D5A-152BC8A54E45}"/>
                  </a:ext>
                </a:extLst>
              </p:cNvPr>
              <p:cNvCxnSpPr/>
              <p:nvPr/>
            </p:nvCxnSpPr>
            <p:spPr>
              <a:xfrm flipV="1">
                <a:off x="4917178" y="4690621"/>
                <a:ext cx="176034" cy="140040"/>
              </a:xfrm>
              <a:prstGeom prst="line">
                <a:avLst/>
              </a:prstGeom>
              <a:noFill/>
              <a:ln w="38100" cap="flat" cmpd="sng" algn="ctr">
                <a:solidFill>
                  <a:sysClr val="windowText" lastClr="000000"/>
                </a:solidFill>
                <a:prstDash val="solid"/>
                <a:miter lim="800000"/>
              </a:ln>
              <a:effectLst/>
            </p:spPr>
          </p:cxnSp>
          <p:cxnSp>
            <p:nvCxnSpPr>
              <p:cNvPr id="66" name="Straight Connector 65">
                <a:extLst>
                  <a:ext uri="{FF2B5EF4-FFF2-40B4-BE49-F238E27FC236}">
                    <a16:creationId xmlns:a16="http://schemas.microsoft.com/office/drawing/2014/main" id="{17B650CB-85BB-069A-E8B5-4E765A5AA46A}"/>
                  </a:ext>
                </a:extLst>
              </p:cNvPr>
              <p:cNvCxnSpPr/>
              <p:nvPr/>
            </p:nvCxnSpPr>
            <p:spPr>
              <a:xfrm flipV="1">
                <a:off x="5135886" y="4697073"/>
                <a:ext cx="176034" cy="140040"/>
              </a:xfrm>
              <a:prstGeom prst="line">
                <a:avLst/>
              </a:prstGeom>
              <a:noFill/>
              <a:ln w="38100" cap="flat" cmpd="sng" algn="ctr">
                <a:solidFill>
                  <a:sysClr val="windowText" lastClr="000000"/>
                </a:solidFill>
                <a:prstDash val="solid"/>
                <a:miter lim="800000"/>
              </a:ln>
              <a:effectLst/>
            </p:spPr>
          </p:cxnSp>
        </p:grpSp>
        <p:sp>
          <p:nvSpPr>
            <p:cNvPr id="43" name="TextBox 42">
              <a:extLst>
                <a:ext uri="{FF2B5EF4-FFF2-40B4-BE49-F238E27FC236}">
                  <a16:creationId xmlns:a16="http://schemas.microsoft.com/office/drawing/2014/main" id="{614ACE75-0A8D-A854-37DB-71E3BE552197}"/>
                </a:ext>
              </a:extLst>
            </p:cNvPr>
            <p:cNvSpPr txBox="1"/>
            <p:nvPr/>
          </p:nvSpPr>
          <p:spPr>
            <a:xfrm>
              <a:off x="8219160" y="4238982"/>
              <a:ext cx="2318676" cy="94322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ptos" panose="02110004020202020204"/>
                </a:rPr>
                <a:t>Reflective Surface</a:t>
              </a:r>
            </a:p>
          </p:txBody>
        </p:sp>
      </p:grpSp>
      <p:grpSp>
        <p:nvGrpSpPr>
          <p:cNvPr id="10" name="Group 9">
            <a:extLst>
              <a:ext uri="{FF2B5EF4-FFF2-40B4-BE49-F238E27FC236}">
                <a16:creationId xmlns:a16="http://schemas.microsoft.com/office/drawing/2014/main" id="{3BA1CCF7-B6BD-7D45-F3CA-CFC76D699657}"/>
              </a:ext>
            </a:extLst>
          </p:cNvPr>
          <p:cNvGrpSpPr/>
          <p:nvPr/>
        </p:nvGrpSpPr>
        <p:grpSpPr>
          <a:xfrm>
            <a:off x="2256886" y="1726870"/>
            <a:ext cx="2079646" cy="1667462"/>
            <a:chOff x="1265509" y="1484753"/>
            <a:chExt cx="2771027" cy="2221810"/>
          </a:xfrm>
        </p:grpSpPr>
        <p:pic>
          <p:nvPicPr>
            <p:cNvPr id="41" name="Graphic 40" descr="Wireless router outline">
              <a:extLst>
                <a:ext uri="{FF2B5EF4-FFF2-40B4-BE49-F238E27FC236}">
                  <a16:creationId xmlns:a16="http://schemas.microsoft.com/office/drawing/2014/main" id="{F0473265-EDC5-B7AC-B58F-542AB85084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5509" y="1484753"/>
              <a:ext cx="2006892" cy="2006892"/>
            </a:xfrm>
            <a:prstGeom prst="rect">
              <a:avLst/>
            </a:prstGeom>
          </p:spPr>
        </p:pic>
        <p:sp>
          <p:nvSpPr>
            <p:cNvPr id="44" name="TextBox 43">
              <a:extLst>
                <a:ext uri="{FF2B5EF4-FFF2-40B4-BE49-F238E27FC236}">
                  <a16:creationId xmlns:a16="http://schemas.microsoft.com/office/drawing/2014/main" id="{70E3EEA4-5DC2-9E1F-28C5-E601B0E3604D}"/>
                </a:ext>
              </a:extLst>
            </p:cNvPr>
            <p:cNvSpPr txBox="1"/>
            <p:nvPr/>
          </p:nvSpPr>
          <p:spPr>
            <a:xfrm>
              <a:off x="1326287" y="3173437"/>
              <a:ext cx="2710249" cy="53312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ptos" panose="02110004020202020204"/>
                </a:rPr>
                <a:t>Transmitter</a:t>
              </a:r>
            </a:p>
          </p:txBody>
        </p:sp>
      </p:grpSp>
      <p:grpSp>
        <p:nvGrpSpPr>
          <p:cNvPr id="8" name="Group 7">
            <a:extLst>
              <a:ext uri="{FF2B5EF4-FFF2-40B4-BE49-F238E27FC236}">
                <a16:creationId xmlns:a16="http://schemas.microsoft.com/office/drawing/2014/main" id="{B7D255F7-3CE7-9E34-5686-47F0F0E36C9F}"/>
              </a:ext>
            </a:extLst>
          </p:cNvPr>
          <p:cNvGrpSpPr/>
          <p:nvPr/>
        </p:nvGrpSpPr>
        <p:grpSpPr>
          <a:xfrm>
            <a:off x="3488324" y="1960784"/>
            <a:ext cx="5208735" cy="653509"/>
            <a:chOff x="2908181" y="2024310"/>
            <a:chExt cx="6940384" cy="870768"/>
          </a:xfrm>
        </p:grpSpPr>
        <p:pic>
          <p:nvPicPr>
            <p:cNvPr id="38" name="Picture 37" descr="A white line on a black background&#10;&#10;Description automatically generated">
              <a:extLst>
                <a:ext uri="{FF2B5EF4-FFF2-40B4-BE49-F238E27FC236}">
                  <a16:creationId xmlns:a16="http://schemas.microsoft.com/office/drawing/2014/main" id="{E6F2BDD9-637B-9BF9-A467-AE6E0BAF1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8181" y="2024310"/>
              <a:ext cx="6940384" cy="870768"/>
            </a:xfrm>
            <a:prstGeom prst="rect">
              <a:avLst/>
            </a:prstGeom>
          </p:spPr>
        </p:pic>
        <p:cxnSp>
          <p:nvCxnSpPr>
            <p:cNvPr id="39" name="Straight Arrow Connector 38">
              <a:extLst>
                <a:ext uri="{FF2B5EF4-FFF2-40B4-BE49-F238E27FC236}">
                  <a16:creationId xmlns:a16="http://schemas.microsoft.com/office/drawing/2014/main" id="{1B22FF39-9A73-178A-2566-C792B5D4E521}"/>
                </a:ext>
              </a:extLst>
            </p:cNvPr>
            <p:cNvCxnSpPr>
              <a:cxnSpLocks/>
            </p:cNvCxnSpPr>
            <p:nvPr/>
          </p:nvCxnSpPr>
          <p:spPr>
            <a:xfrm flipV="1">
              <a:off x="2999079" y="2443459"/>
              <a:ext cx="6020194" cy="16373"/>
            </a:xfrm>
            <a:prstGeom prst="straightConnector1">
              <a:avLst/>
            </a:prstGeom>
            <a:noFill/>
            <a:ln w="57150" cap="flat" cmpd="sng" algn="ctr">
              <a:solidFill>
                <a:sysClr val="window" lastClr="FFFFFF">
                  <a:lumMod val="75000"/>
                </a:sysClr>
              </a:solidFill>
              <a:prstDash val="sysDot"/>
              <a:miter lim="800000"/>
              <a:tailEnd type="triangle"/>
            </a:ln>
            <a:effectLst/>
          </p:spPr>
        </p:cxnSp>
      </p:grpSp>
      <p:grpSp>
        <p:nvGrpSpPr>
          <p:cNvPr id="12" name="Group 11">
            <a:extLst>
              <a:ext uri="{FF2B5EF4-FFF2-40B4-BE49-F238E27FC236}">
                <a16:creationId xmlns:a16="http://schemas.microsoft.com/office/drawing/2014/main" id="{D4835C3F-5447-43A7-F730-7BC2FBA4712F}"/>
              </a:ext>
            </a:extLst>
          </p:cNvPr>
          <p:cNvGrpSpPr/>
          <p:nvPr/>
        </p:nvGrpSpPr>
        <p:grpSpPr>
          <a:xfrm>
            <a:off x="5948113" y="4152126"/>
            <a:ext cx="1759060" cy="1117524"/>
            <a:chOff x="6185729" y="4774593"/>
            <a:chExt cx="2343861" cy="1489046"/>
          </a:xfrm>
        </p:grpSpPr>
        <p:pic>
          <p:nvPicPr>
            <p:cNvPr id="47" name="Picture 4" descr="Sine Wave Vector Art, Icons, and Graphics for Free Download">
              <a:extLst>
                <a:ext uri="{FF2B5EF4-FFF2-40B4-BE49-F238E27FC236}">
                  <a16:creationId xmlns:a16="http://schemas.microsoft.com/office/drawing/2014/main" id="{B5DA035B-E1F3-6E50-6B33-087582CEAE2D}"/>
                </a:ext>
              </a:extLst>
            </p:cNvPr>
            <p:cNvPicPr>
              <a:picLocks noChangeAspect="1" noChangeArrowheads="1"/>
            </p:cNvPicPr>
            <p:nvPr/>
          </p:nvPicPr>
          <p:blipFill rotWithShape="1">
            <a:blip r:embed="rId6">
              <a:duotone>
                <a:srgbClr val="E8E8E8">
                  <a:shade val="45000"/>
                  <a:satMod val="135000"/>
                </a:srgbClr>
                <a:prstClr val="white"/>
              </a:duotone>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47302" t="-118" r="96" b="118"/>
            <a:stretch/>
          </p:blipFill>
          <p:spPr bwMode="auto">
            <a:xfrm rot="4043249">
              <a:off x="5717717" y="5242605"/>
              <a:ext cx="1489046" cy="55302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8249CD99-B9AC-E7E7-2F8D-E9028EA0CEA6}"/>
                </a:ext>
              </a:extLst>
            </p:cNvPr>
            <p:cNvSpPr txBox="1"/>
            <p:nvPr/>
          </p:nvSpPr>
          <p:spPr>
            <a:xfrm>
              <a:off x="6474029" y="5092785"/>
              <a:ext cx="2055561" cy="4921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Absorption</a:t>
              </a:r>
            </a:p>
          </p:txBody>
        </p:sp>
      </p:grpSp>
      <p:sp>
        <p:nvSpPr>
          <p:cNvPr id="49" name="TextBox 48">
            <a:extLst>
              <a:ext uri="{FF2B5EF4-FFF2-40B4-BE49-F238E27FC236}">
                <a16:creationId xmlns:a16="http://schemas.microsoft.com/office/drawing/2014/main" id="{326E7428-5470-0CE3-A156-113BF89DFB14}"/>
              </a:ext>
            </a:extLst>
          </p:cNvPr>
          <p:cNvSpPr txBox="1"/>
          <p:nvPr/>
        </p:nvSpPr>
        <p:spPr>
          <a:xfrm>
            <a:off x="4245483" y="3706794"/>
            <a:ext cx="145398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Reflection</a:t>
            </a:r>
          </a:p>
        </p:txBody>
      </p:sp>
      <p:sp>
        <p:nvSpPr>
          <p:cNvPr id="52" name="TextBox 51">
            <a:extLst>
              <a:ext uri="{FF2B5EF4-FFF2-40B4-BE49-F238E27FC236}">
                <a16:creationId xmlns:a16="http://schemas.microsoft.com/office/drawing/2014/main" id="{EA4137A7-07FA-78B8-3CFD-832753D6C175}"/>
              </a:ext>
            </a:extLst>
          </p:cNvPr>
          <p:cNvSpPr txBox="1"/>
          <p:nvPr/>
        </p:nvSpPr>
        <p:spPr>
          <a:xfrm>
            <a:off x="6911051" y="1548018"/>
            <a:ext cx="177580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Multipath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Interference</a:t>
            </a:r>
          </a:p>
        </p:txBody>
      </p:sp>
      <p:sp>
        <p:nvSpPr>
          <p:cNvPr id="55" name="TextBox 54">
            <a:extLst>
              <a:ext uri="{FF2B5EF4-FFF2-40B4-BE49-F238E27FC236}">
                <a16:creationId xmlns:a16="http://schemas.microsoft.com/office/drawing/2014/main" id="{AF9F8F7E-D91E-818D-0EC4-23343C55DC89}"/>
              </a:ext>
            </a:extLst>
          </p:cNvPr>
          <p:cNvSpPr txBox="1"/>
          <p:nvPr/>
        </p:nvSpPr>
        <p:spPr>
          <a:xfrm>
            <a:off x="4947575" y="2472288"/>
            <a:ext cx="1811772"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Attenuation, </a:t>
            </a:r>
            <a:r>
              <a:rPr lang="en-US" b="1" kern="0" dirty="0">
                <a:solidFill>
                  <a:srgbClr val="FF0000"/>
                </a:solidFill>
                <a:latin typeface="Aptos" panose="02110004020202020204"/>
              </a:rPr>
              <a:t>P</a:t>
            </a:r>
            <a:r>
              <a:rPr kumimoji="0" lang="en-US" b="1" i="0" u="none" strike="noStrike" kern="0" cap="none" spc="0" normalizeH="0" baseline="0" noProof="0" dirty="0" err="1">
                <a:ln>
                  <a:noFill/>
                </a:ln>
                <a:solidFill>
                  <a:srgbClr val="FF0000"/>
                </a:solidFill>
                <a:effectLst/>
                <a:uLnTx/>
                <a:uFillTx/>
                <a:latin typeface="Aptos" panose="02110004020202020204"/>
              </a:rPr>
              <a:t>hase</a:t>
            </a:r>
            <a:r>
              <a:rPr kumimoji="0" lang="en-US" b="1" i="0" u="none" strike="noStrike" kern="0" cap="none" spc="0" normalizeH="0" baseline="0" noProof="0" dirty="0">
                <a:ln>
                  <a:noFill/>
                </a:ln>
                <a:solidFill>
                  <a:srgbClr val="FF0000"/>
                </a:solidFill>
                <a:effectLst/>
                <a:uLnTx/>
                <a:uFillTx/>
                <a:latin typeface="Aptos" panose="02110004020202020204"/>
              </a:rPr>
              <a:t> shift</a:t>
            </a:r>
          </a:p>
        </p:txBody>
      </p:sp>
      <p:grpSp>
        <p:nvGrpSpPr>
          <p:cNvPr id="3" name="Group 2">
            <a:extLst>
              <a:ext uri="{FF2B5EF4-FFF2-40B4-BE49-F238E27FC236}">
                <a16:creationId xmlns:a16="http://schemas.microsoft.com/office/drawing/2014/main" id="{F27D540A-2F90-1AEC-850E-C33D647F7EA7}"/>
              </a:ext>
            </a:extLst>
          </p:cNvPr>
          <p:cNvGrpSpPr/>
          <p:nvPr/>
        </p:nvGrpSpPr>
        <p:grpSpPr>
          <a:xfrm>
            <a:off x="3487023" y="2412637"/>
            <a:ext cx="2472460" cy="1595783"/>
            <a:chOff x="2616097" y="3684125"/>
            <a:chExt cx="3294431" cy="2126301"/>
          </a:xfrm>
        </p:grpSpPr>
        <p:cxnSp>
          <p:nvCxnSpPr>
            <p:cNvPr id="53" name="Straight Arrow Connector 52">
              <a:extLst>
                <a:ext uri="{FF2B5EF4-FFF2-40B4-BE49-F238E27FC236}">
                  <a16:creationId xmlns:a16="http://schemas.microsoft.com/office/drawing/2014/main" id="{184FC15C-28CE-9634-260F-3120FF218316}"/>
                </a:ext>
              </a:extLst>
            </p:cNvPr>
            <p:cNvCxnSpPr>
              <a:cxnSpLocks/>
            </p:cNvCxnSpPr>
            <p:nvPr/>
          </p:nvCxnSpPr>
          <p:spPr>
            <a:xfrm>
              <a:off x="2616097" y="3684125"/>
              <a:ext cx="3211704" cy="2126301"/>
            </a:xfrm>
            <a:prstGeom prst="straightConnector1">
              <a:avLst/>
            </a:prstGeom>
            <a:noFill/>
            <a:ln w="57150" cap="flat" cmpd="sng" algn="ctr">
              <a:solidFill>
                <a:sysClr val="window" lastClr="FFFFFF">
                  <a:lumMod val="75000"/>
                </a:sysClr>
              </a:solidFill>
              <a:prstDash val="sysDot"/>
              <a:miter lim="800000"/>
              <a:tailEnd type="triangle"/>
            </a:ln>
            <a:effectLst/>
          </p:spPr>
        </p:cxnSp>
        <p:pic>
          <p:nvPicPr>
            <p:cNvPr id="56" name="Picture 55" descr="A white line on a black background&#10;&#10;Description automatically generated">
              <a:extLst>
                <a:ext uri="{FF2B5EF4-FFF2-40B4-BE49-F238E27FC236}">
                  <a16:creationId xmlns:a16="http://schemas.microsoft.com/office/drawing/2014/main" id="{897A52CE-B072-C2DA-5D51-CE2AFA8BC827}"/>
                </a:ext>
              </a:extLst>
            </p:cNvPr>
            <p:cNvPicPr>
              <a:picLocks noChangeAspect="1"/>
            </p:cNvPicPr>
            <p:nvPr/>
          </p:nvPicPr>
          <p:blipFill rotWithShape="1">
            <a:blip r:embed="rId5">
              <a:extLst>
                <a:ext uri="{28A0092B-C50C-407E-A947-70E740481C1C}">
                  <a14:useLocalDpi xmlns:a14="http://schemas.microsoft.com/office/drawing/2010/main" val="0"/>
                </a:ext>
              </a:extLst>
            </a:blip>
            <a:srcRect r="53176"/>
            <a:stretch/>
          </p:blipFill>
          <p:spPr>
            <a:xfrm rot="1911945">
              <a:off x="2660737" y="4283102"/>
              <a:ext cx="3249791" cy="870768"/>
            </a:xfrm>
            <a:prstGeom prst="rect">
              <a:avLst/>
            </a:prstGeom>
          </p:spPr>
        </p:pic>
      </p:grpSp>
      <p:grpSp>
        <p:nvGrpSpPr>
          <p:cNvPr id="7" name="Group 6">
            <a:extLst>
              <a:ext uri="{FF2B5EF4-FFF2-40B4-BE49-F238E27FC236}">
                <a16:creationId xmlns:a16="http://schemas.microsoft.com/office/drawing/2014/main" id="{86260D89-1C80-197C-6871-07B31D64C910}"/>
              </a:ext>
            </a:extLst>
          </p:cNvPr>
          <p:cNvGrpSpPr/>
          <p:nvPr/>
        </p:nvGrpSpPr>
        <p:grpSpPr>
          <a:xfrm>
            <a:off x="5940328" y="2366311"/>
            <a:ext cx="2527602" cy="1562651"/>
            <a:chOff x="6077709" y="2503841"/>
            <a:chExt cx="3367906" cy="2082155"/>
          </a:xfrm>
        </p:grpSpPr>
        <p:cxnSp>
          <p:nvCxnSpPr>
            <p:cNvPr id="54" name="Straight Arrow Connector 53">
              <a:extLst>
                <a:ext uri="{FF2B5EF4-FFF2-40B4-BE49-F238E27FC236}">
                  <a16:creationId xmlns:a16="http://schemas.microsoft.com/office/drawing/2014/main" id="{E2C3BCF4-B22C-96F9-D54B-E33F59E8BAC1}"/>
                </a:ext>
              </a:extLst>
            </p:cNvPr>
            <p:cNvCxnSpPr>
              <a:cxnSpLocks/>
            </p:cNvCxnSpPr>
            <p:nvPr/>
          </p:nvCxnSpPr>
          <p:spPr>
            <a:xfrm flipV="1">
              <a:off x="6119883" y="2503841"/>
              <a:ext cx="2816153" cy="2082155"/>
            </a:xfrm>
            <a:prstGeom prst="straightConnector1">
              <a:avLst/>
            </a:prstGeom>
            <a:noFill/>
            <a:ln w="57150" cap="flat" cmpd="sng" algn="ctr">
              <a:solidFill>
                <a:sysClr val="window" lastClr="FFFFFF">
                  <a:lumMod val="75000"/>
                </a:sysClr>
              </a:solidFill>
              <a:prstDash val="sysDot"/>
              <a:miter lim="800000"/>
              <a:tailEnd type="triangle"/>
            </a:ln>
            <a:effectLst/>
          </p:spPr>
        </p:cxnSp>
        <p:pic>
          <p:nvPicPr>
            <p:cNvPr id="57" name="Picture 56" descr="A white line on a black background&#10;&#10;Description automatically generated">
              <a:extLst>
                <a:ext uri="{FF2B5EF4-FFF2-40B4-BE49-F238E27FC236}">
                  <a16:creationId xmlns:a16="http://schemas.microsoft.com/office/drawing/2014/main" id="{EA6BBF03-309B-2878-DCEF-FC6C3F4CB9DF}"/>
                </a:ext>
              </a:extLst>
            </p:cNvPr>
            <p:cNvPicPr>
              <a:picLocks noChangeAspect="1"/>
            </p:cNvPicPr>
            <p:nvPr/>
          </p:nvPicPr>
          <p:blipFill rotWithShape="1">
            <a:blip r:embed="rId5">
              <a:extLst>
                <a:ext uri="{28A0092B-C50C-407E-A947-70E740481C1C}">
                  <a14:useLocalDpi xmlns:a14="http://schemas.microsoft.com/office/drawing/2010/main" val="0"/>
                </a:ext>
              </a:extLst>
            </a:blip>
            <a:srcRect l="57500"/>
            <a:stretch/>
          </p:blipFill>
          <p:spPr>
            <a:xfrm rot="19461563">
              <a:off x="6077709" y="2943047"/>
              <a:ext cx="3367906" cy="937878"/>
            </a:xfrm>
            <a:prstGeom prst="rect">
              <a:avLst/>
            </a:prstGeom>
          </p:spPr>
        </p:pic>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E129783-1377-DBF3-B3C0-386B2092128F}"/>
                  </a:ext>
                </a:extLst>
              </p:cNvPr>
              <p:cNvSpPr txBox="1"/>
              <p:nvPr/>
            </p:nvSpPr>
            <p:spPr>
              <a:xfrm>
                <a:off x="1162601" y="5372926"/>
                <a:ext cx="10339505" cy="461665"/>
              </a:xfrm>
              <a:prstGeom prst="rect">
                <a:avLst/>
              </a:prstGeom>
              <a:noFill/>
            </p:spPr>
            <p:txBody>
              <a:bodyPr wrap="square">
                <a:spAutoFit/>
              </a:bodyPr>
              <a:lstStyle/>
              <a:p>
                <a:r>
                  <a:rPr lang="en-US" sz="2400" dirty="0"/>
                  <a:t>Wireless channel </a:t>
                </a:r>
                <a14:m>
                  <m:oMath xmlns:m="http://schemas.openxmlformats.org/officeDocument/2006/math">
                    <m:r>
                      <a:rPr lang="en-US" sz="2400" b="0" i="1" smtClean="0">
                        <a:latin typeface="Cambria Math" panose="02040503050406030204" pitchFamily="18" charset="0"/>
                      </a:rPr>
                      <m:t>h</m:t>
                    </m:r>
                  </m:oMath>
                </a14:m>
                <a:r>
                  <a:rPr lang="en-US" sz="2400" dirty="0"/>
                  <a:t>: a measure of the distortions imposed on wireless signals</a:t>
                </a:r>
              </a:p>
            </p:txBody>
          </p:sp>
        </mc:Choice>
        <mc:Fallback xmlns="">
          <p:sp>
            <p:nvSpPr>
              <p:cNvPr id="25" name="TextBox 24">
                <a:extLst>
                  <a:ext uri="{FF2B5EF4-FFF2-40B4-BE49-F238E27FC236}">
                    <a16:creationId xmlns:a16="http://schemas.microsoft.com/office/drawing/2014/main" id="{5E129783-1377-DBF3-B3C0-386B2092128F}"/>
                  </a:ext>
                </a:extLst>
              </p:cNvPr>
              <p:cNvSpPr txBox="1">
                <a:spLocks noRot="1" noChangeAspect="1" noMove="1" noResize="1" noEditPoints="1" noAdjustHandles="1" noChangeArrowheads="1" noChangeShapeType="1" noTextEdit="1"/>
              </p:cNvSpPr>
              <p:nvPr/>
            </p:nvSpPr>
            <p:spPr>
              <a:xfrm>
                <a:off x="1162601" y="5372926"/>
                <a:ext cx="10339505" cy="461665"/>
              </a:xfrm>
              <a:prstGeom prst="rect">
                <a:avLst/>
              </a:prstGeom>
              <a:blipFill>
                <a:blip r:embed="rId9"/>
                <a:stretch>
                  <a:fillRect l="-943" t="-10526" r="-5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F1F146-3C46-8F00-552D-01223A3A21DC}"/>
                  </a:ext>
                </a:extLst>
              </p:cNvPr>
              <p:cNvSpPr txBox="1"/>
              <p:nvPr/>
            </p:nvSpPr>
            <p:spPr>
              <a:xfrm>
                <a:off x="2918308" y="1631551"/>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9" name="TextBox 8">
                <a:extLst>
                  <a:ext uri="{FF2B5EF4-FFF2-40B4-BE49-F238E27FC236}">
                    <a16:creationId xmlns:a16="http://schemas.microsoft.com/office/drawing/2014/main" id="{25F1F146-3C46-8F00-552D-01223A3A21DC}"/>
                  </a:ext>
                </a:extLst>
              </p:cNvPr>
              <p:cNvSpPr txBox="1">
                <a:spLocks noRot="1" noChangeAspect="1" noMove="1" noResize="1" noEditPoints="1" noAdjustHandles="1" noChangeArrowheads="1" noChangeShapeType="1" noTextEdit="1"/>
              </p:cNvSpPr>
              <p:nvPr/>
            </p:nvSpPr>
            <p:spPr>
              <a:xfrm>
                <a:off x="2918308" y="1631551"/>
                <a:ext cx="241733" cy="369332"/>
              </a:xfrm>
              <a:prstGeom prst="rect">
                <a:avLst/>
              </a:prstGeom>
              <a:blipFill>
                <a:blip r:embed="rId10"/>
                <a:stretch>
                  <a:fillRect l="-17949"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7D6802C-6487-9104-BE65-6798CD910739}"/>
                  </a:ext>
                </a:extLst>
              </p:cNvPr>
              <p:cNvSpPr txBox="1"/>
              <p:nvPr/>
            </p:nvSpPr>
            <p:spPr>
              <a:xfrm>
                <a:off x="5669507" y="1635930"/>
                <a:ext cx="2457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13" name="TextBox 12">
                <a:extLst>
                  <a:ext uri="{FF2B5EF4-FFF2-40B4-BE49-F238E27FC236}">
                    <a16:creationId xmlns:a16="http://schemas.microsoft.com/office/drawing/2014/main" id="{A7D6802C-6487-9104-BE65-6798CD910739}"/>
                  </a:ext>
                </a:extLst>
              </p:cNvPr>
              <p:cNvSpPr txBox="1">
                <a:spLocks noRot="1" noChangeAspect="1" noMove="1" noResize="1" noEditPoints="1" noAdjustHandles="1" noChangeArrowheads="1" noChangeShapeType="1" noTextEdit="1"/>
              </p:cNvSpPr>
              <p:nvPr/>
            </p:nvSpPr>
            <p:spPr>
              <a:xfrm>
                <a:off x="5669507" y="1635930"/>
                <a:ext cx="245708" cy="369332"/>
              </a:xfrm>
              <a:prstGeom prst="rect">
                <a:avLst/>
              </a:prstGeom>
              <a:blipFill>
                <a:blip r:embed="rId11"/>
                <a:stretch>
                  <a:fillRect l="-30000" r="-30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9F1CFA-3508-1956-EB08-5A92F22A2C75}"/>
                  </a:ext>
                </a:extLst>
              </p:cNvPr>
              <p:cNvSpPr txBox="1"/>
              <p:nvPr/>
            </p:nvSpPr>
            <p:spPr>
              <a:xfrm>
                <a:off x="8596234" y="1738508"/>
                <a:ext cx="823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h𝑥</m:t>
                      </m:r>
                    </m:oMath>
                  </m:oMathPara>
                </a14:m>
                <a:endParaRPr lang="en-US" sz="2400" dirty="0"/>
              </a:p>
            </p:txBody>
          </p:sp>
        </mc:Choice>
        <mc:Fallback xmlns="">
          <p:sp>
            <p:nvSpPr>
              <p:cNvPr id="14" name="TextBox 13">
                <a:extLst>
                  <a:ext uri="{FF2B5EF4-FFF2-40B4-BE49-F238E27FC236}">
                    <a16:creationId xmlns:a16="http://schemas.microsoft.com/office/drawing/2014/main" id="{C99F1CFA-3508-1956-EB08-5A92F22A2C75}"/>
                  </a:ext>
                </a:extLst>
              </p:cNvPr>
              <p:cNvSpPr txBox="1">
                <a:spLocks noRot="1" noChangeAspect="1" noMove="1" noResize="1" noEditPoints="1" noAdjustHandles="1" noChangeArrowheads="1" noChangeShapeType="1" noTextEdit="1"/>
              </p:cNvSpPr>
              <p:nvPr/>
            </p:nvSpPr>
            <p:spPr>
              <a:xfrm>
                <a:off x="8596234" y="1738508"/>
                <a:ext cx="823046" cy="307777"/>
              </a:xfrm>
              <a:prstGeom prst="rect">
                <a:avLst/>
              </a:prstGeom>
              <a:blipFill>
                <a:blip r:embed="rId12"/>
                <a:stretch>
                  <a:fillRect l="-7407" r="-5926" b="-23529"/>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6C6227-BD4F-DF85-67CE-ECDA354A00FE}"/>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Background on Wireless</a:t>
            </a:r>
            <a:endParaRPr lang="en-US" sz="1400" b="1" i="1" dirty="0"/>
          </a:p>
        </p:txBody>
      </p:sp>
      <p:sp>
        <p:nvSpPr>
          <p:cNvPr id="4" name="TextBox 3">
            <a:extLst>
              <a:ext uri="{FF2B5EF4-FFF2-40B4-BE49-F238E27FC236}">
                <a16:creationId xmlns:a16="http://schemas.microsoft.com/office/drawing/2014/main" id="{C0DB9F85-EA7B-F6D7-8789-06070026A09D}"/>
              </a:ext>
            </a:extLst>
          </p:cNvPr>
          <p:cNvSpPr txBox="1"/>
          <p:nvPr/>
        </p:nvSpPr>
        <p:spPr>
          <a:xfrm>
            <a:off x="1210217" y="5977202"/>
            <a:ext cx="10147448" cy="584775"/>
          </a:xfrm>
          <a:prstGeom prst="rect">
            <a:avLst/>
          </a:prstGeom>
          <a:noFill/>
        </p:spPr>
        <p:txBody>
          <a:bodyPr wrap="square">
            <a:spAutoFit/>
          </a:bodyPr>
          <a:lstStyle/>
          <a:p>
            <a:pPr algn="ctr"/>
            <a:r>
              <a:rPr lang="en-US" sz="3200" dirty="0">
                <a:solidFill>
                  <a:srgbClr val="FF0000"/>
                </a:solidFill>
              </a:rPr>
              <a:t>Our goal: predict channel with sparse measurements</a:t>
            </a:r>
          </a:p>
        </p:txBody>
      </p:sp>
    </p:spTree>
    <p:extLst>
      <p:ext uri="{BB962C8B-B14F-4D97-AF65-F5344CB8AC3E}">
        <p14:creationId xmlns:p14="http://schemas.microsoft.com/office/powerpoint/2010/main" val="42783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55" grpId="0"/>
      <p:bldP spid="25" grpId="0"/>
      <p:bldP spid="9" grpId="0"/>
      <p:bldP spid="13" grpId="0"/>
      <p:bldP spid="14"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16F99AF-4476-B38C-67AD-02D6B95E3181}"/>
              </a:ext>
            </a:extLst>
          </p:cNvPr>
          <p:cNvGrpSpPr/>
          <p:nvPr/>
        </p:nvGrpSpPr>
        <p:grpSpPr>
          <a:xfrm>
            <a:off x="8480531" y="1531573"/>
            <a:ext cx="1223063" cy="1164738"/>
            <a:chOff x="8997207" y="1466559"/>
            <a:chExt cx="1607564" cy="1530903"/>
          </a:xfrm>
        </p:grpSpPr>
        <p:pic>
          <p:nvPicPr>
            <p:cNvPr id="26" name="Picture 2" descr="WiFi signal - Free technology icons">
              <a:extLst>
                <a:ext uri="{FF2B5EF4-FFF2-40B4-BE49-F238E27FC236}">
                  <a16:creationId xmlns:a16="http://schemas.microsoft.com/office/drawing/2014/main" id="{4A0F8DF7-F288-3E06-CF13-1B907E4EF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417" y="1790996"/>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0013ECD-3F3D-CC1C-4EFC-BEC2C937C3EE}"/>
                </a:ext>
              </a:extLst>
            </p:cNvPr>
            <p:cNvSpPr/>
            <p:nvPr/>
          </p:nvSpPr>
          <p:spPr>
            <a:xfrm>
              <a:off x="9949456" y="1466559"/>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7213C2EF-7011-05EE-93F2-C998765EED1A}"/>
                </a:ext>
              </a:extLst>
            </p:cNvPr>
            <p:cNvSpPr/>
            <p:nvPr/>
          </p:nvSpPr>
          <p:spPr>
            <a:xfrm>
              <a:off x="8997207" y="1483977"/>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sp>
        <p:nvSpPr>
          <p:cNvPr id="38" name="TextBox 37">
            <a:extLst>
              <a:ext uri="{FF2B5EF4-FFF2-40B4-BE49-F238E27FC236}">
                <a16:creationId xmlns:a16="http://schemas.microsoft.com/office/drawing/2014/main" id="{C6B503BF-402C-E79D-A8F5-8807C322F853}"/>
              </a:ext>
            </a:extLst>
          </p:cNvPr>
          <p:cNvSpPr txBox="1"/>
          <p:nvPr/>
        </p:nvSpPr>
        <p:spPr>
          <a:xfrm>
            <a:off x="8269431" y="2701571"/>
            <a:ext cx="1637459" cy="461665"/>
          </a:xfrm>
          <a:prstGeom prst="rect">
            <a:avLst/>
          </a:prstGeom>
          <a:noFill/>
        </p:spPr>
        <p:txBody>
          <a:bodyPr wrap="square" rtlCol="0">
            <a:spAutoFit/>
          </a:bodyPr>
          <a:lstStyle/>
          <a:p>
            <a:pPr algn="ctr" defTabSz="914400"/>
            <a:r>
              <a:rPr lang="en-US" sz="2400" b="1" dirty="0">
                <a:solidFill>
                  <a:prstClr val="black"/>
                </a:solidFill>
                <a:latin typeface="Aptos" panose="02110004020202020204"/>
              </a:rPr>
              <a:t>Receiver</a:t>
            </a:r>
          </a:p>
        </p:txBody>
      </p:sp>
      <p:sp>
        <p:nvSpPr>
          <p:cNvPr id="58" name="TextBox 57">
            <a:extLst>
              <a:ext uri="{FF2B5EF4-FFF2-40B4-BE49-F238E27FC236}">
                <a16:creationId xmlns:a16="http://schemas.microsoft.com/office/drawing/2014/main" id="{26EF84AD-EB4B-CEBE-193F-77C908844D92}"/>
              </a:ext>
            </a:extLst>
          </p:cNvPr>
          <p:cNvSpPr txBox="1"/>
          <p:nvPr/>
        </p:nvSpPr>
        <p:spPr>
          <a:xfrm>
            <a:off x="5506232" y="3528292"/>
            <a:ext cx="2273795" cy="707886"/>
          </a:xfrm>
          <a:prstGeom prst="rect">
            <a:avLst/>
          </a:prstGeom>
          <a:noFill/>
        </p:spPr>
        <p:txBody>
          <a:bodyPr wrap="square" rtlCol="0">
            <a:spAutoFit/>
          </a:bodyPr>
          <a:lstStyle/>
          <a:p>
            <a:pPr algn="ctr" defTabSz="914400"/>
            <a:r>
              <a:rPr lang="en-US" sz="2000" b="1" dirty="0">
                <a:solidFill>
                  <a:prstClr val="black"/>
                </a:solidFill>
                <a:latin typeface="Aptos" panose="02110004020202020204"/>
              </a:rPr>
              <a:t>Virtual Transmitter</a:t>
            </a:r>
          </a:p>
        </p:txBody>
      </p:sp>
      <p:grpSp>
        <p:nvGrpSpPr>
          <p:cNvPr id="12" name="Group 11">
            <a:extLst>
              <a:ext uri="{FF2B5EF4-FFF2-40B4-BE49-F238E27FC236}">
                <a16:creationId xmlns:a16="http://schemas.microsoft.com/office/drawing/2014/main" id="{1F7911D8-569D-BAC6-F784-6019830FB210}"/>
              </a:ext>
            </a:extLst>
          </p:cNvPr>
          <p:cNvGrpSpPr/>
          <p:nvPr/>
        </p:nvGrpSpPr>
        <p:grpSpPr>
          <a:xfrm>
            <a:off x="1963820" y="1780061"/>
            <a:ext cx="8042445" cy="3190998"/>
            <a:chOff x="2074777" y="2578227"/>
            <a:chExt cx="8042445" cy="3190998"/>
          </a:xfrm>
        </p:grpSpPr>
        <p:grpSp>
          <p:nvGrpSpPr>
            <p:cNvPr id="29" name="Group 28">
              <a:extLst>
                <a:ext uri="{FF2B5EF4-FFF2-40B4-BE49-F238E27FC236}">
                  <a16:creationId xmlns:a16="http://schemas.microsoft.com/office/drawing/2014/main" id="{E68E54C5-E34E-C2F3-BC51-540BAE1A6A9C}"/>
                </a:ext>
              </a:extLst>
            </p:cNvPr>
            <p:cNvGrpSpPr/>
            <p:nvPr/>
          </p:nvGrpSpPr>
          <p:grpSpPr>
            <a:xfrm rot="19974052">
              <a:off x="4904818" y="4450582"/>
              <a:ext cx="1012783" cy="1318643"/>
              <a:chOff x="288708" y="4590019"/>
              <a:chExt cx="1331179" cy="1733192"/>
            </a:xfrm>
          </p:grpSpPr>
          <p:pic>
            <p:nvPicPr>
              <p:cNvPr id="30" name="Picture 29" descr="WiFi signal - Free technology icons">
                <a:extLst>
                  <a:ext uri="{FF2B5EF4-FFF2-40B4-BE49-F238E27FC236}">
                    <a16:creationId xmlns:a16="http://schemas.microsoft.com/office/drawing/2014/main" id="{FB0891C7-8FE3-1561-4F22-1EEC9BF2D506}"/>
                  </a:ext>
                </a:extLst>
              </p:cNvPr>
              <p:cNvPicPr>
                <a:picLocks noChangeAspect="1" noChangeArrowheads="1"/>
              </p:cNvPicPr>
              <p:nvPr/>
            </p:nvPicPr>
            <p:blipFill>
              <a:blip r:embed="rId3">
                <a:duotone>
                  <a:srgbClr val="E8E8E8">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13421" y="4797467"/>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B575BBD-781C-A61D-1F8C-381AA7FC0B99}"/>
                  </a:ext>
                </a:extLst>
              </p:cNvPr>
              <p:cNvSpPr/>
              <p:nvPr/>
            </p:nvSpPr>
            <p:spPr>
              <a:xfrm>
                <a:off x="288708" y="4590019"/>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C166C2CC-933F-31B0-1E7F-7B12537DB6B6}"/>
                  </a:ext>
                </a:extLst>
              </p:cNvPr>
              <p:cNvSpPr/>
              <p:nvPr/>
            </p:nvSpPr>
            <p:spPr>
              <a:xfrm rot="16200000">
                <a:off x="688522" y="5454178"/>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33" name="Rectangle 32">
                <a:extLst>
                  <a:ext uri="{FF2B5EF4-FFF2-40B4-BE49-F238E27FC236}">
                    <a16:creationId xmlns:a16="http://schemas.microsoft.com/office/drawing/2014/main" id="{895346FE-A4F4-3D44-D074-CFB7B1C7C96C}"/>
                  </a:ext>
                </a:extLst>
              </p:cNvPr>
              <p:cNvSpPr/>
              <p:nvPr/>
            </p:nvSpPr>
            <p:spPr>
              <a:xfrm>
                <a:off x="773948" y="5382607"/>
                <a:ext cx="399504" cy="904833"/>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grpSp>
          <p:nvGrpSpPr>
            <p:cNvPr id="11" name="Group 10">
              <a:extLst>
                <a:ext uri="{FF2B5EF4-FFF2-40B4-BE49-F238E27FC236}">
                  <a16:creationId xmlns:a16="http://schemas.microsoft.com/office/drawing/2014/main" id="{E5B4C916-D87C-2BBF-1FC7-F14D362034F7}"/>
                </a:ext>
              </a:extLst>
            </p:cNvPr>
            <p:cNvGrpSpPr/>
            <p:nvPr/>
          </p:nvGrpSpPr>
          <p:grpSpPr>
            <a:xfrm>
              <a:off x="2074777" y="2578227"/>
              <a:ext cx="8042445" cy="2770431"/>
              <a:chOff x="2074777" y="2578227"/>
              <a:chExt cx="8042445" cy="2770431"/>
            </a:xfrm>
          </p:grpSpPr>
          <p:pic>
            <p:nvPicPr>
              <p:cNvPr id="60" name="Picture 2" descr="WiFi signal - Free technology icons">
                <a:extLst>
                  <a:ext uri="{FF2B5EF4-FFF2-40B4-BE49-F238E27FC236}">
                    <a16:creationId xmlns:a16="http://schemas.microsoft.com/office/drawing/2014/main" id="{DBB45CD5-3FFC-F683-2456-DA2F61E1E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002" y="2578227"/>
                <a:ext cx="917900" cy="91790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1C8D2C3-5372-3130-4976-04C940D45585}"/>
                  </a:ext>
                </a:extLst>
              </p:cNvPr>
              <p:cNvCxnSpPr>
                <a:cxnSpLocks/>
              </p:cNvCxnSpPr>
              <p:nvPr/>
            </p:nvCxnSpPr>
            <p:spPr>
              <a:xfrm flipH="1">
                <a:off x="2074777" y="2906671"/>
                <a:ext cx="7106682" cy="0"/>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cxnSp>
            <p:nvCxnSpPr>
              <p:cNvPr id="50" name="Straight Arrow Connector 49">
                <a:extLst>
                  <a:ext uri="{FF2B5EF4-FFF2-40B4-BE49-F238E27FC236}">
                    <a16:creationId xmlns:a16="http://schemas.microsoft.com/office/drawing/2014/main" id="{61AED9F5-D81E-4DA3-0742-EDE6B6A0D582}"/>
                  </a:ext>
                </a:extLst>
              </p:cNvPr>
              <p:cNvCxnSpPr>
                <a:cxnSpLocks/>
                <a:endCxn id="53" idx="6"/>
              </p:cNvCxnSpPr>
              <p:nvPr/>
            </p:nvCxnSpPr>
            <p:spPr>
              <a:xfrm flipH="1">
                <a:off x="5455388" y="2943428"/>
                <a:ext cx="3726071" cy="1958648"/>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cxnSp>
            <p:nvCxnSpPr>
              <p:cNvPr id="56" name="Straight Arrow Connector 55">
                <a:extLst>
                  <a:ext uri="{FF2B5EF4-FFF2-40B4-BE49-F238E27FC236}">
                    <a16:creationId xmlns:a16="http://schemas.microsoft.com/office/drawing/2014/main" id="{1BCB8CDB-BF14-4F94-6028-D0F898FBC29F}"/>
                  </a:ext>
                </a:extLst>
              </p:cNvPr>
              <p:cNvCxnSpPr>
                <a:cxnSpLocks/>
                <a:stCxn id="39" idx="5"/>
                <a:endCxn id="53" idx="1"/>
              </p:cNvCxnSpPr>
              <p:nvPr/>
            </p:nvCxnSpPr>
            <p:spPr>
              <a:xfrm>
                <a:off x="3189257" y="2971552"/>
                <a:ext cx="2104692" cy="1944135"/>
              </a:xfrm>
              <a:prstGeom prst="straightConnector1">
                <a:avLst/>
              </a:prstGeom>
              <a:noFill/>
              <a:ln w="57150" cap="flat" cmpd="sng" algn="ctr">
                <a:solidFill>
                  <a:srgbClr val="0E2841">
                    <a:lumMod val="25000"/>
                    <a:lumOff val="75000"/>
                  </a:srgbClr>
                </a:solidFill>
                <a:prstDash val="dash"/>
                <a:tailEnd type="triangle"/>
              </a:ln>
              <a:effectLst/>
            </p:spPr>
          </p:cxnSp>
          <p:sp>
            <p:nvSpPr>
              <p:cNvPr id="59" name="TextBox 58">
                <a:extLst>
                  <a:ext uri="{FF2B5EF4-FFF2-40B4-BE49-F238E27FC236}">
                    <a16:creationId xmlns:a16="http://schemas.microsoft.com/office/drawing/2014/main" id="{05EB4347-B483-480D-94FC-95BC2001670E}"/>
                  </a:ext>
                </a:extLst>
              </p:cNvPr>
              <p:cNvSpPr txBox="1"/>
              <p:nvPr/>
            </p:nvSpPr>
            <p:spPr>
              <a:xfrm>
                <a:off x="2172092" y="3427390"/>
                <a:ext cx="2273795" cy="461665"/>
              </a:xfrm>
              <a:prstGeom prst="rect">
                <a:avLst/>
              </a:prstGeom>
              <a:noFill/>
            </p:spPr>
            <p:txBody>
              <a:bodyPr wrap="square" rtlCol="0">
                <a:spAutoFit/>
              </a:bodyPr>
              <a:lstStyle/>
              <a:p>
                <a:pPr defTabSz="914400"/>
                <a:r>
                  <a:rPr lang="en-US" sz="2400" b="1" dirty="0">
                    <a:solidFill>
                      <a:prstClr val="black"/>
                    </a:solidFill>
                    <a:latin typeface="Aptos" panose="02110004020202020204"/>
                  </a:rPr>
                  <a:t>Transmitter</a:t>
                </a:r>
              </a:p>
            </p:txBody>
          </p:sp>
          <p:grpSp>
            <p:nvGrpSpPr>
              <p:cNvPr id="2" name="Group 1">
                <a:extLst>
                  <a:ext uri="{FF2B5EF4-FFF2-40B4-BE49-F238E27FC236}">
                    <a16:creationId xmlns:a16="http://schemas.microsoft.com/office/drawing/2014/main" id="{06660453-2FE5-65EE-C4B0-2B1D79BB1CA0}"/>
                  </a:ext>
                </a:extLst>
              </p:cNvPr>
              <p:cNvGrpSpPr/>
              <p:nvPr/>
            </p:nvGrpSpPr>
            <p:grpSpPr>
              <a:xfrm>
                <a:off x="3431515" y="4640772"/>
                <a:ext cx="6685707" cy="707886"/>
                <a:chOff x="3431515" y="4640772"/>
                <a:chExt cx="6685707" cy="707886"/>
              </a:xfrm>
            </p:grpSpPr>
            <p:grpSp>
              <p:nvGrpSpPr>
                <p:cNvPr id="40" name="Group 39">
                  <a:extLst>
                    <a:ext uri="{FF2B5EF4-FFF2-40B4-BE49-F238E27FC236}">
                      <a16:creationId xmlns:a16="http://schemas.microsoft.com/office/drawing/2014/main" id="{B5FE0891-A159-8703-620C-F9BB3E610F89}"/>
                    </a:ext>
                  </a:extLst>
                </p:cNvPr>
                <p:cNvGrpSpPr/>
                <p:nvPr/>
              </p:nvGrpSpPr>
              <p:grpSpPr>
                <a:xfrm>
                  <a:off x="3431515" y="4949631"/>
                  <a:ext cx="5131140" cy="395169"/>
                  <a:chOff x="3484465" y="4690621"/>
                  <a:chExt cx="1902146" cy="146492"/>
                </a:xfrm>
              </p:grpSpPr>
              <p:cxnSp>
                <p:nvCxnSpPr>
                  <p:cNvPr id="41" name="Straight Connector 40">
                    <a:extLst>
                      <a:ext uri="{FF2B5EF4-FFF2-40B4-BE49-F238E27FC236}">
                        <a16:creationId xmlns:a16="http://schemas.microsoft.com/office/drawing/2014/main" id="{568398AB-8ADA-D051-A202-A6DB1EC470AE}"/>
                      </a:ext>
                    </a:extLst>
                  </p:cNvPr>
                  <p:cNvCxnSpPr>
                    <a:cxnSpLocks/>
                  </p:cNvCxnSpPr>
                  <p:nvPr/>
                </p:nvCxnSpPr>
                <p:spPr>
                  <a:xfrm>
                    <a:off x="3484465" y="4693287"/>
                    <a:ext cx="1902146" cy="0"/>
                  </a:xfrm>
                  <a:prstGeom prst="line">
                    <a:avLst/>
                  </a:prstGeom>
                  <a:noFill/>
                  <a:ln w="38100" cap="flat" cmpd="sng" algn="ctr">
                    <a:solidFill>
                      <a:sysClr val="windowText" lastClr="000000"/>
                    </a:solidFill>
                    <a:prstDash val="solid"/>
                    <a:miter lim="800000"/>
                  </a:ln>
                  <a:effectLst/>
                </p:spPr>
              </p:cxnSp>
              <p:cxnSp>
                <p:nvCxnSpPr>
                  <p:cNvPr id="42" name="Straight Connector 41">
                    <a:extLst>
                      <a:ext uri="{FF2B5EF4-FFF2-40B4-BE49-F238E27FC236}">
                        <a16:creationId xmlns:a16="http://schemas.microsoft.com/office/drawing/2014/main" id="{843EF871-BA5E-1B29-4B19-81ED27E23C38}"/>
                      </a:ext>
                    </a:extLst>
                  </p:cNvPr>
                  <p:cNvCxnSpPr/>
                  <p:nvPr/>
                </p:nvCxnSpPr>
                <p:spPr>
                  <a:xfrm flipV="1">
                    <a:off x="3538252" y="4693287"/>
                    <a:ext cx="176034" cy="140040"/>
                  </a:xfrm>
                  <a:prstGeom prst="line">
                    <a:avLst/>
                  </a:prstGeom>
                  <a:noFill/>
                  <a:ln w="38100" cap="flat" cmpd="sng" algn="ctr">
                    <a:solidFill>
                      <a:sysClr val="windowText" lastClr="000000"/>
                    </a:solidFill>
                    <a:prstDash val="solid"/>
                    <a:miter lim="800000"/>
                  </a:ln>
                  <a:effectLst/>
                </p:spPr>
              </p:cxnSp>
              <p:cxnSp>
                <p:nvCxnSpPr>
                  <p:cNvPr id="43" name="Straight Connector 42">
                    <a:extLst>
                      <a:ext uri="{FF2B5EF4-FFF2-40B4-BE49-F238E27FC236}">
                        <a16:creationId xmlns:a16="http://schemas.microsoft.com/office/drawing/2014/main" id="{C9A1018B-09CB-9B74-7EBB-C132C36C7918}"/>
                      </a:ext>
                    </a:extLst>
                  </p:cNvPr>
                  <p:cNvCxnSpPr/>
                  <p:nvPr/>
                </p:nvCxnSpPr>
                <p:spPr>
                  <a:xfrm flipV="1">
                    <a:off x="3779186" y="4693287"/>
                    <a:ext cx="176034" cy="140040"/>
                  </a:xfrm>
                  <a:prstGeom prst="line">
                    <a:avLst/>
                  </a:prstGeom>
                  <a:noFill/>
                  <a:ln w="38100" cap="flat" cmpd="sng" algn="ctr">
                    <a:solidFill>
                      <a:sysClr val="windowText" lastClr="000000"/>
                    </a:solidFill>
                    <a:prstDash val="solid"/>
                    <a:miter lim="800000"/>
                  </a:ln>
                  <a:effectLst/>
                </p:spPr>
              </p:cxnSp>
              <p:cxnSp>
                <p:nvCxnSpPr>
                  <p:cNvPr id="44" name="Straight Connector 43">
                    <a:extLst>
                      <a:ext uri="{FF2B5EF4-FFF2-40B4-BE49-F238E27FC236}">
                        <a16:creationId xmlns:a16="http://schemas.microsoft.com/office/drawing/2014/main" id="{827948D9-28BD-17CB-1003-EBB023101693}"/>
                      </a:ext>
                    </a:extLst>
                  </p:cNvPr>
                  <p:cNvCxnSpPr/>
                  <p:nvPr/>
                </p:nvCxnSpPr>
                <p:spPr>
                  <a:xfrm flipV="1">
                    <a:off x="3997894" y="4695954"/>
                    <a:ext cx="176034" cy="140040"/>
                  </a:xfrm>
                  <a:prstGeom prst="line">
                    <a:avLst/>
                  </a:prstGeom>
                  <a:noFill/>
                  <a:ln w="3810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CB97E25E-A7EF-A1C5-5BF4-DE823E7E979C}"/>
                      </a:ext>
                    </a:extLst>
                  </p:cNvPr>
                  <p:cNvCxnSpPr/>
                  <p:nvPr/>
                </p:nvCxnSpPr>
                <p:spPr>
                  <a:xfrm flipV="1">
                    <a:off x="4227715" y="4693287"/>
                    <a:ext cx="176034" cy="140040"/>
                  </a:xfrm>
                  <a:prstGeom prst="line">
                    <a:avLst/>
                  </a:prstGeom>
                  <a:noFill/>
                  <a:ln w="38100" cap="flat" cmpd="sng" algn="ctr">
                    <a:solidFill>
                      <a:sysClr val="windowText" lastClr="000000"/>
                    </a:solidFill>
                    <a:prstDash val="solid"/>
                    <a:miter lim="800000"/>
                  </a:ln>
                  <a:effectLst/>
                </p:spPr>
              </p:cxnSp>
              <p:cxnSp>
                <p:nvCxnSpPr>
                  <p:cNvPr id="46" name="Straight Connector 45">
                    <a:extLst>
                      <a:ext uri="{FF2B5EF4-FFF2-40B4-BE49-F238E27FC236}">
                        <a16:creationId xmlns:a16="http://schemas.microsoft.com/office/drawing/2014/main" id="{89B8180D-0CDD-7DFB-7EAA-A5A6A1864D41}"/>
                      </a:ext>
                    </a:extLst>
                  </p:cNvPr>
                  <p:cNvCxnSpPr/>
                  <p:nvPr/>
                </p:nvCxnSpPr>
                <p:spPr>
                  <a:xfrm flipV="1">
                    <a:off x="4447745" y="4693287"/>
                    <a:ext cx="176034" cy="140040"/>
                  </a:xfrm>
                  <a:prstGeom prst="line">
                    <a:avLst/>
                  </a:prstGeom>
                  <a:noFill/>
                  <a:ln w="38100" cap="flat" cmpd="sng" algn="ctr">
                    <a:solidFill>
                      <a:sysClr val="windowText" lastClr="000000"/>
                    </a:solidFill>
                    <a:prstDash val="solid"/>
                    <a:miter lim="800000"/>
                  </a:ln>
                  <a:effectLst/>
                </p:spPr>
              </p:cxnSp>
              <p:cxnSp>
                <p:nvCxnSpPr>
                  <p:cNvPr id="47" name="Straight Connector 46">
                    <a:extLst>
                      <a:ext uri="{FF2B5EF4-FFF2-40B4-BE49-F238E27FC236}">
                        <a16:creationId xmlns:a16="http://schemas.microsoft.com/office/drawing/2014/main" id="{03F80DD9-4999-3972-0F25-56F2A671E7C8}"/>
                      </a:ext>
                    </a:extLst>
                  </p:cNvPr>
                  <p:cNvCxnSpPr/>
                  <p:nvPr/>
                </p:nvCxnSpPr>
                <p:spPr>
                  <a:xfrm flipV="1">
                    <a:off x="4687357" y="4697073"/>
                    <a:ext cx="176034" cy="140040"/>
                  </a:xfrm>
                  <a:prstGeom prst="line">
                    <a:avLst/>
                  </a:prstGeom>
                  <a:noFill/>
                  <a:ln w="3810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CA079DBD-6D47-7A90-D787-1CA7AD80C316}"/>
                      </a:ext>
                    </a:extLst>
                  </p:cNvPr>
                  <p:cNvCxnSpPr/>
                  <p:nvPr/>
                </p:nvCxnSpPr>
                <p:spPr>
                  <a:xfrm flipV="1">
                    <a:off x="4917178" y="4690621"/>
                    <a:ext cx="176034" cy="140040"/>
                  </a:xfrm>
                  <a:prstGeom prst="line">
                    <a:avLst/>
                  </a:prstGeom>
                  <a:noFill/>
                  <a:ln w="3810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FA268DF-36EC-471F-1104-02CFB236184B}"/>
                      </a:ext>
                    </a:extLst>
                  </p:cNvPr>
                  <p:cNvCxnSpPr/>
                  <p:nvPr/>
                </p:nvCxnSpPr>
                <p:spPr>
                  <a:xfrm flipV="1">
                    <a:off x="5135886" y="4697073"/>
                    <a:ext cx="176034" cy="140040"/>
                  </a:xfrm>
                  <a:prstGeom prst="line">
                    <a:avLst/>
                  </a:prstGeom>
                  <a:noFill/>
                  <a:ln w="38100" cap="flat" cmpd="sng" algn="ctr">
                    <a:solidFill>
                      <a:sysClr val="windowText" lastClr="000000"/>
                    </a:solidFill>
                    <a:prstDash val="solid"/>
                    <a:miter lim="800000"/>
                  </a:ln>
                  <a:effectLst/>
                </p:spPr>
              </p:cxnSp>
            </p:grpSp>
            <p:sp>
              <p:nvSpPr>
                <p:cNvPr id="61" name="TextBox 60">
                  <a:extLst>
                    <a:ext uri="{FF2B5EF4-FFF2-40B4-BE49-F238E27FC236}">
                      <a16:creationId xmlns:a16="http://schemas.microsoft.com/office/drawing/2014/main" id="{8551B132-8B6E-28E6-E75E-5C4242EE5857}"/>
                    </a:ext>
                  </a:extLst>
                </p:cNvPr>
                <p:cNvSpPr txBox="1"/>
                <p:nvPr/>
              </p:nvSpPr>
              <p:spPr>
                <a:xfrm>
                  <a:off x="7914443" y="4640772"/>
                  <a:ext cx="2202779" cy="707886"/>
                </a:xfrm>
                <a:prstGeom prst="rect">
                  <a:avLst/>
                </a:prstGeom>
                <a:noFill/>
              </p:spPr>
              <p:txBody>
                <a:bodyPr wrap="square" rtlCol="0">
                  <a:spAutoFit/>
                </a:bodyPr>
                <a:lstStyle/>
                <a:p>
                  <a:pPr algn="ctr" defTabSz="914400"/>
                  <a:r>
                    <a:rPr lang="en-US" sz="2000" b="1" dirty="0">
                      <a:solidFill>
                        <a:prstClr val="black"/>
                      </a:solidFill>
                      <a:latin typeface="Aptos" panose="02110004020202020204"/>
                    </a:rPr>
                    <a:t>Reflective Surface</a:t>
                  </a:r>
                </a:p>
              </p:txBody>
            </p:sp>
          </p:grpSp>
        </p:grpSp>
      </p:grpSp>
      <p:cxnSp>
        <p:nvCxnSpPr>
          <p:cNvPr id="9" name="Straight Arrow Connector 8">
            <a:extLst>
              <a:ext uri="{FF2B5EF4-FFF2-40B4-BE49-F238E27FC236}">
                <a16:creationId xmlns:a16="http://schemas.microsoft.com/office/drawing/2014/main" id="{90A218AA-8BFC-337F-0197-6C17D201CDB5}"/>
              </a:ext>
            </a:extLst>
          </p:cNvPr>
          <p:cNvCxnSpPr>
            <a:cxnSpLocks/>
          </p:cNvCxnSpPr>
          <p:nvPr/>
        </p:nvCxnSpPr>
        <p:spPr>
          <a:xfrm flipH="1">
            <a:off x="1952891" y="2108505"/>
            <a:ext cx="7106682" cy="0"/>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cxnSp>
        <p:nvCxnSpPr>
          <p:cNvPr id="10" name="Straight Arrow Connector 9">
            <a:extLst>
              <a:ext uri="{FF2B5EF4-FFF2-40B4-BE49-F238E27FC236}">
                <a16:creationId xmlns:a16="http://schemas.microsoft.com/office/drawing/2014/main" id="{C5F9A29B-006E-F4D4-AD24-6B7FAE9CE2E7}"/>
              </a:ext>
            </a:extLst>
          </p:cNvPr>
          <p:cNvCxnSpPr>
            <a:cxnSpLocks/>
            <a:endCxn id="53" idx="2"/>
          </p:cNvCxnSpPr>
          <p:nvPr/>
        </p:nvCxnSpPr>
        <p:spPr>
          <a:xfrm flipH="1">
            <a:off x="5188630" y="2145262"/>
            <a:ext cx="3870943" cy="2039130"/>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sp>
        <p:nvSpPr>
          <p:cNvPr id="7" name="TextBox 6">
            <a:extLst>
              <a:ext uri="{FF2B5EF4-FFF2-40B4-BE49-F238E27FC236}">
                <a16:creationId xmlns:a16="http://schemas.microsoft.com/office/drawing/2014/main" id="{96C6664F-A4D3-5D3D-A502-667D59B8B0F4}"/>
              </a:ext>
            </a:extLst>
          </p:cNvPr>
          <p:cNvSpPr txBox="1"/>
          <p:nvPr/>
        </p:nvSpPr>
        <p:spPr>
          <a:xfrm>
            <a:off x="1879632" y="5541152"/>
            <a:ext cx="8689359" cy="861774"/>
          </a:xfrm>
          <a:prstGeom prst="rect">
            <a:avLst/>
          </a:prstGeom>
          <a:noFill/>
        </p:spPr>
        <p:txBody>
          <a:bodyPr wrap="square" lIns="0" tIns="0" rIns="0" bIns="0" rtlCol="0">
            <a:spAutoFit/>
          </a:bodyPr>
          <a:lstStyle/>
          <a:p>
            <a:pPr algn="ctr"/>
            <a:r>
              <a:rPr lang="en-US" sz="2800" b="1" dirty="0">
                <a:solidFill>
                  <a:srgbClr val="FF0000"/>
                </a:solidFill>
              </a:rPr>
              <a:t>A wireless scene can be represented by the location of transmitters and the signals they transmit</a:t>
            </a:r>
          </a:p>
        </p:txBody>
      </p:sp>
      <p:grpSp>
        <p:nvGrpSpPr>
          <p:cNvPr id="14" name="Group 13">
            <a:extLst>
              <a:ext uri="{FF2B5EF4-FFF2-40B4-BE49-F238E27FC236}">
                <a16:creationId xmlns:a16="http://schemas.microsoft.com/office/drawing/2014/main" id="{3DD11B79-BCDE-6107-D39F-766FFCBDCF70}"/>
              </a:ext>
            </a:extLst>
          </p:cNvPr>
          <p:cNvGrpSpPr/>
          <p:nvPr/>
        </p:nvGrpSpPr>
        <p:grpSpPr>
          <a:xfrm>
            <a:off x="2444386" y="1345945"/>
            <a:ext cx="1322413" cy="853122"/>
            <a:chOff x="2555343" y="2144111"/>
            <a:chExt cx="1322413" cy="853122"/>
          </a:xfrm>
        </p:grpSpPr>
        <p:sp>
          <p:nvSpPr>
            <p:cNvPr id="39" name="Oval 38">
              <a:extLst>
                <a:ext uri="{FF2B5EF4-FFF2-40B4-BE49-F238E27FC236}">
                  <a16:creationId xmlns:a16="http://schemas.microsoft.com/office/drawing/2014/main" id="{0DBA66AF-C23F-EA8F-EECB-F993C4AB2569}"/>
                </a:ext>
              </a:extLst>
            </p:cNvPr>
            <p:cNvSpPr/>
            <p:nvPr/>
          </p:nvSpPr>
          <p:spPr>
            <a:xfrm>
              <a:off x="3039577" y="2821872"/>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D7A65-A0A8-F8A9-81B6-9985A777F226}"/>
                    </a:ext>
                  </a:extLst>
                </p:cNvPr>
                <p:cNvSpPr txBox="1"/>
                <p:nvPr/>
              </p:nvSpPr>
              <p:spPr>
                <a:xfrm>
                  <a:off x="2555343" y="2144111"/>
                  <a:ext cx="1322413"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𝜓</m:t>
                            </m:r>
                          </m:sup>
                        </m:sSup>
                      </m:oMath>
                    </m:oMathPara>
                  </a14:m>
                  <a:endParaRPr lang="en-US" sz="2400" dirty="0" err="1"/>
                </a:p>
              </p:txBody>
            </p:sp>
          </mc:Choice>
          <mc:Fallback xmlns="">
            <p:sp>
              <p:nvSpPr>
                <p:cNvPr id="3" name="TextBox 2">
                  <a:extLst>
                    <a:ext uri="{FF2B5EF4-FFF2-40B4-BE49-F238E27FC236}">
                      <a16:creationId xmlns:a16="http://schemas.microsoft.com/office/drawing/2014/main" id="{231D7A65-A0A8-F8A9-81B6-9985A777F226}"/>
                    </a:ext>
                  </a:extLst>
                </p:cNvPr>
                <p:cNvSpPr txBox="1">
                  <a:spLocks noRot="1" noChangeAspect="1" noMove="1" noResize="1" noEditPoints="1" noAdjustHandles="1" noChangeArrowheads="1" noChangeShapeType="1" noTextEdit="1"/>
                </p:cNvSpPr>
                <p:nvPr/>
              </p:nvSpPr>
              <p:spPr>
                <a:xfrm>
                  <a:off x="2555343" y="2144111"/>
                  <a:ext cx="1322413" cy="383567"/>
                </a:xfrm>
                <a:prstGeom prst="rect">
                  <a:avLst/>
                </a:prstGeom>
                <a:blipFill>
                  <a:blip r:embed="rId4"/>
                  <a:stretch>
                    <a:fillRect l="-1843" t="-4762" r="-3226" b="-6349"/>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AD61FCC-AD01-4C5B-59EC-C7C0E57E83FC}"/>
              </a:ext>
            </a:extLst>
          </p:cNvPr>
          <p:cNvGrpSpPr/>
          <p:nvPr/>
        </p:nvGrpSpPr>
        <p:grpSpPr>
          <a:xfrm>
            <a:off x="4735192" y="4056470"/>
            <a:ext cx="1547283" cy="850175"/>
            <a:chOff x="4846149" y="4854636"/>
            <a:chExt cx="1547283" cy="850175"/>
          </a:xfrm>
        </p:grpSpPr>
        <p:sp>
          <p:nvSpPr>
            <p:cNvPr id="53" name="Oval 52">
              <a:extLst>
                <a:ext uri="{FF2B5EF4-FFF2-40B4-BE49-F238E27FC236}">
                  <a16:creationId xmlns:a16="http://schemas.microsoft.com/office/drawing/2014/main" id="{D5E87576-E663-E281-C862-A9CCB8B2AB41}"/>
                </a:ext>
              </a:extLst>
            </p:cNvPr>
            <p:cNvSpPr/>
            <p:nvPr/>
          </p:nvSpPr>
          <p:spPr>
            <a:xfrm rot="19960834">
              <a:off x="5289807" y="4854636"/>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A31A12-EC79-CA4E-E011-4C3DC382C895}"/>
                    </a:ext>
                  </a:extLst>
                </p:cNvPr>
                <p:cNvSpPr txBox="1"/>
                <p:nvPr/>
              </p:nvSpPr>
              <p:spPr>
                <a:xfrm>
                  <a:off x="4846149" y="5321244"/>
                  <a:ext cx="1547283"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𝜓</m:t>
                            </m:r>
                            <m:r>
                              <a:rPr lang="en-US" sz="2400" b="0" i="1" smtClean="0">
                                <a:latin typeface="Cambria Math" panose="02040503050406030204" pitchFamily="18" charset="0"/>
                              </a:rPr>
                              <m:t>′</m:t>
                            </m:r>
                          </m:sup>
                        </m:sSup>
                      </m:oMath>
                    </m:oMathPara>
                  </a14:m>
                  <a:endParaRPr lang="en-US" sz="2400" dirty="0" err="1"/>
                </a:p>
              </p:txBody>
            </p:sp>
          </mc:Choice>
          <mc:Fallback xmlns="">
            <p:sp>
              <p:nvSpPr>
                <p:cNvPr id="8" name="TextBox 7">
                  <a:extLst>
                    <a:ext uri="{FF2B5EF4-FFF2-40B4-BE49-F238E27FC236}">
                      <a16:creationId xmlns:a16="http://schemas.microsoft.com/office/drawing/2014/main" id="{33A31A12-EC79-CA4E-E011-4C3DC382C895}"/>
                    </a:ext>
                  </a:extLst>
                </p:cNvPr>
                <p:cNvSpPr txBox="1">
                  <a:spLocks noRot="1" noChangeAspect="1" noMove="1" noResize="1" noEditPoints="1" noAdjustHandles="1" noChangeArrowheads="1" noChangeShapeType="1" noTextEdit="1"/>
                </p:cNvSpPr>
                <p:nvPr/>
              </p:nvSpPr>
              <p:spPr>
                <a:xfrm>
                  <a:off x="4846149" y="5321244"/>
                  <a:ext cx="1547283" cy="383567"/>
                </a:xfrm>
                <a:prstGeom prst="rect">
                  <a:avLst/>
                </a:prstGeom>
                <a:blipFill>
                  <a:blip r:embed="rId5"/>
                  <a:stretch>
                    <a:fillRect l="-4724" t="-4762" r="-2756" b="-952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BBDC01-81E0-6C1D-9769-1C4F6F95B623}"/>
                  </a:ext>
                </a:extLst>
              </p:cNvPr>
              <p:cNvSpPr txBox="1"/>
              <p:nvPr/>
            </p:nvSpPr>
            <p:spPr>
              <a:xfrm>
                <a:off x="5165748" y="1729100"/>
                <a:ext cx="1600503" cy="278218"/>
              </a:xfrm>
              <a:prstGeom prst="rect">
                <a:avLst/>
              </a:prstGeom>
              <a:noFill/>
            </p:spPr>
            <p:txBody>
              <a:bodyPr wrap="none" lIns="0" tIns="0" rIns="0" bIns="0" rtlCol="0">
                <a:spAutoFit/>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𝑎𝑡𝑡</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oMath>
                </a14:m>
                <a:r>
                  <a:rPr lang="en-US" dirty="0"/>
                  <a:t>, </a:t>
                </a:r>
                <a14:m>
                  <m:oMath xmlns:m="http://schemas.openxmlformats.org/officeDocument/2006/math">
                    <m:r>
                      <m:rPr>
                        <m:sty m:val="p"/>
                      </m:rPr>
                      <a:rPr lang="en-US">
                        <a:latin typeface="Cambria Math" panose="02040503050406030204" pitchFamily="18" charset="0"/>
                      </a:rPr>
                      <m:t>Δ</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𝑑</m:t>
                        </m:r>
                      </m:e>
                    </m:d>
                  </m:oMath>
                </a14:m>
                <a:endParaRPr lang="en-US" dirty="0"/>
              </a:p>
            </p:txBody>
          </p:sp>
        </mc:Choice>
        <mc:Fallback xmlns="">
          <p:sp>
            <p:nvSpPr>
              <p:cNvPr id="17" name="TextBox 16">
                <a:extLst>
                  <a:ext uri="{FF2B5EF4-FFF2-40B4-BE49-F238E27FC236}">
                    <a16:creationId xmlns:a16="http://schemas.microsoft.com/office/drawing/2014/main" id="{AABBDC01-81E0-6C1D-9769-1C4F6F95B623}"/>
                  </a:ext>
                </a:extLst>
              </p:cNvPr>
              <p:cNvSpPr txBox="1">
                <a:spLocks noRot="1" noChangeAspect="1" noMove="1" noResize="1" noEditPoints="1" noAdjustHandles="1" noChangeArrowheads="1" noChangeShapeType="1" noTextEdit="1"/>
              </p:cNvSpPr>
              <p:nvPr/>
            </p:nvSpPr>
            <p:spPr>
              <a:xfrm>
                <a:off x="5165748" y="1729100"/>
                <a:ext cx="1600503" cy="278218"/>
              </a:xfrm>
              <a:prstGeom prst="rect">
                <a:avLst/>
              </a:prstGeom>
              <a:blipFill>
                <a:blip r:embed="rId6"/>
                <a:stretch>
                  <a:fillRect l="-4943" t="-26667" b="-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2CF28B-9C6A-9241-1192-59E898BD4C6E}"/>
                  </a:ext>
                </a:extLst>
              </p:cNvPr>
              <p:cNvSpPr txBox="1"/>
              <p:nvPr/>
            </p:nvSpPr>
            <p:spPr>
              <a:xfrm>
                <a:off x="9285486" y="1560348"/>
                <a:ext cx="2004075" cy="699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sSup>
                        <m:sSupPr>
                          <m:ctrlPr>
                            <a:rPr lang="en-US" sz="2000" i="1">
                              <a:latin typeface="Cambria Math" panose="02040503050406030204" pitchFamily="18" charset="0"/>
                            </a:rPr>
                          </m:ctrlPr>
                        </m:s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𝑎𝑡𝑡</m:t>
                              </m:r>
                            </m:sub>
                            <m:sup>
                              <m:r>
                                <a:rPr lang="en-US" sz="2000" i="1">
                                  <a:latin typeface="Cambria Math" panose="02040503050406030204" pitchFamily="18" charset="0"/>
                                </a:rPr>
                                <m:t>1</m:t>
                              </m:r>
                            </m:sup>
                          </m:sSubSup>
                          <m:r>
                            <a:rPr lang="en-US" sz="2000" i="1">
                              <a:latin typeface="Cambria Math" panose="02040503050406030204" pitchFamily="18" charset="0"/>
                            </a:rPr>
                            <m:t>𝑒</m:t>
                          </m:r>
                        </m:e>
                        <m:sup>
                          <m:r>
                            <a:rPr lang="en-US" sz="2000" i="1">
                              <a:latin typeface="Cambria Math" panose="02040503050406030204" pitchFamily="18" charset="0"/>
                            </a:rPr>
                            <m:t>𝑗</m:t>
                          </m:r>
                          <m:r>
                            <m:rPr>
                              <m:sty m:val="p"/>
                            </m:rPr>
                            <a:rPr lang="en-US" sz="2000">
                              <a:latin typeface="Cambria Math" panose="02040503050406030204" pitchFamily="18" charset="0"/>
                            </a:rPr>
                            <m:t>Δ</m:t>
                          </m:r>
                          <m:sSup>
                            <m:sSupPr>
                              <m:ctrlPr>
                                <a:rPr lang="en-US" sz="2000" i="1">
                                  <a:latin typeface="Cambria Math" panose="02040503050406030204" pitchFamily="18" charset="0"/>
                                </a:rPr>
                              </m:ctrlPr>
                            </m:sSupPr>
                            <m:e>
                              <m:r>
                                <a:rPr lang="en-US" sz="2000" i="1">
                                  <a:latin typeface="Cambria Math" panose="02040503050406030204" pitchFamily="18" charset="0"/>
                                </a:rPr>
                                <m:t>𝜓</m:t>
                              </m:r>
                            </m:e>
                            <m:sup>
                              <m:r>
                                <a:rPr lang="en-US" sz="2000" b="0" i="1" smtClean="0">
                                  <a:latin typeface="Cambria Math" panose="02040503050406030204" pitchFamily="18" charset="0"/>
                                </a:rPr>
                                <m:t>1</m:t>
                              </m:r>
                            </m:sup>
                          </m:sSup>
                        </m:sup>
                      </m:sSup>
                      <m:r>
                        <a:rPr lang="en-US" sz="2000" b="0" i="1" smtClean="0">
                          <a:latin typeface="Cambria Math" panose="02040503050406030204" pitchFamily="18" charset="0"/>
                        </a:rPr>
                        <m:t>+</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𝑎𝑡𝑡</m:t>
                              </m:r>
                            </m:sub>
                            <m:sup>
                              <m:r>
                                <a:rPr lang="en-US" sz="2000" i="1">
                                  <a:latin typeface="Cambria Math" panose="02040503050406030204" pitchFamily="18" charset="0"/>
                                </a:rPr>
                                <m:t>2</m:t>
                              </m:r>
                            </m:sup>
                          </m:sSubSup>
                          <m:r>
                            <a:rPr lang="en-US" sz="2000" b="0" i="1" smtClean="0">
                              <a:latin typeface="Cambria Math" panose="02040503050406030204" pitchFamily="18" charset="0"/>
                            </a:rPr>
                            <m:t>𝑒</m:t>
                          </m:r>
                        </m:e>
                        <m:sup>
                          <m:r>
                            <a:rPr lang="en-US" sz="2000" b="0" i="1" smtClean="0">
                              <a:latin typeface="Cambria Math" panose="02040503050406030204" pitchFamily="18" charset="0"/>
                            </a:rPr>
                            <m:t>𝑗</m:t>
                          </m:r>
                          <m:r>
                            <m:rPr>
                              <m:sty m:val="p"/>
                            </m:rPr>
                            <a:rPr lang="en-US" sz="2000" b="0" i="0" smtClean="0">
                              <a:latin typeface="Cambria Math" panose="02040503050406030204" pitchFamily="18" charset="0"/>
                            </a:rPr>
                            <m:t>Δ</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𝜓</m:t>
                              </m:r>
                            </m:e>
                            <m:sup>
                              <m:r>
                                <a:rPr lang="en-US" sz="2000" b="0" i="1" smtClean="0">
                                  <a:latin typeface="Cambria Math" panose="02040503050406030204" pitchFamily="18" charset="0"/>
                                </a:rPr>
                                <m:t>2</m:t>
                              </m:r>
                            </m:sup>
                          </m:sSup>
                        </m:sup>
                      </m:sSup>
                      <m:r>
                        <a:rPr lang="en-US" sz="2000" b="0" i="0" smtClean="0">
                          <a:latin typeface="Cambria Math" panose="02040503050406030204" pitchFamily="18" charset="0"/>
                        </a:rPr>
                        <m:t>+ …</m:t>
                      </m:r>
                    </m:oMath>
                  </m:oMathPara>
                </a14:m>
                <a:endParaRPr lang="en-US" sz="2000" dirty="0" err="1"/>
              </a:p>
            </p:txBody>
          </p:sp>
        </mc:Choice>
        <mc:Fallback xmlns="">
          <p:sp>
            <p:nvSpPr>
              <p:cNvPr id="19" name="TextBox 18">
                <a:extLst>
                  <a:ext uri="{FF2B5EF4-FFF2-40B4-BE49-F238E27FC236}">
                    <a16:creationId xmlns:a16="http://schemas.microsoft.com/office/drawing/2014/main" id="{B72CF28B-9C6A-9241-1192-59E898BD4C6E}"/>
                  </a:ext>
                </a:extLst>
              </p:cNvPr>
              <p:cNvSpPr txBox="1">
                <a:spLocks noRot="1" noChangeAspect="1" noMove="1" noResize="1" noEditPoints="1" noAdjustHandles="1" noChangeArrowheads="1" noChangeShapeType="1" noTextEdit="1"/>
              </p:cNvSpPr>
              <p:nvPr/>
            </p:nvSpPr>
            <p:spPr>
              <a:xfrm>
                <a:off x="9285486" y="1560348"/>
                <a:ext cx="2004075" cy="699487"/>
              </a:xfrm>
              <a:prstGeom prst="rect">
                <a:avLst/>
              </a:prstGeom>
              <a:blipFill>
                <a:blip r:embed="rId7"/>
                <a:stretch>
                  <a:fillRect l="-2736" r="-2128"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7A1709-6AE6-E144-8D7B-774E286F6583}"/>
                  </a:ext>
                </a:extLst>
              </p:cNvPr>
              <p:cNvSpPr txBox="1"/>
              <p:nvPr/>
            </p:nvSpPr>
            <p:spPr>
              <a:xfrm rot="19896841">
                <a:off x="5988603" y="2976576"/>
                <a:ext cx="1600503" cy="278794"/>
              </a:xfrm>
              <a:prstGeom prst="rect">
                <a:avLst/>
              </a:prstGeom>
              <a:noFill/>
            </p:spPr>
            <p:txBody>
              <a:bodyPr wrap="none" lIns="0" tIns="0" rIns="0" bIns="0" rtlCol="0">
                <a:spAutoFit/>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𝑎𝑡𝑡</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oMath>
                </a14:m>
                <a:r>
                  <a:rPr lang="en-US" dirty="0"/>
                  <a:t>, </a:t>
                </a:r>
                <a14:m>
                  <m:oMath xmlns:m="http://schemas.openxmlformats.org/officeDocument/2006/math">
                    <m:r>
                      <m:rPr>
                        <m:sty m:val="p"/>
                      </m:rPr>
                      <a:rPr lang="en-US">
                        <a:latin typeface="Cambria Math" panose="02040503050406030204" pitchFamily="18" charset="0"/>
                      </a:rPr>
                      <m:t>Δ</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𝑑</m:t>
                        </m:r>
                      </m:e>
                    </m:d>
                  </m:oMath>
                </a14:m>
                <a:endParaRPr lang="en-US" dirty="0"/>
              </a:p>
            </p:txBody>
          </p:sp>
        </mc:Choice>
        <mc:Fallback xmlns="">
          <p:sp>
            <p:nvSpPr>
              <p:cNvPr id="21" name="TextBox 20">
                <a:extLst>
                  <a:ext uri="{FF2B5EF4-FFF2-40B4-BE49-F238E27FC236}">
                    <a16:creationId xmlns:a16="http://schemas.microsoft.com/office/drawing/2014/main" id="{2A7A1709-6AE6-E144-8D7B-774E286F6583}"/>
                  </a:ext>
                </a:extLst>
              </p:cNvPr>
              <p:cNvSpPr txBox="1">
                <a:spLocks noRot="1" noChangeAspect="1" noMove="1" noResize="1" noEditPoints="1" noAdjustHandles="1" noChangeArrowheads="1" noChangeShapeType="1" noTextEdit="1"/>
              </p:cNvSpPr>
              <p:nvPr/>
            </p:nvSpPr>
            <p:spPr>
              <a:xfrm rot="19896841">
                <a:off x="5988603" y="2976576"/>
                <a:ext cx="1600503" cy="278794"/>
              </a:xfrm>
              <a:prstGeom prst="rect">
                <a:avLst/>
              </a:prstGeom>
              <a:blipFill>
                <a:blip r:embed="rId8"/>
                <a:stretch>
                  <a:fillRect l="-3937" b="-481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51FEC9CC-DBC3-1107-65D6-E19C0A835790}"/>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Modeling Wireless Scenes</a:t>
            </a:r>
            <a:endParaRPr lang="en-US" sz="1400" b="1" i="1" dirty="0"/>
          </a:p>
        </p:txBody>
      </p:sp>
    </p:spTree>
    <p:extLst>
      <p:ext uri="{BB962C8B-B14F-4D97-AF65-F5344CB8AC3E}">
        <p14:creationId xmlns:p14="http://schemas.microsoft.com/office/powerpoint/2010/main" val="584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58"/>
                                        </p:tgtEl>
                                      </p:cBhvr>
                                    </p:animEffect>
                                    <p:set>
                                      <p:cBhvr>
                                        <p:cTn id="51" dur="1" fill="hold">
                                          <p:stCondLst>
                                            <p:cond delay="499"/>
                                          </p:stCondLst>
                                        </p:cTn>
                                        <p:tgtEl>
                                          <p:spTgt spid="5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8" grpId="0"/>
      <p:bldP spid="58" grpId="1"/>
      <p:bldP spid="7" grpId="0"/>
      <p:bldP spid="17" grpId="0"/>
      <p:bldP spid="19"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Google Shape;67;p15">
            <a:extLst>
              <a:ext uri="{FF2B5EF4-FFF2-40B4-BE49-F238E27FC236}">
                <a16:creationId xmlns:a16="http://schemas.microsoft.com/office/drawing/2014/main" id="{590FC475-8EB0-2058-F11E-99D817F95CE7}"/>
              </a:ext>
            </a:extLst>
          </p:cNvPr>
          <p:cNvSpPr txBox="1">
            <a:spLocks/>
          </p:cNvSpPr>
          <p:nvPr/>
        </p:nvSpPr>
        <p:spPr>
          <a:xfrm>
            <a:off x="886404" y="1421275"/>
            <a:ext cx="10648950" cy="3416400"/>
          </a:xfrm>
          <a:prstGeom prst="rect">
            <a:avLst/>
          </a:prstGeom>
        </p:spPr>
        <p:txBody>
          <a:bodyPr spcFirstLastPara="1" vert="horz" wrap="square" lIns="91425" tIns="91425" rIns="91425" bIns="91425" rtlCol="0" anchor="t" anchorCtr="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50000"/>
              </a:lnSpc>
              <a:spcBef>
                <a:spcPts val="0"/>
              </a:spcBef>
              <a:buSzPts val="1800"/>
              <a:buFont typeface="Arial" panose="020B0604020202020204" pitchFamily="34" charset="0"/>
              <a:buChar char="●"/>
            </a:pPr>
            <a:r>
              <a:rPr lang="en-US" sz="2400" dirty="0"/>
              <a:t>Fixed transmitter</a:t>
            </a:r>
          </a:p>
          <a:p>
            <a:pPr marL="457200" indent="-342900">
              <a:lnSpc>
                <a:spcPct val="150000"/>
              </a:lnSpc>
              <a:spcBef>
                <a:spcPts val="0"/>
              </a:spcBef>
              <a:buSzPts val="1800"/>
              <a:buFont typeface="Arial" panose="020B0604020202020204" pitchFamily="34" charset="0"/>
              <a:buChar char="●"/>
            </a:pPr>
            <a:r>
              <a:rPr lang="en-US" sz="2400" dirty="0"/>
              <a:t>Sparse, random receivers</a:t>
            </a:r>
          </a:p>
          <a:p>
            <a:pPr marL="457200" indent="-342900">
              <a:lnSpc>
                <a:spcPct val="150000"/>
              </a:lnSpc>
              <a:spcBef>
                <a:spcPts val="0"/>
              </a:spcBef>
              <a:buSzPts val="1800"/>
              <a:buFont typeface="Arial" panose="020B0604020202020204" pitchFamily="34" charset="0"/>
              <a:buChar char="●"/>
            </a:pPr>
            <a:r>
              <a:rPr lang="en-US" sz="2400" dirty="0"/>
              <a:t>Ray-tracing simulation</a:t>
            </a:r>
          </a:p>
          <a:p>
            <a:pPr marL="457200" indent="-342900">
              <a:lnSpc>
                <a:spcPct val="150000"/>
              </a:lnSpc>
              <a:spcBef>
                <a:spcPts val="0"/>
              </a:spcBef>
              <a:buSzPts val="1800"/>
              <a:buFont typeface="Arial" panose="020B0604020202020204" pitchFamily="34" charset="0"/>
              <a:buChar char="●"/>
            </a:pPr>
            <a:endParaRPr lang="en-US" sz="2400" dirty="0"/>
          </a:p>
        </p:txBody>
      </p:sp>
      <p:grpSp>
        <p:nvGrpSpPr>
          <p:cNvPr id="106" name="Group 105">
            <a:extLst>
              <a:ext uri="{FF2B5EF4-FFF2-40B4-BE49-F238E27FC236}">
                <a16:creationId xmlns:a16="http://schemas.microsoft.com/office/drawing/2014/main" id="{4FC2F4E1-9E47-0CC5-718E-6ED5096B5362}"/>
              </a:ext>
            </a:extLst>
          </p:cNvPr>
          <p:cNvGrpSpPr/>
          <p:nvPr/>
        </p:nvGrpSpPr>
        <p:grpSpPr>
          <a:xfrm>
            <a:off x="5828936" y="1498120"/>
            <a:ext cx="5622387" cy="4442182"/>
            <a:chOff x="1991792" y="756647"/>
            <a:chExt cx="6811467" cy="5229905"/>
          </a:xfrm>
        </p:grpSpPr>
        <p:sp>
          <p:nvSpPr>
            <p:cNvPr id="107" name="TextBox 106">
              <a:extLst>
                <a:ext uri="{FF2B5EF4-FFF2-40B4-BE49-F238E27FC236}">
                  <a16:creationId xmlns:a16="http://schemas.microsoft.com/office/drawing/2014/main" id="{DEC18A57-C212-F723-1ED2-90E678175761}"/>
                </a:ext>
              </a:extLst>
            </p:cNvPr>
            <p:cNvSpPr txBox="1"/>
            <p:nvPr/>
          </p:nvSpPr>
          <p:spPr>
            <a:xfrm>
              <a:off x="5672665" y="5483877"/>
              <a:ext cx="3130594" cy="5026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latin typeface="Aptos" panose="02110004020202020204"/>
                </a:rPr>
                <a:t>Propagation Path</a:t>
              </a:r>
            </a:p>
          </p:txBody>
        </p:sp>
        <p:sp>
          <p:nvSpPr>
            <p:cNvPr id="108" name="TextBox 107">
              <a:extLst>
                <a:ext uri="{FF2B5EF4-FFF2-40B4-BE49-F238E27FC236}">
                  <a16:creationId xmlns:a16="http://schemas.microsoft.com/office/drawing/2014/main" id="{EA79AA5D-DF45-03B3-95E9-71E45B499CDE}"/>
                </a:ext>
              </a:extLst>
            </p:cNvPr>
            <p:cNvSpPr txBox="1"/>
            <p:nvPr/>
          </p:nvSpPr>
          <p:spPr>
            <a:xfrm>
              <a:off x="1991792" y="5483877"/>
              <a:ext cx="3130594" cy="5026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latin typeface="Aptos" panose="02110004020202020204"/>
                </a:rPr>
                <a:t> Transmitter</a:t>
              </a:r>
            </a:p>
          </p:txBody>
        </p:sp>
        <p:pic>
          <p:nvPicPr>
            <p:cNvPr id="109" name="Picture 108">
              <a:extLst>
                <a:ext uri="{FF2B5EF4-FFF2-40B4-BE49-F238E27FC236}">
                  <a16:creationId xmlns:a16="http://schemas.microsoft.com/office/drawing/2014/main" id="{2EAA9B25-0444-30EE-7D85-53F042F634B4}"/>
                </a:ext>
              </a:extLst>
            </p:cNvPr>
            <p:cNvPicPr>
              <a:picLocks noChangeAspect="1"/>
            </p:cNvPicPr>
            <p:nvPr/>
          </p:nvPicPr>
          <p:blipFill rotWithShape="1">
            <a:blip r:embed="rId3"/>
            <a:srcRect l="24062" t="13796" r="29687" b="13241"/>
            <a:stretch/>
          </p:blipFill>
          <p:spPr>
            <a:xfrm>
              <a:off x="2416219" y="756647"/>
              <a:ext cx="4959350" cy="4400865"/>
            </a:xfrm>
            <a:prstGeom prst="rect">
              <a:avLst/>
            </a:prstGeom>
          </p:spPr>
        </p:pic>
        <p:pic>
          <p:nvPicPr>
            <p:cNvPr id="110" name="Picture 109">
              <a:extLst>
                <a:ext uri="{FF2B5EF4-FFF2-40B4-BE49-F238E27FC236}">
                  <a16:creationId xmlns:a16="http://schemas.microsoft.com/office/drawing/2014/main" id="{10B60401-4997-791D-1962-9C25FD3E0EF5}"/>
                </a:ext>
              </a:extLst>
            </p:cNvPr>
            <p:cNvPicPr>
              <a:picLocks noChangeAspect="1"/>
            </p:cNvPicPr>
            <p:nvPr/>
          </p:nvPicPr>
          <p:blipFill rotWithShape="1">
            <a:blip r:embed="rId4"/>
            <a:srcRect l="36043" t="30696" r="61151" b="63069"/>
            <a:stretch/>
          </p:blipFill>
          <p:spPr>
            <a:xfrm>
              <a:off x="2930439" y="5109021"/>
              <a:ext cx="342078" cy="427597"/>
            </a:xfrm>
            <a:prstGeom prst="rect">
              <a:avLst/>
            </a:prstGeom>
          </p:spPr>
        </p:pic>
        <p:pic>
          <p:nvPicPr>
            <p:cNvPr id="111" name="Picture 110">
              <a:extLst>
                <a:ext uri="{FF2B5EF4-FFF2-40B4-BE49-F238E27FC236}">
                  <a16:creationId xmlns:a16="http://schemas.microsoft.com/office/drawing/2014/main" id="{0FD71E53-44CB-9079-307D-11AF720ADD1E}"/>
                </a:ext>
              </a:extLst>
            </p:cNvPr>
            <p:cNvPicPr>
              <a:picLocks noChangeAspect="1"/>
            </p:cNvPicPr>
            <p:nvPr/>
          </p:nvPicPr>
          <p:blipFill rotWithShape="1">
            <a:blip r:embed="rId5"/>
            <a:srcRect l="29020" t="26680" r="69578" b="70059"/>
            <a:stretch/>
          </p:blipFill>
          <p:spPr>
            <a:xfrm>
              <a:off x="4619812" y="5075886"/>
              <a:ext cx="377658" cy="493865"/>
            </a:xfrm>
            <a:prstGeom prst="rect">
              <a:avLst/>
            </a:prstGeom>
          </p:spPr>
        </p:pic>
        <p:sp>
          <p:nvSpPr>
            <p:cNvPr id="112" name="TextBox 111">
              <a:extLst>
                <a:ext uri="{FF2B5EF4-FFF2-40B4-BE49-F238E27FC236}">
                  <a16:creationId xmlns:a16="http://schemas.microsoft.com/office/drawing/2014/main" id="{E9829F09-4652-AFC3-0D4B-25F7C72D2577}"/>
                </a:ext>
              </a:extLst>
            </p:cNvPr>
            <p:cNvSpPr txBox="1"/>
            <p:nvPr/>
          </p:nvSpPr>
          <p:spPr>
            <a:xfrm>
              <a:off x="4107369" y="5483877"/>
              <a:ext cx="2101850" cy="5026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latin typeface="Aptos" panose="02110004020202020204"/>
                </a:rPr>
                <a:t>Receiver</a:t>
              </a:r>
            </a:p>
          </p:txBody>
        </p:sp>
        <p:cxnSp>
          <p:nvCxnSpPr>
            <p:cNvPr id="113" name="Straight Connector 112">
              <a:extLst>
                <a:ext uri="{FF2B5EF4-FFF2-40B4-BE49-F238E27FC236}">
                  <a16:creationId xmlns:a16="http://schemas.microsoft.com/office/drawing/2014/main" id="{9B871286-0739-CD20-11FD-46DC104B0411}"/>
                </a:ext>
              </a:extLst>
            </p:cNvPr>
            <p:cNvCxnSpPr>
              <a:cxnSpLocks/>
            </p:cNvCxnSpPr>
            <p:nvPr/>
          </p:nvCxnSpPr>
          <p:spPr>
            <a:xfrm>
              <a:off x="6209219" y="5299911"/>
              <a:ext cx="696311" cy="6532"/>
            </a:xfrm>
            <a:prstGeom prst="line">
              <a:avLst/>
            </a:prstGeom>
            <a:noFill/>
            <a:ln w="38100" cap="flat" cmpd="sng" algn="ctr">
              <a:solidFill>
                <a:srgbClr val="FFC863"/>
              </a:solidFill>
              <a:prstDash val="solid"/>
              <a:miter lim="800000"/>
            </a:ln>
            <a:effectLst/>
          </p:spPr>
        </p:cxnSp>
      </p:grpSp>
      <p:sp>
        <p:nvSpPr>
          <p:cNvPr id="2" name="Rectangle 1">
            <a:extLst>
              <a:ext uri="{FF2B5EF4-FFF2-40B4-BE49-F238E27FC236}">
                <a16:creationId xmlns:a16="http://schemas.microsoft.com/office/drawing/2014/main" id="{C8514793-AD95-DFD8-8C60-61A17DEC390A}"/>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Experiments Setup</a:t>
            </a:r>
          </a:p>
        </p:txBody>
      </p:sp>
    </p:spTree>
    <p:extLst>
      <p:ext uri="{BB962C8B-B14F-4D97-AF65-F5344CB8AC3E}">
        <p14:creationId xmlns:p14="http://schemas.microsoft.com/office/powerpoint/2010/main" val="271680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 name="Picture 39" descr="A graph with red and blue dots&#10;&#10;Description automatically generated">
            <a:extLst>
              <a:ext uri="{FF2B5EF4-FFF2-40B4-BE49-F238E27FC236}">
                <a16:creationId xmlns:a16="http://schemas.microsoft.com/office/drawing/2014/main" id="{9058656F-1B90-D3A2-9B34-9A7D96ED2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296" y="1825827"/>
            <a:ext cx="4187904" cy="4187904"/>
          </a:xfrm>
          <a:prstGeom prst="rect">
            <a:avLst/>
          </a:prstGeom>
        </p:spPr>
      </p:pic>
      <p:sp>
        <p:nvSpPr>
          <p:cNvPr id="7" name="TextBox 6">
            <a:extLst>
              <a:ext uri="{FF2B5EF4-FFF2-40B4-BE49-F238E27FC236}">
                <a16:creationId xmlns:a16="http://schemas.microsoft.com/office/drawing/2014/main" id="{7D05A424-FCB4-59F8-E2DF-5F1B49ED08FF}"/>
              </a:ext>
            </a:extLst>
          </p:cNvPr>
          <p:cNvSpPr txBox="1"/>
          <p:nvPr/>
        </p:nvSpPr>
        <p:spPr>
          <a:xfrm>
            <a:off x="2102400" y="1406683"/>
            <a:ext cx="8206918" cy="523220"/>
          </a:xfrm>
          <a:prstGeom prst="rect">
            <a:avLst/>
          </a:prstGeom>
          <a:noFill/>
        </p:spPr>
        <p:txBody>
          <a:bodyPr wrap="square">
            <a:spAutoFit/>
          </a:bodyPr>
          <a:lstStyle/>
          <a:p>
            <a:pPr algn="ctr"/>
            <a:r>
              <a:rPr lang="en-US" sz="2800" dirty="0"/>
              <a:t>Channel prediction for unvisited locations</a:t>
            </a:r>
          </a:p>
        </p:txBody>
      </p:sp>
      <p:sp>
        <p:nvSpPr>
          <p:cNvPr id="2" name="Rectangle 1">
            <a:extLst>
              <a:ext uri="{FF2B5EF4-FFF2-40B4-BE49-F238E27FC236}">
                <a16:creationId xmlns:a16="http://schemas.microsoft.com/office/drawing/2014/main" id="{9E1CA449-0055-1AC5-6BB8-E8EB87FF44F1}"/>
              </a:ext>
            </a:extLst>
          </p:cNvPr>
          <p:cNvSpPr/>
          <p:nvPr/>
        </p:nvSpPr>
        <p:spPr>
          <a:xfrm>
            <a:off x="4960800" y="2419200"/>
            <a:ext cx="3016800" cy="295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2E5CBDF-86ED-0DC8-BEA9-053103D33218}"/>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Results: Microbenchmark</a:t>
            </a:r>
          </a:p>
        </p:txBody>
      </p:sp>
    </p:spTree>
    <p:extLst>
      <p:ext uri="{BB962C8B-B14F-4D97-AF65-F5344CB8AC3E}">
        <p14:creationId xmlns:p14="http://schemas.microsoft.com/office/powerpoint/2010/main" val="125445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A1F19B-4307-42E3-CABE-9D8DE15148F2}"/>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Challenge#2: Large Room-scale Scenes</a:t>
            </a:r>
          </a:p>
        </p:txBody>
      </p:sp>
      <p:pic>
        <p:nvPicPr>
          <p:cNvPr id="8" name="Picture 7" descr="A transparent box with chairs and tables&#10;&#10;Description automatically generated">
            <a:extLst>
              <a:ext uri="{FF2B5EF4-FFF2-40B4-BE49-F238E27FC236}">
                <a16:creationId xmlns:a16="http://schemas.microsoft.com/office/drawing/2014/main" id="{BAF1DF73-E3D1-E570-A5C1-B5C2A7F9C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196" y="2035910"/>
            <a:ext cx="3467830" cy="3113052"/>
          </a:xfrm>
          <a:prstGeom prst="rect">
            <a:avLst/>
          </a:prstGeom>
        </p:spPr>
      </p:pic>
      <p:sp>
        <p:nvSpPr>
          <p:cNvPr id="12" name="TextBox 11">
            <a:extLst>
              <a:ext uri="{FF2B5EF4-FFF2-40B4-BE49-F238E27FC236}">
                <a16:creationId xmlns:a16="http://schemas.microsoft.com/office/drawing/2014/main" id="{D364AC69-B495-70E2-75A8-A12DD7587E54}"/>
              </a:ext>
            </a:extLst>
          </p:cNvPr>
          <p:cNvSpPr txBox="1"/>
          <p:nvPr/>
        </p:nvSpPr>
        <p:spPr>
          <a:xfrm>
            <a:off x="567813" y="929113"/>
            <a:ext cx="11171903" cy="400110"/>
          </a:xfrm>
          <a:prstGeom prst="rect">
            <a:avLst/>
          </a:prstGeom>
          <a:noFill/>
        </p:spPr>
        <p:txBody>
          <a:bodyPr wrap="square" rtlCol="0">
            <a:spAutoFit/>
          </a:bodyPr>
          <a:lstStyle/>
          <a:p>
            <a:r>
              <a:rPr lang="en-US" sz="2000" dirty="0"/>
              <a:t>Wireless scenes usually at room scale but each channel measurement only gives a complex number</a:t>
            </a:r>
          </a:p>
        </p:txBody>
      </p:sp>
      <p:sp>
        <p:nvSpPr>
          <p:cNvPr id="13" name="TextBox 12">
            <a:extLst>
              <a:ext uri="{FF2B5EF4-FFF2-40B4-BE49-F238E27FC236}">
                <a16:creationId xmlns:a16="http://schemas.microsoft.com/office/drawing/2014/main" id="{25950AA7-0AA9-7977-2218-F2A67CDADEEE}"/>
              </a:ext>
            </a:extLst>
          </p:cNvPr>
          <p:cNvSpPr txBox="1"/>
          <p:nvPr/>
        </p:nvSpPr>
        <p:spPr>
          <a:xfrm>
            <a:off x="608190" y="5928887"/>
            <a:ext cx="11171903" cy="707886"/>
          </a:xfrm>
          <a:prstGeom prst="rect">
            <a:avLst/>
          </a:prstGeom>
          <a:noFill/>
        </p:spPr>
        <p:txBody>
          <a:bodyPr wrap="square" rtlCol="0">
            <a:spAutoFit/>
          </a:bodyPr>
          <a:lstStyle/>
          <a:p>
            <a:pPr algn="ctr"/>
            <a:r>
              <a:rPr lang="en-US" sz="2000" dirty="0"/>
              <a:t>Solution: we find a simple while effective representation of the wireless scene </a:t>
            </a:r>
          </a:p>
          <a:p>
            <a:pPr algn="ctr"/>
            <a:r>
              <a:rPr lang="en-US" sz="2000" dirty="0"/>
              <a:t>-- virtual transmitters as images of real transmitter against reflector surfaces </a:t>
            </a:r>
          </a:p>
        </p:txBody>
      </p:sp>
      <p:grpSp>
        <p:nvGrpSpPr>
          <p:cNvPr id="14" name="Group 13">
            <a:extLst>
              <a:ext uri="{FF2B5EF4-FFF2-40B4-BE49-F238E27FC236}">
                <a16:creationId xmlns:a16="http://schemas.microsoft.com/office/drawing/2014/main" id="{4451CB8B-F015-C791-D2B9-EDE3CBCF1768}"/>
              </a:ext>
            </a:extLst>
          </p:cNvPr>
          <p:cNvGrpSpPr/>
          <p:nvPr/>
        </p:nvGrpSpPr>
        <p:grpSpPr>
          <a:xfrm>
            <a:off x="6163435" y="1511422"/>
            <a:ext cx="4745963" cy="3835156"/>
            <a:chOff x="3200400" y="922472"/>
            <a:chExt cx="6024997" cy="4868728"/>
          </a:xfrm>
        </p:grpSpPr>
        <p:sp>
          <p:nvSpPr>
            <p:cNvPr id="15" name="TextBox 14">
              <a:extLst>
                <a:ext uri="{FF2B5EF4-FFF2-40B4-BE49-F238E27FC236}">
                  <a16:creationId xmlns:a16="http://schemas.microsoft.com/office/drawing/2014/main" id="{47E8645C-FA1D-90CF-FED8-19A16E29718F}"/>
                </a:ext>
              </a:extLst>
            </p:cNvPr>
            <p:cNvSpPr txBox="1"/>
            <p:nvPr/>
          </p:nvSpPr>
          <p:spPr>
            <a:xfrm>
              <a:off x="3650099" y="922472"/>
              <a:ext cx="2882821" cy="422229"/>
            </a:xfrm>
            <a:prstGeom prst="rect">
              <a:avLst/>
            </a:prstGeom>
            <a:noFill/>
          </p:spPr>
          <p:txBody>
            <a:bodyPr wrap="square" rtlCol="0">
              <a:spAutoFit/>
            </a:bodyPr>
            <a:lstStyle/>
            <a:p>
              <a:r>
                <a:rPr lang="en-US" b="1" dirty="0"/>
                <a:t>Real Transmitter</a:t>
              </a:r>
            </a:p>
          </p:txBody>
        </p:sp>
        <p:pic>
          <p:nvPicPr>
            <p:cNvPr id="16" name="Picture 15" descr="A transparent cube with green dots&#10;&#10;Description automatically generated">
              <a:extLst>
                <a:ext uri="{FF2B5EF4-FFF2-40B4-BE49-F238E27FC236}">
                  <a16:creationId xmlns:a16="http://schemas.microsoft.com/office/drawing/2014/main" id="{1DA74C32-7F05-0D69-9A1C-2CDB46F7CFCC}"/>
                </a:ext>
              </a:extLst>
            </p:cNvPr>
            <p:cNvPicPr>
              <a:picLocks noChangeAspect="1"/>
            </p:cNvPicPr>
            <p:nvPr/>
          </p:nvPicPr>
          <p:blipFill rotWithShape="1">
            <a:blip r:embed="rId4">
              <a:extLst>
                <a:ext uri="{28A0092B-C50C-407E-A947-70E740481C1C}">
                  <a14:useLocalDpi xmlns:a14="http://schemas.microsoft.com/office/drawing/2010/main" val="0"/>
                </a:ext>
              </a:extLst>
            </a:blip>
            <a:srcRect l="19841" t="19285" r="22090" b="15556"/>
            <a:stretch/>
          </p:blipFill>
          <p:spPr>
            <a:xfrm>
              <a:off x="3200400" y="1322582"/>
              <a:ext cx="5575300" cy="4468618"/>
            </a:xfrm>
            <a:prstGeom prst="rect">
              <a:avLst/>
            </a:prstGeom>
          </p:spPr>
        </p:pic>
        <p:sp>
          <p:nvSpPr>
            <p:cNvPr id="17" name="Oval 16">
              <a:extLst>
                <a:ext uri="{FF2B5EF4-FFF2-40B4-BE49-F238E27FC236}">
                  <a16:creationId xmlns:a16="http://schemas.microsoft.com/office/drawing/2014/main" id="{0E350B18-F202-12DD-3BB5-E4868E040D5D}"/>
                </a:ext>
              </a:extLst>
            </p:cNvPr>
            <p:cNvSpPr/>
            <p:nvPr/>
          </p:nvSpPr>
          <p:spPr>
            <a:xfrm>
              <a:off x="3392555" y="1015955"/>
              <a:ext cx="212965" cy="215097"/>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F9766E6F-40E7-E95E-407F-4A5B2457857A}"/>
                </a:ext>
              </a:extLst>
            </p:cNvPr>
            <p:cNvSpPr/>
            <p:nvPr/>
          </p:nvSpPr>
          <p:spPr>
            <a:xfrm>
              <a:off x="6214371" y="1015955"/>
              <a:ext cx="212965" cy="215097"/>
            </a:xfrm>
            <a:prstGeom prst="ellipse">
              <a:avLst/>
            </a:prstGeom>
            <a:solidFill>
              <a:srgbClr val="47F5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TextBox 18">
              <a:extLst>
                <a:ext uri="{FF2B5EF4-FFF2-40B4-BE49-F238E27FC236}">
                  <a16:creationId xmlns:a16="http://schemas.microsoft.com/office/drawing/2014/main" id="{21FD5427-E3EC-B468-262A-6BA015C59C60}"/>
                </a:ext>
              </a:extLst>
            </p:cNvPr>
            <p:cNvSpPr txBox="1"/>
            <p:nvPr/>
          </p:nvSpPr>
          <p:spPr>
            <a:xfrm>
              <a:off x="6427335" y="922472"/>
              <a:ext cx="2798062" cy="468867"/>
            </a:xfrm>
            <a:prstGeom prst="rect">
              <a:avLst/>
            </a:prstGeom>
            <a:noFill/>
          </p:spPr>
          <p:txBody>
            <a:bodyPr wrap="square" rtlCol="0">
              <a:spAutoFit/>
            </a:bodyPr>
            <a:lstStyle/>
            <a:p>
              <a:r>
                <a:rPr lang="en-US" b="1" dirty="0"/>
                <a:t>Virtual Transmitter</a:t>
              </a:r>
            </a:p>
          </p:txBody>
        </p:sp>
        <p:sp>
          <p:nvSpPr>
            <p:cNvPr id="20" name="Oval 19">
              <a:extLst>
                <a:ext uri="{FF2B5EF4-FFF2-40B4-BE49-F238E27FC236}">
                  <a16:creationId xmlns:a16="http://schemas.microsoft.com/office/drawing/2014/main" id="{F50A8960-AC94-E8D1-A9DD-8F6546D2D3E0}"/>
                </a:ext>
              </a:extLst>
            </p:cNvPr>
            <p:cNvSpPr/>
            <p:nvPr/>
          </p:nvSpPr>
          <p:spPr>
            <a:xfrm>
              <a:off x="4763820" y="3638505"/>
              <a:ext cx="212965" cy="215097"/>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3508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A1F19B-4307-42E3-CABE-9D8DE15148F2}"/>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Challenge#2: Large Room-scale Scenes</a:t>
            </a:r>
          </a:p>
        </p:txBody>
      </p:sp>
      <p:sp>
        <p:nvSpPr>
          <p:cNvPr id="2" name="TextBox 1">
            <a:extLst>
              <a:ext uri="{FF2B5EF4-FFF2-40B4-BE49-F238E27FC236}">
                <a16:creationId xmlns:a16="http://schemas.microsoft.com/office/drawing/2014/main" id="{6924AF1E-E912-9549-E457-714F2C6FCD9E}"/>
              </a:ext>
            </a:extLst>
          </p:cNvPr>
          <p:cNvSpPr txBox="1"/>
          <p:nvPr/>
        </p:nvSpPr>
        <p:spPr>
          <a:xfrm>
            <a:off x="637686" y="958681"/>
            <a:ext cx="11171903" cy="461665"/>
          </a:xfrm>
          <a:prstGeom prst="rect">
            <a:avLst/>
          </a:prstGeom>
          <a:noFill/>
        </p:spPr>
        <p:txBody>
          <a:bodyPr wrap="square" rtlCol="0">
            <a:spAutoFit/>
          </a:bodyPr>
          <a:lstStyle/>
          <a:p>
            <a:pPr algn="ctr"/>
            <a:r>
              <a:rPr lang="en-US" sz="2400" dirty="0"/>
              <a:t>Virtual transmitters as images of real transmitter against reflector surfaces </a:t>
            </a:r>
          </a:p>
        </p:txBody>
      </p:sp>
      <p:grpSp>
        <p:nvGrpSpPr>
          <p:cNvPr id="5" name="Group 4">
            <a:extLst>
              <a:ext uri="{FF2B5EF4-FFF2-40B4-BE49-F238E27FC236}">
                <a16:creationId xmlns:a16="http://schemas.microsoft.com/office/drawing/2014/main" id="{F7FD4F44-4AE7-929C-E5F8-78714CA979AC}"/>
              </a:ext>
            </a:extLst>
          </p:cNvPr>
          <p:cNvGrpSpPr/>
          <p:nvPr/>
        </p:nvGrpSpPr>
        <p:grpSpPr>
          <a:xfrm>
            <a:off x="7139548" y="2753654"/>
            <a:ext cx="447449" cy="458790"/>
            <a:chOff x="8997207" y="1466559"/>
            <a:chExt cx="1607564" cy="1530903"/>
          </a:xfrm>
        </p:grpSpPr>
        <p:pic>
          <p:nvPicPr>
            <p:cNvPr id="73" name="Picture 2" descr="WiFi signal - Free technology icons">
              <a:extLst>
                <a:ext uri="{FF2B5EF4-FFF2-40B4-BE49-F238E27FC236}">
                  <a16:creationId xmlns:a16="http://schemas.microsoft.com/office/drawing/2014/main" id="{79DC5279-5F0B-5052-3533-8AA36F59C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417" y="1790996"/>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19BB3361-091A-15AC-CC1E-A0C869B7874F}"/>
                </a:ext>
              </a:extLst>
            </p:cNvPr>
            <p:cNvSpPr/>
            <p:nvPr/>
          </p:nvSpPr>
          <p:spPr>
            <a:xfrm>
              <a:off x="9949456" y="1466559"/>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Rectangle 74">
              <a:extLst>
                <a:ext uri="{FF2B5EF4-FFF2-40B4-BE49-F238E27FC236}">
                  <a16:creationId xmlns:a16="http://schemas.microsoft.com/office/drawing/2014/main" id="{93BBC7AB-A128-0B50-412A-16B96C67A611}"/>
                </a:ext>
              </a:extLst>
            </p:cNvPr>
            <p:cNvSpPr/>
            <p:nvPr/>
          </p:nvSpPr>
          <p:spPr>
            <a:xfrm>
              <a:off x="8997207" y="1483977"/>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6" name="Group 5">
            <a:extLst>
              <a:ext uri="{FF2B5EF4-FFF2-40B4-BE49-F238E27FC236}">
                <a16:creationId xmlns:a16="http://schemas.microsoft.com/office/drawing/2014/main" id="{A4A5DA70-79E9-2B5F-E3F1-C6889D5A5BCE}"/>
              </a:ext>
            </a:extLst>
          </p:cNvPr>
          <p:cNvGrpSpPr/>
          <p:nvPr/>
        </p:nvGrpSpPr>
        <p:grpSpPr>
          <a:xfrm>
            <a:off x="5590603" y="2796703"/>
            <a:ext cx="595627" cy="610243"/>
            <a:chOff x="8997207" y="1466559"/>
            <a:chExt cx="1607564" cy="1529700"/>
          </a:xfrm>
        </p:grpSpPr>
        <p:pic>
          <p:nvPicPr>
            <p:cNvPr id="70" name="Picture 2" descr="WiFi signal - Free technology icons">
              <a:extLst>
                <a:ext uri="{FF2B5EF4-FFF2-40B4-BE49-F238E27FC236}">
                  <a16:creationId xmlns:a16="http://schemas.microsoft.com/office/drawing/2014/main" id="{A35AA757-07BC-8221-20A1-CDE9BCDE2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364" y="1789794"/>
              <a:ext cx="1206466" cy="1206465"/>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EE29D1B-4155-9BEF-A290-EE10DFC85A50}"/>
                </a:ext>
              </a:extLst>
            </p:cNvPr>
            <p:cNvSpPr/>
            <p:nvPr/>
          </p:nvSpPr>
          <p:spPr>
            <a:xfrm>
              <a:off x="9949456" y="1466559"/>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2" name="Rectangle 71">
              <a:extLst>
                <a:ext uri="{FF2B5EF4-FFF2-40B4-BE49-F238E27FC236}">
                  <a16:creationId xmlns:a16="http://schemas.microsoft.com/office/drawing/2014/main" id="{5AEA68A8-AA62-52CF-211E-22276C6642DE}"/>
                </a:ext>
              </a:extLst>
            </p:cNvPr>
            <p:cNvSpPr/>
            <p:nvPr/>
          </p:nvSpPr>
          <p:spPr>
            <a:xfrm>
              <a:off x="8997207" y="1483977"/>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7" name="Group 6">
            <a:extLst>
              <a:ext uri="{FF2B5EF4-FFF2-40B4-BE49-F238E27FC236}">
                <a16:creationId xmlns:a16="http://schemas.microsoft.com/office/drawing/2014/main" id="{1FDCF2B2-B36C-43D3-E17D-934948AECC6C}"/>
              </a:ext>
            </a:extLst>
          </p:cNvPr>
          <p:cNvGrpSpPr/>
          <p:nvPr/>
        </p:nvGrpSpPr>
        <p:grpSpPr>
          <a:xfrm>
            <a:off x="6971506" y="3887718"/>
            <a:ext cx="447449" cy="458790"/>
            <a:chOff x="8997207" y="1466559"/>
            <a:chExt cx="1607564" cy="1530903"/>
          </a:xfrm>
        </p:grpSpPr>
        <p:pic>
          <p:nvPicPr>
            <p:cNvPr id="67" name="Picture 2" descr="WiFi signal - Free technology icons">
              <a:extLst>
                <a:ext uri="{FF2B5EF4-FFF2-40B4-BE49-F238E27FC236}">
                  <a16:creationId xmlns:a16="http://schemas.microsoft.com/office/drawing/2014/main" id="{844604FE-C98D-61BC-B792-FCEB06318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417" y="1790996"/>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B33D8473-B543-49A9-43CF-CCAB67CC5449}"/>
                </a:ext>
              </a:extLst>
            </p:cNvPr>
            <p:cNvSpPr/>
            <p:nvPr/>
          </p:nvSpPr>
          <p:spPr>
            <a:xfrm>
              <a:off x="9949456" y="1466559"/>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a:extLst>
                <a:ext uri="{FF2B5EF4-FFF2-40B4-BE49-F238E27FC236}">
                  <a16:creationId xmlns:a16="http://schemas.microsoft.com/office/drawing/2014/main" id="{C6DB3105-FFD0-E754-8AB6-B8877964B3B8}"/>
                </a:ext>
              </a:extLst>
            </p:cNvPr>
            <p:cNvSpPr/>
            <p:nvPr/>
          </p:nvSpPr>
          <p:spPr>
            <a:xfrm>
              <a:off x="8997207" y="1483977"/>
              <a:ext cx="655315" cy="1248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cxnSp>
        <p:nvCxnSpPr>
          <p:cNvPr id="9" name="Straight Connector 8">
            <a:extLst>
              <a:ext uri="{FF2B5EF4-FFF2-40B4-BE49-F238E27FC236}">
                <a16:creationId xmlns:a16="http://schemas.microsoft.com/office/drawing/2014/main" id="{A0210638-F1F2-6110-A90C-5B1E28E2DA0A}"/>
              </a:ext>
            </a:extLst>
          </p:cNvPr>
          <p:cNvCxnSpPr>
            <a:cxnSpLocks/>
          </p:cNvCxnSpPr>
          <p:nvPr/>
        </p:nvCxnSpPr>
        <p:spPr>
          <a:xfrm>
            <a:off x="4509605" y="2702381"/>
            <a:ext cx="613259" cy="1338682"/>
          </a:xfrm>
          <a:prstGeom prst="line">
            <a:avLst/>
          </a:prstGeom>
          <a:ln w="38100">
            <a:solidFill>
              <a:schemeClr val="bg1">
                <a:lumMod val="65000"/>
              </a:schemeClr>
            </a:solidFill>
            <a:prstDash val="lgDash"/>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0C3AA7D6-DBDE-4EF4-32D3-55A3335E466D}"/>
              </a:ext>
            </a:extLst>
          </p:cNvPr>
          <p:cNvGrpSpPr/>
          <p:nvPr/>
        </p:nvGrpSpPr>
        <p:grpSpPr>
          <a:xfrm>
            <a:off x="4450529" y="4765800"/>
            <a:ext cx="3709341" cy="307579"/>
            <a:chOff x="3484465" y="4690621"/>
            <a:chExt cx="1902146" cy="146492"/>
          </a:xfrm>
        </p:grpSpPr>
        <p:cxnSp>
          <p:nvCxnSpPr>
            <p:cNvPr id="58" name="Straight Connector 57">
              <a:extLst>
                <a:ext uri="{FF2B5EF4-FFF2-40B4-BE49-F238E27FC236}">
                  <a16:creationId xmlns:a16="http://schemas.microsoft.com/office/drawing/2014/main" id="{525C45A3-5D6A-942A-F44A-D77ACD2A5066}"/>
                </a:ext>
              </a:extLst>
            </p:cNvPr>
            <p:cNvCxnSpPr>
              <a:cxnSpLocks/>
            </p:cNvCxnSpPr>
            <p:nvPr/>
          </p:nvCxnSpPr>
          <p:spPr>
            <a:xfrm>
              <a:off x="3484465" y="4693287"/>
              <a:ext cx="190214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C4D5023-0C7C-F106-2748-E4CCBD0A8A35}"/>
                </a:ext>
              </a:extLst>
            </p:cNvPr>
            <p:cNvCxnSpPr/>
            <p:nvPr/>
          </p:nvCxnSpPr>
          <p:spPr>
            <a:xfrm flipV="1">
              <a:off x="3538252"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D015D5E-8093-8648-452A-DC78BBCADD8D}"/>
                </a:ext>
              </a:extLst>
            </p:cNvPr>
            <p:cNvCxnSpPr/>
            <p:nvPr/>
          </p:nvCxnSpPr>
          <p:spPr>
            <a:xfrm flipV="1">
              <a:off x="3779186"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699F103-645F-F8C1-6B9C-179E06B10756}"/>
                </a:ext>
              </a:extLst>
            </p:cNvPr>
            <p:cNvCxnSpPr/>
            <p:nvPr/>
          </p:nvCxnSpPr>
          <p:spPr>
            <a:xfrm flipV="1">
              <a:off x="3997894" y="4695954"/>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3D708D5-F411-E1E4-A3F3-11E62D1B6829}"/>
                </a:ext>
              </a:extLst>
            </p:cNvPr>
            <p:cNvCxnSpPr/>
            <p:nvPr/>
          </p:nvCxnSpPr>
          <p:spPr>
            <a:xfrm flipV="1">
              <a:off x="4227715"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35B4991-5DD8-495E-8A7A-DC5A9281FB5A}"/>
                </a:ext>
              </a:extLst>
            </p:cNvPr>
            <p:cNvCxnSpPr/>
            <p:nvPr/>
          </p:nvCxnSpPr>
          <p:spPr>
            <a:xfrm flipV="1">
              <a:off x="4447745"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E8CC168-79A8-8C51-2CBC-B13F5B25EEB8}"/>
                </a:ext>
              </a:extLst>
            </p:cNvPr>
            <p:cNvCxnSpPr/>
            <p:nvPr/>
          </p:nvCxnSpPr>
          <p:spPr>
            <a:xfrm flipV="1">
              <a:off x="4687357" y="4697073"/>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219A53C-ECB1-77C2-B0B4-AB98165D9734}"/>
                </a:ext>
              </a:extLst>
            </p:cNvPr>
            <p:cNvCxnSpPr/>
            <p:nvPr/>
          </p:nvCxnSpPr>
          <p:spPr>
            <a:xfrm flipV="1">
              <a:off x="4917178" y="4690621"/>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5969530-8AEF-2F9A-33E9-23B1C72D8E6D}"/>
                </a:ext>
              </a:extLst>
            </p:cNvPr>
            <p:cNvCxnSpPr/>
            <p:nvPr/>
          </p:nvCxnSpPr>
          <p:spPr>
            <a:xfrm flipV="1">
              <a:off x="5135886" y="4697073"/>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10C17D91-C7B1-F40A-2504-F70BECA0B1B3}"/>
              </a:ext>
            </a:extLst>
          </p:cNvPr>
          <p:cNvGrpSpPr/>
          <p:nvPr/>
        </p:nvGrpSpPr>
        <p:grpSpPr>
          <a:xfrm rot="9209232">
            <a:off x="3842264" y="2511957"/>
            <a:ext cx="3709341" cy="307579"/>
            <a:chOff x="3484465" y="4690621"/>
            <a:chExt cx="1902146" cy="146492"/>
          </a:xfrm>
        </p:grpSpPr>
        <p:cxnSp>
          <p:nvCxnSpPr>
            <p:cNvPr id="49" name="Straight Connector 48">
              <a:extLst>
                <a:ext uri="{FF2B5EF4-FFF2-40B4-BE49-F238E27FC236}">
                  <a16:creationId xmlns:a16="http://schemas.microsoft.com/office/drawing/2014/main" id="{3AC375CB-9216-B45D-1462-F46938309C45}"/>
                </a:ext>
              </a:extLst>
            </p:cNvPr>
            <p:cNvCxnSpPr>
              <a:cxnSpLocks/>
            </p:cNvCxnSpPr>
            <p:nvPr/>
          </p:nvCxnSpPr>
          <p:spPr>
            <a:xfrm>
              <a:off x="3484465" y="4693287"/>
              <a:ext cx="190214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98A1A3F-D728-FEC6-0AEA-5FEE2D0D36B2}"/>
                </a:ext>
              </a:extLst>
            </p:cNvPr>
            <p:cNvCxnSpPr/>
            <p:nvPr/>
          </p:nvCxnSpPr>
          <p:spPr>
            <a:xfrm flipV="1">
              <a:off x="3538252"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4A46FF0-A2DC-097B-873F-3A4D11D2B800}"/>
                </a:ext>
              </a:extLst>
            </p:cNvPr>
            <p:cNvCxnSpPr/>
            <p:nvPr/>
          </p:nvCxnSpPr>
          <p:spPr>
            <a:xfrm flipV="1">
              <a:off x="3779186"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75DB553-06C0-6E08-3D5B-42D54F66C7E7}"/>
                </a:ext>
              </a:extLst>
            </p:cNvPr>
            <p:cNvCxnSpPr/>
            <p:nvPr/>
          </p:nvCxnSpPr>
          <p:spPr>
            <a:xfrm flipV="1">
              <a:off x="3997894" y="4695954"/>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64805F2-F417-101C-55D4-DA5753D3C4C5}"/>
                </a:ext>
              </a:extLst>
            </p:cNvPr>
            <p:cNvCxnSpPr/>
            <p:nvPr/>
          </p:nvCxnSpPr>
          <p:spPr>
            <a:xfrm flipV="1">
              <a:off x="4227715"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9D68C80F-E506-F3C0-3622-08190F9E38A7}"/>
                </a:ext>
              </a:extLst>
            </p:cNvPr>
            <p:cNvCxnSpPr/>
            <p:nvPr/>
          </p:nvCxnSpPr>
          <p:spPr>
            <a:xfrm flipV="1">
              <a:off x="4447745" y="4693287"/>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F4314C4-9D55-2013-8D4A-DEF5BD5E9A78}"/>
                </a:ext>
              </a:extLst>
            </p:cNvPr>
            <p:cNvCxnSpPr/>
            <p:nvPr/>
          </p:nvCxnSpPr>
          <p:spPr>
            <a:xfrm flipV="1">
              <a:off x="4687357" y="4697073"/>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133D3EA6-E08B-80CF-0B5E-C542CCE9D8B9}"/>
                </a:ext>
              </a:extLst>
            </p:cNvPr>
            <p:cNvCxnSpPr/>
            <p:nvPr/>
          </p:nvCxnSpPr>
          <p:spPr>
            <a:xfrm flipV="1">
              <a:off x="4917178" y="4690621"/>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C9475D2-2558-18A0-CA6A-B9F2452A9688}"/>
                </a:ext>
              </a:extLst>
            </p:cNvPr>
            <p:cNvCxnSpPr/>
            <p:nvPr/>
          </p:nvCxnSpPr>
          <p:spPr>
            <a:xfrm flipV="1">
              <a:off x="5135886" y="4697073"/>
              <a:ext cx="176034" cy="1400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cxnSp>
        <p:nvCxnSpPr>
          <p:cNvPr id="15" name="Straight Connector 14">
            <a:extLst>
              <a:ext uri="{FF2B5EF4-FFF2-40B4-BE49-F238E27FC236}">
                <a16:creationId xmlns:a16="http://schemas.microsoft.com/office/drawing/2014/main" id="{F664CC13-9DC1-BFA7-06FF-606E3499740F}"/>
              </a:ext>
            </a:extLst>
          </p:cNvPr>
          <p:cNvCxnSpPr>
            <a:cxnSpLocks/>
          </p:cNvCxnSpPr>
          <p:nvPr/>
        </p:nvCxnSpPr>
        <p:spPr>
          <a:xfrm>
            <a:off x="5101112" y="4210640"/>
            <a:ext cx="0" cy="1216649"/>
          </a:xfrm>
          <a:prstGeom prst="line">
            <a:avLst/>
          </a:prstGeom>
          <a:ln w="38100">
            <a:solidFill>
              <a:schemeClr val="bg1">
                <a:lumMod val="65000"/>
              </a:schemeClr>
            </a:solidFill>
            <a:prstDash val="lgDash"/>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AE8B3BF1-88C8-A2AE-1B97-47F1F156F5D1}"/>
              </a:ext>
            </a:extLst>
          </p:cNvPr>
          <p:cNvGrpSpPr/>
          <p:nvPr/>
        </p:nvGrpSpPr>
        <p:grpSpPr>
          <a:xfrm>
            <a:off x="5101112" y="3044178"/>
            <a:ext cx="2086370" cy="1727219"/>
            <a:chOff x="5101112" y="3044178"/>
            <a:chExt cx="2086370" cy="1727219"/>
          </a:xfrm>
        </p:grpSpPr>
        <p:cxnSp>
          <p:nvCxnSpPr>
            <p:cNvPr id="41" name="Straight Arrow Connector 40">
              <a:extLst>
                <a:ext uri="{FF2B5EF4-FFF2-40B4-BE49-F238E27FC236}">
                  <a16:creationId xmlns:a16="http://schemas.microsoft.com/office/drawing/2014/main" id="{5EA01761-B1AD-D1D3-388A-266D94FB7C86}"/>
                </a:ext>
              </a:extLst>
            </p:cNvPr>
            <p:cNvCxnSpPr>
              <a:cxnSpLocks/>
            </p:cNvCxnSpPr>
            <p:nvPr/>
          </p:nvCxnSpPr>
          <p:spPr>
            <a:xfrm flipV="1">
              <a:off x="5106011" y="3044178"/>
              <a:ext cx="164388" cy="94743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25654F52-2A56-0EC3-BE5C-0D416DE2342A}"/>
                </a:ext>
              </a:extLst>
            </p:cNvPr>
            <p:cNvCxnSpPr>
              <a:cxnSpLocks/>
            </p:cNvCxnSpPr>
            <p:nvPr/>
          </p:nvCxnSpPr>
          <p:spPr>
            <a:xfrm>
              <a:off x="5106011" y="3999564"/>
              <a:ext cx="1161601" cy="77183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1FE41B9-B125-D88C-323C-A98347713977}"/>
                </a:ext>
              </a:extLst>
            </p:cNvPr>
            <p:cNvCxnSpPr>
              <a:cxnSpLocks/>
            </p:cNvCxnSpPr>
            <p:nvPr/>
          </p:nvCxnSpPr>
          <p:spPr>
            <a:xfrm>
              <a:off x="5101112" y="4005446"/>
              <a:ext cx="2078807" cy="105722"/>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71F47FB-378F-A9D8-AF23-72F29238E4CC}"/>
                </a:ext>
              </a:extLst>
            </p:cNvPr>
            <p:cNvCxnSpPr>
              <a:cxnSpLocks/>
            </p:cNvCxnSpPr>
            <p:nvPr/>
          </p:nvCxnSpPr>
          <p:spPr>
            <a:xfrm flipV="1">
              <a:off x="6267612" y="4111169"/>
              <a:ext cx="919870" cy="65549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87E0AEA0-2B65-5053-FD16-5B8E0A412B8D}"/>
                </a:ext>
              </a:extLst>
            </p:cNvPr>
            <p:cNvCxnSpPr>
              <a:cxnSpLocks/>
            </p:cNvCxnSpPr>
            <p:nvPr/>
          </p:nvCxnSpPr>
          <p:spPr>
            <a:xfrm>
              <a:off x="5270536" y="3053642"/>
              <a:ext cx="1916807" cy="1055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grpSp>
        <p:nvGrpSpPr>
          <p:cNvPr id="3" name="Group 2">
            <a:extLst>
              <a:ext uri="{FF2B5EF4-FFF2-40B4-BE49-F238E27FC236}">
                <a16:creationId xmlns:a16="http://schemas.microsoft.com/office/drawing/2014/main" id="{2ACDED18-651F-8723-F379-2454BC45C516}"/>
              </a:ext>
            </a:extLst>
          </p:cNvPr>
          <p:cNvGrpSpPr/>
          <p:nvPr/>
        </p:nvGrpSpPr>
        <p:grpSpPr>
          <a:xfrm>
            <a:off x="5103997" y="2936794"/>
            <a:ext cx="781092" cy="1839334"/>
            <a:chOff x="5103997" y="2936794"/>
            <a:chExt cx="781092" cy="1839334"/>
          </a:xfrm>
        </p:grpSpPr>
        <p:cxnSp>
          <p:nvCxnSpPr>
            <p:cNvPr id="37" name="Straight Arrow Connector 36">
              <a:extLst>
                <a:ext uri="{FF2B5EF4-FFF2-40B4-BE49-F238E27FC236}">
                  <a16:creationId xmlns:a16="http://schemas.microsoft.com/office/drawing/2014/main" id="{C79DED03-485C-2FA8-C301-544C511C5C1D}"/>
                </a:ext>
              </a:extLst>
            </p:cNvPr>
            <p:cNvCxnSpPr>
              <a:cxnSpLocks/>
            </p:cNvCxnSpPr>
            <p:nvPr/>
          </p:nvCxnSpPr>
          <p:spPr>
            <a:xfrm flipV="1">
              <a:off x="5105873" y="3082448"/>
              <a:ext cx="779216" cy="91389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52870FE-A96D-19A8-175F-6A9B15EA02C5}"/>
                </a:ext>
              </a:extLst>
            </p:cNvPr>
            <p:cNvCxnSpPr>
              <a:cxnSpLocks/>
            </p:cNvCxnSpPr>
            <p:nvPr/>
          </p:nvCxnSpPr>
          <p:spPr>
            <a:xfrm flipV="1">
              <a:off x="5103997" y="2936794"/>
              <a:ext cx="377935" cy="104964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47664BC-F358-196D-71A5-FFDEEDF6E294}"/>
                </a:ext>
              </a:extLst>
            </p:cNvPr>
            <p:cNvCxnSpPr>
              <a:cxnSpLocks/>
            </p:cNvCxnSpPr>
            <p:nvPr/>
          </p:nvCxnSpPr>
          <p:spPr>
            <a:xfrm>
              <a:off x="5105735" y="3993144"/>
              <a:ext cx="266557" cy="77738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394C115-7B36-EBCE-FEFB-F3D081175AD5}"/>
                </a:ext>
              </a:extLst>
            </p:cNvPr>
            <p:cNvCxnSpPr>
              <a:cxnSpLocks/>
            </p:cNvCxnSpPr>
            <p:nvPr/>
          </p:nvCxnSpPr>
          <p:spPr>
            <a:xfrm flipV="1">
              <a:off x="5356693" y="3086497"/>
              <a:ext cx="527604" cy="168963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AA44578-0965-93A9-9165-70BA55CA7741}"/>
                </a:ext>
              </a:extLst>
            </p:cNvPr>
            <p:cNvCxnSpPr>
              <a:cxnSpLocks/>
            </p:cNvCxnSpPr>
            <p:nvPr/>
          </p:nvCxnSpPr>
          <p:spPr>
            <a:xfrm>
              <a:off x="5457577" y="2944707"/>
              <a:ext cx="423033" cy="1385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7A7F5413-7D31-CFA7-3BA8-0A5958190E72}"/>
              </a:ext>
            </a:extLst>
          </p:cNvPr>
          <p:cNvGrpSpPr/>
          <p:nvPr/>
        </p:nvGrpSpPr>
        <p:grpSpPr>
          <a:xfrm>
            <a:off x="5105597" y="2781682"/>
            <a:ext cx="2249788" cy="1988846"/>
            <a:chOff x="5105597" y="2781682"/>
            <a:chExt cx="2249788" cy="1988846"/>
          </a:xfrm>
        </p:grpSpPr>
        <p:cxnSp>
          <p:nvCxnSpPr>
            <p:cNvPr id="34" name="Straight Arrow Connector 33">
              <a:extLst>
                <a:ext uri="{FF2B5EF4-FFF2-40B4-BE49-F238E27FC236}">
                  <a16:creationId xmlns:a16="http://schemas.microsoft.com/office/drawing/2014/main" id="{B615D336-5F1B-F66C-7C80-7479F80F5C4E}"/>
                </a:ext>
              </a:extLst>
            </p:cNvPr>
            <p:cNvCxnSpPr>
              <a:cxnSpLocks/>
            </p:cNvCxnSpPr>
            <p:nvPr/>
          </p:nvCxnSpPr>
          <p:spPr>
            <a:xfrm flipV="1">
              <a:off x="5105597" y="2988617"/>
              <a:ext cx="2249788" cy="1007282"/>
            </a:xfrm>
            <a:prstGeom prst="straightConnector1">
              <a:avLst/>
            </a:prstGeom>
            <a:ln w="381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D1F1FB-8195-A627-ABB4-A8E3625E5051}"/>
                </a:ext>
              </a:extLst>
            </p:cNvPr>
            <p:cNvCxnSpPr>
              <a:cxnSpLocks/>
            </p:cNvCxnSpPr>
            <p:nvPr/>
          </p:nvCxnSpPr>
          <p:spPr>
            <a:xfrm flipV="1">
              <a:off x="5105597" y="2784871"/>
              <a:ext cx="680689" cy="1215078"/>
            </a:xfrm>
            <a:prstGeom prst="straightConnector1">
              <a:avLst/>
            </a:prstGeom>
            <a:ln w="381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8431787C-59D4-FD7D-371E-EB7004632CA8}"/>
                </a:ext>
              </a:extLst>
            </p:cNvPr>
            <p:cNvCxnSpPr>
              <a:cxnSpLocks/>
            </p:cNvCxnSpPr>
            <p:nvPr/>
          </p:nvCxnSpPr>
          <p:spPr>
            <a:xfrm>
              <a:off x="5116744" y="4013089"/>
              <a:ext cx="697388" cy="757439"/>
            </a:xfrm>
            <a:prstGeom prst="straightConnector1">
              <a:avLst/>
            </a:prstGeom>
            <a:ln w="381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F839AB4-7E2D-09E3-A124-458EADAD08BC}"/>
                </a:ext>
              </a:extLst>
            </p:cNvPr>
            <p:cNvCxnSpPr>
              <a:cxnSpLocks/>
            </p:cNvCxnSpPr>
            <p:nvPr/>
          </p:nvCxnSpPr>
          <p:spPr>
            <a:xfrm>
              <a:off x="5751597" y="2781682"/>
              <a:ext cx="1603788" cy="199726"/>
            </a:xfrm>
            <a:prstGeom prst="straightConnector1">
              <a:avLst/>
            </a:prstGeom>
            <a:ln w="381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5AF783C-360F-D5CE-9899-8F9A4E37CC60}"/>
                </a:ext>
              </a:extLst>
            </p:cNvPr>
            <p:cNvCxnSpPr>
              <a:cxnSpLocks/>
            </p:cNvCxnSpPr>
            <p:nvPr/>
          </p:nvCxnSpPr>
          <p:spPr>
            <a:xfrm flipV="1">
              <a:off x="5814132" y="2991678"/>
              <a:ext cx="1541116" cy="1766579"/>
            </a:xfrm>
            <a:prstGeom prst="straightConnector1">
              <a:avLst/>
            </a:prstGeom>
            <a:ln w="381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8F9281BE-41BD-0981-640E-8E095D313F27}"/>
              </a:ext>
            </a:extLst>
          </p:cNvPr>
          <p:cNvGrpSpPr/>
          <p:nvPr/>
        </p:nvGrpSpPr>
        <p:grpSpPr>
          <a:xfrm>
            <a:off x="4477909" y="2626111"/>
            <a:ext cx="1786970" cy="2947559"/>
            <a:chOff x="4477909" y="2626111"/>
            <a:chExt cx="1786970" cy="2947559"/>
          </a:xfrm>
        </p:grpSpPr>
        <p:cxnSp>
          <p:nvCxnSpPr>
            <p:cNvPr id="17" name="Straight Connector 16">
              <a:extLst>
                <a:ext uri="{FF2B5EF4-FFF2-40B4-BE49-F238E27FC236}">
                  <a16:creationId xmlns:a16="http://schemas.microsoft.com/office/drawing/2014/main" id="{77D5912B-73E7-E5B4-912A-91C6B27E65F5}"/>
                </a:ext>
              </a:extLst>
            </p:cNvPr>
            <p:cNvCxnSpPr>
              <a:cxnSpLocks/>
            </p:cNvCxnSpPr>
            <p:nvPr/>
          </p:nvCxnSpPr>
          <p:spPr>
            <a:xfrm flipH="1">
              <a:off x="5170135" y="4773367"/>
              <a:ext cx="1094744" cy="789294"/>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06738E3-3B39-D22D-C0D1-77EEDC38B638}"/>
                </a:ext>
              </a:extLst>
            </p:cNvPr>
            <p:cNvCxnSpPr>
              <a:cxnSpLocks/>
            </p:cNvCxnSpPr>
            <p:nvPr/>
          </p:nvCxnSpPr>
          <p:spPr>
            <a:xfrm flipH="1" flipV="1">
              <a:off x="4511481" y="2630956"/>
              <a:ext cx="759055" cy="422324"/>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2B3289-C27D-0B59-77C6-C3CEA7BA5181}"/>
                </a:ext>
              </a:extLst>
            </p:cNvPr>
            <p:cNvCxnSpPr>
              <a:cxnSpLocks/>
            </p:cNvCxnSpPr>
            <p:nvPr/>
          </p:nvCxnSpPr>
          <p:spPr>
            <a:xfrm flipH="1" flipV="1">
              <a:off x="4477909" y="2627739"/>
              <a:ext cx="988144" cy="316968"/>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918F516-56B3-1029-58EC-AEE6D5B9B9AF}"/>
                </a:ext>
              </a:extLst>
            </p:cNvPr>
            <p:cNvCxnSpPr>
              <a:cxnSpLocks/>
            </p:cNvCxnSpPr>
            <p:nvPr/>
          </p:nvCxnSpPr>
          <p:spPr>
            <a:xfrm flipH="1">
              <a:off x="5105872" y="4765800"/>
              <a:ext cx="257734" cy="806351"/>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F00703-3FD8-176A-3C25-FBB2EC790E62}"/>
                </a:ext>
              </a:extLst>
            </p:cNvPr>
            <p:cNvCxnSpPr>
              <a:cxnSpLocks/>
            </p:cNvCxnSpPr>
            <p:nvPr/>
          </p:nvCxnSpPr>
          <p:spPr>
            <a:xfrm flipH="1" flipV="1">
              <a:off x="4484710" y="2626111"/>
              <a:ext cx="1301575" cy="161097"/>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CAE37D6-7840-FDD6-2465-AEA575D0849C}"/>
                </a:ext>
              </a:extLst>
            </p:cNvPr>
            <p:cNvCxnSpPr>
              <a:cxnSpLocks/>
            </p:cNvCxnSpPr>
            <p:nvPr/>
          </p:nvCxnSpPr>
          <p:spPr>
            <a:xfrm flipH="1">
              <a:off x="5103996" y="4763449"/>
              <a:ext cx="710135" cy="810221"/>
            </a:xfrm>
            <a:prstGeom prst="line">
              <a:avLst/>
            </a:prstGeom>
            <a:ln w="38100">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E2D0F696-E0E4-712C-4B84-3A7526020B12}"/>
              </a:ext>
            </a:extLst>
          </p:cNvPr>
          <p:cNvSpPr txBox="1"/>
          <p:nvPr/>
        </p:nvSpPr>
        <p:spPr>
          <a:xfrm>
            <a:off x="6997723" y="2625633"/>
            <a:ext cx="1016494" cy="272608"/>
          </a:xfrm>
          <a:prstGeom prst="rect">
            <a:avLst/>
          </a:prstGeom>
          <a:noFill/>
        </p:spPr>
        <p:txBody>
          <a:bodyPr wrap="square" rtlCol="0">
            <a:spAutoFit/>
          </a:bodyPr>
          <a:lstStyle/>
          <a:p>
            <a:pPr algn="ctr"/>
            <a:r>
              <a:rPr lang="en-US" sz="1400" b="1" dirty="0"/>
              <a:t>Receiver A</a:t>
            </a:r>
          </a:p>
        </p:txBody>
      </p:sp>
      <p:sp>
        <p:nvSpPr>
          <p:cNvPr id="26" name="TextBox 25">
            <a:extLst>
              <a:ext uri="{FF2B5EF4-FFF2-40B4-BE49-F238E27FC236}">
                <a16:creationId xmlns:a16="http://schemas.microsoft.com/office/drawing/2014/main" id="{076322C7-A502-67A3-07EE-872F42E3055D}"/>
              </a:ext>
            </a:extLst>
          </p:cNvPr>
          <p:cNvSpPr txBox="1"/>
          <p:nvPr/>
        </p:nvSpPr>
        <p:spPr>
          <a:xfrm>
            <a:off x="6830165" y="3743263"/>
            <a:ext cx="990164" cy="272608"/>
          </a:xfrm>
          <a:prstGeom prst="rect">
            <a:avLst/>
          </a:prstGeom>
          <a:noFill/>
        </p:spPr>
        <p:txBody>
          <a:bodyPr wrap="square" rtlCol="0">
            <a:spAutoFit/>
          </a:bodyPr>
          <a:lstStyle/>
          <a:p>
            <a:pPr algn="ctr"/>
            <a:r>
              <a:rPr lang="en-US" sz="1400" b="1" dirty="0"/>
              <a:t>Receiver B</a:t>
            </a:r>
          </a:p>
        </p:txBody>
      </p:sp>
      <p:sp>
        <p:nvSpPr>
          <p:cNvPr id="27" name="TextBox 26">
            <a:extLst>
              <a:ext uri="{FF2B5EF4-FFF2-40B4-BE49-F238E27FC236}">
                <a16:creationId xmlns:a16="http://schemas.microsoft.com/office/drawing/2014/main" id="{898C9BFE-EA21-06E1-E3DB-9DAFC08DAAC7}"/>
              </a:ext>
            </a:extLst>
          </p:cNvPr>
          <p:cNvSpPr txBox="1"/>
          <p:nvPr/>
        </p:nvSpPr>
        <p:spPr>
          <a:xfrm>
            <a:off x="5603515" y="2802387"/>
            <a:ext cx="1104365" cy="463433"/>
          </a:xfrm>
          <a:prstGeom prst="rect">
            <a:avLst/>
          </a:prstGeom>
          <a:noFill/>
        </p:spPr>
        <p:txBody>
          <a:bodyPr wrap="square" rtlCol="0">
            <a:spAutoFit/>
          </a:bodyPr>
          <a:lstStyle/>
          <a:p>
            <a:pPr algn="ctr"/>
            <a:r>
              <a:rPr lang="en-US" sz="1400" b="1" dirty="0"/>
              <a:t>Receiver </a:t>
            </a:r>
          </a:p>
          <a:p>
            <a:pPr algn="ctr"/>
            <a:r>
              <a:rPr lang="en-US" sz="1400" b="1" dirty="0"/>
              <a:t>C</a:t>
            </a:r>
          </a:p>
        </p:txBody>
      </p:sp>
      <p:sp>
        <p:nvSpPr>
          <p:cNvPr id="28" name="TextBox 27">
            <a:extLst>
              <a:ext uri="{FF2B5EF4-FFF2-40B4-BE49-F238E27FC236}">
                <a16:creationId xmlns:a16="http://schemas.microsoft.com/office/drawing/2014/main" id="{0858A8ED-9A96-DD20-79F9-4848E343A21F}"/>
              </a:ext>
            </a:extLst>
          </p:cNvPr>
          <p:cNvSpPr txBox="1"/>
          <p:nvPr/>
        </p:nvSpPr>
        <p:spPr>
          <a:xfrm>
            <a:off x="7855559" y="4488028"/>
            <a:ext cx="1125982" cy="463433"/>
          </a:xfrm>
          <a:prstGeom prst="rect">
            <a:avLst/>
          </a:prstGeom>
          <a:noFill/>
        </p:spPr>
        <p:txBody>
          <a:bodyPr wrap="square" rtlCol="0">
            <a:spAutoFit/>
          </a:bodyPr>
          <a:lstStyle/>
          <a:p>
            <a:pPr algn="ctr"/>
            <a:r>
              <a:rPr lang="en-US" sz="1400" b="1" dirty="0"/>
              <a:t>Reflective Surface</a:t>
            </a:r>
          </a:p>
        </p:txBody>
      </p:sp>
      <p:sp>
        <p:nvSpPr>
          <p:cNvPr id="29" name="TextBox 28">
            <a:extLst>
              <a:ext uri="{FF2B5EF4-FFF2-40B4-BE49-F238E27FC236}">
                <a16:creationId xmlns:a16="http://schemas.microsoft.com/office/drawing/2014/main" id="{9969008A-4D49-3335-7830-FC6852A9D613}"/>
              </a:ext>
            </a:extLst>
          </p:cNvPr>
          <p:cNvSpPr txBox="1"/>
          <p:nvPr/>
        </p:nvSpPr>
        <p:spPr>
          <a:xfrm>
            <a:off x="7292568" y="1710644"/>
            <a:ext cx="1125982" cy="463433"/>
          </a:xfrm>
          <a:prstGeom prst="rect">
            <a:avLst/>
          </a:prstGeom>
          <a:noFill/>
        </p:spPr>
        <p:txBody>
          <a:bodyPr wrap="square" rtlCol="0">
            <a:spAutoFit/>
          </a:bodyPr>
          <a:lstStyle/>
          <a:p>
            <a:pPr algn="ctr"/>
            <a:r>
              <a:rPr lang="en-US" sz="1400" b="1" dirty="0"/>
              <a:t>Reflective Surface</a:t>
            </a:r>
          </a:p>
        </p:txBody>
      </p:sp>
      <p:sp>
        <p:nvSpPr>
          <p:cNvPr id="30" name="TextBox 29">
            <a:extLst>
              <a:ext uri="{FF2B5EF4-FFF2-40B4-BE49-F238E27FC236}">
                <a16:creationId xmlns:a16="http://schemas.microsoft.com/office/drawing/2014/main" id="{5FA8A2CF-3BE0-4C34-086A-D51FED00A7C0}"/>
              </a:ext>
            </a:extLst>
          </p:cNvPr>
          <p:cNvSpPr txBox="1"/>
          <p:nvPr/>
        </p:nvSpPr>
        <p:spPr>
          <a:xfrm>
            <a:off x="3739266" y="3915486"/>
            <a:ext cx="1219402" cy="272608"/>
          </a:xfrm>
          <a:prstGeom prst="rect">
            <a:avLst/>
          </a:prstGeom>
          <a:noFill/>
        </p:spPr>
        <p:txBody>
          <a:bodyPr wrap="square" rtlCol="0">
            <a:spAutoFit/>
          </a:bodyPr>
          <a:lstStyle/>
          <a:p>
            <a:pPr algn="ctr"/>
            <a:r>
              <a:rPr lang="en-US" sz="1400" b="1" dirty="0"/>
              <a:t>Transmitter</a:t>
            </a:r>
          </a:p>
        </p:txBody>
      </p:sp>
      <p:grpSp>
        <p:nvGrpSpPr>
          <p:cNvPr id="13" name="Group 12">
            <a:extLst>
              <a:ext uri="{FF2B5EF4-FFF2-40B4-BE49-F238E27FC236}">
                <a16:creationId xmlns:a16="http://schemas.microsoft.com/office/drawing/2014/main" id="{EC53F324-F252-3C69-5F30-E4D87DCA4974}"/>
              </a:ext>
            </a:extLst>
          </p:cNvPr>
          <p:cNvGrpSpPr/>
          <p:nvPr/>
        </p:nvGrpSpPr>
        <p:grpSpPr>
          <a:xfrm>
            <a:off x="3391990" y="2353757"/>
            <a:ext cx="3019619" cy="3494690"/>
            <a:chOff x="3391990" y="2353757"/>
            <a:chExt cx="3019619" cy="3494690"/>
          </a:xfrm>
        </p:grpSpPr>
        <p:pic>
          <p:nvPicPr>
            <p:cNvPr id="16" name="Graphic 15" descr="Dim (Medium Sun) with solid fill">
              <a:extLst>
                <a:ext uri="{FF2B5EF4-FFF2-40B4-BE49-F238E27FC236}">
                  <a16:creationId xmlns:a16="http://schemas.microsoft.com/office/drawing/2014/main" id="{BC1C798E-740E-C029-A9FF-1483596204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18811" y="5306958"/>
              <a:ext cx="564171" cy="541489"/>
            </a:xfrm>
            <a:prstGeom prst="rect">
              <a:avLst/>
            </a:prstGeom>
          </p:spPr>
        </p:pic>
        <p:pic>
          <p:nvPicPr>
            <p:cNvPr id="18" name="Graphic 17" descr="Dim (Medium Sun) with solid fill">
              <a:extLst>
                <a:ext uri="{FF2B5EF4-FFF2-40B4-BE49-F238E27FC236}">
                  <a16:creationId xmlns:a16="http://schemas.microsoft.com/office/drawing/2014/main" id="{4CA7BA62-F52C-AB2F-1983-C431571B84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9784" y="2353757"/>
              <a:ext cx="556387" cy="541489"/>
            </a:xfrm>
            <a:prstGeom prst="rect">
              <a:avLst/>
            </a:prstGeom>
          </p:spPr>
        </p:pic>
        <p:sp>
          <p:nvSpPr>
            <p:cNvPr id="31" name="TextBox 30">
              <a:extLst>
                <a:ext uri="{FF2B5EF4-FFF2-40B4-BE49-F238E27FC236}">
                  <a16:creationId xmlns:a16="http://schemas.microsoft.com/office/drawing/2014/main" id="{38463868-8BB7-B050-F607-9C976D76F5A6}"/>
                </a:ext>
              </a:extLst>
            </p:cNvPr>
            <p:cNvSpPr txBox="1"/>
            <p:nvPr/>
          </p:nvSpPr>
          <p:spPr>
            <a:xfrm>
              <a:off x="5170135" y="5288137"/>
              <a:ext cx="1241474" cy="463433"/>
            </a:xfrm>
            <a:prstGeom prst="rect">
              <a:avLst/>
            </a:prstGeom>
            <a:noFill/>
          </p:spPr>
          <p:txBody>
            <a:bodyPr wrap="square" rtlCol="0">
              <a:spAutoFit/>
            </a:bodyPr>
            <a:lstStyle/>
            <a:p>
              <a:pPr algn="ctr"/>
              <a:r>
                <a:rPr lang="en-US" sz="1400" b="1" dirty="0"/>
                <a:t>Virtual</a:t>
              </a:r>
            </a:p>
            <a:p>
              <a:pPr algn="ctr"/>
              <a:r>
                <a:rPr lang="en-US" sz="1400" b="1" dirty="0"/>
                <a:t>Transmitter</a:t>
              </a:r>
            </a:p>
          </p:txBody>
        </p:sp>
        <p:sp>
          <p:nvSpPr>
            <p:cNvPr id="32" name="TextBox 31">
              <a:extLst>
                <a:ext uri="{FF2B5EF4-FFF2-40B4-BE49-F238E27FC236}">
                  <a16:creationId xmlns:a16="http://schemas.microsoft.com/office/drawing/2014/main" id="{C02608F9-32B5-177C-5DC1-55249C79B41A}"/>
                </a:ext>
              </a:extLst>
            </p:cNvPr>
            <p:cNvSpPr txBox="1"/>
            <p:nvPr/>
          </p:nvSpPr>
          <p:spPr>
            <a:xfrm>
              <a:off x="3391990" y="2598181"/>
              <a:ext cx="1253153" cy="463433"/>
            </a:xfrm>
            <a:prstGeom prst="rect">
              <a:avLst/>
            </a:prstGeom>
            <a:noFill/>
          </p:spPr>
          <p:txBody>
            <a:bodyPr wrap="square" rtlCol="0">
              <a:spAutoFit/>
            </a:bodyPr>
            <a:lstStyle/>
            <a:p>
              <a:pPr algn="ctr"/>
              <a:r>
                <a:rPr lang="en-US" sz="1400" b="1" dirty="0"/>
                <a:t>Virtual</a:t>
              </a:r>
            </a:p>
            <a:p>
              <a:pPr algn="ctr"/>
              <a:r>
                <a:rPr lang="en-US" sz="1400" b="1" dirty="0"/>
                <a:t>Transmitter</a:t>
              </a:r>
            </a:p>
          </p:txBody>
        </p:sp>
      </p:grpSp>
      <p:pic>
        <p:nvPicPr>
          <p:cNvPr id="33" name="Graphic 32" descr="Dim (Medium Sun) with solid fill">
            <a:extLst>
              <a:ext uri="{FF2B5EF4-FFF2-40B4-BE49-F238E27FC236}">
                <a16:creationId xmlns:a16="http://schemas.microsoft.com/office/drawing/2014/main" id="{80A62919-5977-BCAC-2BA3-A0A30584F3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16395" y="3732454"/>
            <a:ext cx="550857" cy="541489"/>
          </a:xfrm>
          <a:prstGeom prst="rect">
            <a:avLst/>
          </a:prstGeom>
        </p:spPr>
      </p:pic>
      <p:sp>
        <p:nvSpPr>
          <p:cNvPr id="77" name="TextBox 76">
            <a:extLst>
              <a:ext uri="{FF2B5EF4-FFF2-40B4-BE49-F238E27FC236}">
                <a16:creationId xmlns:a16="http://schemas.microsoft.com/office/drawing/2014/main" id="{367F135A-2CDE-DDC3-F583-6BEC5434BAF4}"/>
              </a:ext>
            </a:extLst>
          </p:cNvPr>
          <p:cNvSpPr txBox="1"/>
          <p:nvPr/>
        </p:nvSpPr>
        <p:spPr>
          <a:xfrm>
            <a:off x="756911" y="6103743"/>
            <a:ext cx="10678178" cy="400110"/>
          </a:xfrm>
          <a:prstGeom prst="rect">
            <a:avLst/>
          </a:prstGeom>
          <a:noFill/>
        </p:spPr>
        <p:txBody>
          <a:bodyPr wrap="square">
            <a:spAutoFit/>
          </a:bodyPr>
          <a:lstStyle/>
          <a:p>
            <a:r>
              <a:rPr lang="en-US" sz="2000" dirty="0">
                <a:solidFill>
                  <a:srgbClr val="FF0000"/>
                </a:solidFill>
              </a:rPr>
              <a:t>The intersection of rays gives the model a strong bias to assign high sigma values at these points</a:t>
            </a:r>
          </a:p>
        </p:txBody>
      </p:sp>
    </p:spTree>
    <p:extLst>
      <p:ext uri="{BB962C8B-B14F-4D97-AF65-F5344CB8AC3E}">
        <p14:creationId xmlns:p14="http://schemas.microsoft.com/office/powerpoint/2010/main" val="14722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9CE23F-030F-2B88-0D33-D1961D28CBE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77E823F-558E-2FEA-43A8-A8B3244DDE70}"/>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Challenge#3: Unknown </a:t>
            </a:r>
            <a:r>
              <a:rPr lang="en-US" sz="3600" b="1" dirty="0" err="1">
                <a:solidFill>
                  <a:schemeClr val="bg1"/>
                </a:solidFill>
              </a:rPr>
              <a:t>DoA</a:t>
            </a:r>
            <a:endParaRPr lang="en-US" sz="1400" b="1" i="1" dirty="0"/>
          </a:p>
        </p:txBody>
      </p:sp>
      <p:grpSp>
        <p:nvGrpSpPr>
          <p:cNvPr id="36" name="Group 35">
            <a:extLst>
              <a:ext uri="{FF2B5EF4-FFF2-40B4-BE49-F238E27FC236}">
                <a16:creationId xmlns:a16="http://schemas.microsoft.com/office/drawing/2014/main" id="{880FEDE9-9F40-608E-1383-DDFDE3754EB5}"/>
              </a:ext>
            </a:extLst>
          </p:cNvPr>
          <p:cNvGrpSpPr/>
          <p:nvPr/>
        </p:nvGrpSpPr>
        <p:grpSpPr>
          <a:xfrm>
            <a:off x="1945502" y="3143911"/>
            <a:ext cx="2784941" cy="2241481"/>
            <a:chOff x="2141020" y="3060290"/>
            <a:chExt cx="1874062" cy="1508353"/>
          </a:xfrm>
        </p:grpSpPr>
        <p:pic>
          <p:nvPicPr>
            <p:cNvPr id="1026" name="Picture 2" descr="Pixel art rubber duck Stock Vector | Adobe Stock">
              <a:extLst>
                <a:ext uri="{FF2B5EF4-FFF2-40B4-BE49-F238E27FC236}">
                  <a16:creationId xmlns:a16="http://schemas.microsoft.com/office/drawing/2014/main" id="{F8A04480-54F3-F7E9-CAAE-9B0179DB09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29" t="14195" r="-5950" b="13548"/>
            <a:stretch/>
          </p:blipFill>
          <p:spPr bwMode="auto">
            <a:xfrm>
              <a:off x="2636376" y="3798985"/>
              <a:ext cx="695880" cy="4953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AD0B11E6-3992-2DD3-9C4C-4D74CC976B3F}"/>
                </a:ext>
              </a:extLst>
            </p:cNvPr>
            <p:cNvCxnSpPr>
              <a:cxnSpLocks/>
            </p:cNvCxnSpPr>
            <p:nvPr/>
          </p:nvCxnSpPr>
          <p:spPr>
            <a:xfrm rot="10800000" flipV="1">
              <a:off x="2141020" y="3060290"/>
              <a:ext cx="1874062" cy="1508353"/>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9CD65C49-A122-776E-A879-8DE6FBB6C87C}"/>
                </a:ext>
              </a:extLst>
            </p:cNvPr>
            <p:cNvGrpSpPr/>
            <p:nvPr/>
          </p:nvGrpSpPr>
          <p:grpSpPr>
            <a:xfrm rot="10800000" flipH="1" flipV="1">
              <a:off x="2141020" y="3578043"/>
              <a:ext cx="1149352" cy="990600"/>
              <a:chOff x="5372100" y="4298950"/>
              <a:chExt cx="1149352" cy="990600"/>
            </a:xfrm>
          </p:grpSpPr>
          <p:cxnSp>
            <p:nvCxnSpPr>
              <p:cNvPr id="15" name="Straight Connector 14">
                <a:extLst>
                  <a:ext uri="{FF2B5EF4-FFF2-40B4-BE49-F238E27FC236}">
                    <a16:creationId xmlns:a16="http://schemas.microsoft.com/office/drawing/2014/main" id="{73355329-0B36-6089-0AEC-AC610DCCE8FF}"/>
                  </a:ext>
                </a:extLst>
              </p:cNvPr>
              <p:cNvCxnSpPr/>
              <p:nvPr/>
            </p:nvCxnSpPr>
            <p:spPr>
              <a:xfrm flipH="1">
                <a:off x="5372100" y="4298950"/>
                <a:ext cx="450850" cy="990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D566C25-79DD-F047-1A20-246EA82012ED}"/>
                  </a:ext>
                </a:extLst>
              </p:cNvPr>
              <p:cNvCxnSpPr>
                <a:cxnSpLocks/>
              </p:cNvCxnSpPr>
              <p:nvPr/>
            </p:nvCxnSpPr>
            <p:spPr>
              <a:xfrm flipH="1">
                <a:off x="5372100" y="4794250"/>
                <a:ext cx="450850" cy="4953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DE86966-765C-61A1-2438-3F032F62399F}"/>
                  </a:ext>
                </a:extLst>
              </p:cNvPr>
              <p:cNvCxnSpPr>
                <a:cxnSpLocks/>
              </p:cNvCxnSpPr>
              <p:nvPr/>
            </p:nvCxnSpPr>
            <p:spPr>
              <a:xfrm flipH="1">
                <a:off x="5372100" y="5194300"/>
                <a:ext cx="1149350" cy="95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B6B046D-930A-D555-D2EC-3E111057E1B9}"/>
                  </a:ext>
                </a:extLst>
              </p:cNvPr>
              <p:cNvCxnSpPr>
                <a:cxnSpLocks/>
              </p:cNvCxnSpPr>
              <p:nvPr/>
            </p:nvCxnSpPr>
            <p:spPr>
              <a:xfrm flipH="1">
                <a:off x="5372100" y="4699000"/>
                <a:ext cx="1149350" cy="5905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3A908B8-1F3E-5519-8A1F-54DEC8ACF703}"/>
                  </a:ext>
                </a:extLst>
              </p:cNvPr>
              <p:cNvCxnSpPr/>
              <p:nvPr/>
            </p:nvCxnSpPr>
            <p:spPr>
              <a:xfrm>
                <a:off x="5822950" y="4298950"/>
                <a:ext cx="0" cy="4953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18B7730-B4A2-B8D3-EB7C-FF421DDAE70E}"/>
                  </a:ext>
                </a:extLst>
              </p:cNvPr>
              <p:cNvCxnSpPr>
                <a:cxnSpLocks/>
              </p:cNvCxnSpPr>
              <p:nvPr/>
            </p:nvCxnSpPr>
            <p:spPr>
              <a:xfrm>
                <a:off x="5822950" y="4794250"/>
                <a:ext cx="698500" cy="40005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D3E8A2E-96C0-9A3B-BDE0-858908E0E329}"/>
                  </a:ext>
                </a:extLst>
              </p:cNvPr>
              <p:cNvCxnSpPr/>
              <p:nvPr/>
            </p:nvCxnSpPr>
            <p:spPr>
              <a:xfrm>
                <a:off x="6521452" y="4698999"/>
                <a:ext cx="0" cy="495300"/>
              </a:xfrm>
              <a:prstGeom prst="line">
                <a:avLst/>
              </a:prstGeom>
              <a:ln>
                <a:solidFill>
                  <a:schemeClr val="tx1">
                    <a:lumMod val="95000"/>
                    <a:lumOff val="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0754EAA-11AE-B0C0-E214-0CB0A9DB9EB1}"/>
                  </a:ext>
                </a:extLst>
              </p:cNvPr>
              <p:cNvCxnSpPr>
                <a:cxnSpLocks/>
              </p:cNvCxnSpPr>
              <p:nvPr/>
            </p:nvCxnSpPr>
            <p:spPr>
              <a:xfrm>
                <a:off x="5822950" y="4298950"/>
                <a:ext cx="698500" cy="400050"/>
              </a:xfrm>
              <a:prstGeom prst="line">
                <a:avLst/>
              </a:prstGeom>
              <a:ln>
                <a:solidFill>
                  <a:schemeClr val="tx1">
                    <a:lumMod val="95000"/>
                    <a:lumOff val="5000"/>
                  </a:schemeClr>
                </a:solidFill>
                <a:prstDash val="solid"/>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C2CDBD57-1969-6AC9-E104-1D17CE4D0DE9}"/>
              </a:ext>
            </a:extLst>
          </p:cNvPr>
          <p:cNvSpPr txBox="1"/>
          <p:nvPr/>
        </p:nvSpPr>
        <p:spPr>
          <a:xfrm>
            <a:off x="2219116" y="2363098"/>
            <a:ext cx="1683256" cy="523220"/>
          </a:xfrm>
          <a:prstGeom prst="rect">
            <a:avLst/>
          </a:prstGeom>
          <a:noFill/>
        </p:spPr>
        <p:txBody>
          <a:bodyPr wrap="square" rtlCol="0">
            <a:spAutoFit/>
          </a:bodyPr>
          <a:lstStyle/>
          <a:p>
            <a:r>
              <a:rPr lang="en-US" sz="2800" dirty="0"/>
              <a:t>Camera</a:t>
            </a:r>
          </a:p>
        </p:txBody>
      </p:sp>
      <p:sp>
        <p:nvSpPr>
          <p:cNvPr id="27" name="TextBox 26">
            <a:extLst>
              <a:ext uri="{FF2B5EF4-FFF2-40B4-BE49-F238E27FC236}">
                <a16:creationId xmlns:a16="http://schemas.microsoft.com/office/drawing/2014/main" id="{102DA701-569F-6D71-4F4A-856980D795CD}"/>
              </a:ext>
            </a:extLst>
          </p:cNvPr>
          <p:cNvSpPr txBox="1"/>
          <p:nvPr/>
        </p:nvSpPr>
        <p:spPr>
          <a:xfrm>
            <a:off x="7497350" y="2444105"/>
            <a:ext cx="1389322" cy="461665"/>
          </a:xfrm>
          <a:prstGeom prst="rect">
            <a:avLst/>
          </a:prstGeom>
          <a:noFill/>
        </p:spPr>
        <p:txBody>
          <a:bodyPr wrap="square" rtlCol="0">
            <a:spAutoFit/>
          </a:bodyPr>
          <a:lstStyle/>
          <a:p>
            <a:r>
              <a:rPr lang="en-US" sz="2400" dirty="0"/>
              <a:t>Antenna</a:t>
            </a:r>
          </a:p>
        </p:txBody>
      </p:sp>
      <p:pic>
        <p:nvPicPr>
          <p:cNvPr id="1030" name="Picture 6" descr="ANTAIRA-DAT5-R Dipole Antenna | Free Shipping">
            <a:extLst>
              <a:ext uri="{FF2B5EF4-FFF2-40B4-BE49-F238E27FC236}">
                <a16:creationId xmlns:a16="http://schemas.microsoft.com/office/drawing/2014/main" id="{3FB6F02E-1162-181B-6290-05C4A282D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350" y="3727536"/>
            <a:ext cx="1508353" cy="15083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ROPERTIES AND RATINGS | antennas and accessories">
            <a:extLst>
              <a:ext uri="{FF2B5EF4-FFF2-40B4-BE49-F238E27FC236}">
                <a16:creationId xmlns:a16="http://schemas.microsoft.com/office/drawing/2014/main" id="{E5AE148C-0F41-DB74-0D33-99619D9096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3490498"/>
            <a:ext cx="1808213" cy="221225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C083AD85-8527-A74C-6B49-30609E5C16BA}"/>
              </a:ext>
            </a:extLst>
          </p:cNvPr>
          <p:cNvCxnSpPr>
            <a:cxnSpLocks/>
          </p:cNvCxnSpPr>
          <p:nvPr/>
        </p:nvCxnSpPr>
        <p:spPr>
          <a:xfrm rot="10800000" flipV="1">
            <a:off x="8218601" y="2704793"/>
            <a:ext cx="1874062" cy="1508353"/>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15DD1346-8AD7-1897-49A5-D56BE97513F5}"/>
              </a:ext>
            </a:extLst>
          </p:cNvPr>
          <p:cNvCxnSpPr>
            <a:cxnSpLocks/>
          </p:cNvCxnSpPr>
          <p:nvPr/>
        </p:nvCxnSpPr>
        <p:spPr>
          <a:xfrm flipH="1" flipV="1">
            <a:off x="8218601" y="4289345"/>
            <a:ext cx="2510849" cy="1337210"/>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5596E85-1571-3D48-801A-B39158774C49}"/>
              </a:ext>
            </a:extLst>
          </p:cNvPr>
          <p:cNvCxnSpPr>
            <a:cxnSpLocks/>
          </p:cNvCxnSpPr>
          <p:nvPr/>
        </p:nvCxnSpPr>
        <p:spPr>
          <a:xfrm flipV="1">
            <a:off x="5715000" y="4309451"/>
            <a:ext cx="2428636" cy="1163476"/>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42055F3-2A0D-406C-CD18-769A86748F24}"/>
              </a:ext>
            </a:extLst>
          </p:cNvPr>
          <p:cNvCxnSpPr>
            <a:cxnSpLocks/>
          </p:cNvCxnSpPr>
          <p:nvPr/>
        </p:nvCxnSpPr>
        <p:spPr>
          <a:xfrm>
            <a:off x="6096000" y="2674938"/>
            <a:ext cx="2047214" cy="1541470"/>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F52FD8F-4E65-314E-4382-A148D3A0FFF3}"/>
              </a:ext>
            </a:extLst>
          </p:cNvPr>
          <p:cNvSpPr txBox="1"/>
          <p:nvPr/>
        </p:nvSpPr>
        <p:spPr>
          <a:xfrm>
            <a:off x="825884" y="801879"/>
            <a:ext cx="10751600" cy="1384995"/>
          </a:xfrm>
          <a:prstGeom prst="rect">
            <a:avLst/>
          </a:prstGeom>
          <a:noFill/>
        </p:spPr>
        <p:txBody>
          <a:bodyPr wrap="square" rtlCol="0">
            <a:spAutoFit/>
          </a:bodyPr>
          <a:lstStyle/>
          <a:p>
            <a:pPr algn="ctr"/>
            <a:r>
              <a:rPr lang="en-US" sz="2800" dirty="0"/>
              <a:t>A camera have a clear direction for each light ray</a:t>
            </a:r>
          </a:p>
          <a:p>
            <a:pPr algn="ctr"/>
            <a:r>
              <a:rPr lang="en-US" sz="2800" dirty="0"/>
              <a:t>vs </a:t>
            </a:r>
          </a:p>
          <a:p>
            <a:pPr algn="ctr"/>
            <a:r>
              <a:rPr lang="en-US" sz="2800" dirty="0"/>
              <a:t>An antenna receives signal from all directions</a:t>
            </a:r>
          </a:p>
        </p:txBody>
      </p:sp>
      <p:sp>
        <p:nvSpPr>
          <p:cNvPr id="39" name="TextBox 38">
            <a:extLst>
              <a:ext uri="{FF2B5EF4-FFF2-40B4-BE49-F238E27FC236}">
                <a16:creationId xmlns:a16="http://schemas.microsoft.com/office/drawing/2014/main" id="{B47BD0A1-B23D-8D01-A476-AF8A9D6FF19C}"/>
              </a:ext>
            </a:extLst>
          </p:cNvPr>
          <p:cNvSpPr txBox="1"/>
          <p:nvPr/>
        </p:nvSpPr>
        <p:spPr>
          <a:xfrm>
            <a:off x="718175" y="5901030"/>
            <a:ext cx="10892611" cy="584775"/>
          </a:xfrm>
          <a:prstGeom prst="rect">
            <a:avLst/>
          </a:prstGeom>
          <a:noFill/>
        </p:spPr>
        <p:txBody>
          <a:bodyPr wrap="square" rtlCol="0">
            <a:spAutoFit/>
          </a:bodyPr>
          <a:lstStyle/>
          <a:p>
            <a:pPr algn="ctr"/>
            <a:r>
              <a:rPr lang="en-US" sz="3200" dirty="0">
                <a:solidFill>
                  <a:srgbClr val="FF0000"/>
                </a:solidFill>
              </a:rPr>
              <a:t>How to find the direction of rays?</a:t>
            </a:r>
          </a:p>
        </p:txBody>
      </p:sp>
    </p:spTree>
    <p:extLst>
      <p:ext uri="{BB962C8B-B14F-4D97-AF65-F5344CB8AC3E}">
        <p14:creationId xmlns:p14="http://schemas.microsoft.com/office/powerpoint/2010/main" val="36493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C93096-2F54-BBCD-D84B-6DDB43D8A2A4}"/>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Challenge#3: Unknown </a:t>
            </a:r>
            <a:r>
              <a:rPr lang="en-US" sz="3600" b="1" dirty="0" err="1">
                <a:solidFill>
                  <a:schemeClr val="bg1"/>
                </a:solidFill>
              </a:rPr>
              <a:t>DoA</a:t>
            </a:r>
            <a:endParaRPr lang="en-US" sz="1400" b="1" i="1" dirty="0"/>
          </a:p>
        </p:txBody>
      </p:sp>
      <p:sp>
        <p:nvSpPr>
          <p:cNvPr id="8" name="TextBox 7">
            <a:extLst>
              <a:ext uri="{FF2B5EF4-FFF2-40B4-BE49-F238E27FC236}">
                <a16:creationId xmlns:a16="http://schemas.microsoft.com/office/drawing/2014/main" id="{ABB92ABD-8D43-70E4-632A-DD48633D71D3}"/>
              </a:ext>
            </a:extLst>
          </p:cNvPr>
          <p:cNvSpPr txBox="1"/>
          <p:nvPr/>
        </p:nvSpPr>
        <p:spPr>
          <a:xfrm>
            <a:off x="533401" y="1435782"/>
            <a:ext cx="5476568" cy="1569660"/>
          </a:xfrm>
          <a:prstGeom prst="rect">
            <a:avLst/>
          </a:prstGeom>
          <a:noFill/>
        </p:spPr>
        <p:txBody>
          <a:bodyPr wrap="square">
            <a:spAutoFit/>
          </a:bodyPr>
          <a:lstStyle/>
          <a:p>
            <a:r>
              <a:rPr lang="en-US" sz="2400" dirty="0"/>
              <a:t>Naïve solution: grid-search all directions</a:t>
            </a:r>
          </a:p>
          <a:p>
            <a:endParaRPr lang="en-US" sz="2400" dirty="0"/>
          </a:p>
          <a:p>
            <a:r>
              <a:rPr lang="en-US" sz="2400" dirty="0"/>
              <a:t>Observation: model unable to converge due to the large search space</a:t>
            </a:r>
          </a:p>
        </p:txBody>
      </p:sp>
      <p:pic>
        <p:nvPicPr>
          <p:cNvPr id="10" name="Picture 9">
            <a:extLst>
              <a:ext uri="{FF2B5EF4-FFF2-40B4-BE49-F238E27FC236}">
                <a16:creationId xmlns:a16="http://schemas.microsoft.com/office/drawing/2014/main" id="{B3AE491B-9DD4-CD0C-204D-6FB3508671D9}"/>
              </a:ext>
            </a:extLst>
          </p:cNvPr>
          <p:cNvPicPr>
            <a:picLocks noChangeAspect="1"/>
          </p:cNvPicPr>
          <p:nvPr/>
        </p:nvPicPr>
        <p:blipFill rotWithShape="1">
          <a:blip r:embed="rId2"/>
          <a:srcRect l="11771" r="12600"/>
          <a:stretch/>
        </p:blipFill>
        <p:spPr>
          <a:xfrm>
            <a:off x="1703441" y="3619857"/>
            <a:ext cx="2711267" cy="2308122"/>
          </a:xfrm>
          <a:prstGeom prst="rect">
            <a:avLst/>
          </a:prstGeom>
        </p:spPr>
      </p:pic>
      <p:sp>
        <p:nvSpPr>
          <p:cNvPr id="12" name="TextBox 11">
            <a:extLst>
              <a:ext uri="{FF2B5EF4-FFF2-40B4-BE49-F238E27FC236}">
                <a16:creationId xmlns:a16="http://schemas.microsoft.com/office/drawing/2014/main" id="{096B4A54-5650-A5EC-8B53-A6C2745CBE79}"/>
              </a:ext>
            </a:extLst>
          </p:cNvPr>
          <p:cNvSpPr txBox="1"/>
          <p:nvPr/>
        </p:nvSpPr>
        <p:spPr>
          <a:xfrm>
            <a:off x="6526161" y="1435782"/>
            <a:ext cx="4874341" cy="830997"/>
          </a:xfrm>
          <a:prstGeom prst="rect">
            <a:avLst/>
          </a:prstGeom>
          <a:noFill/>
        </p:spPr>
        <p:txBody>
          <a:bodyPr wrap="square">
            <a:spAutoFit/>
          </a:bodyPr>
          <a:lstStyle/>
          <a:p>
            <a:r>
              <a:rPr lang="en-US" sz="2400" dirty="0"/>
              <a:t>Our solution: use antenna array to obtain </a:t>
            </a:r>
            <a:r>
              <a:rPr lang="en-US" sz="2400" dirty="0" err="1"/>
              <a:t>DoA</a:t>
            </a:r>
            <a:r>
              <a:rPr lang="en-US" sz="2400" dirty="0"/>
              <a:t> measurements as prior</a:t>
            </a:r>
          </a:p>
        </p:txBody>
      </p:sp>
      <p:pic>
        <p:nvPicPr>
          <p:cNvPr id="14" name="Picture 13" descr="A screen shot of a video game&#10;&#10;Description automatically generated">
            <a:extLst>
              <a:ext uri="{FF2B5EF4-FFF2-40B4-BE49-F238E27FC236}">
                <a16:creationId xmlns:a16="http://schemas.microsoft.com/office/drawing/2014/main" id="{497926A7-2041-3265-72B0-9A55BB4F2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027" y="3728112"/>
            <a:ext cx="4144296" cy="1768476"/>
          </a:xfrm>
          <a:prstGeom prst="rect">
            <a:avLst/>
          </a:prstGeom>
        </p:spPr>
      </p:pic>
    </p:spTree>
    <p:extLst>
      <p:ext uri="{BB962C8B-B14F-4D97-AF65-F5344CB8AC3E}">
        <p14:creationId xmlns:p14="http://schemas.microsoft.com/office/powerpoint/2010/main" val="382463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transparent box with chairs in it&#10;&#10;Description automatically generated">
            <a:extLst>
              <a:ext uri="{FF2B5EF4-FFF2-40B4-BE49-F238E27FC236}">
                <a16:creationId xmlns:a16="http://schemas.microsoft.com/office/drawing/2014/main" id="{011F7C1B-EC1B-F7C6-32AA-1194ACAEA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345" y="1855211"/>
            <a:ext cx="3129311" cy="2918992"/>
          </a:xfrm>
          <a:prstGeom prst="rect">
            <a:avLst/>
          </a:prstGeom>
        </p:spPr>
      </p:pic>
      <p:sp>
        <p:nvSpPr>
          <p:cNvPr id="18" name="TextBox 17">
            <a:extLst>
              <a:ext uri="{FF2B5EF4-FFF2-40B4-BE49-F238E27FC236}">
                <a16:creationId xmlns:a16="http://schemas.microsoft.com/office/drawing/2014/main" id="{2E35B41F-9381-B0B1-7AD0-BA1EF9F29AD7}"/>
              </a:ext>
            </a:extLst>
          </p:cNvPr>
          <p:cNvSpPr txBox="1"/>
          <p:nvPr/>
        </p:nvSpPr>
        <p:spPr>
          <a:xfrm>
            <a:off x="6789925" y="3197504"/>
            <a:ext cx="950405" cy="584775"/>
          </a:xfrm>
          <a:prstGeom prst="rect">
            <a:avLst/>
          </a:prstGeom>
          <a:noFill/>
        </p:spPr>
        <p:txBody>
          <a:bodyPr wrap="square" rtlCol="0">
            <a:spAutoFit/>
          </a:bodyPr>
          <a:lstStyle/>
          <a:p>
            <a:pPr algn="ctr"/>
            <a:r>
              <a:rPr lang="en-US" sz="1600" b="1" dirty="0"/>
              <a:t>Access Point</a:t>
            </a:r>
          </a:p>
        </p:txBody>
      </p:sp>
      <p:sp>
        <p:nvSpPr>
          <p:cNvPr id="3" name="Rectangle 2">
            <a:extLst>
              <a:ext uri="{FF2B5EF4-FFF2-40B4-BE49-F238E27FC236}">
                <a16:creationId xmlns:a16="http://schemas.microsoft.com/office/drawing/2014/main" id="{19D3691A-9347-8803-75B4-269709D20B8B}"/>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Dead Zones in Wireless Networks</a:t>
            </a:r>
            <a:endParaRPr lang="en-US" sz="1400" b="1" i="1" dirty="0"/>
          </a:p>
        </p:txBody>
      </p:sp>
      <p:sp>
        <p:nvSpPr>
          <p:cNvPr id="11" name="TextBox 10">
            <a:extLst>
              <a:ext uri="{FF2B5EF4-FFF2-40B4-BE49-F238E27FC236}">
                <a16:creationId xmlns:a16="http://schemas.microsoft.com/office/drawing/2014/main" id="{1E7C0939-4CF7-B523-6DDB-3E95C2023F63}"/>
              </a:ext>
            </a:extLst>
          </p:cNvPr>
          <p:cNvSpPr txBox="1"/>
          <p:nvPr/>
        </p:nvSpPr>
        <p:spPr>
          <a:xfrm>
            <a:off x="1964022" y="5959094"/>
            <a:ext cx="8263955" cy="584775"/>
          </a:xfrm>
          <a:prstGeom prst="rect">
            <a:avLst/>
          </a:prstGeom>
          <a:noFill/>
        </p:spPr>
        <p:txBody>
          <a:bodyPr wrap="square">
            <a:spAutoFit/>
          </a:bodyPr>
          <a:lstStyle/>
          <a:p>
            <a:pPr algn="ctr"/>
            <a:r>
              <a:rPr lang="en-US" sz="3200" b="1" dirty="0">
                <a:solidFill>
                  <a:srgbClr val="FF0000"/>
                </a:solidFill>
              </a:rPr>
              <a:t>How can we identify the dead zones?</a:t>
            </a:r>
          </a:p>
        </p:txBody>
      </p:sp>
      <p:grpSp>
        <p:nvGrpSpPr>
          <p:cNvPr id="33" name="Group 32">
            <a:extLst>
              <a:ext uri="{FF2B5EF4-FFF2-40B4-BE49-F238E27FC236}">
                <a16:creationId xmlns:a16="http://schemas.microsoft.com/office/drawing/2014/main" id="{1CE403F7-3739-E7EF-0C63-577D9D712F1B}"/>
              </a:ext>
            </a:extLst>
          </p:cNvPr>
          <p:cNvGrpSpPr/>
          <p:nvPr/>
        </p:nvGrpSpPr>
        <p:grpSpPr>
          <a:xfrm>
            <a:off x="8811182" y="1740310"/>
            <a:ext cx="3402329" cy="2971974"/>
            <a:chOff x="8811182" y="1740310"/>
            <a:chExt cx="3402329" cy="2971974"/>
          </a:xfrm>
        </p:grpSpPr>
        <p:sp>
          <p:nvSpPr>
            <p:cNvPr id="25" name="Parallelogram 24">
              <a:extLst>
                <a:ext uri="{FF2B5EF4-FFF2-40B4-BE49-F238E27FC236}">
                  <a16:creationId xmlns:a16="http://schemas.microsoft.com/office/drawing/2014/main" id="{9FE93EBD-A535-5C29-D070-161E63BF1D89}"/>
                </a:ext>
              </a:extLst>
            </p:cNvPr>
            <p:cNvSpPr/>
            <p:nvPr/>
          </p:nvSpPr>
          <p:spPr>
            <a:xfrm rot="19920285" flipH="1">
              <a:off x="8811182" y="2972220"/>
              <a:ext cx="247881" cy="177490"/>
            </a:xfrm>
            <a:prstGeom prst="parallelogram">
              <a:avLst>
                <a:gd name="adj" fmla="val 46154"/>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9C5E479B-2893-93AC-F17A-B744CDC68BF2}"/>
                </a:ext>
              </a:extLst>
            </p:cNvPr>
            <p:cNvCxnSpPr>
              <a:cxnSpLocks/>
            </p:cNvCxnSpPr>
            <p:nvPr/>
          </p:nvCxnSpPr>
          <p:spPr>
            <a:xfrm>
              <a:off x="9086218" y="3082211"/>
              <a:ext cx="786438" cy="0"/>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27" name="Picture 26" descr="A blue and yellow background&#10;&#10;Description automatically generated">
              <a:extLst>
                <a:ext uri="{FF2B5EF4-FFF2-40B4-BE49-F238E27FC236}">
                  <a16:creationId xmlns:a16="http://schemas.microsoft.com/office/drawing/2014/main" id="{BEC8C64A-F922-7038-CA4E-6228DDFA4F6B}"/>
                </a:ext>
              </a:extLst>
            </p:cNvPr>
            <p:cNvPicPr>
              <a:picLocks noChangeAspect="1"/>
            </p:cNvPicPr>
            <p:nvPr/>
          </p:nvPicPr>
          <p:blipFill rotWithShape="1">
            <a:blip r:embed="rId4">
              <a:extLst>
                <a:ext uri="{28A0092B-C50C-407E-A947-70E740481C1C}">
                  <a14:useLocalDpi xmlns:a14="http://schemas.microsoft.com/office/drawing/2010/main" val="0"/>
                </a:ext>
              </a:extLst>
            </a:blip>
            <a:srcRect l="61571" t="62655" r="21327" b="20324"/>
            <a:stretch/>
          </p:blipFill>
          <p:spPr>
            <a:xfrm>
              <a:off x="9923649" y="2190947"/>
              <a:ext cx="1826331" cy="1817640"/>
            </a:xfrm>
            <a:prstGeom prst="rect">
              <a:avLst/>
            </a:prstGeom>
            <a:ln w="76200">
              <a:solidFill>
                <a:srgbClr val="FFC000"/>
              </a:solidFill>
            </a:ln>
          </p:spPr>
        </p:pic>
        <p:cxnSp>
          <p:nvCxnSpPr>
            <p:cNvPr id="22" name="Straight Arrow Connector 21">
              <a:extLst>
                <a:ext uri="{FF2B5EF4-FFF2-40B4-BE49-F238E27FC236}">
                  <a16:creationId xmlns:a16="http://schemas.microsoft.com/office/drawing/2014/main" id="{341D99C1-B337-B640-F70F-7E5E0EB6CBFF}"/>
                </a:ext>
              </a:extLst>
            </p:cNvPr>
            <p:cNvCxnSpPr>
              <a:cxnSpLocks/>
            </p:cNvCxnSpPr>
            <p:nvPr/>
          </p:nvCxnSpPr>
          <p:spPr>
            <a:xfrm flipH="1" flipV="1">
              <a:off x="10640266" y="3099767"/>
              <a:ext cx="137555" cy="1260635"/>
            </a:xfrm>
            <a:prstGeom prst="straightConnector1">
              <a:avLst/>
            </a:prstGeom>
            <a:ln w="571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F4A3554-EDE3-DE0D-CD51-BEF549704E94}"/>
                </a:ext>
              </a:extLst>
            </p:cNvPr>
            <p:cNvSpPr txBox="1"/>
            <p:nvPr/>
          </p:nvSpPr>
          <p:spPr>
            <a:xfrm>
              <a:off x="10347851" y="4373730"/>
              <a:ext cx="1488532" cy="338554"/>
            </a:xfrm>
            <a:prstGeom prst="rect">
              <a:avLst/>
            </a:prstGeom>
            <a:noFill/>
          </p:spPr>
          <p:txBody>
            <a:bodyPr wrap="square" rtlCol="0">
              <a:spAutoFit/>
            </a:bodyPr>
            <a:lstStyle/>
            <a:p>
              <a:r>
                <a:rPr lang="en-US" sz="1600" b="1" dirty="0"/>
                <a:t>Dead Zone</a:t>
              </a:r>
            </a:p>
          </p:txBody>
        </p:sp>
        <p:sp>
          <p:nvSpPr>
            <p:cNvPr id="31" name="TextBox 30">
              <a:extLst>
                <a:ext uri="{FF2B5EF4-FFF2-40B4-BE49-F238E27FC236}">
                  <a16:creationId xmlns:a16="http://schemas.microsoft.com/office/drawing/2014/main" id="{707204D5-5A4F-EE5E-C429-F11B26C32D3C}"/>
                </a:ext>
              </a:extLst>
            </p:cNvPr>
            <p:cNvSpPr txBox="1"/>
            <p:nvPr/>
          </p:nvSpPr>
          <p:spPr>
            <a:xfrm>
              <a:off x="10356081" y="1740310"/>
              <a:ext cx="1752600" cy="400110"/>
            </a:xfrm>
            <a:prstGeom prst="rect">
              <a:avLst/>
            </a:prstGeom>
            <a:noFill/>
          </p:spPr>
          <p:txBody>
            <a:bodyPr wrap="square" rtlCol="0">
              <a:spAutoFit/>
            </a:bodyPr>
            <a:lstStyle/>
            <a:p>
              <a:r>
                <a:rPr lang="en-US" sz="2000" dirty="0"/>
                <a:t>0.4 m</a:t>
              </a:r>
            </a:p>
          </p:txBody>
        </p:sp>
        <p:sp>
          <p:nvSpPr>
            <p:cNvPr id="32" name="TextBox 31">
              <a:extLst>
                <a:ext uri="{FF2B5EF4-FFF2-40B4-BE49-F238E27FC236}">
                  <a16:creationId xmlns:a16="http://schemas.microsoft.com/office/drawing/2014/main" id="{9FB1E24A-C042-EAC1-93C6-A6B024F96F8C}"/>
                </a:ext>
              </a:extLst>
            </p:cNvPr>
            <p:cNvSpPr txBox="1"/>
            <p:nvPr/>
          </p:nvSpPr>
          <p:spPr>
            <a:xfrm rot="5400000">
              <a:off x="11319727" y="3139160"/>
              <a:ext cx="1387457" cy="400110"/>
            </a:xfrm>
            <a:prstGeom prst="rect">
              <a:avLst/>
            </a:prstGeom>
            <a:noFill/>
          </p:spPr>
          <p:txBody>
            <a:bodyPr wrap="square" rtlCol="0">
              <a:spAutoFit/>
            </a:bodyPr>
            <a:lstStyle/>
            <a:p>
              <a:r>
                <a:rPr lang="en-US" sz="2000" dirty="0"/>
                <a:t>0.4 m</a:t>
              </a:r>
            </a:p>
          </p:txBody>
        </p:sp>
      </p:grpSp>
      <p:pic>
        <p:nvPicPr>
          <p:cNvPr id="35" name="Picture 34" descr="A transparent box with chairs and tables&#10;&#10;Description automatically generated">
            <a:extLst>
              <a:ext uri="{FF2B5EF4-FFF2-40B4-BE49-F238E27FC236}">
                <a16:creationId xmlns:a16="http://schemas.microsoft.com/office/drawing/2014/main" id="{A8BFA086-61DD-D3EE-E6D6-2F947FAF6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0471" y="1925627"/>
            <a:ext cx="3109757" cy="2791612"/>
          </a:xfrm>
          <a:prstGeom prst="rect">
            <a:avLst/>
          </a:prstGeom>
        </p:spPr>
      </p:pic>
      <p:sp>
        <p:nvSpPr>
          <p:cNvPr id="5" name="TextBox 4">
            <a:extLst>
              <a:ext uri="{FF2B5EF4-FFF2-40B4-BE49-F238E27FC236}">
                <a16:creationId xmlns:a16="http://schemas.microsoft.com/office/drawing/2014/main" id="{8860C4D8-59AA-A8D5-83CB-855E7C3B29DC}"/>
              </a:ext>
            </a:extLst>
          </p:cNvPr>
          <p:cNvSpPr txBox="1"/>
          <p:nvPr/>
        </p:nvSpPr>
        <p:spPr>
          <a:xfrm>
            <a:off x="506532" y="1764746"/>
            <a:ext cx="7022519" cy="29475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Dead zone: areas with bad signal quality </a:t>
            </a:r>
          </a:p>
          <a:p>
            <a:pPr>
              <a:lnSpc>
                <a:spcPct val="200000"/>
              </a:lnSpc>
            </a:pPr>
            <a:r>
              <a:rPr lang="en-US" sz="2400" dirty="0">
                <a:sym typeface="Wingdings" panose="05000000000000000000" pitchFamily="2" charset="2"/>
              </a:rPr>
              <a:t>       sudden outage and low quality of service </a:t>
            </a:r>
            <a:endParaRPr lang="en-US" sz="2400" dirty="0"/>
          </a:p>
          <a:p>
            <a:pPr marL="285750" indent="-285750">
              <a:lnSpc>
                <a:spcPct val="200000"/>
              </a:lnSpc>
              <a:buFont typeface="Arial" panose="020B0604020202020204" pitchFamily="34" charset="0"/>
              <a:buChar char="•"/>
            </a:pPr>
            <a:r>
              <a:rPr lang="en-US" sz="2400" dirty="0"/>
              <a:t>Causes: blockage, interference, etc.</a:t>
            </a:r>
          </a:p>
          <a:p>
            <a:pPr marL="285750" indent="-285750">
              <a:lnSpc>
                <a:spcPct val="200000"/>
              </a:lnSpc>
              <a:buFont typeface="Arial" panose="020B0604020202020204" pitchFamily="34" charset="0"/>
              <a:buChar char="•"/>
            </a:pPr>
            <a:r>
              <a:rPr lang="en-US" sz="2400" dirty="0"/>
              <a:t>More severe in next generation wireless networks</a:t>
            </a:r>
          </a:p>
        </p:txBody>
      </p:sp>
    </p:spTree>
    <p:extLst>
      <p:ext uri="{BB962C8B-B14F-4D97-AF65-F5344CB8AC3E}">
        <p14:creationId xmlns:p14="http://schemas.microsoft.com/office/powerpoint/2010/main" val="223752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5"/>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left)">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wipe(left)">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wipe(left)">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4837B6E-C4A2-5680-A81E-CD3F3D3F161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C540219-3D5D-34A9-1851-307CE9F875E3}"/>
              </a:ext>
            </a:extLst>
          </p:cNvPr>
          <p:cNvSpPr>
            <a:spLocks noGrp="1"/>
          </p:cNvSpPr>
          <p:nvPr>
            <p:ph type="title"/>
          </p:nvPr>
        </p:nvSpPr>
        <p:spPr/>
        <p:txBody>
          <a:bodyPr/>
          <a:lstStyle/>
          <a:p>
            <a:r>
              <a:rPr lang="en-US" dirty="0"/>
              <a:t>Wireless Scene Representation</a:t>
            </a:r>
          </a:p>
        </p:txBody>
      </p:sp>
      <p:sp>
        <p:nvSpPr>
          <p:cNvPr id="4" name="Date Placeholder 3">
            <a:extLst>
              <a:ext uri="{FF2B5EF4-FFF2-40B4-BE49-F238E27FC236}">
                <a16:creationId xmlns:a16="http://schemas.microsoft.com/office/drawing/2014/main" id="{3938D4CD-71EC-DCF5-D591-A3D0A11D563F}"/>
              </a:ext>
            </a:extLst>
          </p:cNvPr>
          <p:cNvSpPr>
            <a:spLocks noGrp="1"/>
          </p:cNvSpPr>
          <p:nvPr>
            <p:ph type="dt" sz="half" idx="4294967295"/>
          </p:nvPr>
        </p:nvSpPr>
        <p:spPr>
          <a:xfrm>
            <a:off x="838200" y="6356350"/>
            <a:ext cx="2743200" cy="365125"/>
          </a:xfrm>
        </p:spPr>
        <p:txBody>
          <a:bodyPr/>
          <a:lstStyle/>
          <a:p>
            <a:fld id="{FA6EA13E-D85D-234A-B454-2515B0E8FC3F}" type="datetime4">
              <a:rPr lang="en-US" smtClean="0"/>
              <a:t>July 23, 2024</a:t>
            </a:fld>
            <a:endParaRPr lang="en-US" dirty="0"/>
          </a:p>
        </p:txBody>
      </p:sp>
      <p:sp>
        <p:nvSpPr>
          <p:cNvPr id="5" name="Slide Number Placeholder 4">
            <a:extLst>
              <a:ext uri="{FF2B5EF4-FFF2-40B4-BE49-F238E27FC236}">
                <a16:creationId xmlns:a16="http://schemas.microsoft.com/office/drawing/2014/main" id="{9D19E85B-5ADD-8B49-2CFC-29085ECE4C10}"/>
              </a:ext>
            </a:extLst>
          </p:cNvPr>
          <p:cNvSpPr>
            <a:spLocks noGrp="1"/>
          </p:cNvSpPr>
          <p:nvPr>
            <p:ph type="sldNum" sz="quarter" idx="12"/>
          </p:nvPr>
        </p:nvSpPr>
        <p:spPr/>
        <p:txBody>
          <a:bodyPr/>
          <a:lstStyle/>
          <a:p>
            <a:fld id="{B6238B5B-F19C-E947-A0BC-87BD7983F871}" type="slidenum">
              <a:rPr lang="en-US" smtClean="0"/>
              <a:pPr/>
              <a:t>20</a:t>
            </a:fld>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26E7D4E-C4DB-C3EB-65ED-931A00745064}"/>
                  </a:ext>
                </a:extLst>
              </p:cNvPr>
              <p:cNvSpPr txBox="1"/>
              <p:nvPr/>
            </p:nvSpPr>
            <p:spPr>
              <a:xfrm>
                <a:off x="1150281" y="1549671"/>
                <a:ext cx="10175236" cy="369332"/>
              </a:xfrm>
              <a:prstGeom prst="rect">
                <a:avLst/>
              </a:prstGeom>
              <a:noFill/>
            </p:spPr>
            <p:txBody>
              <a:bodyPr wrap="square" lIns="0" tIns="0" rIns="0" bIns="0" rtlCol="0">
                <a:spAutoFit/>
              </a:bodyPr>
              <a:lstStyle/>
              <a:p>
                <a:r>
                  <a:rPr lang="en-US" sz="2400" dirty="0">
                    <a:solidFill>
                      <a:schemeClr val="tx1">
                        <a:lumMod val="50000"/>
                      </a:schemeClr>
                    </a:solidFill>
                  </a:rPr>
                  <a:t>We represent a wireless scene with a continuous function </a:t>
                </a:r>
                <a14:m>
                  <m:oMath xmlns:m="http://schemas.openxmlformats.org/officeDocument/2006/math">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𝑓</m:t>
                        </m:r>
                      </m:e>
                      <m:sub>
                        <m:r>
                          <m:rPr>
                            <m:sty m:val="p"/>
                          </m:rPr>
                          <a:rPr lang="en-US" sz="2400" b="0" i="0" smtClean="0">
                            <a:solidFill>
                              <a:schemeClr val="tx1">
                                <a:lumMod val="50000"/>
                              </a:schemeClr>
                            </a:solidFill>
                            <a:latin typeface="Cambria Math" panose="02040503050406030204" pitchFamily="18" charset="0"/>
                          </a:rPr>
                          <m:t>Θ</m:t>
                        </m:r>
                      </m:sub>
                    </m:sSub>
                  </m:oMath>
                </a14:m>
                <a:endParaRPr lang="en-US" sz="2400" dirty="0">
                  <a:solidFill>
                    <a:schemeClr val="tx1">
                      <a:lumMod val="50000"/>
                    </a:schemeClr>
                  </a:solidFill>
                </a:endParaRPr>
              </a:p>
            </p:txBody>
          </p:sp>
        </mc:Choice>
        <mc:Fallback xmlns="">
          <p:sp>
            <p:nvSpPr>
              <p:cNvPr id="9" name="TextBox 8">
                <a:extLst>
                  <a:ext uri="{FF2B5EF4-FFF2-40B4-BE49-F238E27FC236}">
                    <a16:creationId xmlns:a16="http://schemas.microsoft.com/office/drawing/2014/main" id="{126E7D4E-C4DB-C3EB-65ED-931A00745064}"/>
                  </a:ext>
                </a:extLst>
              </p:cNvPr>
              <p:cNvSpPr txBox="1">
                <a:spLocks noRot="1" noChangeAspect="1" noMove="1" noResize="1" noEditPoints="1" noAdjustHandles="1" noChangeArrowheads="1" noChangeShapeType="1" noTextEdit="1"/>
              </p:cNvSpPr>
              <p:nvPr/>
            </p:nvSpPr>
            <p:spPr>
              <a:xfrm>
                <a:off x="1150281" y="1549671"/>
                <a:ext cx="10175236" cy="369332"/>
              </a:xfrm>
              <a:prstGeom prst="rect">
                <a:avLst/>
              </a:prstGeom>
              <a:blipFill>
                <a:blip r:embed="rId3"/>
                <a:stretch>
                  <a:fillRect l="-1857" t="-24590"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AB3EB87-D640-541C-3D07-581481073EA7}"/>
                  </a:ext>
                </a:extLst>
              </p:cNvPr>
              <p:cNvSpPr txBox="1"/>
              <p:nvPr/>
            </p:nvSpPr>
            <p:spPr>
              <a:xfrm>
                <a:off x="4125563" y="2080690"/>
                <a:ext cx="3175421"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m:rPr>
                              <m:sty m:val="p"/>
                            </m:rPr>
                            <a:rPr lang="en-US" sz="2800" b="0" i="0" smtClean="0">
                              <a:latin typeface="Cambria Math" panose="02040503050406030204" pitchFamily="18" charset="0"/>
                            </a:rPr>
                            <m:t>Θ</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 </m:t>
                          </m:r>
                          <m:r>
                            <a:rPr lang="en-US" sz="2800" b="0" i="1" smtClean="0">
                              <a:latin typeface="Cambria Math" panose="02040503050406030204" pitchFamily="18" charset="0"/>
                            </a:rPr>
                            <m:t>𝑧</m:t>
                          </m:r>
                        </m:e>
                      </m:d>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𝜓</m:t>
                      </m:r>
                      <m:r>
                        <a:rPr lang="en-US" sz="2800" b="0" i="1" smtClean="0">
                          <a:latin typeface="Cambria Math" panose="02040503050406030204" pitchFamily="18" charset="0"/>
                        </a:rPr>
                        <m:t>)</m:t>
                      </m:r>
                    </m:oMath>
                  </m:oMathPara>
                </a14:m>
                <a:endParaRPr lang="en-US" sz="2800" dirty="0" err="1"/>
              </a:p>
            </p:txBody>
          </p:sp>
        </mc:Choice>
        <mc:Fallback xmlns="">
          <p:sp>
            <p:nvSpPr>
              <p:cNvPr id="23" name="TextBox 22">
                <a:extLst>
                  <a:ext uri="{FF2B5EF4-FFF2-40B4-BE49-F238E27FC236}">
                    <a16:creationId xmlns:a16="http://schemas.microsoft.com/office/drawing/2014/main" id="{FAB3EB87-D640-541C-3D07-581481073EA7}"/>
                  </a:ext>
                </a:extLst>
              </p:cNvPr>
              <p:cNvSpPr txBox="1">
                <a:spLocks noRot="1" noChangeAspect="1" noMove="1" noResize="1" noEditPoints="1" noAdjustHandles="1" noChangeArrowheads="1" noChangeShapeType="1" noTextEdit="1"/>
              </p:cNvSpPr>
              <p:nvPr/>
            </p:nvSpPr>
            <p:spPr>
              <a:xfrm>
                <a:off x="4125563" y="2080690"/>
                <a:ext cx="3175421" cy="430887"/>
              </a:xfrm>
              <a:prstGeom prst="rect">
                <a:avLst/>
              </a:prstGeom>
              <a:blipFill>
                <a:blip r:embed="rId4"/>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9485F8EC-638A-FC88-525A-4AAACE01699A}"/>
              </a:ext>
            </a:extLst>
          </p:cNvPr>
          <p:cNvSpPr txBox="1"/>
          <p:nvPr/>
        </p:nvSpPr>
        <p:spPr>
          <a:xfrm>
            <a:off x="1119410" y="2989151"/>
            <a:ext cx="8862790" cy="369332"/>
          </a:xfrm>
          <a:prstGeom prst="rect">
            <a:avLst/>
          </a:prstGeom>
          <a:noFill/>
        </p:spPr>
        <p:txBody>
          <a:bodyPr wrap="square" lIns="0" tIns="0" rIns="0" bIns="0" rtlCol="0">
            <a:spAutoFit/>
          </a:bodyPr>
          <a:lstStyle/>
          <a:p>
            <a:pPr algn="l"/>
            <a:r>
              <a:rPr lang="en-US" sz="2400" dirty="0">
                <a:solidFill>
                  <a:schemeClr val="tx1">
                    <a:lumMod val="50000"/>
                  </a:schemeClr>
                </a:solidFill>
              </a:rPr>
              <a:t>Note 1: not every point in the space emits wireless signal</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5948E9E-E705-CA77-8F15-F0D14D5850D5}"/>
                  </a:ext>
                </a:extLst>
              </p:cNvPr>
              <p:cNvSpPr txBox="1"/>
              <p:nvPr/>
            </p:nvSpPr>
            <p:spPr>
              <a:xfrm>
                <a:off x="3949394" y="3429000"/>
                <a:ext cx="3527761"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m:rPr>
                              <m:sty m:val="p"/>
                            </m:rPr>
                            <a:rPr lang="en-US" sz="2800" b="0" i="0" smtClean="0">
                              <a:latin typeface="Cambria Math" panose="02040503050406030204" pitchFamily="18" charset="0"/>
                            </a:rPr>
                            <m:t>Θ</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 </m:t>
                          </m:r>
                          <m:r>
                            <a:rPr lang="en-US" sz="2800" b="0" i="1" smtClean="0">
                              <a:latin typeface="Cambria Math" panose="02040503050406030204" pitchFamily="18" charset="0"/>
                            </a:rPr>
                            <m:t>𝑧</m:t>
                          </m:r>
                        </m:e>
                      </m:d>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𝜓</m:t>
                      </m:r>
                      <m:r>
                        <a:rPr lang="en-US" sz="2800" b="0" i="1" smtClean="0">
                          <a:latin typeface="Cambria Math" panose="02040503050406030204" pitchFamily="18" charset="0"/>
                        </a:rPr>
                        <m:t>, </m:t>
                      </m:r>
                      <m:r>
                        <a:rPr lang="en-US" sz="2800" b="0" i="1" smtClean="0">
                          <a:latin typeface="Cambria Math" panose="02040503050406030204" pitchFamily="18" charset="0"/>
                        </a:rPr>
                        <m:t>𝜎</m:t>
                      </m:r>
                      <m:r>
                        <a:rPr lang="en-US" sz="2800" b="0" i="1" smtClean="0">
                          <a:latin typeface="Cambria Math" panose="02040503050406030204" pitchFamily="18" charset="0"/>
                        </a:rPr>
                        <m:t>)</m:t>
                      </m:r>
                    </m:oMath>
                  </m:oMathPara>
                </a14:m>
                <a:endParaRPr lang="en-US" sz="2800" dirty="0" err="1"/>
              </a:p>
            </p:txBody>
          </p:sp>
        </mc:Choice>
        <mc:Fallback xmlns="">
          <p:sp>
            <p:nvSpPr>
              <p:cNvPr id="35" name="TextBox 34">
                <a:extLst>
                  <a:ext uri="{FF2B5EF4-FFF2-40B4-BE49-F238E27FC236}">
                    <a16:creationId xmlns:a16="http://schemas.microsoft.com/office/drawing/2014/main" id="{95948E9E-E705-CA77-8F15-F0D14D5850D5}"/>
                  </a:ext>
                </a:extLst>
              </p:cNvPr>
              <p:cNvSpPr txBox="1">
                <a:spLocks noRot="1" noChangeAspect="1" noMove="1" noResize="1" noEditPoints="1" noAdjustHandles="1" noChangeArrowheads="1" noChangeShapeType="1" noTextEdit="1"/>
              </p:cNvSpPr>
              <p:nvPr/>
            </p:nvSpPr>
            <p:spPr>
              <a:xfrm>
                <a:off x="3949394" y="3429000"/>
                <a:ext cx="3527761" cy="430887"/>
              </a:xfrm>
              <a:prstGeom prst="rect">
                <a:avLst/>
              </a:prstGeom>
              <a:blipFill>
                <a:blip r:embed="rId5"/>
                <a:stretch>
                  <a:fillRect/>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2C07A4C8-10CA-87AB-AAD9-E0651A362BDA}"/>
              </a:ext>
            </a:extLst>
          </p:cNvPr>
          <p:cNvGrpSpPr/>
          <p:nvPr/>
        </p:nvGrpSpPr>
        <p:grpSpPr>
          <a:xfrm>
            <a:off x="7118833" y="3355427"/>
            <a:ext cx="3003067" cy="1165096"/>
            <a:chOff x="7118833" y="3355427"/>
            <a:chExt cx="3003067" cy="1165096"/>
          </a:xfrm>
        </p:grpSpPr>
        <p:sp>
          <p:nvSpPr>
            <p:cNvPr id="36" name="Arc 35">
              <a:extLst>
                <a:ext uri="{FF2B5EF4-FFF2-40B4-BE49-F238E27FC236}">
                  <a16:creationId xmlns:a16="http://schemas.microsoft.com/office/drawing/2014/main" id="{E6BFB4AF-4A84-AD23-5BC4-8949E387D162}"/>
                </a:ext>
              </a:extLst>
            </p:cNvPr>
            <p:cNvSpPr/>
            <p:nvPr/>
          </p:nvSpPr>
          <p:spPr>
            <a:xfrm rot="16200000" flipH="1">
              <a:off x="7310928" y="3163332"/>
              <a:ext cx="1008921" cy="1393112"/>
            </a:xfrm>
            <a:prstGeom prst="arc">
              <a:avLst/>
            </a:prstGeom>
            <a:ln w="28575">
              <a:solidFill>
                <a:schemeClr val="tx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3039573B-FFE8-A97A-DB2F-5C6C73C27649}"/>
                </a:ext>
              </a:extLst>
            </p:cNvPr>
            <p:cNvSpPr txBox="1"/>
            <p:nvPr/>
          </p:nvSpPr>
          <p:spPr>
            <a:xfrm>
              <a:off x="7580438" y="3966525"/>
              <a:ext cx="2541462" cy="553998"/>
            </a:xfrm>
            <a:prstGeom prst="rect">
              <a:avLst/>
            </a:prstGeom>
            <a:noFill/>
          </p:spPr>
          <p:txBody>
            <a:bodyPr wrap="square" lIns="0" tIns="0" rIns="0" bIns="0" rtlCol="0">
              <a:spAutoFit/>
            </a:bodyPr>
            <a:lstStyle/>
            <a:p>
              <a:pPr algn="ctr"/>
              <a:r>
                <a:rPr lang="en-US" dirty="0">
                  <a:solidFill>
                    <a:schemeClr val="tx1">
                      <a:lumMod val="50000"/>
                    </a:schemeClr>
                  </a:solidFill>
                </a:rPr>
                <a:t>Probability of one point being an emitter</a:t>
              </a:r>
            </a:p>
          </p:txBody>
        </p:sp>
      </p:grpSp>
      <p:sp>
        <p:nvSpPr>
          <p:cNvPr id="51" name="TextBox 50">
            <a:extLst>
              <a:ext uri="{FF2B5EF4-FFF2-40B4-BE49-F238E27FC236}">
                <a16:creationId xmlns:a16="http://schemas.microsoft.com/office/drawing/2014/main" id="{E453ECE9-5EDD-8C5E-93DC-4643DC8FFE2A}"/>
              </a:ext>
            </a:extLst>
          </p:cNvPr>
          <p:cNvSpPr txBox="1"/>
          <p:nvPr/>
        </p:nvSpPr>
        <p:spPr>
          <a:xfrm>
            <a:off x="1150282" y="4351380"/>
            <a:ext cx="8862790" cy="369332"/>
          </a:xfrm>
          <a:prstGeom prst="rect">
            <a:avLst/>
          </a:prstGeom>
          <a:noFill/>
        </p:spPr>
        <p:txBody>
          <a:bodyPr wrap="square" lIns="0" tIns="0" rIns="0" bIns="0" rtlCol="0">
            <a:spAutoFit/>
          </a:bodyPr>
          <a:lstStyle/>
          <a:p>
            <a:pPr algn="l"/>
            <a:r>
              <a:rPr lang="en-US" sz="2400" dirty="0">
                <a:solidFill>
                  <a:schemeClr val="tx1">
                    <a:lumMod val="50000"/>
                  </a:schemeClr>
                </a:solidFill>
              </a:rPr>
              <a:t>Note 2: the signal emission is direction-dependent</a:t>
            </a:r>
          </a:p>
        </p:txBody>
      </p:sp>
      <p:sp>
        <p:nvSpPr>
          <p:cNvPr id="52" name="Oval 51">
            <a:extLst>
              <a:ext uri="{FF2B5EF4-FFF2-40B4-BE49-F238E27FC236}">
                <a16:creationId xmlns:a16="http://schemas.microsoft.com/office/drawing/2014/main" id="{D47E8A12-77FB-E58F-D2DC-5C9A57618F75}"/>
              </a:ext>
            </a:extLst>
          </p:cNvPr>
          <p:cNvSpPr/>
          <p:nvPr/>
        </p:nvSpPr>
        <p:spPr>
          <a:xfrm rot="21207463">
            <a:off x="1159701" y="523217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grpSp>
        <p:nvGrpSpPr>
          <p:cNvPr id="3" name="Group 2">
            <a:extLst>
              <a:ext uri="{FF2B5EF4-FFF2-40B4-BE49-F238E27FC236}">
                <a16:creationId xmlns:a16="http://schemas.microsoft.com/office/drawing/2014/main" id="{98AC1EDB-ED64-CD5C-A4FD-C99029FDB9F2}"/>
              </a:ext>
            </a:extLst>
          </p:cNvPr>
          <p:cNvGrpSpPr/>
          <p:nvPr/>
        </p:nvGrpSpPr>
        <p:grpSpPr>
          <a:xfrm>
            <a:off x="1247381" y="4720712"/>
            <a:ext cx="2828097" cy="610765"/>
            <a:chOff x="1254609" y="4982951"/>
            <a:chExt cx="2828097" cy="610765"/>
          </a:xfrm>
        </p:grpSpPr>
        <p:cxnSp>
          <p:nvCxnSpPr>
            <p:cNvPr id="54" name="Straight Arrow Connector 53">
              <a:extLst>
                <a:ext uri="{FF2B5EF4-FFF2-40B4-BE49-F238E27FC236}">
                  <a16:creationId xmlns:a16="http://schemas.microsoft.com/office/drawing/2014/main" id="{88D2E41C-0DB1-8F40-EC81-AF94ECBDA10C}"/>
                </a:ext>
              </a:extLst>
            </p:cNvPr>
            <p:cNvCxnSpPr>
              <a:cxnSpLocks/>
            </p:cNvCxnSpPr>
            <p:nvPr/>
          </p:nvCxnSpPr>
          <p:spPr>
            <a:xfrm flipH="1">
              <a:off x="1254609" y="5301362"/>
              <a:ext cx="1066397" cy="292354"/>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4DCFC21-2C78-15F1-8F88-EBBC351C1812}"/>
                    </a:ext>
                  </a:extLst>
                </p:cNvPr>
                <p:cNvSpPr txBox="1"/>
                <p:nvPr/>
              </p:nvSpPr>
              <p:spPr>
                <a:xfrm>
                  <a:off x="2321006" y="4982951"/>
                  <a:ext cx="1761700"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1</m:t>
                                </m:r>
                              </m:sub>
                            </m:sSub>
                          </m:sup>
                        </m:sSup>
                      </m:oMath>
                    </m:oMathPara>
                  </a14:m>
                  <a:endParaRPr lang="en-US" sz="2400" dirty="0" err="1"/>
                </a:p>
              </p:txBody>
            </p:sp>
          </mc:Choice>
          <mc:Fallback xmlns="">
            <p:sp>
              <p:nvSpPr>
                <p:cNvPr id="57" name="TextBox 56">
                  <a:extLst>
                    <a:ext uri="{FF2B5EF4-FFF2-40B4-BE49-F238E27FC236}">
                      <a16:creationId xmlns:a16="http://schemas.microsoft.com/office/drawing/2014/main" id="{F4DCFC21-2C78-15F1-8F88-EBBC351C1812}"/>
                    </a:ext>
                  </a:extLst>
                </p:cNvPr>
                <p:cNvSpPr txBox="1">
                  <a:spLocks noRot="1" noChangeAspect="1" noMove="1" noResize="1" noEditPoints="1" noAdjustHandles="1" noChangeArrowheads="1" noChangeShapeType="1" noTextEdit="1"/>
                </p:cNvSpPr>
                <p:nvPr/>
              </p:nvSpPr>
              <p:spPr>
                <a:xfrm>
                  <a:off x="2321006" y="4982951"/>
                  <a:ext cx="1761700" cy="383567"/>
                </a:xfrm>
                <a:prstGeom prst="rect">
                  <a:avLst/>
                </a:prstGeom>
                <a:blipFill>
                  <a:blip r:embed="rId6"/>
                  <a:stretch>
                    <a:fillRect t="-4762" b="-14286"/>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4933B278-152B-792B-A2B1-2B6FDDB781F5}"/>
              </a:ext>
            </a:extLst>
          </p:cNvPr>
          <p:cNvGrpSpPr/>
          <p:nvPr/>
        </p:nvGrpSpPr>
        <p:grpSpPr>
          <a:xfrm>
            <a:off x="1247381" y="5331477"/>
            <a:ext cx="2454982" cy="740861"/>
            <a:chOff x="1254609" y="5593716"/>
            <a:chExt cx="2454982" cy="740861"/>
          </a:xfrm>
        </p:grpSpPr>
        <p:cxnSp>
          <p:nvCxnSpPr>
            <p:cNvPr id="62" name="Straight Arrow Connector 61">
              <a:extLst>
                <a:ext uri="{FF2B5EF4-FFF2-40B4-BE49-F238E27FC236}">
                  <a16:creationId xmlns:a16="http://schemas.microsoft.com/office/drawing/2014/main" id="{FF5B7FA6-7FEE-A062-0749-9F16FBD4F099}"/>
                </a:ext>
              </a:extLst>
            </p:cNvPr>
            <p:cNvCxnSpPr>
              <a:cxnSpLocks/>
            </p:cNvCxnSpPr>
            <p:nvPr/>
          </p:nvCxnSpPr>
          <p:spPr>
            <a:xfrm flipH="1" flipV="1">
              <a:off x="1254609" y="5593716"/>
              <a:ext cx="789398" cy="641438"/>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4E191BC-7A4D-7AA7-0209-09D2304CA238}"/>
                    </a:ext>
                  </a:extLst>
                </p:cNvPr>
                <p:cNvSpPr txBox="1"/>
                <p:nvPr/>
              </p:nvSpPr>
              <p:spPr>
                <a:xfrm>
                  <a:off x="1933656" y="5951010"/>
                  <a:ext cx="1775935"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2</m:t>
                                </m:r>
                              </m:sub>
                            </m:sSub>
                          </m:sup>
                        </m:sSup>
                      </m:oMath>
                    </m:oMathPara>
                  </a14:m>
                  <a:endParaRPr lang="en-US" sz="2400" dirty="0" err="1"/>
                </a:p>
              </p:txBody>
            </p:sp>
          </mc:Choice>
          <mc:Fallback xmlns="">
            <p:sp>
              <p:nvSpPr>
                <p:cNvPr id="65" name="TextBox 64">
                  <a:extLst>
                    <a:ext uri="{FF2B5EF4-FFF2-40B4-BE49-F238E27FC236}">
                      <a16:creationId xmlns:a16="http://schemas.microsoft.com/office/drawing/2014/main" id="{54E191BC-7A4D-7AA7-0209-09D2304CA238}"/>
                    </a:ext>
                  </a:extLst>
                </p:cNvPr>
                <p:cNvSpPr txBox="1">
                  <a:spLocks noRot="1" noChangeAspect="1" noMove="1" noResize="1" noEditPoints="1" noAdjustHandles="1" noChangeArrowheads="1" noChangeShapeType="1" noTextEdit="1"/>
                </p:cNvSpPr>
                <p:nvPr/>
              </p:nvSpPr>
              <p:spPr>
                <a:xfrm>
                  <a:off x="1933656" y="5951010"/>
                  <a:ext cx="1775935" cy="383567"/>
                </a:xfrm>
                <a:prstGeom prst="rect">
                  <a:avLst/>
                </a:prstGeom>
                <a:blipFill>
                  <a:blip r:embed="rId7"/>
                  <a:stretch>
                    <a:fillRect t="-4762" b="-1428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982A0A0-F953-B041-46AE-846346790F08}"/>
                  </a:ext>
                </a:extLst>
              </p:cNvPr>
              <p:cNvSpPr txBox="1"/>
              <p:nvPr/>
            </p:nvSpPr>
            <p:spPr>
              <a:xfrm>
                <a:off x="3856706" y="5135285"/>
                <a:ext cx="4260333"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m:rPr>
                              <m:sty m:val="p"/>
                            </m:rPr>
                            <a:rPr lang="en-US" sz="2800" b="0" i="0" smtClean="0">
                              <a:latin typeface="Cambria Math" panose="02040503050406030204" pitchFamily="18" charset="0"/>
                            </a:rPr>
                            <m:t>Θ</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 </m:t>
                          </m:r>
                          <m:r>
                            <a:rPr lang="en-US" sz="2800" b="0" i="1" smtClean="0">
                              <a:latin typeface="Cambria Math" panose="02040503050406030204" pitchFamily="18" charset="0"/>
                            </a:rPr>
                            <m:t>𝑧</m:t>
                          </m:r>
                          <m:r>
                            <a:rPr lang="en-US" sz="2800" b="0" i="1" smtClean="0">
                              <a:latin typeface="Cambria Math" panose="02040503050406030204" pitchFamily="18" charset="0"/>
                            </a:rPr>
                            <m:t>, </m:t>
                          </m:r>
                          <m:r>
                            <a:rPr lang="en-US" sz="2800" b="0" i="1" smtClean="0">
                              <a:latin typeface="Cambria Math" panose="02040503050406030204" pitchFamily="18" charset="0"/>
                            </a:rPr>
                            <m:t>𝜃</m:t>
                          </m:r>
                          <m:r>
                            <a:rPr lang="en-US" sz="2800" b="0" i="1" smtClean="0">
                              <a:latin typeface="Cambria Math" panose="02040503050406030204" pitchFamily="18" charset="0"/>
                            </a:rPr>
                            <m:t>, </m:t>
                          </m:r>
                          <m:r>
                            <a:rPr lang="en-US" sz="2800" b="0" i="1" smtClean="0">
                              <a:latin typeface="Cambria Math" panose="02040503050406030204" pitchFamily="18" charset="0"/>
                            </a:rPr>
                            <m:t>𝜙</m:t>
                          </m:r>
                        </m:e>
                      </m:d>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𝜓</m:t>
                      </m:r>
                      <m:r>
                        <a:rPr lang="en-US" sz="2800" b="0" i="1" smtClean="0">
                          <a:latin typeface="Cambria Math" panose="02040503050406030204" pitchFamily="18" charset="0"/>
                        </a:rPr>
                        <m:t>, </m:t>
                      </m:r>
                      <m:r>
                        <a:rPr lang="en-US" sz="2800" b="0" i="1" smtClean="0">
                          <a:latin typeface="Cambria Math" panose="02040503050406030204" pitchFamily="18" charset="0"/>
                        </a:rPr>
                        <m:t>𝜎</m:t>
                      </m:r>
                      <m:r>
                        <a:rPr lang="en-US" sz="2800" b="0" i="1" smtClean="0">
                          <a:latin typeface="Cambria Math" panose="02040503050406030204" pitchFamily="18" charset="0"/>
                        </a:rPr>
                        <m:t>)</m:t>
                      </m:r>
                    </m:oMath>
                  </m:oMathPara>
                </a14:m>
                <a:endParaRPr lang="en-US" sz="2800" dirty="0" err="1"/>
              </a:p>
            </p:txBody>
          </p:sp>
        </mc:Choice>
        <mc:Fallback xmlns="">
          <p:sp>
            <p:nvSpPr>
              <p:cNvPr id="66" name="TextBox 65">
                <a:extLst>
                  <a:ext uri="{FF2B5EF4-FFF2-40B4-BE49-F238E27FC236}">
                    <a16:creationId xmlns:a16="http://schemas.microsoft.com/office/drawing/2014/main" id="{D982A0A0-F953-B041-46AE-846346790F08}"/>
                  </a:ext>
                </a:extLst>
              </p:cNvPr>
              <p:cNvSpPr txBox="1">
                <a:spLocks noRot="1" noChangeAspect="1" noMove="1" noResize="1" noEditPoints="1" noAdjustHandles="1" noChangeArrowheads="1" noChangeShapeType="1" noTextEdit="1"/>
              </p:cNvSpPr>
              <p:nvPr/>
            </p:nvSpPr>
            <p:spPr>
              <a:xfrm>
                <a:off x="3856706" y="5135285"/>
                <a:ext cx="4260333" cy="430887"/>
              </a:xfrm>
              <a:prstGeom prst="rect">
                <a:avLst/>
              </a:prstGeom>
              <a:blipFill>
                <a:blip r:embed="rId8"/>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71519BD-1195-B226-92F3-E2055456B9D5}"/>
              </a:ext>
            </a:extLst>
          </p:cNvPr>
          <p:cNvGrpSpPr/>
          <p:nvPr/>
        </p:nvGrpSpPr>
        <p:grpSpPr>
          <a:xfrm>
            <a:off x="5566034" y="5064774"/>
            <a:ext cx="4194214" cy="1237955"/>
            <a:chOff x="5540350" y="5331911"/>
            <a:chExt cx="4194214" cy="1237955"/>
          </a:xfrm>
        </p:grpSpPr>
        <p:sp>
          <p:nvSpPr>
            <p:cNvPr id="67" name="Arc 66">
              <a:extLst>
                <a:ext uri="{FF2B5EF4-FFF2-40B4-BE49-F238E27FC236}">
                  <a16:creationId xmlns:a16="http://schemas.microsoft.com/office/drawing/2014/main" id="{9FB2AD47-379E-476A-82DF-7984999316FE}"/>
                </a:ext>
              </a:extLst>
            </p:cNvPr>
            <p:cNvSpPr/>
            <p:nvPr/>
          </p:nvSpPr>
          <p:spPr>
            <a:xfrm rot="16200000" flipH="1">
              <a:off x="7278059" y="3884328"/>
              <a:ext cx="1008921" cy="3904088"/>
            </a:xfrm>
            <a:prstGeom prst="arc">
              <a:avLst>
                <a:gd name="adj1" fmla="val 16200000"/>
                <a:gd name="adj2" fmla="val 21031183"/>
              </a:avLst>
            </a:prstGeom>
            <a:ln w="28575">
              <a:solidFill>
                <a:schemeClr val="tx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BF3309A-9168-362F-4237-E7EC25BFEC2E}"/>
                </a:ext>
              </a:extLst>
            </p:cNvPr>
            <p:cNvCxnSpPr/>
            <p:nvPr/>
          </p:nvCxnSpPr>
          <p:spPr>
            <a:xfrm>
              <a:off x="5540350" y="5828411"/>
              <a:ext cx="618496" cy="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795D6F4-C80F-1AE7-8A83-6A9B22B1179D}"/>
                </a:ext>
              </a:extLst>
            </p:cNvPr>
            <p:cNvSpPr txBox="1"/>
            <p:nvPr/>
          </p:nvSpPr>
          <p:spPr>
            <a:xfrm>
              <a:off x="7538559" y="6015868"/>
              <a:ext cx="1818988" cy="553998"/>
            </a:xfrm>
            <a:prstGeom prst="rect">
              <a:avLst/>
            </a:prstGeom>
            <a:noFill/>
          </p:spPr>
          <p:txBody>
            <a:bodyPr wrap="square" lIns="0" tIns="0" rIns="0" bIns="0" rtlCol="0">
              <a:spAutoFit/>
            </a:bodyPr>
            <a:lstStyle/>
            <a:p>
              <a:pPr algn="ctr"/>
              <a:r>
                <a:rPr lang="en-US" dirty="0">
                  <a:solidFill>
                    <a:schemeClr val="tx1">
                      <a:lumMod val="50000"/>
                    </a:schemeClr>
                  </a:solidFill>
                </a:rPr>
                <a:t>direction coordinates</a:t>
              </a:r>
            </a:p>
          </p:txBody>
        </p:sp>
      </p:grpSp>
      <p:grpSp>
        <p:nvGrpSpPr>
          <p:cNvPr id="88" name="Group 87">
            <a:extLst>
              <a:ext uri="{FF2B5EF4-FFF2-40B4-BE49-F238E27FC236}">
                <a16:creationId xmlns:a16="http://schemas.microsoft.com/office/drawing/2014/main" id="{3244182A-F196-B5B7-7899-79C65E519E66}"/>
              </a:ext>
            </a:extLst>
          </p:cNvPr>
          <p:cNvGrpSpPr/>
          <p:nvPr/>
        </p:nvGrpSpPr>
        <p:grpSpPr>
          <a:xfrm>
            <a:off x="9089442" y="4438359"/>
            <a:ext cx="2165723" cy="1905094"/>
            <a:chOff x="9007794" y="3810446"/>
            <a:chExt cx="2972943" cy="2615171"/>
          </a:xfrm>
        </p:grpSpPr>
        <p:sp>
          <p:nvSpPr>
            <p:cNvPr id="75" name="Oval 74">
              <a:extLst>
                <a:ext uri="{FF2B5EF4-FFF2-40B4-BE49-F238E27FC236}">
                  <a16:creationId xmlns:a16="http://schemas.microsoft.com/office/drawing/2014/main" id="{39C37A34-4C65-8756-5A70-AA9C299D3DBD}"/>
                </a:ext>
              </a:extLst>
            </p:cNvPr>
            <p:cNvSpPr/>
            <p:nvPr/>
          </p:nvSpPr>
          <p:spPr>
            <a:xfrm>
              <a:off x="9429485" y="4662068"/>
              <a:ext cx="2551252" cy="936460"/>
            </a:xfrm>
            <a:prstGeom prst="ellipse">
              <a:avLst/>
            </a:prstGeom>
            <a:solidFill>
              <a:schemeClr val="accent1">
                <a:lumMod val="40000"/>
                <a:lumOff val="60000"/>
                <a:alpha val="22000"/>
              </a:schemeClr>
            </a:solidFill>
            <a:ln>
              <a:solidFill>
                <a:schemeClr val="tx1">
                  <a:lumMod val="95000"/>
                  <a:lumOff val="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Oval 76">
              <a:extLst>
                <a:ext uri="{FF2B5EF4-FFF2-40B4-BE49-F238E27FC236}">
                  <a16:creationId xmlns:a16="http://schemas.microsoft.com/office/drawing/2014/main" id="{379D66FF-C55D-6B0A-91B2-875D4C4A1518}"/>
                </a:ext>
              </a:extLst>
            </p:cNvPr>
            <p:cNvSpPr/>
            <p:nvPr/>
          </p:nvSpPr>
          <p:spPr>
            <a:xfrm>
              <a:off x="9434700" y="3859887"/>
              <a:ext cx="2540822" cy="2540822"/>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4A872E1D-AE43-9360-1DE0-9DE6D912AEEF}"/>
                </a:ext>
              </a:extLst>
            </p:cNvPr>
            <p:cNvCxnSpPr>
              <a:endCxn id="77" idx="0"/>
            </p:cNvCxnSpPr>
            <p:nvPr/>
          </p:nvCxnSpPr>
          <p:spPr>
            <a:xfrm flipV="1">
              <a:off x="10705111" y="3859887"/>
              <a:ext cx="0" cy="1295766"/>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B8531CD0-71EC-EA77-F748-81BB960F2EEC}"/>
                </a:ext>
              </a:extLst>
            </p:cNvPr>
            <p:cNvCxnSpPr>
              <a:cxnSpLocks/>
              <a:endCxn id="75" idx="5"/>
            </p:cNvCxnSpPr>
            <p:nvPr/>
          </p:nvCxnSpPr>
          <p:spPr>
            <a:xfrm>
              <a:off x="10716702" y="5155653"/>
              <a:ext cx="890413" cy="305734"/>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976AF412-B5EC-AC49-4E0E-DE3691B00474}"/>
                </a:ext>
              </a:extLst>
            </p:cNvPr>
            <p:cNvCxnSpPr>
              <a:cxnSpLocks/>
              <a:endCxn id="77" idx="6"/>
            </p:cNvCxnSpPr>
            <p:nvPr/>
          </p:nvCxnSpPr>
          <p:spPr>
            <a:xfrm flipV="1">
              <a:off x="10705110" y="5130298"/>
              <a:ext cx="1270412" cy="15499"/>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E70B83A0-A265-A36C-1593-BF9B3D9AB897}"/>
                </a:ext>
              </a:extLst>
            </p:cNvPr>
            <p:cNvCxnSpPr>
              <a:cxnSpLocks/>
            </p:cNvCxnSpPr>
            <p:nvPr/>
          </p:nvCxnSpPr>
          <p:spPr>
            <a:xfrm flipV="1">
              <a:off x="10705111" y="4247393"/>
              <a:ext cx="592592" cy="900556"/>
            </a:xfrm>
            <a:prstGeom prst="straightConnector1">
              <a:avLst/>
            </a:prstGeom>
            <a:ln w="57150">
              <a:solidFill>
                <a:srgbClr val="3C81F3"/>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2" name="Arc 81">
              <a:extLst>
                <a:ext uri="{FF2B5EF4-FFF2-40B4-BE49-F238E27FC236}">
                  <a16:creationId xmlns:a16="http://schemas.microsoft.com/office/drawing/2014/main" id="{A8915526-54BA-E1AD-9265-3CBE6E1B5C9D}"/>
                </a:ext>
              </a:extLst>
            </p:cNvPr>
            <p:cNvSpPr/>
            <p:nvPr/>
          </p:nvSpPr>
          <p:spPr>
            <a:xfrm rot="5400000">
              <a:off x="10902069" y="4903066"/>
              <a:ext cx="305734" cy="429930"/>
            </a:xfrm>
            <a:prstGeom prst="arc">
              <a:avLst>
                <a:gd name="adj1" fmla="val 16952659"/>
                <a:gd name="adj2" fmla="val 2079225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9E4D72B-95BF-5039-0C60-272902277E2B}"/>
                    </a:ext>
                  </a:extLst>
                </p:cNvPr>
                <p:cNvSpPr txBox="1"/>
                <p:nvPr/>
              </p:nvSpPr>
              <p:spPr>
                <a:xfrm>
                  <a:off x="11233833" y="5056901"/>
                  <a:ext cx="276733" cy="337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𝜙</m:t>
                        </m:r>
                      </m:oMath>
                    </m:oMathPara>
                  </a14:m>
                  <a:endParaRPr lang="en-US" sz="1600" dirty="0"/>
                </a:p>
              </p:txBody>
            </p:sp>
          </mc:Choice>
          <mc:Fallback xmlns="">
            <p:sp>
              <p:nvSpPr>
                <p:cNvPr id="83" name="TextBox 82">
                  <a:extLst>
                    <a:ext uri="{FF2B5EF4-FFF2-40B4-BE49-F238E27FC236}">
                      <a16:creationId xmlns:a16="http://schemas.microsoft.com/office/drawing/2014/main" id="{29E4D72B-95BF-5039-0C60-272902277E2B}"/>
                    </a:ext>
                  </a:extLst>
                </p:cNvPr>
                <p:cNvSpPr txBox="1">
                  <a:spLocks noRot="1" noChangeAspect="1" noMove="1" noResize="1" noEditPoints="1" noAdjustHandles="1" noChangeArrowheads="1" noChangeShapeType="1" noTextEdit="1"/>
                </p:cNvSpPr>
                <p:nvPr/>
              </p:nvSpPr>
              <p:spPr>
                <a:xfrm>
                  <a:off x="11233833" y="5056901"/>
                  <a:ext cx="276733" cy="337994"/>
                </a:xfrm>
                <a:prstGeom prst="rect">
                  <a:avLst/>
                </a:prstGeom>
                <a:blipFill>
                  <a:blip r:embed="rId9"/>
                  <a:stretch>
                    <a:fillRect l="-30303" r="-33333" b="-37500"/>
                  </a:stretch>
                </a:blipFill>
              </p:spPr>
              <p:txBody>
                <a:bodyPr/>
                <a:lstStyle/>
                <a:p>
                  <a:r>
                    <a:rPr lang="en-US">
                      <a:noFill/>
                    </a:rPr>
                    <a:t> </a:t>
                  </a:r>
                </a:p>
              </p:txBody>
            </p:sp>
          </mc:Fallback>
        </mc:AlternateContent>
        <p:sp>
          <p:nvSpPr>
            <p:cNvPr id="84" name="Arc 83">
              <a:extLst>
                <a:ext uri="{FF2B5EF4-FFF2-40B4-BE49-F238E27FC236}">
                  <a16:creationId xmlns:a16="http://schemas.microsoft.com/office/drawing/2014/main" id="{248C08B1-04CB-0F40-C907-331227964AC5}"/>
                </a:ext>
              </a:extLst>
            </p:cNvPr>
            <p:cNvSpPr/>
            <p:nvPr/>
          </p:nvSpPr>
          <p:spPr>
            <a:xfrm rot="1363964">
              <a:off x="10523241" y="4957647"/>
              <a:ext cx="434414" cy="567957"/>
            </a:xfrm>
            <a:prstGeom prst="arc">
              <a:avLst>
                <a:gd name="adj1" fmla="val 16200000"/>
                <a:gd name="adj2" fmla="val 2039742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20FED81F-D247-B17F-4D47-CC89B4F09033}"/>
                    </a:ext>
                  </a:extLst>
                </p:cNvPr>
                <p:cNvSpPr txBox="1"/>
                <p:nvPr/>
              </p:nvSpPr>
              <p:spPr>
                <a:xfrm>
                  <a:off x="10913162" y="4814812"/>
                  <a:ext cx="245927" cy="337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𝜃</m:t>
                        </m:r>
                      </m:oMath>
                    </m:oMathPara>
                  </a14:m>
                  <a:endParaRPr lang="en-US" sz="1600" dirty="0"/>
                </a:p>
              </p:txBody>
            </p:sp>
          </mc:Choice>
          <mc:Fallback xmlns="">
            <p:sp>
              <p:nvSpPr>
                <p:cNvPr id="85" name="TextBox 84">
                  <a:extLst>
                    <a:ext uri="{FF2B5EF4-FFF2-40B4-BE49-F238E27FC236}">
                      <a16:creationId xmlns:a16="http://schemas.microsoft.com/office/drawing/2014/main" id="{20FED81F-D247-B17F-4D47-CC89B4F09033}"/>
                    </a:ext>
                  </a:extLst>
                </p:cNvPr>
                <p:cNvSpPr txBox="1">
                  <a:spLocks noRot="1" noChangeAspect="1" noMove="1" noResize="1" noEditPoints="1" noAdjustHandles="1" noChangeArrowheads="1" noChangeShapeType="1" noTextEdit="1"/>
                </p:cNvSpPr>
                <p:nvPr/>
              </p:nvSpPr>
              <p:spPr>
                <a:xfrm>
                  <a:off x="10913162" y="4814812"/>
                  <a:ext cx="245927" cy="337994"/>
                </a:xfrm>
                <a:prstGeom prst="rect">
                  <a:avLst/>
                </a:prstGeom>
                <a:blipFill>
                  <a:blip r:embed="rId10"/>
                  <a:stretch>
                    <a:fillRect l="-24138" r="-24138" b="-10000"/>
                  </a:stretch>
                </a:blipFill>
              </p:spPr>
              <p:txBody>
                <a:bodyPr/>
                <a:lstStyle/>
                <a:p>
                  <a:r>
                    <a:rPr lang="en-US">
                      <a:noFill/>
                    </a:rPr>
                    <a:t> </a:t>
                  </a:r>
                </a:p>
              </p:txBody>
            </p:sp>
          </mc:Fallback>
        </mc:AlternateContent>
        <p:sp>
          <p:nvSpPr>
            <p:cNvPr id="86" name="Arc 85">
              <a:extLst>
                <a:ext uri="{FF2B5EF4-FFF2-40B4-BE49-F238E27FC236}">
                  <a16:creationId xmlns:a16="http://schemas.microsoft.com/office/drawing/2014/main" id="{54428824-9F05-F3D5-5AC3-EB6A23513576}"/>
                </a:ext>
              </a:extLst>
            </p:cNvPr>
            <p:cNvSpPr/>
            <p:nvPr/>
          </p:nvSpPr>
          <p:spPr>
            <a:xfrm rot="1044622">
              <a:off x="9007794" y="3810446"/>
              <a:ext cx="2615171" cy="2615171"/>
            </a:xfrm>
            <a:prstGeom prst="arc">
              <a:avLst>
                <a:gd name="adj1" fmla="val 16200000"/>
                <a:gd name="adj2" fmla="val 2149340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87" name="Oval 86">
              <a:extLst>
                <a:ext uri="{FF2B5EF4-FFF2-40B4-BE49-F238E27FC236}">
                  <a16:creationId xmlns:a16="http://schemas.microsoft.com/office/drawing/2014/main" id="{3E663036-CC94-BD22-354C-DA5C368FB3B5}"/>
                </a:ext>
              </a:extLst>
            </p:cNvPr>
            <p:cNvSpPr/>
            <p:nvPr/>
          </p:nvSpPr>
          <p:spPr>
            <a:xfrm rot="21207463">
              <a:off x="10643353" y="5062746"/>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sz="1200">
                <a:solidFill>
                  <a:srgbClr val="FFFFFF"/>
                </a:solidFill>
                <a:latin typeface="Aptos" panose="02110004020202020204"/>
              </a:endParaRPr>
            </a:p>
          </p:txBody>
        </p:sp>
      </p:grpSp>
      <p:grpSp>
        <p:nvGrpSpPr>
          <p:cNvPr id="10" name="Group 9">
            <a:extLst>
              <a:ext uri="{FF2B5EF4-FFF2-40B4-BE49-F238E27FC236}">
                <a16:creationId xmlns:a16="http://schemas.microsoft.com/office/drawing/2014/main" id="{13A378E3-4030-784E-EB99-088FD1F7B8EE}"/>
              </a:ext>
            </a:extLst>
          </p:cNvPr>
          <p:cNvGrpSpPr/>
          <p:nvPr/>
        </p:nvGrpSpPr>
        <p:grpSpPr>
          <a:xfrm>
            <a:off x="6476476" y="2282964"/>
            <a:ext cx="4194214" cy="558582"/>
            <a:chOff x="5540350" y="5331911"/>
            <a:chExt cx="4194214" cy="1255005"/>
          </a:xfrm>
        </p:grpSpPr>
        <p:sp>
          <p:nvSpPr>
            <p:cNvPr id="11" name="Arc 10">
              <a:extLst>
                <a:ext uri="{FF2B5EF4-FFF2-40B4-BE49-F238E27FC236}">
                  <a16:creationId xmlns:a16="http://schemas.microsoft.com/office/drawing/2014/main" id="{77A650A2-0705-1C4A-B29C-F7D384E1BF61}"/>
                </a:ext>
              </a:extLst>
            </p:cNvPr>
            <p:cNvSpPr/>
            <p:nvPr/>
          </p:nvSpPr>
          <p:spPr>
            <a:xfrm rot="16200000" flipH="1">
              <a:off x="7278059" y="3884328"/>
              <a:ext cx="1008921" cy="3904088"/>
            </a:xfrm>
            <a:prstGeom prst="arc">
              <a:avLst>
                <a:gd name="adj1" fmla="val 16200000"/>
                <a:gd name="adj2" fmla="val 21031183"/>
              </a:avLst>
            </a:prstGeom>
            <a:ln w="28575">
              <a:solidFill>
                <a:schemeClr val="tx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E5F4EA9-8D19-6920-6442-7844C45C278D}"/>
                </a:ext>
              </a:extLst>
            </p:cNvPr>
            <p:cNvCxnSpPr/>
            <p:nvPr/>
          </p:nvCxnSpPr>
          <p:spPr>
            <a:xfrm>
              <a:off x="5540350" y="5828411"/>
              <a:ext cx="618496" cy="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970181-A07A-CF19-CCD8-E44AB51069E2}"/>
                </a:ext>
              </a:extLst>
            </p:cNvPr>
            <p:cNvSpPr txBox="1"/>
            <p:nvPr/>
          </p:nvSpPr>
          <p:spPr>
            <a:xfrm>
              <a:off x="7901498" y="5964563"/>
              <a:ext cx="1818988" cy="622353"/>
            </a:xfrm>
            <a:prstGeom prst="rect">
              <a:avLst/>
            </a:prstGeom>
            <a:noFill/>
          </p:spPr>
          <p:txBody>
            <a:bodyPr wrap="square" lIns="0" tIns="0" rIns="0" bIns="0" rtlCol="0">
              <a:spAutoFit/>
            </a:bodyPr>
            <a:lstStyle/>
            <a:p>
              <a:pPr algn="ctr"/>
              <a:r>
                <a:rPr lang="en-US" dirty="0">
                  <a:solidFill>
                    <a:schemeClr val="tx1">
                      <a:lumMod val="50000"/>
                    </a:schemeClr>
                  </a:solidFill>
                </a:rPr>
                <a:t>Amplitude &amp; Phase</a:t>
              </a:r>
            </a:p>
          </p:txBody>
        </p:sp>
      </p:grpSp>
      <p:grpSp>
        <p:nvGrpSpPr>
          <p:cNvPr id="14" name="Group 13">
            <a:extLst>
              <a:ext uri="{FF2B5EF4-FFF2-40B4-BE49-F238E27FC236}">
                <a16:creationId xmlns:a16="http://schemas.microsoft.com/office/drawing/2014/main" id="{1AB91CA1-0E37-6BD1-D757-2327AD1C6BF8}"/>
              </a:ext>
            </a:extLst>
          </p:cNvPr>
          <p:cNvGrpSpPr/>
          <p:nvPr/>
        </p:nvGrpSpPr>
        <p:grpSpPr>
          <a:xfrm flipH="1">
            <a:off x="840930" y="2312041"/>
            <a:ext cx="4812710" cy="558582"/>
            <a:chOff x="5540350" y="5331911"/>
            <a:chExt cx="4194214" cy="1255005"/>
          </a:xfrm>
        </p:grpSpPr>
        <p:sp>
          <p:nvSpPr>
            <p:cNvPr id="15" name="Arc 14">
              <a:extLst>
                <a:ext uri="{FF2B5EF4-FFF2-40B4-BE49-F238E27FC236}">
                  <a16:creationId xmlns:a16="http://schemas.microsoft.com/office/drawing/2014/main" id="{D3101066-A7BB-F5D2-0EE3-9C687552D73E}"/>
                </a:ext>
              </a:extLst>
            </p:cNvPr>
            <p:cNvSpPr/>
            <p:nvPr/>
          </p:nvSpPr>
          <p:spPr>
            <a:xfrm rot="16200000" flipH="1">
              <a:off x="7278059" y="3884328"/>
              <a:ext cx="1008921" cy="3904088"/>
            </a:xfrm>
            <a:prstGeom prst="arc">
              <a:avLst>
                <a:gd name="adj1" fmla="val 16200000"/>
                <a:gd name="adj2" fmla="val 21031183"/>
              </a:avLst>
            </a:prstGeom>
            <a:ln w="28575">
              <a:solidFill>
                <a:schemeClr val="tx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98B2A1E-3960-69B3-B92B-4B5C0E5239C9}"/>
                </a:ext>
              </a:extLst>
            </p:cNvPr>
            <p:cNvCxnSpPr/>
            <p:nvPr/>
          </p:nvCxnSpPr>
          <p:spPr>
            <a:xfrm>
              <a:off x="5540350" y="5828411"/>
              <a:ext cx="618496" cy="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129D29-6C7D-1A39-736A-7CE29DE152E5}"/>
                </a:ext>
              </a:extLst>
            </p:cNvPr>
            <p:cNvSpPr txBox="1"/>
            <p:nvPr/>
          </p:nvSpPr>
          <p:spPr>
            <a:xfrm>
              <a:off x="7901498" y="5964563"/>
              <a:ext cx="1818988" cy="622353"/>
            </a:xfrm>
            <a:prstGeom prst="rect">
              <a:avLst/>
            </a:prstGeom>
            <a:noFill/>
          </p:spPr>
          <p:txBody>
            <a:bodyPr wrap="square" lIns="0" tIns="0" rIns="0" bIns="0" rtlCol="0">
              <a:spAutoFit/>
            </a:bodyPr>
            <a:lstStyle/>
            <a:p>
              <a:pPr algn="ctr"/>
              <a:r>
                <a:rPr lang="en-US" dirty="0">
                  <a:solidFill>
                    <a:schemeClr val="tx1">
                      <a:lumMod val="50000"/>
                    </a:schemeClr>
                  </a:solidFill>
                </a:rPr>
                <a:t>Spatial Coordinates</a:t>
              </a:r>
            </a:p>
          </p:txBody>
        </p:sp>
      </p:grpSp>
    </p:spTree>
    <p:extLst>
      <p:ext uri="{BB962C8B-B14F-4D97-AF65-F5344CB8AC3E}">
        <p14:creationId xmlns:p14="http://schemas.microsoft.com/office/powerpoint/2010/main" val="10912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left)">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fade">
                                      <p:cBhvr>
                                        <p:cTn id="7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P spid="24" grpId="0"/>
      <p:bldP spid="35" grpId="0"/>
      <p:bldP spid="51" grpId="0"/>
      <p:bldP spid="52" grpId="0" animBg="1"/>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C080C8-E007-F2D0-2344-2CD419ED894C}"/>
              </a:ext>
            </a:extLst>
          </p:cNvPr>
          <p:cNvSpPr>
            <a:spLocks noGrp="1"/>
          </p:cNvSpPr>
          <p:nvPr>
            <p:ph type="title"/>
          </p:nvPr>
        </p:nvSpPr>
        <p:spPr>
          <a:xfrm>
            <a:off x="838200" y="365129"/>
            <a:ext cx="11646600" cy="1325563"/>
          </a:xfrm>
        </p:spPr>
        <p:txBody>
          <a:bodyPr/>
          <a:lstStyle/>
          <a:p>
            <a:r>
              <a:rPr lang="en-US" dirty="0"/>
              <a:t>Neural Wireless Scene Representation</a:t>
            </a:r>
          </a:p>
        </p:txBody>
      </p:sp>
      <p:sp>
        <p:nvSpPr>
          <p:cNvPr id="4" name="Date Placeholder 3">
            <a:extLst>
              <a:ext uri="{FF2B5EF4-FFF2-40B4-BE49-F238E27FC236}">
                <a16:creationId xmlns:a16="http://schemas.microsoft.com/office/drawing/2014/main" id="{0995C8E1-B721-F85A-F2BF-8519EB1482E1}"/>
              </a:ext>
            </a:extLst>
          </p:cNvPr>
          <p:cNvSpPr>
            <a:spLocks noGrp="1"/>
          </p:cNvSpPr>
          <p:nvPr>
            <p:ph type="dt" sz="half" idx="4294967295"/>
          </p:nvPr>
        </p:nvSpPr>
        <p:spPr>
          <a:xfrm>
            <a:off x="463446" y="6371861"/>
            <a:ext cx="2743200" cy="365125"/>
          </a:xfrm>
        </p:spPr>
        <p:txBody>
          <a:bodyPr/>
          <a:lstStyle/>
          <a:p>
            <a:fld id="{FA6EA13E-D85D-234A-B454-2515B0E8FC3F}" type="datetime4">
              <a:rPr lang="en-US" smtClean="0"/>
              <a:t>July 23, 2024</a:t>
            </a:fld>
            <a:endParaRPr lang="en-US" dirty="0"/>
          </a:p>
        </p:txBody>
      </p:sp>
      <p:sp>
        <p:nvSpPr>
          <p:cNvPr id="5" name="Slide Number Placeholder 4">
            <a:extLst>
              <a:ext uri="{FF2B5EF4-FFF2-40B4-BE49-F238E27FC236}">
                <a16:creationId xmlns:a16="http://schemas.microsoft.com/office/drawing/2014/main" id="{BB38412E-172D-9E42-3A30-A6535D5A1BB6}"/>
              </a:ext>
            </a:extLst>
          </p:cNvPr>
          <p:cNvSpPr>
            <a:spLocks noGrp="1"/>
          </p:cNvSpPr>
          <p:nvPr>
            <p:ph type="sldNum" sz="quarter" idx="12"/>
          </p:nvPr>
        </p:nvSpPr>
        <p:spPr/>
        <p:txBody>
          <a:bodyPr/>
          <a:lstStyle/>
          <a:p>
            <a:fld id="{B6238B5B-F19C-E947-A0BC-87BD7983F871}" type="slidenum">
              <a:rPr lang="en-US" smtClean="0"/>
              <a:pPr/>
              <a:t>21</a:t>
            </a:fld>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8984BC1-8D72-A5D6-B08E-8FCA8787D8B8}"/>
                  </a:ext>
                </a:extLst>
              </p:cNvPr>
              <p:cNvSpPr txBox="1"/>
              <p:nvPr/>
            </p:nvSpPr>
            <p:spPr>
              <a:xfrm>
                <a:off x="1008382" y="1452927"/>
                <a:ext cx="10175236" cy="369332"/>
              </a:xfrm>
              <a:prstGeom prst="rect">
                <a:avLst/>
              </a:prstGeom>
              <a:noFill/>
            </p:spPr>
            <p:txBody>
              <a:bodyPr wrap="square" lIns="0" tIns="0" rIns="0" bIns="0" rtlCol="0">
                <a:spAutoFit/>
              </a:bodyPr>
              <a:lstStyle/>
              <a:p>
                <a:pPr algn="ctr"/>
                <a:r>
                  <a:rPr lang="en-US" sz="2400" dirty="0">
                    <a:solidFill>
                      <a:schemeClr val="tx1">
                        <a:lumMod val="50000"/>
                      </a:schemeClr>
                    </a:solidFill>
                  </a:rPr>
                  <a:t>We can parameterize a continuous function </a:t>
                </a:r>
                <a14:m>
                  <m:oMath xmlns:m="http://schemas.openxmlformats.org/officeDocument/2006/math">
                    <m:sSub>
                      <m:sSubPr>
                        <m:ctrlPr>
                          <a:rPr lang="en-US" sz="2400" b="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panose="02040503050406030204" pitchFamily="18" charset="0"/>
                          </a:rPr>
                          <m:t>𝑓</m:t>
                        </m:r>
                      </m:e>
                      <m:sub>
                        <m:r>
                          <m:rPr>
                            <m:sty m:val="p"/>
                          </m:rPr>
                          <a:rPr lang="en-US" sz="2400" b="0" i="0" smtClean="0">
                            <a:solidFill>
                              <a:schemeClr val="tx1">
                                <a:lumMod val="50000"/>
                              </a:schemeClr>
                            </a:solidFill>
                            <a:latin typeface="Cambria Math" panose="02040503050406030204" pitchFamily="18" charset="0"/>
                          </a:rPr>
                          <m:t>Θ</m:t>
                        </m:r>
                      </m:sub>
                    </m:sSub>
                  </m:oMath>
                </a14:m>
                <a:r>
                  <a:rPr lang="en-US" sz="2400" dirty="0">
                    <a:solidFill>
                      <a:schemeClr val="tx1">
                        <a:lumMod val="50000"/>
                      </a:schemeClr>
                    </a:solidFill>
                  </a:rPr>
                  <a:t> with a neural network model</a:t>
                </a:r>
              </a:p>
            </p:txBody>
          </p:sp>
        </mc:Choice>
        <mc:Fallback xmlns="">
          <p:sp>
            <p:nvSpPr>
              <p:cNvPr id="24" name="TextBox 23">
                <a:extLst>
                  <a:ext uri="{FF2B5EF4-FFF2-40B4-BE49-F238E27FC236}">
                    <a16:creationId xmlns:a16="http://schemas.microsoft.com/office/drawing/2014/main" id="{58984BC1-8D72-A5D6-B08E-8FCA8787D8B8}"/>
                  </a:ext>
                </a:extLst>
              </p:cNvPr>
              <p:cNvSpPr txBox="1">
                <a:spLocks noRot="1" noChangeAspect="1" noMove="1" noResize="1" noEditPoints="1" noAdjustHandles="1" noChangeArrowheads="1" noChangeShapeType="1" noTextEdit="1"/>
              </p:cNvSpPr>
              <p:nvPr/>
            </p:nvSpPr>
            <p:spPr>
              <a:xfrm>
                <a:off x="1008382" y="1452927"/>
                <a:ext cx="10175236" cy="369332"/>
              </a:xfrm>
              <a:prstGeom prst="rect">
                <a:avLst/>
              </a:prstGeom>
              <a:blipFill>
                <a:blip r:embed="rId3"/>
                <a:stretch>
                  <a:fillRect t="-24590" b="-49180"/>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2DF660E8-4334-E940-0678-701A23C3367F}"/>
              </a:ext>
            </a:extLst>
          </p:cNvPr>
          <p:cNvGrpSpPr/>
          <p:nvPr/>
        </p:nvGrpSpPr>
        <p:grpSpPr>
          <a:xfrm>
            <a:off x="3033395" y="2258539"/>
            <a:ext cx="6521006" cy="3398402"/>
            <a:chOff x="2903659" y="1892083"/>
            <a:chExt cx="7550977" cy="3893535"/>
          </a:xfrm>
        </p:grpSpPr>
        <p:sp>
          <p:nvSpPr>
            <p:cNvPr id="26" name="Rectangle 25">
              <a:extLst>
                <a:ext uri="{FF2B5EF4-FFF2-40B4-BE49-F238E27FC236}">
                  <a16:creationId xmlns:a16="http://schemas.microsoft.com/office/drawing/2014/main" id="{13FD5562-050C-721A-D91A-44F8FF5F727D}"/>
                </a:ext>
              </a:extLst>
            </p:cNvPr>
            <p:cNvSpPr/>
            <p:nvPr/>
          </p:nvSpPr>
          <p:spPr>
            <a:xfrm>
              <a:off x="4866452" y="2014042"/>
              <a:ext cx="536632" cy="2729495"/>
            </a:xfrm>
            <a:prstGeom prst="rect">
              <a:avLst/>
            </a:prstGeom>
            <a:solidFill>
              <a:srgbClr val="4285F4">
                <a:lumMod val="60000"/>
                <a:lumOff val="40000"/>
              </a:srgbClr>
            </a:solidFill>
            <a:ln w="25400" cap="flat" cmpd="sng" algn="ctr">
              <a:solidFill>
                <a:srgbClr val="4285F4">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27" name="Rectangle 26">
              <a:extLst>
                <a:ext uri="{FF2B5EF4-FFF2-40B4-BE49-F238E27FC236}">
                  <a16:creationId xmlns:a16="http://schemas.microsoft.com/office/drawing/2014/main" id="{9849AEEB-4E4C-A1AB-1C75-CF90A5DCF710}"/>
                </a:ext>
              </a:extLst>
            </p:cNvPr>
            <p:cNvSpPr/>
            <p:nvPr/>
          </p:nvSpPr>
          <p:spPr>
            <a:xfrm>
              <a:off x="5787547" y="2014042"/>
              <a:ext cx="536632" cy="2729495"/>
            </a:xfrm>
            <a:prstGeom prst="rect">
              <a:avLst/>
            </a:prstGeom>
            <a:solidFill>
              <a:srgbClr val="4285F4">
                <a:lumMod val="60000"/>
                <a:lumOff val="40000"/>
              </a:srgbClr>
            </a:solidFill>
            <a:ln w="25400" cap="flat" cmpd="sng" algn="ctr">
              <a:solidFill>
                <a:srgbClr val="4285F4">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28" name="Straight Arrow Connector 27">
              <a:extLst>
                <a:ext uri="{FF2B5EF4-FFF2-40B4-BE49-F238E27FC236}">
                  <a16:creationId xmlns:a16="http://schemas.microsoft.com/office/drawing/2014/main" id="{089C86D7-C411-F339-3B5F-E537AB63D832}"/>
                </a:ext>
              </a:extLst>
            </p:cNvPr>
            <p:cNvCxnSpPr>
              <a:cxnSpLocks/>
              <a:stCxn id="33" idx="3"/>
              <a:endCxn id="26" idx="1"/>
            </p:cNvCxnSpPr>
            <p:nvPr/>
          </p:nvCxnSpPr>
          <p:spPr>
            <a:xfrm>
              <a:off x="4480225" y="3378790"/>
              <a:ext cx="386227" cy="0"/>
            </a:xfrm>
            <a:prstGeom prst="straightConnector1">
              <a:avLst/>
            </a:prstGeom>
            <a:noFill/>
            <a:ln w="57150" cap="flat" cmpd="sng" algn="ctr">
              <a:solidFill>
                <a:srgbClr val="000000">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9F8A7BDF-9760-3B43-048B-10DD1A18478D}"/>
                </a:ext>
              </a:extLst>
            </p:cNvPr>
            <p:cNvCxnSpPr>
              <a:cxnSpLocks/>
              <a:stCxn id="26" idx="3"/>
              <a:endCxn id="27" idx="1"/>
            </p:cNvCxnSpPr>
            <p:nvPr/>
          </p:nvCxnSpPr>
          <p:spPr>
            <a:xfrm>
              <a:off x="5403084" y="3378790"/>
              <a:ext cx="384463" cy="0"/>
            </a:xfrm>
            <a:prstGeom prst="straightConnector1">
              <a:avLst/>
            </a:prstGeom>
            <a:noFill/>
            <a:ln w="57150" cap="flat" cmpd="sng" algn="ctr">
              <a:solidFill>
                <a:srgbClr val="000000">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80E6870B-8A45-1075-96D5-0CBF4616FE42}"/>
                </a:ext>
              </a:extLst>
            </p:cNvPr>
            <p:cNvCxnSpPr>
              <a:cxnSpLocks/>
            </p:cNvCxnSpPr>
            <p:nvPr/>
          </p:nvCxnSpPr>
          <p:spPr>
            <a:xfrm>
              <a:off x="7241017" y="2209208"/>
              <a:ext cx="396899" cy="0"/>
            </a:xfrm>
            <a:prstGeom prst="straightConnector1">
              <a:avLst/>
            </a:prstGeom>
            <a:noFill/>
            <a:ln w="57150" cap="flat" cmpd="sng" algn="ctr">
              <a:solidFill>
                <a:srgbClr val="000000">
                  <a:shade val="95000"/>
                  <a:satMod val="105000"/>
                </a:srgbClr>
              </a:solidFill>
              <a:prstDash val="solid"/>
              <a:tailEnd type="triangle"/>
            </a:ln>
            <a:effectLst/>
          </p:spPr>
        </p:cxnSp>
        <p:sp>
          <p:nvSpPr>
            <p:cNvPr id="31" name="Rectangle 30">
              <a:extLst>
                <a:ext uri="{FF2B5EF4-FFF2-40B4-BE49-F238E27FC236}">
                  <a16:creationId xmlns:a16="http://schemas.microsoft.com/office/drawing/2014/main" id="{4AC86B99-B583-8712-4BDC-1099D96BD7FE}"/>
                </a:ext>
              </a:extLst>
            </p:cNvPr>
            <p:cNvSpPr/>
            <p:nvPr/>
          </p:nvSpPr>
          <p:spPr>
            <a:xfrm>
              <a:off x="7637916" y="2659376"/>
              <a:ext cx="536632" cy="2084161"/>
            </a:xfrm>
            <a:prstGeom prst="rect">
              <a:avLst/>
            </a:prstGeom>
            <a:solidFill>
              <a:srgbClr val="4285F4">
                <a:lumMod val="60000"/>
                <a:lumOff val="40000"/>
              </a:srgbClr>
            </a:solidFill>
            <a:ln w="25400" cap="flat" cmpd="sng" algn="ctr">
              <a:solidFill>
                <a:srgbClr val="4285F4">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endParaRPr>
            </a:p>
          </p:txBody>
        </p:sp>
        <p:cxnSp>
          <p:nvCxnSpPr>
            <p:cNvPr id="32" name="Straight Arrow Connector 31">
              <a:extLst>
                <a:ext uri="{FF2B5EF4-FFF2-40B4-BE49-F238E27FC236}">
                  <a16:creationId xmlns:a16="http://schemas.microsoft.com/office/drawing/2014/main" id="{BC2752C5-C7CD-A4B5-DAFF-5B9C02F04E6D}"/>
                </a:ext>
              </a:extLst>
            </p:cNvPr>
            <p:cNvCxnSpPr>
              <a:cxnSpLocks/>
              <a:stCxn id="44" idx="3"/>
            </p:cNvCxnSpPr>
            <p:nvPr/>
          </p:nvCxnSpPr>
          <p:spPr>
            <a:xfrm flipV="1">
              <a:off x="7241017" y="3378789"/>
              <a:ext cx="396899" cy="1"/>
            </a:xfrm>
            <a:prstGeom prst="straightConnector1">
              <a:avLst/>
            </a:prstGeom>
            <a:noFill/>
            <a:ln w="57150" cap="flat" cmpd="sng" algn="ctr">
              <a:solidFill>
                <a:srgbClr val="000000">
                  <a:shade val="95000"/>
                  <a:satMod val="105000"/>
                </a:srgbClr>
              </a:solidFill>
              <a:prstDash val="solid"/>
              <a:tailEnd type="triangle"/>
            </a:ln>
            <a:effectLst/>
          </p:spPr>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36E98EC-76F4-011E-9702-E52782545BD4}"/>
                    </a:ext>
                  </a:extLst>
                </p:cNvPr>
                <p:cNvSpPr/>
                <p:nvPr/>
              </p:nvSpPr>
              <p:spPr>
                <a:xfrm>
                  <a:off x="2903659" y="3024432"/>
                  <a:ext cx="1576566" cy="708715"/>
                </a:xfrm>
                <a:prstGeom prst="rect">
                  <a:avLst/>
                </a:prstGeom>
                <a:solidFill>
                  <a:srgbClr val="EEFF41">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𝑥</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𝑦</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𝑧</m:t>
                        </m:r>
                      </m:oMath>
                    </m:oMathPara>
                  </a14:m>
                  <a:endParaRPr kumimoji="0" lang="en-US" sz="28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33" name="Rectangle 32">
                  <a:extLst>
                    <a:ext uri="{FF2B5EF4-FFF2-40B4-BE49-F238E27FC236}">
                      <a16:creationId xmlns:a16="http://schemas.microsoft.com/office/drawing/2014/main" id="{D36E98EC-76F4-011E-9702-E52782545BD4}"/>
                    </a:ext>
                  </a:extLst>
                </p:cNvPr>
                <p:cNvSpPr>
                  <a:spLocks noRot="1" noChangeAspect="1" noMove="1" noResize="1" noEditPoints="1" noAdjustHandles="1" noChangeArrowheads="1" noChangeShapeType="1" noTextEdit="1"/>
                </p:cNvSpPr>
                <p:nvPr/>
              </p:nvSpPr>
              <p:spPr>
                <a:xfrm>
                  <a:off x="2903659" y="3024432"/>
                  <a:ext cx="1576566" cy="708715"/>
                </a:xfrm>
                <a:prstGeom prst="rect">
                  <a:avLst/>
                </a:prstGeom>
                <a:blipFill>
                  <a:blip r:embed="rId4"/>
                  <a:stretch>
                    <a:fillRect/>
                  </a:stretch>
                </a:blipFill>
                <a:ln w="25400" cap="flat" cmpd="sng" algn="ctr">
                  <a:noFill/>
                  <a:prstDash val="solid"/>
                </a:ln>
                <a:effectLst/>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93329D87-5C23-8E13-5F2A-C90016CFA8E0}"/>
                </a:ext>
              </a:extLst>
            </p:cNvPr>
            <p:cNvCxnSpPr>
              <a:cxnSpLocks/>
              <a:stCxn id="31" idx="3"/>
              <a:endCxn id="35" idx="1"/>
            </p:cNvCxnSpPr>
            <p:nvPr/>
          </p:nvCxnSpPr>
          <p:spPr>
            <a:xfrm>
              <a:off x="8174548" y="3701457"/>
              <a:ext cx="396899" cy="0"/>
            </a:xfrm>
            <a:prstGeom prst="straightConnector1">
              <a:avLst/>
            </a:prstGeom>
            <a:noFill/>
            <a:ln w="57150" cap="flat" cmpd="sng" algn="ctr">
              <a:solidFill>
                <a:srgbClr val="000000">
                  <a:shade val="95000"/>
                  <a:satMod val="105000"/>
                </a:srgbClr>
              </a:solidFill>
              <a:prstDash val="solid"/>
              <a:tailEnd type="triangle"/>
            </a:ln>
            <a:effectLst/>
          </p:spPr>
        </p:cxnSp>
        <p:sp>
          <p:nvSpPr>
            <p:cNvPr id="35" name="Rectangle 34">
              <a:extLst>
                <a:ext uri="{FF2B5EF4-FFF2-40B4-BE49-F238E27FC236}">
                  <a16:creationId xmlns:a16="http://schemas.microsoft.com/office/drawing/2014/main" id="{368922FA-E19B-F650-6371-7E899B319C34}"/>
                </a:ext>
              </a:extLst>
            </p:cNvPr>
            <p:cNvSpPr/>
            <p:nvPr/>
          </p:nvSpPr>
          <p:spPr>
            <a:xfrm>
              <a:off x="8571447" y="2659376"/>
              <a:ext cx="536632" cy="2084161"/>
            </a:xfrm>
            <a:prstGeom prst="rect">
              <a:avLst/>
            </a:prstGeom>
            <a:solidFill>
              <a:srgbClr val="8EB6F8"/>
            </a:solidFill>
            <a:ln w="25400" cap="flat" cmpd="sng" algn="ctr">
              <a:solidFill>
                <a:srgbClr val="4285F4">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endParaRPr>
            </a:p>
          </p:txBody>
        </p:sp>
        <p:cxnSp>
          <p:nvCxnSpPr>
            <p:cNvPr id="36" name="Straight Arrow Connector 35">
              <a:extLst>
                <a:ext uri="{FF2B5EF4-FFF2-40B4-BE49-F238E27FC236}">
                  <a16:creationId xmlns:a16="http://schemas.microsoft.com/office/drawing/2014/main" id="{1468F842-C83C-9664-7CE3-FED2E21B8FEB}"/>
                </a:ext>
              </a:extLst>
            </p:cNvPr>
            <p:cNvCxnSpPr>
              <a:cxnSpLocks/>
              <a:stCxn id="35" idx="3"/>
            </p:cNvCxnSpPr>
            <p:nvPr/>
          </p:nvCxnSpPr>
          <p:spPr>
            <a:xfrm flipV="1">
              <a:off x="9108079" y="3701456"/>
              <a:ext cx="396899" cy="1"/>
            </a:xfrm>
            <a:prstGeom prst="straightConnector1">
              <a:avLst/>
            </a:prstGeom>
            <a:noFill/>
            <a:ln w="57150" cap="flat" cmpd="sng" algn="ctr">
              <a:solidFill>
                <a:srgbClr val="000000">
                  <a:shade val="95000"/>
                  <a:satMod val="105000"/>
                </a:srgbClr>
              </a:solidFill>
              <a:prstDash val="soli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AF4A35-7E6A-A0CC-D839-3E98E0A4155B}"/>
                    </a:ext>
                  </a:extLst>
                </p:cNvPr>
                <p:cNvSpPr txBox="1"/>
                <p:nvPr/>
              </p:nvSpPr>
              <p:spPr>
                <a:xfrm>
                  <a:off x="7431844" y="1892083"/>
                  <a:ext cx="785589" cy="492443"/>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𝜎</m:t>
                        </m:r>
                      </m:oMath>
                    </m:oMathPara>
                  </a14:m>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p:txBody>
            </p:sp>
          </mc:Choice>
          <mc:Fallback xmlns="">
            <p:sp>
              <p:nvSpPr>
                <p:cNvPr id="37" name="TextBox 36">
                  <a:extLst>
                    <a:ext uri="{FF2B5EF4-FFF2-40B4-BE49-F238E27FC236}">
                      <a16:creationId xmlns:a16="http://schemas.microsoft.com/office/drawing/2014/main" id="{2CAF4A35-7E6A-A0CC-D839-3E98E0A4155B}"/>
                    </a:ext>
                  </a:extLst>
                </p:cNvPr>
                <p:cNvSpPr txBox="1">
                  <a:spLocks noRot="1" noChangeAspect="1" noMove="1" noResize="1" noEditPoints="1" noAdjustHandles="1" noChangeArrowheads="1" noChangeShapeType="1" noTextEdit="1"/>
                </p:cNvSpPr>
                <p:nvPr/>
              </p:nvSpPr>
              <p:spPr>
                <a:xfrm>
                  <a:off x="7431844" y="1892083"/>
                  <a:ext cx="785589" cy="492443"/>
                </a:xfrm>
                <a:prstGeom prst="rect">
                  <a:avLst/>
                </a:prstGeom>
                <a:blipFill>
                  <a:blip r:embed="rId5"/>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D00BB3F1-1449-CACD-C925-716AD5679B65}"/>
                </a:ext>
              </a:extLst>
            </p:cNvPr>
            <p:cNvCxnSpPr>
              <a:cxnSpLocks/>
              <a:stCxn id="27" idx="3"/>
              <a:endCxn id="44" idx="1"/>
            </p:cNvCxnSpPr>
            <p:nvPr/>
          </p:nvCxnSpPr>
          <p:spPr>
            <a:xfrm>
              <a:off x="6324179" y="3378790"/>
              <a:ext cx="380206" cy="0"/>
            </a:xfrm>
            <a:prstGeom prst="straightConnector1">
              <a:avLst/>
            </a:prstGeom>
            <a:noFill/>
            <a:ln w="57150" cap="flat" cmpd="sng" algn="ctr">
              <a:solidFill>
                <a:srgbClr val="000000">
                  <a:shade val="95000"/>
                  <a:satMod val="105000"/>
                </a:srgbClr>
              </a:solidFill>
              <a:prstDash val="solid"/>
              <a:tailEnd type="triangle"/>
            </a:ln>
            <a:effectLst/>
          </p:spPr>
        </p:cxnSp>
        <p:sp>
          <p:nvSpPr>
            <p:cNvPr id="44" name="Rectangle 43">
              <a:extLst>
                <a:ext uri="{FF2B5EF4-FFF2-40B4-BE49-F238E27FC236}">
                  <a16:creationId xmlns:a16="http://schemas.microsoft.com/office/drawing/2014/main" id="{BD895446-46A2-1E8B-5A32-AB510E9A2E40}"/>
                </a:ext>
              </a:extLst>
            </p:cNvPr>
            <p:cNvSpPr/>
            <p:nvPr/>
          </p:nvSpPr>
          <p:spPr>
            <a:xfrm>
              <a:off x="6704385" y="2014042"/>
              <a:ext cx="536632" cy="2729495"/>
            </a:xfrm>
            <a:prstGeom prst="rect">
              <a:avLst/>
            </a:prstGeom>
            <a:solidFill>
              <a:srgbClr val="4285F4">
                <a:lumMod val="60000"/>
                <a:lumOff val="40000"/>
              </a:srgbClr>
            </a:solidFill>
            <a:ln w="25400" cap="flat" cmpd="sng" algn="ctr">
              <a:solidFill>
                <a:srgbClr val="4285F4">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CC196B-F70E-5D30-DA03-08172366C261}"/>
                    </a:ext>
                  </a:extLst>
                </p:cNvPr>
                <p:cNvSpPr txBox="1"/>
                <p:nvPr/>
              </p:nvSpPr>
              <p:spPr>
                <a:xfrm>
                  <a:off x="9371839" y="3474389"/>
                  <a:ext cx="1082797" cy="98488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𝐴</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𝜓</m:t>
                        </m:r>
                      </m:oMath>
                    </m:oMathPara>
                  </a14:m>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p:txBody>
            </p:sp>
          </mc:Choice>
          <mc:Fallback xmlns="">
            <p:sp>
              <p:nvSpPr>
                <p:cNvPr id="46" name="TextBox 45">
                  <a:extLst>
                    <a:ext uri="{FF2B5EF4-FFF2-40B4-BE49-F238E27FC236}">
                      <a16:creationId xmlns:a16="http://schemas.microsoft.com/office/drawing/2014/main" id="{D5CC196B-F70E-5D30-DA03-08172366C261}"/>
                    </a:ext>
                  </a:extLst>
                </p:cNvPr>
                <p:cNvSpPr txBox="1">
                  <a:spLocks noRot="1" noChangeAspect="1" noMove="1" noResize="1" noEditPoints="1" noAdjustHandles="1" noChangeArrowheads="1" noChangeShapeType="1" noTextEdit="1"/>
                </p:cNvSpPr>
                <p:nvPr/>
              </p:nvSpPr>
              <p:spPr>
                <a:xfrm>
                  <a:off x="9371839" y="3474389"/>
                  <a:ext cx="1082797" cy="984885"/>
                </a:xfrm>
                <a:prstGeom prst="rect">
                  <a:avLst/>
                </a:prstGeom>
                <a:blipFill>
                  <a:blip r:embed="rId6"/>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ED573AA7-AC96-1744-F377-988CF8516C4A}"/>
                </a:ext>
              </a:extLst>
            </p:cNvPr>
            <p:cNvCxnSpPr>
              <a:cxnSpLocks/>
            </p:cNvCxnSpPr>
            <p:nvPr/>
          </p:nvCxnSpPr>
          <p:spPr>
            <a:xfrm flipV="1">
              <a:off x="7927380" y="4743537"/>
              <a:ext cx="0" cy="368532"/>
            </a:xfrm>
            <a:prstGeom prst="straightConnector1">
              <a:avLst/>
            </a:prstGeom>
            <a:noFill/>
            <a:ln w="57150" cap="flat" cmpd="sng" algn="ctr">
              <a:solidFill>
                <a:srgbClr val="000000">
                  <a:shade val="95000"/>
                  <a:satMod val="105000"/>
                </a:srgbClr>
              </a:solidFill>
              <a:prstDash val="solid"/>
              <a:tailEnd type="triangle"/>
            </a:ln>
            <a:effectLst/>
          </p:spPr>
        </p:cxn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B81DB88-32E3-C9F3-6371-57A88858BED9}"/>
                    </a:ext>
                  </a:extLst>
                </p:cNvPr>
                <p:cNvSpPr/>
                <p:nvPr/>
              </p:nvSpPr>
              <p:spPr>
                <a:xfrm>
                  <a:off x="7439466" y="5076903"/>
                  <a:ext cx="1021846" cy="708715"/>
                </a:xfrm>
                <a:prstGeom prst="rect">
                  <a:avLst/>
                </a:prstGeom>
                <a:solidFill>
                  <a:srgbClr val="EEFF41">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𝜃</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𝜙</m:t>
                        </m:r>
                      </m:oMath>
                    </m:oMathPara>
                  </a14:m>
                  <a:endParaRPr kumimoji="0" lang="en-US" sz="28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48" name="Rectangle 47">
                  <a:extLst>
                    <a:ext uri="{FF2B5EF4-FFF2-40B4-BE49-F238E27FC236}">
                      <a16:creationId xmlns:a16="http://schemas.microsoft.com/office/drawing/2014/main" id="{2B81DB88-32E3-C9F3-6371-57A88858BED9}"/>
                    </a:ext>
                  </a:extLst>
                </p:cNvPr>
                <p:cNvSpPr>
                  <a:spLocks noRot="1" noChangeAspect="1" noMove="1" noResize="1" noEditPoints="1" noAdjustHandles="1" noChangeArrowheads="1" noChangeShapeType="1" noTextEdit="1"/>
                </p:cNvSpPr>
                <p:nvPr/>
              </p:nvSpPr>
              <p:spPr>
                <a:xfrm>
                  <a:off x="7439466" y="5076903"/>
                  <a:ext cx="1021846" cy="708715"/>
                </a:xfrm>
                <a:prstGeom prst="rect">
                  <a:avLst/>
                </a:prstGeom>
                <a:blipFill>
                  <a:blip r:embed="rId7"/>
                  <a:stretch>
                    <a:fillRect/>
                  </a:stretch>
                </a:blipFill>
                <a:ln w="25400" cap="flat" cmpd="sng" algn="ctr">
                  <a:noFill/>
                  <a:prstDash val="solid"/>
                </a:ln>
                <a:effectLst/>
              </p:spPr>
              <p:txBody>
                <a:bodyPr/>
                <a:lstStyle/>
                <a:p>
                  <a:r>
                    <a:rPr lang="en-US">
                      <a:noFill/>
                    </a:rPr>
                    <a:t> </a:t>
                  </a:r>
                </a:p>
              </p:txBody>
            </p:sp>
          </mc:Fallback>
        </mc:AlternateContent>
      </p:grpSp>
    </p:spTree>
    <p:extLst>
      <p:ext uri="{BB962C8B-B14F-4D97-AF65-F5344CB8AC3E}">
        <p14:creationId xmlns:p14="http://schemas.microsoft.com/office/powerpoint/2010/main" val="69465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8A4EC97-38B4-A733-6ADF-69B14834BF6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61766F5-805D-C8CF-56D3-AD4E3E81CAEA}"/>
              </a:ext>
            </a:extLst>
          </p:cNvPr>
          <p:cNvSpPr>
            <a:spLocks noGrp="1"/>
          </p:cNvSpPr>
          <p:nvPr>
            <p:ph idx="1"/>
          </p:nvPr>
        </p:nvSpPr>
        <p:spPr>
          <a:xfrm>
            <a:off x="564600" y="2443084"/>
            <a:ext cx="11423400" cy="2179316"/>
          </a:xfrm>
        </p:spPr>
        <p:txBody>
          <a:bodyPr>
            <a:noAutofit/>
          </a:bodyPr>
          <a:lstStyle/>
          <a:p>
            <a:pPr marL="0" indent="0">
              <a:lnSpc>
                <a:spcPct val="150000"/>
              </a:lnSpc>
              <a:buNone/>
            </a:pPr>
            <a:r>
              <a:rPr lang="en-US" dirty="0">
                <a:solidFill>
                  <a:schemeClr val="bg1">
                    <a:lumMod val="50000"/>
                  </a:schemeClr>
                </a:solidFill>
              </a:rPr>
              <a:t>1. Represent a wireless scene with a neural network</a:t>
            </a:r>
          </a:p>
          <a:p>
            <a:pPr marL="0" indent="0">
              <a:lnSpc>
                <a:spcPct val="150000"/>
              </a:lnSpc>
              <a:buNone/>
            </a:pPr>
            <a:r>
              <a:rPr lang="en-US" dirty="0">
                <a:solidFill>
                  <a:schemeClr val="tx1">
                    <a:lumMod val="50000"/>
                  </a:schemeClr>
                </a:solidFill>
              </a:rPr>
              <a:t>2. Synthesize a wireless channel at any location with the scene representation</a:t>
            </a:r>
          </a:p>
          <a:p>
            <a:pPr marL="0" indent="0">
              <a:lnSpc>
                <a:spcPct val="150000"/>
              </a:lnSpc>
              <a:buNone/>
            </a:pPr>
            <a:r>
              <a:rPr lang="en-US" dirty="0">
                <a:solidFill>
                  <a:schemeClr val="bg1">
                    <a:lumMod val="50000"/>
                  </a:schemeClr>
                </a:solidFill>
              </a:rPr>
              <a:t>3. Learn the representation from the sparse measurements </a:t>
            </a:r>
          </a:p>
          <a:p>
            <a:pPr marL="0" indent="0">
              <a:lnSpc>
                <a:spcPct val="150000"/>
              </a:lnSpc>
              <a:buNone/>
            </a:pPr>
            <a:endParaRPr lang="en-US" dirty="0">
              <a:solidFill>
                <a:schemeClr val="tx1">
                  <a:lumMod val="50000"/>
                </a:schemeClr>
              </a:solidFill>
            </a:endParaRPr>
          </a:p>
        </p:txBody>
      </p:sp>
      <p:sp>
        <p:nvSpPr>
          <p:cNvPr id="2" name="Date Placeholder 1">
            <a:extLst>
              <a:ext uri="{FF2B5EF4-FFF2-40B4-BE49-F238E27FC236}">
                <a16:creationId xmlns:a16="http://schemas.microsoft.com/office/drawing/2014/main" id="{15364E3F-6630-FFB7-D665-72359B084E5A}"/>
              </a:ext>
            </a:extLst>
          </p:cNvPr>
          <p:cNvSpPr>
            <a:spLocks noGrp="1"/>
          </p:cNvSpPr>
          <p:nvPr>
            <p:ph type="dt" sz="half" idx="4294967295"/>
          </p:nvPr>
        </p:nvSpPr>
        <p:spPr>
          <a:xfrm>
            <a:off x="838200" y="6356350"/>
            <a:ext cx="2743200" cy="365125"/>
          </a:xfrm>
        </p:spPr>
        <p:txBody>
          <a:bodyPr/>
          <a:lstStyle/>
          <a:p>
            <a:fld id="{24D8B39A-01F2-FA4B-87F6-F02AC7945853}" type="datetime4">
              <a:rPr lang="en-US" smtClean="0"/>
              <a:t>July 23, 2024</a:t>
            </a:fld>
            <a:endParaRPr lang="en-US" dirty="0"/>
          </a:p>
        </p:txBody>
      </p:sp>
      <p:sp>
        <p:nvSpPr>
          <p:cNvPr id="3" name="Slide Number Placeholder 2">
            <a:extLst>
              <a:ext uri="{FF2B5EF4-FFF2-40B4-BE49-F238E27FC236}">
                <a16:creationId xmlns:a16="http://schemas.microsoft.com/office/drawing/2014/main" id="{50FAF9C1-7FD2-5200-C671-4FA9C11A1542}"/>
              </a:ext>
            </a:extLst>
          </p:cNvPr>
          <p:cNvSpPr>
            <a:spLocks noGrp="1"/>
          </p:cNvSpPr>
          <p:nvPr>
            <p:ph type="sldNum" sz="quarter" idx="12"/>
          </p:nvPr>
        </p:nvSpPr>
        <p:spPr/>
        <p:txBody>
          <a:bodyPr/>
          <a:lstStyle/>
          <a:p>
            <a:fld id="{B6238B5B-F19C-E947-A0BC-87BD7983F871}" type="slidenum">
              <a:rPr lang="en-US" smtClean="0"/>
              <a:pPr/>
              <a:t>22</a:t>
            </a:fld>
            <a:endParaRPr lang="en-US" dirty="0"/>
          </a:p>
        </p:txBody>
      </p:sp>
      <p:sp>
        <p:nvSpPr>
          <p:cNvPr id="9" name="TextBox 8">
            <a:extLst>
              <a:ext uri="{FF2B5EF4-FFF2-40B4-BE49-F238E27FC236}">
                <a16:creationId xmlns:a16="http://schemas.microsoft.com/office/drawing/2014/main" id="{FA68D32D-D8F8-8339-6C47-469E8CA363EA}"/>
              </a:ext>
            </a:extLst>
          </p:cNvPr>
          <p:cNvSpPr txBox="1"/>
          <p:nvPr/>
        </p:nvSpPr>
        <p:spPr>
          <a:xfrm>
            <a:off x="864750" y="430386"/>
            <a:ext cx="10462500" cy="1323439"/>
          </a:xfrm>
          <a:prstGeom prst="rect">
            <a:avLst/>
          </a:prstGeom>
          <a:noFill/>
        </p:spPr>
        <p:txBody>
          <a:bodyPr wrap="square">
            <a:spAutoFit/>
          </a:bodyPr>
          <a:lstStyle/>
          <a:p>
            <a:pPr algn="ctr"/>
            <a:r>
              <a:rPr lang="en-US" sz="4000" dirty="0"/>
              <a:t>How to predict the channel at any locations with only a sparse set of measurements? </a:t>
            </a:r>
          </a:p>
        </p:txBody>
      </p:sp>
    </p:spTree>
    <p:extLst>
      <p:ext uri="{BB962C8B-B14F-4D97-AF65-F5344CB8AC3E}">
        <p14:creationId xmlns:p14="http://schemas.microsoft.com/office/powerpoint/2010/main" val="1986050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DDCEDAB-70DF-4C76-FC53-0EF8AD34519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63914D0-B60A-D75C-B2F0-CA3D8793F91B}"/>
              </a:ext>
            </a:extLst>
          </p:cNvPr>
          <p:cNvSpPr>
            <a:spLocks noGrp="1"/>
          </p:cNvSpPr>
          <p:nvPr>
            <p:ph idx="1"/>
          </p:nvPr>
        </p:nvSpPr>
        <p:spPr>
          <a:xfrm>
            <a:off x="564600" y="2443084"/>
            <a:ext cx="11423400" cy="2179316"/>
          </a:xfrm>
        </p:spPr>
        <p:txBody>
          <a:bodyPr>
            <a:noAutofit/>
          </a:bodyPr>
          <a:lstStyle/>
          <a:p>
            <a:pPr marL="0" indent="0">
              <a:lnSpc>
                <a:spcPct val="150000"/>
              </a:lnSpc>
              <a:buNone/>
            </a:pPr>
            <a:r>
              <a:rPr lang="en-US" dirty="0">
                <a:solidFill>
                  <a:schemeClr val="bg1">
                    <a:lumMod val="50000"/>
                  </a:schemeClr>
                </a:solidFill>
              </a:rPr>
              <a:t>1. Represent a wireless scene with a neural network</a:t>
            </a:r>
          </a:p>
          <a:p>
            <a:pPr marL="0" indent="0">
              <a:lnSpc>
                <a:spcPct val="150000"/>
              </a:lnSpc>
              <a:buNone/>
            </a:pPr>
            <a:r>
              <a:rPr lang="en-US" dirty="0">
                <a:solidFill>
                  <a:schemeClr val="bg1">
                    <a:lumMod val="50000"/>
                  </a:schemeClr>
                </a:solidFill>
              </a:rPr>
              <a:t>2. Synthesize a wireless channel at any location with the scene representation</a:t>
            </a:r>
          </a:p>
          <a:p>
            <a:pPr marL="0" indent="0">
              <a:lnSpc>
                <a:spcPct val="150000"/>
              </a:lnSpc>
              <a:buNone/>
            </a:pPr>
            <a:r>
              <a:rPr lang="en-US" dirty="0">
                <a:solidFill>
                  <a:schemeClr val="tx1">
                    <a:lumMod val="50000"/>
                  </a:schemeClr>
                </a:solidFill>
              </a:rPr>
              <a:t>3. Learn the representation from the sparse measurements </a:t>
            </a:r>
          </a:p>
          <a:p>
            <a:pPr marL="0" indent="0">
              <a:lnSpc>
                <a:spcPct val="150000"/>
              </a:lnSpc>
              <a:buNone/>
            </a:pPr>
            <a:endParaRPr lang="en-US" dirty="0">
              <a:solidFill>
                <a:schemeClr val="tx1">
                  <a:lumMod val="50000"/>
                </a:schemeClr>
              </a:solidFill>
            </a:endParaRPr>
          </a:p>
        </p:txBody>
      </p:sp>
      <p:sp>
        <p:nvSpPr>
          <p:cNvPr id="2" name="Date Placeholder 1">
            <a:extLst>
              <a:ext uri="{FF2B5EF4-FFF2-40B4-BE49-F238E27FC236}">
                <a16:creationId xmlns:a16="http://schemas.microsoft.com/office/drawing/2014/main" id="{FA7A510E-8216-D5E9-6878-C301E32F334B}"/>
              </a:ext>
            </a:extLst>
          </p:cNvPr>
          <p:cNvSpPr>
            <a:spLocks noGrp="1"/>
          </p:cNvSpPr>
          <p:nvPr>
            <p:ph type="dt" sz="half" idx="4294967295"/>
          </p:nvPr>
        </p:nvSpPr>
        <p:spPr>
          <a:xfrm>
            <a:off x="838200" y="6356350"/>
            <a:ext cx="2743200" cy="365125"/>
          </a:xfrm>
        </p:spPr>
        <p:txBody>
          <a:bodyPr/>
          <a:lstStyle/>
          <a:p>
            <a:fld id="{24D8B39A-01F2-FA4B-87F6-F02AC7945853}" type="datetime4">
              <a:rPr lang="en-US" smtClean="0"/>
              <a:t>July 23, 2024</a:t>
            </a:fld>
            <a:endParaRPr lang="en-US" dirty="0"/>
          </a:p>
        </p:txBody>
      </p:sp>
      <p:sp>
        <p:nvSpPr>
          <p:cNvPr id="3" name="Slide Number Placeholder 2">
            <a:extLst>
              <a:ext uri="{FF2B5EF4-FFF2-40B4-BE49-F238E27FC236}">
                <a16:creationId xmlns:a16="http://schemas.microsoft.com/office/drawing/2014/main" id="{6867F5F0-CD52-8BBD-B257-E4749AFE7643}"/>
              </a:ext>
            </a:extLst>
          </p:cNvPr>
          <p:cNvSpPr>
            <a:spLocks noGrp="1"/>
          </p:cNvSpPr>
          <p:nvPr>
            <p:ph type="sldNum" sz="quarter" idx="12"/>
          </p:nvPr>
        </p:nvSpPr>
        <p:spPr/>
        <p:txBody>
          <a:bodyPr/>
          <a:lstStyle/>
          <a:p>
            <a:fld id="{B6238B5B-F19C-E947-A0BC-87BD7983F871}" type="slidenum">
              <a:rPr lang="en-US" smtClean="0"/>
              <a:pPr/>
              <a:t>23</a:t>
            </a:fld>
            <a:endParaRPr lang="en-US" dirty="0"/>
          </a:p>
        </p:txBody>
      </p:sp>
      <p:sp>
        <p:nvSpPr>
          <p:cNvPr id="9" name="TextBox 8">
            <a:extLst>
              <a:ext uri="{FF2B5EF4-FFF2-40B4-BE49-F238E27FC236}">
                <a16:creationId xmlns:a16="http://schemas.microsoft.com/office/drawing/2014/main" id="{4A4F4BD6-B79B-70E6-56FB-B6247F9DA31A}"/>
              </a:ext>
            </a:extLst>
          </p:cNvPr>
          <p:cNvSpPr txBox="1"/>
          <p:nvPr/>
        </p:nvSpPr>
        <p:spPr>
          <a:xfrm>
            <a:off x="864750" y="430386"/>
            <a:ext cx="10462500" cy="1323439"/>
          </a:xfrm>
          <a:prstGeom prst="rect">
            <a:avLst/>
          </a:prstGeom>
          <a:noFill/>
        </p:spPr>
        <p:txBody>
          <a:bodyPr wrap="square">
            <a:spAutoFit/>
          </a:bodyPr>
          <a:lstStyle/>
          <a:p>
            <a:pPr algn="ctr"/>
            <a:r>
              <a:rPr lang="en-US" sz="4000" dirty="0"/>
              <a:t>How to predict the channel at any locations with only a sparse set of measurements? </a:t>
            </a:r>
          </a:p>
        </p:txBody>
      </p:sp>
    </p:spTree>
    <p:extLst>
      <p:ext uri="{BB962C8B-B14F-4D97-AF65-F5344CB8AC3E}">
        <p14:creationId xmlns:p14="http://schemas.microsoft.com/office/powerpoint/2010/main" val="303396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62919-8308-5F6B-3C70-681C3DC0D7DA}"/>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How can we identify the dead zones?</a:t>
            </a:r>
          </a:p>
        </p:txBody>
      </p:sp>
      <p:grpSp>
        <p:nvGrpSpPr>
          <p:cNvPr id="5" name="Group 4">
            <a:extLst>
              <a:ext uri="{FF2B5EF4-FFF2-40B4-BE49-F238E27FC236}">
                <a16:creationId xmlns:a16="http://schemas.microsoft.com/office/drawing/2014/main" id="{ABEAFB32-6059-1DB0-05CF-AF2C4AFF002B}"/>
              </a:ext>
            </a:extLst>
          </p:cNvPr>
          <p:cNvGrpSpPr/>
          <p:nvPr/>
        </p:nvGrpSpPr>
        <p:grpSpPr>
          <a:xfrm>
            <a:off x="2068083" y="1618916"/>
            <a:ext cx="2760067" cy="3499519"/>
            <a:chOff x="5478363" y="541138"/>
            <a:chExt cx="2760067" cy="3499519"/>
          </a:xfrm>
        </p:grpSpPr>
        <p:grpSp>
          <p:nvGrpSpPr>
            <p:cNvPr id="6" name="Group 5">
              <a:extLst>
                <a:ext uri="{FF2B5EF4-FFF2-40B4-BE49-F238E27FC236}">
                  <a16:creationId xmlns:a16="http://schemas.microsoft.com/office/drawing/2014/main" id="{8790430B-3D09-2213-F912-3DC47F001B25}"/>
                </a:ext>
              </a:extLst>
            </p:cNvPr>
            <p:cNvGrpSpPr/>
            <p:nvPr/>
          </p:nvGrpSpPr>
          <p:grpSpPr>
            <a:xfrm>
              <a:off x="5478363" y="1369026"/>
              <a:ext cx="2760067" cy="2671631"/>
              <a:chOff x="5819780" y="1747973"/>
              <a:chExt cx="4036960" cy="3907611"/>
            </a:xfrm>
          </p:grpSpPr>
          <p:pic>
            <p:nvPicPr>
              <p:cNvPr id="235" name="Picture 6" descr="Why a simple floor plan remains necessary even in a virtual era?">
                <a:extLst>
                  <a:ext uri="{FF2B5EF4-FFF2-40B4-BE49-F238E27FC236}">
                    <a16:creationId xmlns:a16="http://schemas.microsoft.com/office/drawing/2014/main" id="{475E5561-3D5F-93F4-FF2C-8977DDAEB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780" y="1747973"/>
                <a:ext cx="4036960" cy="3907611"/>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a:extLst>
                  <a:ext uri="{FF2B5EF4-FFF2-40B4-BE49-F238E27FC236}">
                    <a16:creationId xmlns:a16="http://schemas.microsoft.com/office/drawing/2014/main" id="{916A5B84-F27A-7C43-6C2D-F970BDCDFC98}"/>
                  </a:ext>
                </a:extLst>
              </p:cNvPr>
              <p:cNvSpPr/>
              <p:nvPr/>
            </p:nvSpPr>
            <p:spPr>
              <a:xfrm>
                <a:off x="6163455" y="2315979"/>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5A2E2FBF-83EE-7ED2-A386-537283DCFD49}"/>
                  </a:ext>
                </a:extLst>
              </p:cNvPr>
              <p:cNvSpPr/>
              <p:nvPr/>
            </p:nvSpPr>
            <p:spPr>
              <a:xfrm>
                <a:off x="6163455" y="3333161"/>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4F08068-91ED-7F4A-B49D-6D44749B155D}"/>
                  </a:ext>
                </a:extLst>
              </p:cNvPr>
              <p:cNvSpPr/>
              <p:nvPr/>
            </p:nvSpPr>
            <p:spPr>
              <a:xfrm>
                <a:off x="8796727" y="2232468"/>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2F3244D-15A0-5197-0421-965AE844CE65}"/>
                  </a:ext>
                </a:extLst>
              </p:cNvPr>
              <p:cNvSpPr/>
              <p:nvPr/>
            </p:nvSpPr>
            <p:spPr>
              <a:xfrm>
                <a:off x="8684926" y="4116944"/>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0A90A957-746F-AD0E-EDD0-A3CED2A129BC}"/>
                  </a:ext>
                </a:extLst>
              </p:cNvPr>
              <p:cNvSpPr/>
              <p:nvPr/>
            </p:nvSpPr>
            <p:spPr>
              <a:xfrm>
                <a:off x="7528101" y="4133826"/>
                <a:ext cx="933845" cy="8657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720E3D98-2BA9-C0AC-CCCA-5091DAC6E8D4}"/>
                  </a:ext>
                </a:extLst>
              </p:cNvPr>
              <p:cNvSpPr/>
              <p:nvPr/>
            </p:nvSpPr>
            <p:spPr>
              <a:xfrm>
                <a:off x="6341298" y="4609475"/>
                <a:ext cx="729834" cy="3694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18D761B-A1DC-5AF7-C040-2FCDAAA6C71E}"/>
                </a:ext>
              </a:extLst>
            </p:cNvPr>
            <p:cNvSpPr txBox="1"/>
            <p:nvPr/>
          </p:nvSpPr>
          <p:spPr>
            <a:xfrm>
              <a:off x="5750418" y="541138"/>
              <a:ext cx="2251023" cy="461665"/>
            </a:xfrm>
            <a:prstGeom prst="rect">
              <a:avLst/>
            </a:prstGeom>
            <a:noFill/>
          </p:spPr>
          <p:txBody>
            <a:bodyPr wrap="square" rtlCol="0">
              <a:spAutoFit/>
            </a:bodyPr>
            <a:lstStyle/>
            <a:p>
              <a:pPr algn="ctr"/>
              <a:r>
                <a:rPr lang="en-US" sz="2400" dirty="0"/>
                <a:t>Naïve Solution:</a:t>
              </a:r>
            </a:p>
          </p:txBody>
        </p:sp>
        <p:grpSp>
          <p:nvGrpSpPr>
            <p:cNvPr id="8" name="Group 7">
              <a:extLst>
                <a:ext uri="{FF2B5EF4-FFF2-40B4-BE49-F238E27FC236}">
                  <a16:creationId xmlns:a16="http://schemas.microsoft.com/office/drawing/2014/main" id="{B12E6F88-791C-4D97-F3D8-2B73E53AD345}"/>
                </a:ext>
              </a:extLst>
            </p:cNvPr>
            <p:cNvGrpSpPr/>
            <p:nvPr/>
          </p:nvGrpSpPr>
          <p:grpSpPr>
            <a:xfrm>
              <a:off x="5603863" y="1514573"/>
              <a:ext cx="2509065" cy="2412362"/>
              <a:chOff x="6314097" y="1502589"/>
              <a:chExt cx="2697342" cy="2593383"/>
            </a:xfrm>
          </p:grpSpPr>
          <p:sp>
            <p:nvSpPr>
              <p:cNvPr id="9" name="Multiplication Sign 8">
                <a:extLst>
                  <a:ext uri="{FF2B5EF4-FFF2-40B4-BE49-F238E27FC236}">
                    <a16:creationId xmlns:a16="http://schemas.microsoft.com/office/drawing/2014/main" id="{36F79622-009A-B897-7C75-B92C930AB324}"/>
                  </a:ext>
                </a:extLst>
              </p:cNvPr>
              <p:cNvSpPr/>
              <p:nvPr/>
            </p:nvSpPr>
            <p:spPr>
              <a:xfrm>
                <a:off x="6325672" y="167666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2B661F42-46D4-05E2-C077-575F82CD7EB9}"/>
                  </a:ext>
                </a:extLst>
              </p:cNvPr>
              <p:cNvSpPr/>
              <p:nvPr/>
            </p:nvSpPr>
            <p:spPr>
              <a:xfrm>
                <a:off x="6466296" y="16760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8A9CA1E7-9265-AD5D-5770-5B9ADBEB3822}"/>
                  </a:ext>
                </a:extLst>
              </p:cNvPr>
              <p:cNvSpPr/>
              <p:nvPr/>
            </p:nvSpPr>
            <p:spPr>
              <a:xfrm>
                <a:off x="6627048" y="167928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18223DF1-6CC8-3303-BBA8-91F3DB5ACB2A}"/>
                  </a:ext>
                </a:extLst>
              </p:cNvPr>
              <p:cNvSpPr/>
              <p:nvPr/>
            </p:nvSpPr>
            <p:spPr>
              <a:xfrm>
                <a:off x="6767672" y="167864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E7C793A8-4E0D-EE09-7A23-FA7AE1E7320D}"/>
                  </a:ext>
                </a:extLst>
              </p:cNvPr>
              <p:cNvSpPr/>
              <p:nvPr/>
            </p:nvSpPr>
            <p:spPr>
              <a:xfrm>
                <a:off x="6906980" y="16760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FAAC517C-14A1-DD7C-D3F0-6BCBCCAFAC1C}"/>
                  </a:ext>
                </a:extLst>
              </p:cNvPr>
              <p:cNvSpPr/>
              <p:nvPr/>
            </p:nvSpPr>
            <p:spPr>
              <a:xfrm>
                <a:off x="7047604" y="167538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A7883348-A53E-BC17-D886-B111AC8225FD}"/>
                  </a:ext>
                </a:extLst>
              </p:cNvPr>
              <p:cNvSpPr/>
              <p:nvPr/>
            </p:nvSpPr>
            <p:spPr>
              <a:xfrm>
                <a:off x="6325672" y="182657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CD6D69F3-D9C0-53AF-C62A-2807CC7F6C92}"/>
                  </a:ext>
                </a:extLst>
              </p:cNvPr>
              <p:cNvSpPr/>
              <p:nvPr/>
            </p:nvSpPr>
            <p:spPr>
              <a:xfrm>
                <a:off x="6466296" y="182593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92D5DB7D-7771-BF4C-B8E1-8AF239F15BF0}"/>
                  </a:ext>
                </a:extLst>
              </p:cNvPr>
              <p:cNvSpPr/>
              <p:nvPr/>
            </p:nvSpPr>
            <p:spPr>
              <a:xfrm>
                <a:off x="6627048" y="182918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6D97903D-6A79-5217-6E24-791A959898F3}"/>
                  </a:ext>
                </a:extLst>
              </p:cNvPr>
              <p:cNvSpPr/>
              <p:nvPr/>
            </p:nvSpPr>
            <p:spPr>
              <a:xfrm>
                <a:off x="6767672" y="182854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C5D25527-2B62-5C0B-F49B-C3AEF1A03E60}"/>
                  </a:ext>
                </a:extLst>
              </p:cNvPr>
              <p:cNvSpPr/>
              <p:nvPr/>
            </p:nvSpPr>
            <p:spPr>
              <a:xfrm>
                <a:off x="6906980" y="182593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ication Sign 19">
                <a:extLst>
                  <a:ext uri="{FF2B5EF4-FFF2-40B4-BE49-F238E27FC236}">
                    <a16:creationId xmlns:a16="http://schemas.microsoft.com/office/drawing/2014/main" id="{FA605127-DE97-7C48-65F3-869047EB867C}"/>
                  </a:ext>
                </a:extLst>
              </p:cNvPr>
              <p:cNvSpPr/>
              <p:nvPr/>
            </p:nvSpPr>
            <p:spPr>
              <a:xfrm>
                <a:off x="7047604" y="182529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3F5BCE03-6B80-863F-F18F-2984590C093B}"/>
                  </a:ext>
                </a:extLst>
              </p:cNvPr>
              <p:cNvSpPr/>
              <p:nvPr/>
            </p:nvSpPr>
            <p:spPr>
              <a:xfrm>
                <a:off x="6323305" y="198081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ication Sign 21">
                <a:extLst>
                  <a:ext uri="{FF2B5EF4-FFF2-40B4-BE49-F238E27FC236}">
                    <a16:creationId xmlns:a16="http://schemas.microsoft.com/office/drawing/2014/main" id="{37CFA283-DA0E-20C3-7968-9A160CD05A6A}"/>
                  </a:ext>
                </a:extLst>
              </p:cNvPr>
              <p:cNvSpPr/>
              <p:nvPr/>
            </p:nvSpPr>
            <p:spPr>
              <a:xfrm>
                <a:off x="6463929" y="198017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ication Sign 22">
                <a:extLst>
                  <a:ext uri="{FF2B5EF4-FFF2-40B4-BE49-F238E27FC236}">
                    <a16:creationId xmlns:a16="http://schemas.microsoft.com/office/drawing/2014/main" id="{7CD088C4-EAAE-2253-CE9C-1FB66A19AAD1}"/>
                  </a:ext>
                </a:extLst>
              </p:cNvPr>
              <p:cNvSpPr/>
              <p:nvPr/>
            </p:nvSpPr>
            <p:spPr>
              <a:xfrm>
                <a:off x="6624681" y="19834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ication Sign 23">
                <a:extLst>
                  <a:ext uri="{FF2B5EF4-FFF2-40B4-BE49-F238E27FC236}">
                    <a16:creationId xmlns:a16="http://schemas.microsoft.com/office/drawing/2014/main" id="{FF37EE14-ADC2-E08D-5AB5-8FAB6C6965B4}"/>
                  </a:ext>
                </a:extLst>
              </p:cNvPr>
              <p:cNvSpPr/>
              <p:nvPr/>
            </p:nvSpPr>
            <p:spPr>
              <a:xfrm>
                <a:off x="6765305" y="198279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ication Sign 24">
                <a:extLst>
                  <a:ext uri="{FF2B5EF4-FFF2-40B4-BE49-F238E27FC236}">
                    <a16:creationId xmlns:a16="http://schemas.microsoft.com/office/drawing/2014/main" id="{86E259A2-A2F0-84FA-F84A-9A1DA26D4AE1}"/>
                  </a:ext>
                </a:extLst>
              </p:cNvPr>
              <p:cNvSpPr/>
              <p:nvPr/>
            </p:nvSpPr>
            <p:spPr>
              <a:xfrm>
                <a:off x="6904613" y="198017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E2475758-5D79-16BB-8616-1DEB63599E6B}"/>
                  </a:ext>
                </a:extLst>
              </p:cNvPr>
              <p:cNvSpPr/>
              <p:nvPr/>
            </p:nvSpPr>
            <p:spPr>
              <a:xfrm>
                <a:off x="7045237" y="197953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ication Sign 26">
                <a:extLst>
                  <a:ext uri="{FF2B5EF4-FFF2-40B4-BE49-F238E27FC236}">
                    <a16:creationId xmlns:a16="http://schemas.microsoft.com/office/drawing/2014/main" id="{FB8E599D-07F2-99B5-F592-C7534CE3FB53}"/>
                  </a:ext>
                </a:extLst>
              </p:cNvPr>
              <p:cNvSpPr/>
              <p:nvPr/>
            </p:nvSpPr>
            <p:spPr>
              <a:xfrm>
                <a:off x="6323305" y="215188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0FC6DA9E-FBFC-8F4E-B36A-DB79477599CE}"/>
                  </a:ext>
                </a:extLst>
              </p:cNvPr>
              <p:cNvSpPr/>
              <p:nvPr/>
            </p:nvSpPr>
            <p:spPr>
              <a:xfrm>
                <a:off x="6463929" y="215124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D2C19E58-2397-F027-AD78-728D040C68F6}"/>
                  </a:ext>
                </a:extLst>
              </p:cNvPr>
              <p:cNvSpPr/>
              <p:nvPr/>
            </p:nvSpPr>
            <p:spPr>
              <a:xfrm>
                <a:off x="6624681" y="215450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12A948C0-A8A0-E1AE-5B3F-832B248681E0}"/>
                  </a:ext>
                </a:extLst>
              </p:cNvPr>
              <p:cNvSpPr/>
              <p:nvPr/>
            </p:nvSpPr>
            <p:spPr>
              <a:xfrm>
                <a:off x="6765305" y="215386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E89D87A4-14F4-C627-99F2-2298FF11F226}"/>
                  </a:ext>
                </a:extLst>
              </p:cNvPr>
              <p:cNvSpPr/>
              <p:nvPr/>
            </p:nvSpPr>
            <p:spPr>
              <a:xfrm>
                <a:off x="6904613" y="215124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6FD3BDCE-2DF1-E808-C930-97A1CF0D76DF}"/>
                  </a:ext>
                </a:extLst>
              </p:cNvPr>
              <p:cNvSpPr/>
              <p:nvPr/>
            </p:nvSpPr>
            <p:spPr>
              <a:xfrm>
                <a:off x="7045237" y="215060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DBBB9ADB-89C0-B3E4-5A6D-A4123E0226C7}"/>
                  </a:ext>
                </a:extLst>
              </p:cNvPr>
              <p:cNvSpPr/>
              <p:nvPr/>
            </p:nvSpPr>
            <p:spPr>
              <a:xfrm>
                <a:off x="6323305" y="229441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ication Sign 33">
                <a:extLst>
                  <a:ext uri="{FF2B5EF4-FFF2-40B4-BE49-F238E27FC236}">
                    <a16:creationId xmlns:a16="http://schemas.microsoft.com/office/drawing/2014/main" id="{CF6F11FD-09EF-4637-5A77-691A3E18B824}"/>
                  </a:ext>
                </a:extLst>
              </p:cNvPr>
              <p:cNvSpPr/>
              <p:nvPr/>
            </p:nvSpPr>
            <p:spPr>
              <a:xfrm>
                <a:off x="6463929" y="22937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ication Sign 34">
                <a:extLst>
                  <a:ext uri="{FF2B5EF4-FFF2-40B4-BE49-F238E27FC236}">
                    <a16:creationId xmlns:a16="http://schemas.microsoft.com/office/drawing/2014/main" id="{5D5D7795-30EC-F951-2992-934B073A95B1}"/>
                  </a:ext>
                </a:extLst>
              </p:cNvPr>
              <p:cNvSpPr/>
              <p:nvPr/>
            </p:nvSpPr>
            <p:spPr>
              <a:xfrm>
                <a:off x="6624681" y="229703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634B07B6-5E89-8CB7-1CDA-C76E7599EE1A}"/>
                  </a:ext>
                </a:extLst>
              </p:cNvPr>
              <p:cNvSpPr/>
              <p:nvPr/>
            </p:nvSpPr>
            <p:spPr>
              <a:xfrm>
                <a:off x="6765305" y="229639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099FF6A1-D09D-B107-2C3E-FE56D5B97B86}"/>
                  </a:ext>
                </a:extLst>
              </p:cNvPr>
              <p:cNvSpPr/>
              <p:nvPr/>
            </p:nvSpPr>
            <p:spPr>
              <a:xfrm>
                <a:off x="6904613" y="22937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ication Sign 37">
                <a:extLst>
                  <a:ext uri="{FF2B5EF4-FFF2-40B4-BE49-F238E27FC236}">
                    <a16:creationId xmlns:a16="http://schemas.microsoft.com/office/drawing/2014/main" id="{C4BA7D0C-97CF-3A4F-483B-69408F7D1925}"/>
                  </a:ext>
                </a:extLst>
              </p:cNvPr>
              <p:cNvSpPr/>
              <p:nvPr/>
            </p:nvSpPr>
            <p:spPr>
              <a:xfrm>
                <a:off x="7045237" y="229313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ication Sign 38">
                <a:extLst>
                  <a:ext uri="{FF2B5EF4-FFF2-40B4-BE49-F238E27FC236}">
                    <a16:creationId xmlns:a16="http://schemas.microsoft.com/office/drawing/2014/main" id="{FD2603F6-8E6D-FF49-1E49-251ED14B36D9}"/>
                  </a:ext>
                </a:extLst>
              </p:cNvPr>
              <p:cNvSpPr/>
              <p:nvPr/>
            </p:nvSpPr>
            <p:spPr>
              <a:xfrm>
                <a:off x="8254762" y="15032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ication Sign 39">
                <a:extLst>
                  <a:ext uri="{FF2B5EF4-FFF2-40B4-BE49-F238E27FC236}">
                    <a16:creationId xmlns:a16="http://schemas.microsoft.com/office/drawing/2014/main" id="{CC548A00-F25A-ACDA-9BF1-140A72239788}"/>
                  </a:ext>
                </a:extLst>
              </p:cNvPr>
              <p:cNvSpPr/>
              <p:nvPr/>
            </p:nvSpPr>
            <p:spPr>
              <a:xfrm>
                <a:off x="8415514" y="150648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ication Sign 40">
                <a:extLst>
                  <a:ext uri="{FF2B5EF4-FFF2-40B4-BE49-F238E27FC236}">
                    <a16:creationId xmlns:a16="http://schemas.microsoft.com/office/drawing/2014/main" id="{E90EF595-4800-3E9C-33CA-43DC6DA13F70}"/>
                  </a:ext>
                </a:extLst>
              </p:cNvPr>
              <p:cNvSpPr/>
              <p:nvPr/>
            </p:nvSpPr>
            <p:spPr>
              <a:xfrm>
                <a:off x="8556138" y="150584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ication Sign 41">
                <a:extLst>
                  <a:ext uri="{FF2B5EF4-FFF2-40B4-BE49-F238E27FC236}">
                    <a16:creationId xmlns:a16="http://schemas.microsoft.com/office/drawing/2014/main" id="{4506AE77-3C7B-2B91-0372-0E29EF13DF02}"/>
                  </a:ext>
                </a:extLst>
              </p:cNvPr>
              <p:cNvSpPr/>
              <p:nvPr/>
            </p:nvSpPr>
            <p:spPr>
              <a:xfrm>
                <a:off x="8695446" y="15032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243229FC-15C3-8C00-6B87-AC9C97696E79}"/>
                  </a:ext>
                </a:extLst>
              </p:cNvPr>
              <p:cNvSpPr/>
              <p:nvPr/>
            </p:nvSpPr>
            <p:spPr>
              <a:xfrm>
                <a:off x="8836070" y="150258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ication Sign 43">
                <a:extLst>
                  <a:ext uri="{FF2B5EF4-FFF2-40B4-BE49-F238E27FC236}">
                    <a16:creationId xmlns:a16="http://schemas.microsoft.com/office/drawing/2014/main" id="{BBD467D0-2E7D-B515-7AFF-6B2BE93D4425}"/>
                  </a:ext>
                </a:extLst>
              </p:cNvPr>
              <p:cNvSpPr/>
              <p:nvPr/>
            </p:nvSpPr>
            <p:spPr>
              <a:xfrm>
                <a:off x="8254762" y="165313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3210A06F-FB56-BF5B-68FD-18B35D618E05}"/>
                  </a:ext>
                </a:extLst>
              </p:cNvPr>
              <p:cNvSpPr/>
              <p:nvPr/>
            </p:nvSpPr>
            <p:spPr>
              <a:xfrm>
                <a:off x="8415514" y="165638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ication Sign 45">
                <a:extLst>
                  <a:ext uri="{FF2B5EF4-FFF2-40B4-BE49-F238E27FC236}">
                    <a16:creationId xmlns:a16="http://schemas.microsoft.com/office/drawing/2014/main" id="{8EA381DF-BDE8-D5AB-1AA8-FDC78DD7DD83}"/>
                  </a:ext>
                </a:extLst>
              </p:cNvPr>
              <p:cNvSpPr/>
              <p:nvPr/>
            </p:nvSpPr>
            <p:spPr>
              <a:xfrm>
                <a:off x="8556138" y="165574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ication Sign 46">
                <a:extLst>
                  <a:ext uri="{FF2B5EF4-FFF2-40B4-BE49-F238E27FC236}">
                    <a16:creationId xmlns:a16="http://schemas.microsoft.com/office/drawing/2014/main" id="{3B1D53C6-3C36-1431-0AD2-7CAFE632E1FE}"/>
                  </a:ext>
                </a:extLst>
              </p:cNvPr>
              <p:cNvSpPr/>
              <p:nvPr/>
            </p:nvSpPr>
            <p:spPr>
              <a:xfrm>
                <a:off x="8695446" y="165313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ultiplication Sign 47">
                <a:extLst>
                  <a:ext uri="{FF2B5EF4-FFF2-40B4-BE49-F238E27FC236}">
                    <a16:creationId xmlns:a16="http://schemas.microsoft.com/office/drawing/2014/main" id="{A856D77E-1B5D-E0C5-E695-442BC2E728FF}"/>
                  </a:ext>
                </a:extLst>
              </p:cNvPr>
              <p:cNvSpPr/>
              <p:nvPr/>
            </p:nvSpPr>
            <p:spPr>
              <a:xfrm>
                <a:off x="8836070" y="165249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ultiplication Sign 48">
                <a:extLst>
                  <a:ext uri="{FF2B5EF4-FFF2-40B4-BE49-F238E27FC236}">
                    <a16:creationId xmlns:a16="http://schemas.microsoft.com/office/drawing/2014/main" id="{FCC4F415-5B62-A20D-618E-D741D7F268EF}"/>
                  </a:ext>
                </a:extLst>
              </p:cNvPr>
              <p:cNvSpPr/>
              <p:nvPr/>
            </p:nvSpPr>
            <p:spPr>
              <a:xfrm>
                <a:off x="8252395" y="180737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ultiplication Sign 49">
                <a:extLst>
                  <a:ext uri="{FF2B5EF4-FFF2-40B4-BE49-F238E27FC236}">
                    <a16:creationId xmlns:a16="http://schemas.microsoft.com/office/drawing/2014/main" id="{7FF1AA39-EAEB-267F-86C4-53DEC4A7B75F}"/>
                  </a:ext>
                </a:extLst>
              </p:cNvPr>
              <p:cNvSpPr/>
              <p:nvPr/>
            </p:nvSpPr>
            <p:spPr>
              <a:xfrm>
                <a:off x="8413147" y="18106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ultiplication Sign 50">
                <a:extLst>
                  <a:ext uri="{FF2B5EF4-FFF2-40B4-BE49-F238E27FC236}">
                    <a16:creationId xmlns:a16="http://schemas.microsoft.com/office/drawing/2014/main" id="{34F0E926-6024-0D36-9162-A39B2C96BFDD}"/>
                  </a:ext>
                </a:extLst>
              </p:cNvPr>
              <p:cNvSpPr/>
              <p:nvPr/>
            </p:nvSpPr>
            <p:spPr>
              <a:xfrm>
                <a:off x="8553771" y="180999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ication Sign 51">
                <a:extLst>
                  <a:ext uri="{FF2B5EF4-FFF2-40B4-BE49-F238E27FC236}">
                    <a16:creationId xmlns:a16="http://schemas.microsoft.com/office/drawing/2014/main" id="{151CCA29-E801-BA53-A880-6F0AA9A1179D}"/>
                  </a:ext>
                </a:extLst>
              </p:cNvPr>
              <p:cNvSpPr/>
              <p:nvPr/>
            </p:nvSpPr>
            <p:spPr>
              <a:xfrm>
                <a:off x="8693079" y="180737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ication Sign 52">
                <a:extLst>
                  <a:ext uri="{FF2B5EF4-FFF2-40B4-BE49-F238E27FC236}">
                    <a16:creationId xmlns:a16="http://schemas.microsoft.com/office/drawing/2014/main" id="{ABD14A35-8EF2-E552-9FA6-FA33156A10CF}"/>
                  </a:ext>
                </a:extLst>
              </p:cNvPr>
              <p:cNvSpPr/>
              <p:nvPr/>
            </p:nvSpPr>
            <p:spPr>
              <a:xfrm>
                <a:off x="8833703" y="180673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ication Sign 53">
                <a:extLst>
                  <a:ext uri="{FF2B5EF4-FFF2-40B4-BE49-F238E27FC236}">
                    <a16:creationId xmlns:a16="http://schemas.microsoft.com/office/drawing/2014/main" id="{4C426185-E64B-83EC-B6F5-45F287AC3A2F}"/>
                  </a:ext>
                </a:extLst>
              </p:cNvPr>
              <p:cNvSpPr/>
              <p:nvPr/>
            </p:nvSpPr>
            <p:spPr>
              <a:xfrm>
                <a:off x="8252395" y="197844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ication Sign 54">
                <a:extLst>
                  <a:ext uri="{FF2B5EF4-FFF2-40B4-BE49-F238E27FC236}">
                    <a16:creationId xmlns:a16="http://schemas.microsoft.com/office/drawing/2014/main" id="{430A70A9-3C7F-6BA6-5838-2447C77F574D}"/>
                  </a:ext>
                </a:extLst>
              </p:cNvPr>
              <p:cNvSpPr/>
              <p:nvPr/>
            </p:nvSpPr>
            <p:spPr>
              <a:xfrm>
                <a:off x="8413147" y="198170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ication Sign 55">
                <a:extLst>
                  <a:ext uri="{FF2B5EF4-FFF2-40B4-BE49-F238E27FC236}">
                    <a16:creationId xmlns:a16="http://schemas.microsoft.com/office/drawing/2014/main" id="{8F555DFF-BEF5-4B87-AC9E-D9084943D16E}"/>
                  </a:ext>
                </a:extLst>
              </p:cNvPr>
              <p:cNvSpPr/>
              <p:nvPr/>
            </p:nvSpPr>
            <p:spPr>
              <a:xfrm>
                <a:off x="8553771" y="198106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ication Sign 56">
                <a:extLst>
                  <a:ext uri="{FF2B5EF4-FFF2-40B4-BE49-F238E27FC236}">
                    <a16:creationId xmlns:a16="http://schemas.microsoft.com/office/drawing/2014/main" id="{C2C66828-FFBD-6B00-2E8D-E6B6E4152449}"/>
                  </a:ext>
                </a:extLst>
              </p:cNvPr>
              <p:cNvSpPr/>
              <p:nvPr/>
            </p:nvSpPr>
            <p:spPr>
              <a:xfrm>
                <a:off x="8693079" y="197844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ication Sign 57">
                <a:extLst>
                  <a:ext uri="{FF2B5EF4-FFF2-40B4-BE49-F238E27FC236}">
                    <a16:creationId xmlns:a16="http://schemas.microsoft.com/office/drawing/2014/main" id="{7A3BA12A-27C4-2A82-BBD7-B398DAAF2EAD}"/>
                  </a:ext>
                </a:extLst>
              </p:cNvPr>
              <p:cNvSpPr/>
              <p:nvPr/>
            </p:nvSpPr>
            <p:spPr>
              <a:xfrm>
                <a:off x="8833703" y="197780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ication Sign 58">
                <a:extLst>
                  <a:ext uri="{FF2B5EF4-FFF2-40B4-BE49-F238E27FC236}">
                    <a16:creationId xmlns:a16="http://schemas.microsoft.com/office/drawing/2014/main" id="{E62716EB-CBCD-DF79-D45F-6622CA1C44AF}"/>
                  </a:ext>
                </a:extLst>
              </p:cNvPr>
              <p:cNvSpPr/>
              <p:nvPr/>
            </p:nvSpPr>
            <p:spPr>
              <a:xfrm>
                <a:off x="8252395" y="21209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ultiplication Sign 59">
                <a:extLst>
                  <a:ext uri="{FF2B5EF4-FFF2-40B4-BE49-F238E27FC236}">
                    <a16:creationId xmlns:a16="http://schemas.microsoft.com/office/drawing/2014/main" id="{65229EAC-0970-E5C2-F669-1FF89B09B233}"/>
                  </a:ext>
                </a:extLst>
              </p:cNvPr>
              <p:cNvSpPr/>
              <p:nvPr/>
            </p:nvSpPr>
            <p:spPr>
              <a:xfrm>
                <a:off x="8413147" y="212423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ultiplication Sign 60">
                <a:extLst>
                  <a:ext uri="{FF2B5EF4-FFF2-40B4-BE49-F238E27FC236}">
                    <a16:creationId xmlns:a16="http://schemas.microsoft.com/office/drawing/2014/main" id="{CE1E36CC-B685-F360-D809-36502E845B1A}"/>
                  </a:ext>
                </a:extLst>
              </p:cNvPr>
              <p:cNvSpPr/>
              <p:nvPr/>
            </p:nvSpPr>
            <p:spPr>
              <a:xfrm>
                <a:off x="8553771" y="212359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ication Sign 61">
                <a:extLst>
                  <a:ext uri="{FF2B5EF4-FFF2-40B4-BE49-F238E27FC236}">
                    <a16:creationId xmlns:a16="http://schemas.microsoft.com/office/drawing/2014/main" id="{C1C7B3F0-3661-1309-0E28-F640281CD0AF}"/>
                  </a:ext>
                </a:extLst>
              </p:cNvPr>
              <p:cNvSpPr/>
              <p:nvPr/>
            </p:nvSpPr>
            <p:spPr>
              <a:xfrm>
                <a:off x="8693079" y="21209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ication Sign 62">
                <a:extLst>
                  <a:ext uri="{FF2B5EF4-FFF2-40B4-BE49-F238E27FC236}">
                    <a16:creationId xmlns:a16="http://schemas.microsoft.com/office/drawing/2014/main" id="{0E159CAD-D37D-8EC4-9C8E-6778D8A00674}"/>
                  </a:ext>
                </a:extLst>
              </p:cNvPr>
              <p:cNvSpPr/>
              <p:nvPr/>
            </p:nvSpPr>
            <p:spPr>
              <a:xfrm>
                <a:off x="8833703" y="212033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4A5622EC-DEC2-F7DC-130A-2464D621D094}"/>
                  </a:ext>
                </a:extLst>
              </p:cNvPr>
              <p:cNvSpPr/>
              <p:nvPr/>
            </p:nvSpPr>
            <p:spPr>
              <a:xfrm>
                <a:off x="8261673" y="227477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ication Sign 64">
                <a:extLst>
                  <a:ext uri="{FF2B5EF4-FFF2-40B4-BE49-F238E27FC236}">
                    <a16:creationId xmlns:a16="http://schemas.microsoft.com/office/drawing/2014/main" id="{6B61A0D4-8A46-8FCB-A2F9-884E720214D0}"/>
                  </a:ext>
                </a:extLst>
              </p:cNvPr>
              <p:cNvSpPr/>
              <p:nvPr/>
            </p:nvSpPr>
            <p:spPr>
              <a:xfrm>
                <a:off x="8422425" y="22780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ication Sign 65">
                <a:extLst>
                  <a:ext uri="{FF2B5EF4-FFF2-40B4-BE49-F238E27FC236}">
                    <a16:creationId xmlns:a16="http://schemas.microsoft.com/office/drawing/2014/main" id="{7C8B67F6-1BE8-E821-079E-1A9B7EB1EC3E}"/>
                  </a:ext>
                </a:extLst>
              </p:cNvPr>
              <p:cNvSpPr/>
              <p:nvPr/>
            </p:nvSpPr>
            <p:spPr>
              <a:xfrm>
                <a:off x="8563049" y="227738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ication Sign 66">
                <a:extLst>
                  <a:ext uri="{FF2B5EF4-FFF2-40B4-BE49-F238E27FC236}">
                    <a16:creationId xmlns:a16="http://schemas.microsoft.com/office/drawing/2014/main" id="{0236E2D3-ABC9-6F57-DC66-AB618F71CBB1}"/>
                  </a:ext>
                </a:extLst>
              </p:cNvPr>
              <p:cNvSpPr/>
              <p:nvPr/>
            </p:nvSpPr>
            <p:spPr>
              <a:xfrm>
                <a:off x="8702357" y="227477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ication Sign 67">
                <a:extLst>
                  <a:ext uri="{FF2B5EF4-FFF2-40B4-BE49-F238E27FC236}">
                    <a16:creationId xmlns:a16="http://schemas.microsoft.com/office/drawing/2014/main" id="{B03F992A-CBA0-BE74-FAFF-6DC93C0781D2}"/>
                  </a:ext>
                </a:extLst>
              </p:cNvPr>
              <p:cNvSpPr/>
              <p:nvPr/>
            </p:nvSpPr>
            <p:spPr>
              <a:xfrm>
                <a:off x="8842981" y="227413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ication Sign 68">
                <a:extLst>
                  <a:ext uri="{FF2B5EF4-FFF2-40B4-BE49-F238E27FC236}">
                    <a16:creationId xmlns:a16="http://schemas.microsoft.com/office/drawing/2014/main" id="{AAE07454-2BA9-C228-D929-DEDCEC8BAE0C}"/>
                  </a:ext>
                </a:extLst>
              </p:cNvPr>
              <p:cNvSpPr/>
              <p:nvPr/>
            </p:nvSpPr>
            <p:spPr>
              <a:xfrm>
                <a:off x="8261673" y="241730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a:extLst>
                  <a:ext uri="{FF2B5EF4-FFF2-40B4-BE49-F238E27FC236}">
                    <a16:creationId xmlns:a16="http://schemas.microsoft.com/office/drawing/2014/main" id="{712334CA-13C2-0A3E-7BCE-A7B252989FFA}"/>
                  </a:ext>
                </a:extLst>
              </p:cNvPr>
              <p:cNvSpPr/>
              <p:nvPr/>
            </p:nvSpPr>
            <p:spPr>
              <a:xfrm>
                <a:off x="8422425" y="242056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ication Sign 70">
                <a:extLst>
                  <a:ext uri="{FF2B5EF4-FFF2-40B4-BE49-F238E27FC236}">
                    <a16:creationId xmlns:a16="http://schemas.microsoft.com/office/drawing/2014/main" id="{3345B2FF-4F53-F575-CEA6-91C47FC7C761}"/>
                  </a:ext>
                </a:extLst>
              </p:cNvPr>
              <p:cNvSpPr/>
              <p:nvPr/>
            </p:nvSpPr>
            <p:spPr>
              <a:xfrm>
                <a:off x="8563049" y="241992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ication Sign 71">
                <a:extLst>
                  <a:ext uri="{FF2B5EF4-FFF2-40B4-BE49-F238E27FC236}">
                    <a16:creationId xmlns:a16="http://schemas.microsoft.com/office/drawing/2014/main" id="{7332C1B1-385B-C137-A276-041E1E6E154D}"/>
                  </a:ext>
                </a:extLst>
              </p:cNvPr>
              <p:cNvSpPr/>
              <p:nvPr/>
            </p:nvSpPr>
            <p:spPr>
              <a:xfrm>
                <a:off x="8702357" y="241730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ication Sign 72">
                <a:extLst>
                  <a:ext uri="{FF2B5EF4-FFF2-40B4-BE49-F238E27FC236}">
                    <a16:creationId xmlns:a16="http://schemas.microsoft.com/office/drawing/2014/main" id="{68F910E9-94C1-09A2-C038-C7EC40C1D13D}"/>
                  </a:ext>
                </a:extLst>
              </p:cNvPr>
              <p:cNvSpPr/>
              <p:nvPr/>
            </p:nvSpPr>
            <p:spPr>
              <a:xfrm>
                <a:off x="8842981" y="241666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ication Sign 73">
                <a:extLst>
                  <a:ext uri="{FF2B5EF4-FFF2-40B4-BE49-F238E27FC236}">
                    <a16:creationId xmlns:a16="http://schemas.microsoft.com/office/drawing/2014/main" id="{CB2F74AB-4D22-4F72-3067-0907FC283262}"/>
                  </a:ext>
                </a:extLst>
              </p:cNvPr>
              <p:cNvSpPr/>
              <p:nvPr/>
            </p:nvSpPr>
            <p:spPr>
              <a:xfrm>
                <a:off x="8264040" y="275065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ication Sign 74">
                <a:extLst>
                  <a:ext uri="{FF2B5EF4-FFF2-40B4-BE49-F238E27FC236}">
                    <a16:creationId xmlns:a16="http://schemas.microsoft.com/office/drawing/2014/main" id="{854F4148-4332-2613-AE85-481AA5DAA557}"/>
                  </a:ext>
                </a:extLst>
              </p:cNvPr>
              <p:cNvSpPr/>
              <p:nvPr/>
            </p:nvSpPr>
            <p:spPr>
              <a:xfrm>
                <a:off x="8424792" y="275390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ication Sign 75">
                <a:extLst>
                  <a:ext uri="{FF2B5EF4-FFF2-40B4-BE49-F238E27FC236}">
                    <a16:creationId xmlns:a16="http://schemas.microsoft.com/office/drawing/2014/main" id="{B88C0367-8C98-817E-3186-E891AD7DF649}"/>
                  </a:ext>
                </a:extLst>
              </p:cNvPr>
              <p:cNvSpPr/>
              <p:nvPr/>
            </p:nvSpPr>
            <p:spPr>
              <a:xfrm>
                <a:off x="8565416" y="275326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ultiplication Sign 76">
                <a:extLst>
                  <a:ext uri="{FF2B5EF4-FFF2-40B4-BE49-F238E27FC236}">
                    <a16:creationId xmlns:a16="http://schemas.microsoft.com/office/drawing/2014/main" id="{916BD7F1-5BEF-B4C9-28C1-08B0C0DD93BC}"/>
                  </a:ext>
                </a:extLst>
              </p:cNvPr>
              <p:cNvSpPr/>
              <p:nvPr/>
            </p:nvSpPr>
            <p:spPr>
              <a:xfrm>
                <a:off x="8704724" y="275065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Multiplication Sign 77">
                <a:extLst>
                  <a:ext uri="{FF2B5EF4-FFF2-40B4-BE49-F238E27FC236}">
                    <a16:creationId xmlns:a16="http://schemas.microsoft.com/office/drawing/2014/main" id="{B6A3CCDE-0C25-99DA-C69A-CAB600E4F3C9}"/>
                  </a:ext>
                </a:extLst>
              </p:cNvPr>
              <p:cNvSpPr/>
              <p:nvPr/>
            </p:nvSpPr>
            <p:spPr>
              <a:xfrm>
                <a:off x="8845348" y="27500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ication Sign 78">
                <a:extLst>
                  <a:ext uri="{FF2B5EF4-FFF2-40B4-BE49-F238E27FC236}">
                    <a16:creationId xmlns:a16="http://schemas.microsoft.com/office/drawing/2014/main" id="{0A681FDF-BBF6-D321-3901-1AFF15491F0D}"/>
                  </a:ext>
                </a:extLst>
              </p:cNvPr>
              <p:cNvSpPr/>
              <p:nvPr/>
            </p:nvSpPr>
            <p:spPr>
              <a:xfrm>
                <a:off x="8264040" y="290055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ultiplication Sign 79">
                <a:extLst>
                  <a:ext uri="{FF2B5EF4-FFF2-40B4-BE49-F238E27FC236}">
                    <a16:creationId xmlns:a16="http://schemas.microsoft.com/office/drawing/2014/main" id="{BC4F4788-9E40-625F-5DC3-15BB927D04FC}"/>
                  </a:ext>
                </a:extLst>
              </p:cNvPr>
              <p:cNvSpPr/>
              <p:nvPr/>
            </p:nvSpPr>
            <p:spPr>
              <a:xfrm>
                <a:off x="8424792" y="290380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Multiplication Sign 80">
                <a:extLst>
                  <a:ext uri="{FF2B5EF4-FFF2-40B4-BE49-F238E27FC236}">
                    <a16:creationId xmlns:a16="http://schemas.microsoft.com/office/drawing/2014/main" id="{C9E5A5C7-6F41-4E4B-E943-77D99200E1A2}"/>
                  </a:ext>
                </a:extLst>
              </p:cNvPr>
              <p:cNvSpPr/>
              <p:nvPr/>
            </p:nvSpPr>
            <p:spPr>
              <a:xfrm>
                <a:off x="8565416" y="290316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1F08907C-3C09-1A3F-DCA2-F5FD64BF3828}"/>
                  </a:ext>
                </a:extLst>
              </p:cNvPr>
              <p:cNvSpPr/>
              <p:nvPr/>
            </p:nvSpPr>
            <p:spPr>
              <a:xfrm>
                <a:off x="8704724" y="290055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Multiplication Sign 82">
                <a:extLst>
                  <a:ext uri="{FF2B5EF4-FFF2-40B4-BE49-F238E27FC236}">
                    <a16:creationId xmlns:a16="http://schemas.microsoft.com/office/drawing/2014/main" id="{1A73D298-C5C6-1A69-5207-BBE143F35E39}"/>
                  </a:ext>
                </a:extLst>
              </p:cNvPr>
              <p:cNvSpPr/>
              <p:nvPr/>
            </p:nvSpPr>
            <p:spPr>
              <a:xfrm>
                <a:off x="8845348" y="289991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Multiplication Sign 83">
                <a:extLst>
                  <a:ext uri="{FF2B5EF4-FFF2-40B4-BE49-F238E27FC236}">
                    <a16:creationId xmlns:a16="http://schemas.microsoft.com/office/drawing/2014/main" id="{29FD49FB-150C-44C9-2D2C-341F4DEE4717}"/>
                  </a:ext>
                </a:extLst>
              </p:cNvPr>
              <p:cNvSpPr/>
              <p:nvPr/>
            </p:nvSpPr>
            <p:spPr>
              <a:xfrm>
                <a:off x="8261673" y="305479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Multiplication Sign 84">
                <a:extLst>
                  <a:ext uri="{FF2B5EF4-FFF2-40B4-BE49-F238E27FC236}">
                    <a16:creationId xmlns:a16="http://schemas.microsoft.com/office/drawing/2014/main" id="{D5F93103-D502-224B-C9E6-8DAAB9E937A4}"/>
                  </a:ext>
                </a:extLst>
              </p:cNvPr>
              <p:cNvSpPr/>
              <p:nvPr/>
            </p:nvSpPr>
            <p:spPr>
              <a:xfrm>
                <a:off x="8422425" y="305805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Multiplication Sign 85">
                <a:extLst>
                  <a:ext uri="{FF2B5EF4-FFF2-40B4-BE49-F238E27FC236}">
                    <a16:creationId xmlns:a16="http://schemas.microsoft.com/office/drawing/2014/main" id="{C216BAAB-EFAD-4E46-2F15-4B5EFBB7C320}"/>
                  </a:ext>
                </a:extLst>
              </p:cNvPr>
              <p:cNvSpPr/>
              <p:nvPr/>
            </p:nvSpPr>
            <p:spPr>
              <a:xfrm>
                <a:off x="8563049" y="305741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Multiplication Sign 86">
                <a:extLst>
                  <a:ext uri="{FF2B5EF4-FFF2-40B4-BE49-F238E27FC236}">
                    <a16:creationId xmlns:a16="http://schemas.microsoft.com/office/drawing/2014/main" id="{B0FB1DDB-D0B0-ADB2-3456-2B35A136913D}"/>
                  </a:ext>
                </a:extLst>
              </p:cNvPr>
              <p:cNvSpPr/>
              <p:nvPr/>
            </p:nvSpPr>
            <p:spPr>
              <a:xfrm>
                <a:off x="8702357" y="305479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Multiplication Sign 87">
                <a:extLst>
                  <a:ext uri="{FF2B5EF4-FFF2-40B4-BE49-F238E27FC236}">
                    <a16:creationId xmlns:a16="http://schemas.microsoft.com/office/drawing/2014/main" id="{CD4E3DA0-0188-D187-A569-E0AE708BE255}"/>
                  </a:ext>
                </a:extLst>
              </p:cNvPr>
              <p:cNvSpPr/>
              <p:nvPr/>
            </p:nvSpPr>
            <p:spPr>
              <a:xfrm>
                <a:off x="8842981" y="305415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ultiplication Sign 88">
                <a:extLst>
                  <a:ext uri="{FF2B5EF4-FFF2-40B4-BE49-F238E27FC236}">
                    <a16:creationId xmlns:a16="http://schemas.microsoft.com/office/drawing/2014/main" id="{22FDE0F9-2214-82FA-8362-422D5BE0A272}"/>
                  </a:ext>
                </a:extLst>
              </p:cNvPr>
              <p:cNvSpPr/>
              <p:nvPr/>
            </p:nvSpPr>
            <p:spPr>
              <a:xfrm>
                <a:off x="8261673" y="32258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Multiplication Sign 89">
                <a:extLst>
                  <a:ext uri="{FF2B5EF4-FFF2-40B4-BE49-F238E27FC236}">
                    <a16:creationId xmlns:a16="http://schemas.microsoft.com/office/drawing/2014/main" id="{C19FCBA3-8871-4F4B-8DD7-F0BC5E66945F}"/>
                  </a:ext>
                </a:extLst>
              </p:cNvPr>
              <p:cNvSpPr/>
              <p:nvPr/>
            </p:nvSpPr>
            <p:spPr>
              <a:xfrm>
                <a:off x="8422425" y="322912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Multiplication Sign 90">
                <a:extLst>
                  <a:ext uri="{FF2B5EF4-FFF2-40B4-BE49-F238E27FC236}">
                    <a16:creationId xmlns:a16="http://schemas.microsoft.com/office/drawing/2014/main" id="{B5A89934-08DB-ED06-E56A-A6F65E8FB9EC}"/>
                  </a:ext>
                </a:extLst>
              </p:cNvPr>
              <p:cNvSpPr/>
              <p:nvPr/>
            </p:nvSpPr>
            <p:spPr>
              <a:xfrm>
                <a:off x="8563049" y="322848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Multiplication Sign 91">
                <a:extLst>
                  <a:ext uri="{FF2B5EF4-FFF2-40B4-BE49-F238E27FC236}">
                    <a16:creationId xmlns:a16="http://schemas.microsoft.com/office/drawing/2014/main" id="{BB0FEA02-1A41-2051-2658-0A1751BE335A}"/>
                  </a:ext>
                </a:extLst>
              </p:cNvPr>
              <p:cNvSpPr/>
              <p:nvPr/>
            </p:nvSpPr>
            <p:spPr>
              <a:xfrm>
                <a:off x="8702357" y="32258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22806A8B-A440-BF07-5B33-32975BEE0F41}"/>
                  </a:ext>
                </a:extLst>
              </p:cNvPr>
              <p:cNvSpPr/>
              <p:nvPr/>
            </p:nvSpPr>
            <p:spPr>
              <a:xfrm>
                <a:off x="8842981" y="322522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Multiplication Sign 93">
                <a:extLst>
                  <a:ext uri="{FF2B5EF4-FFF2-40B4-BE49-F238E27FC236}">
                    <a16:creationId xmlns:a16="http://schemas.microsoft.com/office/drawing/2014/main" id="{E15B46DF-9339-A9AD-8878-B97663B10930}"/>
                  </a:ext>
                </a:extLst>
              </p:cNvPr>
              <p:cNvSpPr/>
              <p:nvPr/>
            </p:nvSpPr>
            <p:spPr>
              <a:xfrm>
                <a:off x="8261673" y="336840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Multiplication Sign 94">
                <a:extLst>
                  <a:ext uri="{FF2B5EF4-FFF2-40B4-BE49-F238E27FC236}">
                    <a16:creationId xmlns:a16="http://schemas.microsoft.com/office/drawing/2014/main" id="{D2030D33-0BC3-A419-1926-53B9E817A535}"/>
                  </a:ext>
                </a:extLst>
              </p:cNvPr>
              <p:cNvSpPr/>
              <p:nvPr/>
            </p:nvSpPr>
            <p:spPr>
              <a:xfrm>
                <a:off x="8422425" y="337165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Multiplication Sign 95">
                <a:extLst>
                  <a:ext uri="{FF2B5EF4-FFF2-40B4-BE49-F238E27FC236}">
                    <a16:creationId xmlns:a16="http://schemas.microsoft.com/office/drawing/2014/main" id="{FC086560-B039-1D37-D72D-7F34421A5651}"/>
                  </a:ext>
                </a:extLst>
              </p:cNvPr>
              <p:cNvSpPr/>
              <p:nvPr/>
            </p:nvSpPr>
            <p:spPr>
              <a:xfrm>
                <a:off x="8563049" y="337101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Multiplication Sign 96">
                <a:extLst>
                  <a:ext uri="{FF2B5EF4-FFF2-40B4-BE49-F238E27FC236}">
                    <a16:creationId xmlns:a16="http://schemas.microsoft.com/office/drawing/2014/main" id="{2E3C6863-5A1B-631E-19A7-0254E973749B}"/>
                  </a:ext>
                </a:extLst>
              </p:cNvPr>
              <p:cNvSpPr/>
              <p:nvPr/>
            </p:nvSpPr>
            <p:spPr>
              <a:xfrm>
                <a:off x="8702357" y="336840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Multiplication Sign 97">
                <a:extLst>
                  <a:ext uri="{FF2B5EF4-FFF2-40B4-BE49-F238E27FC236}">
                    <a16:creationId xmlns:a16="http://schemas.microsoft.com/office/drawing/2014/main" id="{08F35575-E238-932C-FD97-FCAA0572DDB4}"/>
                  </a:ext>
                </a:extLst>
              </p:cNvPr>
              <p:cNvSpPr/>
              <p:nvPr/>
            </p:nvSpPr>
            <p:spPr>
              <a:xfrm>
                <a:off x="8842981" y="336776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ultiplication Sign 98">
                <a:extLst>
                  <a:ext uri="{FF2B5EF4-FFF2-40B4-BE49-F238E27FC236}">
                    <a16:creationId xmlns:a16="http://schemas.microsoft.com/office/drawing/2014/main" id="{4A3D0420-82DA-B399-A259-11217570C1BC}"/>
                  </a:ext>
                </a:extLst>
              </p:cNvPr>
              <p:cNvSpPr/>
              <p:nvPr/>
            </p:nvSpPr>
            <p:spPr>
              <a:xfrm>
                <a:off x="8270951" y="352219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Multiplication Sign 99">
                <a:extLst>
                  <a:ext uri="{FF2B5EF4-FFF2-40B4-BE49-F238E27FC236}">
                    <a16:creationId xmlns:a16="http://schemas.microsoft.com/office/drawing/2014/main" id="{D4350DB0-E826-75BB-5CE3-0ABA89808830}"/>
                  </a:ext>
                </a:extLst>
              </p:cNvPr>
              <p:cNvSpPr/>
              <p:nvPr/>
            </p:nvSpPr>
            <p:spPr>
              <a:xfrm>
                <a:off x="8431703" y="352545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ultiplication Sign 100">
                <a:extLst>
                  <a:ext uri="{FF2B5EF4-FFF2-40B4-BE49-F238E27FC236}">
                    <a16:creationId xmlns:a16="http://schemas.microsoft.com/office/drawing/2014/main" id="{FF227D5B-86DE-247A-8B06-37EE8467052E}"/>
                  </a:ext>
                </a:extLst>
              </p:cNvPr>
              <p:cNvSpPr/>
              <p:nvPr/>
            </p:nvSpPr>
            <p:spPr>
              <a:xfrm>
                <a:off x="8572327" y="35248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Multiplication Sign 101">
                <a:extLst>
                  <a:ext uri="{FF2B5EF4-FFF2-40B4-BE49-F238E27FC236}">
                    <a16:creationId xmlns:a16="http://schemas.microsoft.com/office/drawing/2014/main" id="{F73D2E9C-ECB0-C1C6-0BF7-0E6A754238AC}"/>
                  </a:ext>
                </a:extLst>
              </p:cNvPr>
              <p:cNvSpPr/>
              <p:nvPr/>
            </p:nvSpPr>
            <p:spPr>
              <a:xfrm>
                <a:off x="8711635" y="352219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13CEB0C0-DC09-1616-4720-3F7A4661B01A}"/>
                  </a:ext>
                </a:extLst>
              </p:cNvPr>
              <p:cNvSpPr/>
              <p:nvPr/>
            </p:nvSpPr>
            <p:spPr>
              <a:xfrm>
                <a:off x="8852259" y="352155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C06D6E40-1F47-23C0-F309-D98831F8D795}"/>
                  </a:ext>
                </a:extLst>
              </p:cNvPr>
              <p:cNvSpPr/>
              <p:nvPr/>
            </p:nvSpPr>
            <p:spPr>
              <a:xfrm>
                <a:off x="8270951" y="36647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D7A78578-2F5F-67A2-EC4C-44A497FED72F}"/>
                  </a:ext>
                </a:extLst>
              </p:cNvPr>
              <p:cNvSpPr/>
              <p:nvPr/>
            </p:nvSpPr>
            <p:spPr>
              <a:xfrm>
                <a:off x="8431703" y="366798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8BE99224-8000-D8AE-59A7-1D10197C01AD}"/>
                  </a:ext>
                </a:extLst>
              </p:cNvPr>
              <p:cNvSpPr/>
              <p:nvPr/>
            </p:nvSpPr>
            <p:spPr>
              <a:xfrm>
                <a:off x="8572327" y="366734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7D3596A2-6A1E-8B46-D5F5-AAE2FC09A55F}"/>
                  </a:ext>
                </a:extLst>
              </p:cNvPr>
              <p:cNvSpPr/>
              <p:nvPr/>
            </p:nvSpPr>
            <p:spPr>
              <a:xfrm>
                <a:off x="8711635" y="366472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27EF8CD3-CD27-134F-7958-55058A12C770}"/>
                  </a:ext>
                </a:extLst>
              </p:cNvPr>
              <p:cNvSpPr/>
              <p:nvPr/>
            </p:nvSpPr>
            <p:spPr>
              <a:xfrm>
                <a:off x="8852259" y="366408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7BE48E14-F3FA-04F6-7CAA-57620403F3F3}"/>
                  </a:ext>
                </a:extLst>
              </p:cNvPr>
              <p:cNvSpPr/>
              <p:nvPr/>
            </p:nvSpPr>
            <p:spPr>
              <a:xfrm>
                <a:off x="8280229" y="380028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Multiplication Sign 109">
                <a:extLst>
                  <a:ext uri="{FF2B5EF4-FFF2-40B4-BE49-F238E27FC236}">
                    <a16:creationId xmlns:a16="http://schemas.microsoft.com/office/drawing/2014/main" id="{8F910B6C-76ED-EE7A-736C-42F3759C1CBA}"/>
                  </a:ext>
                </a:extLst>
              </p:cNvPr>
              <p:cNvSpPr/>
              <p:nvPr/>
            </p:nvSpPr>
            <p:spPr>
              <a:xfrm>
                <a:off x="8440981" y="380353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Multiplication Sign 110">
                <a:extLst>
                  <a:ext uri="{FF2B5EF4-FFF2-40B4-BE49-F238E27FC236}">
                    <a16:creationId xmlns:a16="http://schemas.microsoft.com/office/drawing/2014/main" id="{7DB7F5FA-4138-D24B-4A46-DF1CB3EF1592}"/>
                  </a:ext>
                </a:extLst>
              </p:cNvPr>
              <p:cNvSpPr/>
              <p:nvPr/>
            </p:nvSpPr>
            <p:spPr>
              <a:xfrm>
                <a:off x="8581605" y="380289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Multiplication Sign 111">
                <a:extLst>
                  <a:ext uri="{FF2B5EF4-FFF2-40B4-BE49-F238E27FC236}">
                    <a16:creationId xmlns:a16="http://schemas.microsoft.com/office/drawing/2014/main" id="{00A13A7E-C667-1101-E6AF-22B6DF80135C}"/>
                  </a:ext>
                </a:extLst>
              </p:cNvPr>
              <p:cNvSpPr/>
              <p:nvPr/>
            </p:nvSpPr>
            <p:spPr>
              <a:xfrm>
                <a:off x="8720913" y="380028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Multiplication Sign 112">
                <a:extLst>
                  <a:ext uri="{FF2B5EF4-FFF2-40B4-BE49-F238E27FC236}">
                    <a16:creationId xmlns:a16="http://schemas.microsoft.com/office/drawing/2014/main" id="{DFB958A5-73DB-B9AB-775D-2564A73F9FEB}"/>
                  </a:ext>
                </a:extLst>
              </p:cNvPr>
              <p:cNvSpPr/>
              <p:nvPr/>
            </p:nvSpPr>
            <p:spPr>
              <a:xfrm>
                <a:off x="8861537" y="379964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Multiplication Sign 113">
                <a:extLst>
                  <a:ext uri="{FF2B5EF4-FFF2-40B4-BE49-F238E27FC236}">
                    <a16:creationId xmlns:a16="http://schemas.microsoft.com/office/drawing/2014/main" id="{B0B3638E-4513-A153-5CE6-541966C403AB}"/>
                  </a:ext>
                </a:extLst>
              </p:cNvPr>
              <p:cNvSpPr/>
              <p:nvPr/>
            </p:nvSpPr>
            <p:spPr>
              <a:xfrm>
                <a:off x="8280229" y="394281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ultiplication Sign 114">
                <a:extLst>
                  <a:ext uri="{FF2B5EF4-FFF2-40B4-BE49-F238E27FC236}">
                    <a16:creationId xmlns:a16="http://schemas.microsoft.com/office/drawing/2014/main" id="{7562C159-AF28-4273-E21C-3AC034477A97}"/>
                  </a:ext>
                </a:extLst>
              </p:cNvPr>
              <p:cNvSpPr/>
              <p:nvPr/>
            </p:nvSpPr>
            <p:spPr>
              <a:xfrm>
                <a:off x="8440981" y="394607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Multiplication Sign 115">
                <a:extLst>
                  <a:ext uri="{FF2B5EF4-FFF2-40B4-BE49-F238E27FC236}">
                    <a16:creationId xmlns:a16="http://schemas.microsoft.com/office/drawing/2014/main" id="{21A36C40-2654-963E-43F3-88DC31AC6BD4}"/>
                  </a:ext>
                </a:extLst>
              </p:cNvPr>
              <p:cNvSpPr/>
              <p:nvPr/>
            </p:nvSpPr>
            <p:spPr>
              <a:xfrm>
                <a:off x="8581605" y="39454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C5CB21A9-13BC-2B73-0929-85F3CF03D912}"/>
                  </a:ext>
                </a:extLst>
              </p:cNvPr>
              <p:cNvSpPr/>
              <p:nvPr/>
            </p:nvSpPr>
            <p:spPr>
              <a:xfrm>
                <a:off x="8720913" y="394281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606F922F-6287-3D85-C19F-EF4294B4E25B}"/>
                  </a:ext>
                </a:extLst>
              </p:cNvPr>
              <p:cNvSpPr/>
              <p:nvPr/>
            </p:nvSpPr>
            <p:spPr>
              <a:xfrm>
                <a:off x="8861537" y="394217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Multiplication Sign 118">
                <a:extLst>
                  <a:ext uri="{FF2B5EF4-FFF2-40B4-BE49-F238E27FC236}">
                    <a16:creationId xmlns:a16="http://schemas.microsoft.com/office/drawing/2014/main" id="{F5EC540F-884B-B337-CB44-0B7B4E6E046B}"/>
                  </a:ext>
                </a:extLst>
              </p:cNvPr>
              <p:cNvSpPr/>
              <p:nvPr/>
            </p:nvSpPr>
            <p:spPr>
              <a:xfrm>
                <a:off x="8270951" y="25506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Multiplication Sign 119">
                <a:extLst>
                  <a:ext uri="{FF2B5EF4-FFF2-40B4-BE49-F238E27FC236}">
                    <a16:creationId xmlns:a16="http://schemas.microsoft.com/office/drawing/2014/main" id="{0566F109-60B2-75FF-0694-2123B1072CF8}"/>
                  </a:ext>
                </a:extLst>
              </p:cNvPr>
              <p:cNvSpPr/>
              <p:nvPr/>
            </p:nvSpPr>
            <p:spPr>
              <a:xfrm>
                <a:off x="8431703" y="255392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Multiplication Sign 120">
                <a:extLst>
                  <a:ext uri="{FF2B5EF4-FFF2-40B4-BE49-F238E27FC236}">
                    <a16:creationId xmlns:a16="http://schemas.microsoft.com/office/drawing/2014/main" id="{4F98FEE1-8CB7-7BFC-AB3E-11669DEEFB41}"/>
                  </a:ext>
                </a:extLst>
              </p:cNvPr>
              <p:cNvSpPr/>
              <p:nvPr/>
            </p:nvSpPr>
            <p:spPr>
              <a:xfrm>
                <a:off x="8572327" y="255328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Multiplication Sign 121">
                <a:extLst>
                  <a:ext uri="{FF2B5EF4-FFF2-40B4-BE49-F238E27FC236}">
                    <a16:creationId xmlns:a16="http://schemas.microsoft.com/office/drawing/2014/main" id="{2687B3F5-91A6-2AA3-25FC-EE2123921E7B}"/>
                  </a:ext>
                </a:extLst>
              </p:cNvPr>
              <p:cNvSpPr/>
              <p:nvPr/>
            </p:nvSpPr>
            <p:spPr>
              <a:xfrm>
                <a:off x="8711635" y="25506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Multiplication Sign 122">
                <a:extLst>
                  <a:ext uri="{FF2B5EF4-FFF2-40B4-BE49-F238E27FC236}">
                    <a16:creationId xmlns:a16="http://schemas.microsoft.com/office/drawing/2014/main" id="{94929F76-23F4-B154-889C-AC408D9C9A74}"/>
                  </a:ext>
                </a:extLst>
              </p:cNvPr>
              <p:cNvSpPr/>
              <p:nvPr/>
            </p:nvSpPr>
            <p:spPr>
              <a:xfrm>
                <a:off x="8852259" y="255002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Multiplication Sign 123">
                <a:extLst>
                  <a:ext uri="{FF2B5EF4-FFF2-40B4-BE49-F238E27FC236}">
                    <a16:creationId xmlns:a16="http://schemas.microsoft.com/office/drawing/2014/main" id="{26A4F1B5-83AE-D170-C9F9-9556A43254BC}"/>
                  </a:ext>
                </a:extLst>
              </p:cNvPr>
              <p:cNvSpPr/>
              <p:nvPr/>
            </p:nvSpPr>
            <p:spPr>
              <a:xfrm>
                <a:off x="7406909" y="275060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Multiplication Sign 124">
                <a:extLst>
                  <a:ext uri="{FF2B5EF4-FFF2-40B4-BE49-F238E27FC236}">
                    <a16:creationId xmlns:a16="http://schemas.microsoft.com/office/drawing/2014/main" id="{FB8630EB-906E-7687-3E84-6491EC42EE6E}"/>
                  </a:ext>
                </a:extLst>
              </p:cNvPr>
              <p:cNvSpPr/>
              <p:nvPr/>
            </p:nvSpPr>
            <p:spPr>
              <a:xfrm>
                <a:off x="7547533" y="27499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Multiplication Sign 125">
                <a:extLst>
                  <a:ext uri="{FF2B5EF4-FFF2-40B4-BE49-F238E27FC236}">
                    <a16:creationId xmlns:a16="http://schemas.microsoft.com/office/drawing/2014/main" id="{F8702539-6F5B-91BC-6D3F-445D96FD7BC7}"/>
                  </a:ext>
                </a:extLst>
              </p:cNvPr>
              <p:cNvSpPr/>
              <p:nvPr/>
            </p:nvSpPr>
            <p:spPr>
              <a:xfrm>
                <a:off x="7708285" y="275321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Multiplication Sign 126">
                <a:extLst>
                  <a:ext uri="{FF2B5EF4-FFF2-40B4-BE49-F238E27FC236}">
                    <a16:creationId xmlns:a16="http://schemas.microsoft.com/office/drawing/2014/main" id="{D8B02E51-8AFA-3062-4A4A-A39D24D3A94C}"/>
                  </a:ext>
                </a:extLst>
              </p:cNvPr>
              <p:cNvSpPr/>
              <p:nvPr/>
            </p:nvSpPr>
            <p:spPr>
              <a:xfrm>
                <a:off x="7848909" y="275257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Multiplication Sign 127">
                <a:extLst>
                  <a:ext uri="{FF2B5EF4-FFF2-40B4-BE49-F238E27FC236}">
                    <a16:creationId xmlns:a16="http://schemas.microsoft.com/office/drawing/2014/main" id="{19D0BD81-BC49-F12A-A8DB-8A64C8719EC2}"/>
                  </a:ext>
                </a:extLst>
              </p:cNvPr>
              <p:cNvSpPr/>
              <p:nvPr/>
            </p:nvSpPr>
            <p:spPr>
              <a:xfrm>
                <a:off x="7988217" y="27499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ication Sign 128">
                <a:extLst>
                  <a:ext uri="{FF2B5EF4-FFF2-40B4-BE49-F238E27FC236}">
                    <a16:creationId xmlns:a16="http://schemas.microsoft.com/office/drawing/2014/main" id="{87C9A547-BDD7-1192-2966-2DBD53951CDC}"/>
                  </a:ext>
                </a:extLst>
              </p:cNvPr>
              <p:cNvSpPr/>
              <p:nvPr/>
            </p:nvSpPr>
            <p:spPr>
              <a:xfrm>
                <a:off x="8128841" y="274932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Multiplication Sign 129">
                <a:extLst>
                  <a:ext uri="{FF2B5EF4-FFF2-40B4-BE49-F238E27FC236}">
                    <a16:creationId xmlns:a16="http://schemas.microsoft.com/office/drawing/2014/main" id="{6E9EE3BB-1020-8FA9-E89C-D6FA713C4C8C}"/>
                  </a:ext>
                </a:extLst>
              </p:cNvPr>
              <p:cNvSpPr/>
              <p:nvPr/>
            </p:nvSpPr>
            <p:spPr>
              <a:xfrm>
                <a:off x="7406909" y="290050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ultiplication Sign 130">
                <a:extLst>
                  <a:ext uri="{FF2B5EF4-FFF2-40B4-BE49-F238E27FC236}">
                    <a16:creationId xmlns:a16="http://schemas.microsoft.com/office/drawing/2014/main" id="{7C8C85DE-F563-D1E4-7A35-E8A1A44B0FE3}"/>
                  </a:ext>
                </a:extLst>
              </p:cNvPr>
              <p:cNvSpPr/>
              <p:nvPr/>
            </p:nvSpPr>
            <p:spPr>
              <a:xfrm>
                <a:off x="7547533" y="289986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Multiplication Sign 131">
                <a:extLst>
                  <a:ext uri="{FF2B5EF4-FFF2-40B4-BE49-F238E27FC236}">
                    <a16:creationId xmlns:a16="http://schemas.microsoft.com/office/drawing/2014/main" id="{229407F2-7207-414A-6DED-C66FB723062D}"/>
                  </a:ext>
                </a:extLst>
              </p:cNvPr>
              <p:cNvSpPr/>
              <p:nvPr/>
            </p:nvSpPr>
            <p:spPr>
              <a:xfrm>
                <a:off x="7708285" y="290311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Multiplication Sign 132">
                <a:extLst>
                  <a:ext uri="{FF2B5EF4-FFF2-40B4-BE49-F238E27FC236}">
                    <a16:creationId xmlns:a16="http://schemas.microsoft.com/office/drawing/2014/main" id="{7B808BF4-FF10-1C66-FC96-78F32E7F07B7}"/>
                  </a:ext>
                </a:extLst>
              </p:cNvPr>
              <p:cNvSpPr/>
              <p:nvPr/>
            </p:nvSpPr>
            <p:spPr>
              <a:xfrm>
                <a:off x="7848909" y="29024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Multiplication Sign 133">
                <a:extLst>
                  <a:ext uri="{FF2B5EF4-FFF2-40B4-BE49-F238E27FC236}">
                    <a16:creationId xmlns:a16="http://schemas.microsoft.com/office/drawing/2014/main" id="{32858D43-7708-7C37-7071-B95B609EF1A3}"/>
                  </a:ext>
                </a:extLst>
              </p:cNvPr>
              <p:cNvSpPr/>
              <p:nvPr/>
            </p:nvSpPr>
            <p:spPr>
              <a:xfrm>
                <a:off x="7988217" y="289986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Multiplication Sign 134">
                <a:extLst>
                  <a:ext uri="{FF2B5EF4-FFF2-40B4-BE49-F238E27FC236}">
                    <a16:creationId xmlns:a16="http://schemas.microsoft.com/office/drawing/2014/main" id="{FF803F09-C0F8-E200-E3F9-80ACD8389730}"/>
                  </a:ext>
                </a:extLst>
              </p:cNvPr>
              <p:cNvSpPr/>
              <p:nvPr/>
            </p:nvSpPr>
            <p:spPr>
              <a:xfrm>
                <a:off x="8128841" y="289922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Multiplication Sign 135">
                <a:extLst>
                  <a:ext uri="{FF2B5EF4-FFF2-40B4-BE49-F238E27FC236}">
                    <a16:creationId xmlns:a16="http://schemas.microsoft.com/office/drawing/2014/main" id="{8C7C7478-76CD-0636-A8B2-0D09D0920FB2}"/>
                  </a:ext>
                </a:extLst>
              </p:cNvPr>
              <p:cNvSpPr/>
              <p:nvPr/>
            </p:nvSpPr>
            <p:spPr>
              <a:xfrm>
                <a:off x="7404542" y="305475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Multiplication Sign 136">
                <a:extLst>
                  <a:ext uri="{FF2B5EF4-FFF2-40B4-BE49-F238E27FC236}">
                    <a16:creationId xmlns:a16="http://schemas.microsoft.com/office/drawing/2014/main" id="{229E18D2-FF79-19C4-6322-00FF6B20BBD3}"/>
                  </a:ext>
                </a:extLst>
              </p:cNvPr>
              <p:cNvSpPr/>
              <p:nvPr/>
            </p:nvSpPr>
            <p:spPr>
              <a:xfrm>
                <a:off x="7545166" y="30541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Multiplication Sign 137">
                <a:extLst>
                  <a:ext uri="{FF2B5EF4-FFF2-40B4-BE49-F238E27FC236}">
                    <a16:creationId xmlns:a16="http://schemas.microsoft.com/office/drawing/2014/main" id="{55423875-9936-276C-7099-B3E5E97E56C5}"/>
                  </a:ext>
                </a:extLst>
              </p:cNvPr>
              <p:cNvSpPr/>
              <p:nvPr/>
            </p:nvSpPr>
            <p:spPr>
              <a:xfrm>
                <a:off x="7705918" y="305736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D68902AC-3398-EC67-A731-5C99F7F0A8CE}"/>
                  </a:ext>
                </a:extLst>
              </p:cNvPr>
              <p:cNvSpPr/>
              <p:nvPr/>
            </p:nvSpPr>
            <p:spPr>
              <a:xfrm>
                <a:off x="7846542" y="305672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02220FE4-C224-D1E2-E61A-8DB4CA535DCE}"/>
                  </a:ext>
                </a:extLst>
              </p:cNvPr>
              <p:cNvSpPr/>
              <p:nvPr/>
            </p:nvSpPr>
            <p:spPr>
              <a:xfrm>
                <a:off x="7985850" y="30541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A1FD506D-91ED-FD13-F51F-1A5E848385DE}"/>
                  </a:ext>
                </a:extLst>
              </p:cNvPr>
              <p:cNvSpPr/>
              <p:nvPr/>
            </p:nvSpPr>
            <p:spPr>
              <a:xfrm>
                <a:off x="8126474" y="305347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DFEC2655-DAAC-2C8D-D2C3-0F0911515CCB}"/>
                  </a:ext>
                </a:extLst>
              </p:cNvPr>
              <p:cNvSpPr/>
              <p:nvPr/>
            </p:nvSpPr>
            <p:spPr>
              <a:xfrm>
                <a:off x="7404542" y="322582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08577C0F-4CBD-2651-CF87-D5E457260FBF}"/>
                  </a:ext>
                </a:extLst>
              </p:cNvPr>
              <p:cNvSpPr/>
              <p:nvPr/>
            </p:nvSpPr>
            <p:spPr>
              <a:xfrm>
                <a:off x="7545166" y="322518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6DC69147-FF0A-CCB4-1E1B-B9854D2EE174}"/>
                  </a:ext>
                </a:extLst>
              </p:cNvPr>
              <p:cNvSpPr/>
              <p:nvPr/>
            </p:nvSpPr>
            <p:spPr>
              <a:xfrm>
                <a:off x="7705918" y="322843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96836424-6F1F-5806-7141-6EECF7336533}"/>
                  </a:ext>
                </a:extLst>
              </p:cNvPr>
              <p:cNvSpPr/>
              <p:nvPr/>
            </p:nvSpPr>
            <p:spPr>
              <a:xfrm>
                <a:off x="7846542" y="322779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Multiplication Sign 145">
                <a:extLst>
                  <a:ext uri="{FF2B5EF4-FFF2-40B4-BE49-F238E27FC236}">
                    <a16:creationId xmlns:a16="http://schemas.microsoft.com/office/drawing/2014/main" id="{09127B6D-80F9-7DC2-30DD-E4B469BE302C}"/>
                  </a:ext>
                </a:extLst>
              </p:cNvPr>
              <p:cNvSpPr/>
              <p:nvPr/>
            </p:nvSpPr>
            <p:spPr>
              <a:xfrm>
                <a:off x="7985850" y="322518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146">
                <a:extLst>
                  <a:ext uri="{FF2B5EF4-FFF2-40B4-BE49-F238E27FC236}">
                    <a16:creationId xmlns:a16="http://schemas.microsoft.com/office/drawing/2014/main" id="{7CE49705-299D-383A-BE98-BC6AF048A3C8}"/>
                  </a:ext>
                </a:extLst>
              </p:cNvPr>
              <p:cNvSpPr/>
              <p:nvPr/>
            </p:nvSpPr>
            <p:spPr>
              <a:xfrm>
                <a:off x="8126474" y="322454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Multiplication Sign 147">
                <a:extLst>
                  <a:ext uri="{FF2B5EF4-FFF2-40B4-BE49-F238E27FC236}">
                    <a16:creationId xmlns:a16="http://schemas.microsoft.com/office/drawing/2014/main" id="{370E5C71-1867-91FC-7D28-8F2AEC07F629}"/>
                  </a:ext>
                </a:extLst>
              </p:cNvPr>
              <p:cNvSpPr/>
              <p:nvPr/>
            </p:nvSpPr>
            <p:spPr>
              <a:xfrm>
                <a:off x="7404542" y="336835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Multiplication Sign 148">
                <a:extLst>
                  <a:ext uri="{FF2B5EF4-FFF2-40B4-BE49-F238E27FC236}">
                    <a16:creationId xmlns:a16="http://schemas.microsoft.com/office/drawing/2014/main" id="{9352FDB2-B937-2A47-2CD9-1027015F13C1}"/>
                  </a:ext>
                </a:extLst>
              </p:cNvPr>
              <p:cNvSpPr/>
              <p:nvPr/>
            </p:nvSpPr>
            <p:spPr>
              <a:xfrm>
                <a:off x="7545166" y="33677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Multiplication Sign 149">
                <a:extLst>
                  <a:ext uri="{FF2B5EF4-FFF2-40B4-BE49-F238E27FC236}">
                    <a16:creationId xmlns:a16="http://schemas.microsoft.com/office/drawing/2014/main" id="{4359ECD7-C14C-1F60-C3D6-8D5666381DAD}"/>
                  </a:ext>
                </a:extLst>
              </p:cNvPr>
              <p:cNvSpPr/>
              <p:nvPr/>
            </p:nvSpPr>
            <p:spPr>
              <a:xfrm>
                <a:off x="7705918" y="33709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ultiplication Sign 150">
                <a:extLst>
                  <a:ext uri="{FF2B5EF4-FFF2-40B4-BE49-F238E27FC236}">
                    <a16:creationId xmlns:a16="http://schemas.microsoft.com/office/drawing/2014/main" id="{5DCEC1E7-40F1-5FC7-EC35-6CA102A9FC8C}"/>
                  </a:ext>
                </a:extLst>
              </p:cNvPr>
              <p:cNvSpPr/>
              <p:nvPr/>
            </p:nvSpPr>
            <p:spPr>
              <a:xfrm>
                <a:off x="7846542" y="337032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Multiplication Sign 151">
                <a:extLst>
                  <a:ext uri="{FF2B5EF4-FFF2-40B4-BE49-F238E27FC236}">
                    <a16:creationId xmlns:a16="http://schemas.microsoft.com/office/drawing/2014/main" id="{3F37901E-5DB2-A14F-4235-B029852FAD78}"/>
                  </a:ext>
                </a:extLst>
              </p:cNvPr>
              <p:cNvSpPr/>
              <p:nvPr/>
            </p:nvSpPr>
            <p:spPr>
              <a:xfrm>
                <a:off x="7985850" y="33677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DAD5AD06-21B2-7E38-C060-D22815046925}"/>
                  </a:ext>
                </a:extLst>
              </p:cNvPr>
              <p:cNvSpPr/>
              <p:nvPr/>
            </p:nvSpPr>
            <p:spPr>
              <a:xfrm>
                <a:off x="8126474" y="336707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D6755113-2D3D-B31A-839D-69B13A68C8F1}"/>
                  </a:ext>
                </a:extLst>
              </p:cNvPr>
              <p:cNvSpPr/>
              <p:nvPr/>
            </p:nvSpPr>
            <p:spPr>
              <a:xfrm>
                <a:off x="7222733" y="216344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Multiplication Sign 154">
                <a:extLst>
                  <a:ext uri="{FF2B5EF4-FFF2-40B4-BE49-F238E27FC236}">
                    <a16:creationId xmlns:a16="http://schemas.microsoft.com/office/drawing/2014/main" id="{57A49A4A-2016-BB83-4EAE-78D73AFFAA51}"/>
                  </a:ext>
                </a:extLst>
              </p:cNvPr>
              <p:cNvSpPr/>
              <p:nvPr/>
            </p:nvSpPr>
            <p:spPr>
              <a:xfrm>
                <a:off x="7383485" y="216670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Multiplication Sign 155">
                <a:extLst>
                  <a:ext uri="{FF2B5EF4-FFF2-40B4-BE49-F238E27FC236}">
                    <a16:creationId xmlns:a16="http://schemas.microsoft.com/office/drawing/2014/main" id="{BD0E9640-0AA1-5C5C-D3F5-32A6DBB8546D}"/>
                  </a:ext>
                </a:extLst>
              </p:cNvPr>
              <p:cNvSpPr/>
              <p:nvPr/>
            </p:nvSpPr>
            <p:spPr>
              <a:xfrm>
                <a:off x="7524109" y="21660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Multiplication Sign 156">
                <a:extLst>
                  <a:ext uri="{FF2B5EF4-FFF2-40B4-BE49-F238E27FC236}">
                    <a16:creationId xmlns:a16="http://schemas.microsoft.com/office/drawing/2014/main" id="{7D36F441-1708-D4C4-3A44-1647ADAAFD1F}"/>
                  </a:ext>
                </a:extLst>
              </p:cNvPr>
              <p:cNvSpPr/>
              <p:nvPr/>
            </p:nvSpPr>
            <p:spPr>
              <a:xfrm>
                <a:off x="7663417" y="216344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Multiplication Sign 157">
                <a:extLst>
                  <a:ext uri="{FF2B5EF4-FFF2-40B4-BE49-F238E27FC236}">
                    <a16:creationId xmlns:a16="http://schemas.microsoft.com/office/drawing/2014/main" id="{0F74BCA7-E61A-957E-6B41-E58FC0C15904}"/>
                  </a:ext>
                </a:extLst>
              </p:cNvPr>
              <p:cNvSpPr/>
              <p:nvPr/>
            </p:nvSpPr>
            <p:spPr>
              <a:xfrm>
                <a:off x="7804041" y="216280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Multiplication Sign 158">
                <a:extLst>
                  <a:ext uri="{FF2B5EF4-FFF2-40B4-BE49-F238E27FC236}">
                    <a16:creationId xmlns:a16="http://schemas.microsoft.com/office/drawing/2014/main" id="{B171F341-C03A-EACA-7E6C-5E2A5EF8866D}"/>
                  </a:ext>
                </a:extLst>
              </p:cNvPr>
              <p:cNvSpPr/>
              <p:nvPr/>
            </p:nvSpPr>
            <p:spPr>
              <a:xfrm>
                <a:off x="7232011" y="229680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Multiplication Sign 159">
                <a:extLst>
                  <a:ext uri="{FF2B5EF4-FFF2-40B4-BE49-F238E27FC236}">
                    <a16:creationId xmlns:a16="http://schemas.microsoft.com/office/drawing/2014/main" id="{BE2520DE-BF07-4F15-EFD9-8E40A8E2A814}"/>
                  </a:ext>
                </a:extLst>
              </p:cNvPr>
              <p:cNvSpPr/>
              <p:nvPr/>
            </p:nvSpPr>
            <p:spPr>
              <a:xfrm>
                <a:off x="7392763" y="230006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Multiplication Sign 160">
                <a:extLst>
                  <a:ext uri="{FF2B5EF4-FFF2-40B4-BE49-F238E27FC236}">
                    <a16:creationId xmlns:a16="http://schemas.microsoft.com/office/drawing/2014/main" id="{FD9E464F-72ED-2017-F659-9EF6738ADA09}"/>
                  </a:ext>
                </a:extLst>
              </p:cNvPr>
              <p:cNvSpPr/>
              <p:nvPr/>
            </p:nvSpPr>
            <p:spPr>
              <a:xfrm>
                <a:off x="7533387" y="229942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Multiplication Sign 161">
                <a:extLst>
                  <a:ext uri="{FF2B5EF4-FFF2-40B4-BE49-F238E27FC236}">
                    <a16:creationId xmlns:a16="http://schemas.microsoft.com/office/drawing/2014/main" id="{B388A4FE-558F-0967-087B-4EFD9A543BCB}"/>
                  </a:ext>
                </a:extLst>
              </p:cNvPr>
              <p:cNvSpPr/>
              <p:nvPr/>
            </p:nvSpPr>
            <p:spPr>
              <a:xfrm>
                <a:off x="7672695" y="229680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Multiplication Sign 162">
                <a:extLst>
                  <a:ext uri="{FF2B5EF4-FFF2-40B4-BE49-F238E27FC236}">
                    <a16:creationId xmlns:a16="http://schemas.microsoft.com/office/drawing/2014/main" id="{FAC6F3C1-D2B4-92CF-BCC1-0F5C757CAEFE}"/>
                  </a:ext>
                </a:extLst>
              </p:cNvPr>
              <p:cNvSpPr/>
              <p:nvPr/>
            </p:nvSpPr>
            <p:spPr>
              <a:xfrm>
                <a:off x="7813319" y="229616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Multiplication Sign 163">
                <a:extLst>
                  <a:ext uri="{FF2B5EF4-FFF2-40B4-BE49-F238E27FC236}">
                    <a16:creationId xmlns:a16="http://schemas.microsoft.com/office/drawing/2014/main" id="{181A4610-252C-814C-78FF-894723182EE2}"/>
                  </a:ext>
                </a:extLst>
              </p:cNvPr>
              <p:cNvSpPr/>
              <p:nvPr/>
            </p:nvSpPr>
            <p:spPr>
              <a:xfrm>
                <a:off x="7404542" y="35163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Multiplication Sign 164">
                <a:extLst>
                  <a:ext uri="{FF2B5EF4-FFF2-40B4-BE49-F238E27FC236}">
                    <a16:creationId xmlns:a16="http://schemas.microsoft.com/office/drawing/2014/main" id="{BB958EEB-0312-515D-58A2-DDCE7CEF7213}"/>
                  </a:ext>
                </a:extLst>
              </p:cNvPr>
              <p:cNvSpPr/>
              <p:nvPr/>
            </p:nvSpPr>
            <p:spPr>
              <a:xfrm>
                <a:off x="7565294" y="351961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Multiplication Sign 165">
                <a:extLst>
                  <a:ext uri="{FF2B5EF4-FFF2-40B4-BE49-F238E27FC236}">
                    <a16:creationId xmlns:a16="http://schemas.microsoft.com/office/drawing/2014/main" id="{C1DFD553-4CC4-C723-BCD6-E7589B323C06}"/>
                  </a:ext>
                </a:extLst>
              </p:cNvPr>
              <p:cNvSpPr/>
              <p:nvPr/>
            </p:nvSpPr>
            <p:spPr>
              <a:xfrm>
                <a:off x="7705918" y="351897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Multiplication Sign 166">
                <a:extLst>
                  <a:ext uri="{FF2B5EF4-FFF2-40B4-BE49-F238E27FC236}">
                    <a16:creationId xmlns:a16="http://schemas.microsoft.com/office/drawing/2014/main" id="{1B2873A7-A13E-9044-D89D-A530B60C9D3A}"/>
                  </a:ext>
                </a:extLst>
              </p:cNvPr>
              <p:cNvSpPr/>
              <p:nvPr/>
            </p:nvSpPr>
            <p:spPr>
              <a:xfrm>
                <a:off x="7845226" y="35163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Multiplication Sign 167">
                <a:extLst>
                  <a:ext uri="{FF2B5EF4-FFF2-40B4-BE49-F238E27FC236}">
                    <a16:creationId xmlns:a16="http://schemas.microsoft.com/office/drawing/2014/main" id="{72E6780C-F488-52D7-BA77-7A7E1E7E6386}"/>
                  </a:ext>
                </a:extLst>
              </p:cNvPr>
              <p:cNvSpPr/>
              <p:nvPr/>
            </p:nvSpPr>
            <p:spPr>
              <a:xfrm>
                <a:off x="7985850" y="351572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Multiplication Sign 168">
                <a:extLst>
                  <a:ext uri="{FF2B5EF4-FFF2-40B4-BE49-F238E27FC236}">
                    <a16:creationId xmlns:a16="http://schemas.microsoft.com/office/drawing/2014/main" id="{351AF674-289F-FE4C-CAAC-A4C1FEDA4F0F}"/>
                  </a:ext>
                </a:extLst>
              </p:cNvPr>
              <p:cNvSpPr/>
              <p:nvPr/>
            </p:nvSpPr>
            <p:spPr>
              <a:xfrm>
                <a:off x="7404542" y="365889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Multiplication Sign 169">
                <a:extLst>
                  <a:ext uri="{FF2B5EF4-FFF2-40B4-BE49-F238E27FC236}">
                    <a16:creationId xmlns:a16="http://schemas.microsoft.com/office/drawing/2014/main" id="{D02ADD05-2C6D-1344-7D2A-477C8695222D}"/>
                  </a:ext>
                </a:extLst>
              </p:cNvPr>
              <p:cNvSpPr/>
              <p:nvPr/>
            </p:nvSpPr>
            <p:spPr>
              <a:xfrm>
                <a:off x="7565294" y="366215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Multiplication Sign 170">
                <a:extLst>
                  <a:ext uri="{FF2B5EF4-FFF2-40B4-BE49-F238E27FC236}">
                    <a16:creationId xmlns:a16="http://schemas.microsoft.com/office/drawing/2014/main" id="{AEC897AD-722B-5BD0-3328-37C91368A4E6}"/>
                  </a:ext>
                </a:extLst>
              </p:cNvPr>
              <p:cNvSpPr/>
              <p:nvPr/>
            </p:nvSpPr>
            <p:spPr>
              <a:xfrm>
                <a:off x="7705918" y="36615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Multiplication Sign 171">
                <a:extLst>
                  <a:ext uri="{FF2B5EF4-FFF2-40B4-BE49-F238E27FC236}">
                    <a16:creationId xmlns:a16="http://schemas.microsoft.com/office/drawing/2014/main" id="{4777323C-D21F-6D8C-B859-840E86413A20}"/>
                  </a:ext>
                </a:extLst>
              </p:cNvPr>
              <p:cNvSpPr/>
              <p:nvPr/>
            </p:nvSpPr>
            <p:spPr>
              <a:xfrm>
                <a:off x="7845226" y="365889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Multiplication Sign 172">
                <a:extLst>
                  <a:ext uri="{FF2B5EF4-FFF2-40B4-BE49-F238E27FC236}">
                    <a16:creationId xmlns:a16="http://schemas.microsoft.com/office/drawing/2014/main" id="{D0D06E4E-1427-D263-EFF5-E841420C37C4}"/>
                  </a:ext>
                </a:extLst>
              </p:cNvPr>
              <p:cNvSpPr/>
              <p:nvPr/>
            </p:nvSpPr>
            <p:spPr>
              <a:xfrm>
                <a:off x="7985850" y="365825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Multiplication Sign 173">
                <a:extLst>
                  <a:ext uri="{FF2B5EF4-FFF2-40B4-BE49-F238E27FC236}">
                    <a16:creationId xmlns:a16="http://schemas.microsoft.com/office/drawing/2014/main" id="{B807E218-2F48-1F13-269E-BC6E15A8AE46}"/>
                  </a:ext>
                </a:extLst>
              </p:cNvPr>
              <p:cNvSpPr/>
              <p:nvPr/>
            </p:nvSpPr>
            <p:spPr>
              <a:xfrm>
                <a:off x="8124678" y="352481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Multiplication Sign 174">
                <a:extLst>
                  <a:ext uri="{FF2B5EF4-FFF2-40B4-BE49-F238E27FC236}">
                    <a16:creationId xmlns:a16="http://schemas.microsoft.com/office/drawing/2014/main" id="{09E31BEB-504C-E856-4888-BBD71FF56D1C}"/>
                  </a:ext>
                </a:extLst>
              </p:cNvPr>
              <p:cNvSpPr/>
              <p:nvPr/>
            </p:nvSpPr>
            <p:spPr>
              <a:xfrm>
                <a:off x="8124678" y="366734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Multiplication Sign 175">
                <a:extLst>
                  <a:ext uri="{FF2B5EF4-FFF2-40B4-BE49-F238E27FC236}">
                    <a16:creationId xmlns:a16="http://schemas.microsoft.com/office/drawing/2014/main" id="{48ED7153-B694-B5EA-6978-EE1B3FD5623D}"/>
                  </a:ext>
                </a:extLst>
              </p:cNvPr>
              <p:cNvSpPr/>
              <p:nvPr/>
            </p:nvSpPr>
            <p:spPr>
              <a:xfrm>
                <a:off x="8133956" y="380289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Multiplication Sign 176">
                <a:extLst>
                  <a:ext uri="{FF2B5EF4-FFF2-40B4-BE49-F238E27FC236}">
                    <a16:creationId xmlns:a16="http://schemas.microsoft.com/office/drawing/2014/main" id="{D2FEF78B-FD90-1B23-6BEA-5FFF3284D603}"/>
                  </a:ext>
                </a:extLst>
              </p:cNvPr>
              <p:cNvSpPr/>
              <p:nvPr/>
            </p:nvSpPr>
            <p:spPr>
              <a:xfrm>
                <a:off x="8133956" y="39454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Multiplication Sign 177">
                <a:extLst>
                  <a:ext uri="{FF2B5EF4-FFF2-40B4-BE49-F238E27FC236}">
                    <a16:creationId xmlns:a16="http://schemas.microsoft.com/office/drawing/2014/main" id="{5AC1C7F2-3A7D-B4E3-2C91-52B5A9E7CD90}"/>
                  </a:ext>
                </a:extLst>
              </p:cNvPr>
              <p:cNvSpPr/>
              <p:nvPr/>
            </p:nvSpPr>
            <p:spPr>
              <a:xfrm>
                <a:off x="6451092" y="25115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Multiplication Sign 178">
                <a:extLst>
                  <a:ext uri="{FF2B5EF4-FFF2-40B4-BE49-F238E27FC236}">
                    <a16:creationId xmlns:a16="http://schemas.microsoft.com/office/drawing/2014/main" id="{2B8CCFF4-6B2F-768D-01AA-284BBBB461CE}"/>
                  </a:ext>
                </a:extLst>
              </p:cNvPr>
              <p:cNvSpPr/>
              <p:nvPr/>
            </p:nvSpPr>
            <p:spPr>
              <a:xfrm>
                <a:off x="6611844" y="251478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Multiplication Sign 179">
                <a:extLst>
                  <a:ext uri="{FF2B5EF4-FFF2-40B4-BE49-F238E27FC236}">
                    <a16:creationId xmlns:a16="http://schemas.microsoft.com/office/drawing/2014/main" id="{3F757647-E013-D9EE-3696-61A2722CBA5B}"/>
                  </a:ext>
                </a:extLst>
              </p:cNvPr>
              <p:cNvSpPr/>
              <p:nvPr/>
            </p:nvSpPr>
            <p:spPr>
              <a:xfrm>
                <a:off x="6752468" y="2514144"/>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Multiplication Sign 180">
                <a:extLst>
                  <a:ext uri="{FF2B5EF4-FFF2-40B4-BE49-F238E27FC236}">
                    <a16:creationId xmlns:a16="http://schemas.microsoft.com/office/drawing/2014/main" id="{F055990A-18FA-02EB-6E8B-77C0914D9813}"/>
                  </a:ext>
                </a:extLst>
              </p:cNvPr>
              <p:cNvSpPr/>
              <p:nvPr/>
            </p:nvSpPr>
            <p:spPr>
              <a:xfrm>
                <a:off x="6891776" y="251153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Multiplication Sign 181">
                <a:extLst>
                  <a:ext uri="{FF2B5EF4-FFF2-40B4-BE49-F238E27FC236}">
                    <a16:creationId xmlns:a16="http://schemas.microsoft.com/office/drawing/2014/main" id="{F761A8A2-4F74-6A01-97C0-48576550E4A9}"/>
                  </a:ext>
                </a:extLst>
              </p:cNvPr>
              <p:cNvSpPr/>
              <p:nvPr/>
            </p:nvSpPr>
            <p:spPr>
              <a:xfrm>
                <a:off x="7032400" y="251089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Multiplication Sign 182">
                <a:extLst>
                  <a:ext uri="{FF2B5EF4-FFF2-40B4-BE49-F238E27FC236}">
                    <a16:creationId xmlns:a16="http://schemas.microsoft.com/office/drawing/2014/main" id="{7893B2D0-5A14-9C47-6B87-CFCA562B6765}"/>
                  </a:ext>
                </a:extLst>
              </p:cNvPr>
              <p:cNvSpPr/>
              <p:nvPr/>
            </p:nvSpPr>
            <p:spPr>
              <a:xfrm>
                <a:off x="6460370" y="266532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Multiplication Sign 183">
                <a:extLst>
                  <a:ext uri="{FF2B5EF4-FFF2-40B4-BE49-F238E27FC236}">
                    <a16:creationId xmlns:a16="http://schemas.microsoft.com/office/drawing/2014/main" id="{0067F713-21AB-B41D-8CA6-D3CB0EDC8B5B}"/>
                  </a:ext>
                </a:extLst>
              </p:cNvPr>
              <p:cNvSpPr/>
              <p:nvPr/>
            </p:nvSpPr>
            <p:spPr>
              <a:xfrm>
                <a:off x="6621122" y="266858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Multiplication Sign 184">
                <a:extLst>
                  <a:ext uri="{FF2B5EF4-FFF2-40B4-BE49-F238E27FC236}">
                    <a16:creationId xmlns:a16="http://schemas.microsoft.com/office/drawing/2014/main" id="{D0948127-E454-793A-5B58-86B04745461B}"/>
                  </a:ext>
                </a:extLst>
              </p:cNvPr>
              <p:cNvSpPr/>
              <p:nvPr/>
            </p:nvSpPr>
            <p:spPr>
              <a:xfrm>
                <a:off x="6761746" y="266794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Multiplication Sign 185">
                <a:extLst>
                  <a:ext uri="{FF2B5EF4-FFF2-40B4-BE49-F238E27FC236}">
                    <a16:creationId xmlns:a16="http://schemas.microsoft.com/office/drawing/2014/main" id="{1AD39F48-0BD9-B112-F747-07AEE03CD3C0}"/>
                  </a:ext>
                </a:extLst>
              </p:cNvPr>
              <p:cNvSpPr/>
              <p:nvPr/>
            </p:nvSpPr>
            <p:spPr>
              <a:xfrm>
                <a:off x="6901054" y="266532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Multiplication Sign 186">
                <a:extLst>
                  <a:ext uri="{FF2B5EF4-FFF2-40B4-BE49-F238E27FC236}">
                    <a16:creationId xmlns:a16="http://schemas.microsoft.com/office/drawing/2014/main" id="{BC1BC37F-AC60-F857-2201-014D8EA0EB3C}"/>
                  </a:ext>
                </a:extLst>
              </p:cNvPr>
              <p:cNvSpPr/>
              <p:nvPr/>
            </p:nvSpPr>
            <p:spPr>
              <a:xfrm>
                <a:off x="7041678" y="266468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Multiplication Sign 187">
                <a:extLst>
                  <a:ext uri="{FF2B5EF4-FFF2-40B4-BE49-F238E27FC236}">
                    <a16:creationId xmlns:a16="http://schemas.microsoft.com/office/drawing/2014/main" id="{B9CAFB67-00E1-A7DB-6883-26A6102B3E13}"/>
                  </a:ext>
                </a:extLst>
              </p:cNvPr>
              <p:cNvSpPr/>
              <p:nvPr/>
            </p:nvSpPr>
            <p:spPr>
              <a:xfrm>
                <a:off x="6460370" y="280785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Multiplication Sign 188">
                <a:extLst>
                  <a:ext uri="{FF2B5EF4-FFF2-40B4-BE49-F238E27FC236}">
                    <a16:creationId xmlns:a16="http://schemas.microsoft.com/office/drawing/2014/main" id="{7855FBBC-ACEF-721B-BAA5-E9BB35D8EFCA}"/>
                  </a:ext>
                </a:extLst>
              </p:cNvPr>
              <p:cNvSpPr/>
              <p:nvPr/>
            </p:nvSpPr>
            <p:spPr>
              <a:xfrm>
                <a:off x="6621122" y="28111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ultiplication Sign 189">
                <a:extLst>
                  <a:ext uri="{FF2B5EF4-FFF2-40B4-BE49-F238E27FC236}">
                    <a16:creationId xmlns:a16="http://schemas.microsoft.com/office/drawing/2014/main" id="{74712744-C6A9-8738-0296-0847BF2E5823}"/>
                  </a:ext>
                </a:extLst>
              </p:cNvPr>
              <p:cNvSpPr/>
              <p:nvPr/>
            </p:nvSpPr>
            <p:spPr>
              <a:xfrm>
                <a:off x="6761746" y="281047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Multiplication Sign 190">
                <a:extLst>
                  <a:ext uri="{FF2B5EF4-FFF2-40B4-BE49-F238E27FC236}">
                    <a16:creationId xmlns:a16="http://schemas.microsoft.com/office/drawing/2014/main" id="{11FF7371-7AC5-4657-73BD-B89D1C7373F6}"/>
                  </a:ext>
                </a:extLst>
              </p:cNvPr>
              <p:cNvSpPr/>
              <p:nvPr/>
            </p:nvSpPr>
            <p:spPr>
              <a:xfrm>
                <a:off x="6901054" y="280785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Multiplication Sign 191">
                <a:extLst>
                  <a:ext uri="{FF2B5EF4-FFF2-40B4-BE49-F238E27FC236}">
                    <a16:creationId xmlns:a16="http://schemas.microsoft.com/office/drawing/2014/main" id="{37EA2F5B-BE37-2CAE-AB54-D71BE00938B8}"/>
                  </a:ext>
                </a:extLst>
              </p:cNvPr>
              <p:cNvSpPr/>
              <p:nvPr/>
            </p:nvSpPr>
            <p:spPr>
              <a:xfrm>
                <a:off x="7041678" y="280721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Multiplication Sign 192">
                <a:extLst>
                  <a:ext uri="{FF2B5EF4-FFF2-40B4-BE49-F238E27FC236}">
                    <a16:creationId xmlns:a16="http://schemas.microsoft.com/office/drawing/2014/main" id="{9AF6A0A6-BE9E-89BE-7434-F5CFB2A444F1}"/>
                  </a:ext>
                </a:extLst>
              </p:cNvPr>
              <p:cNvSpPr/>
              <p:nvPr/>
            </p:nvSpPr>
            <p:spPr>
              <a:xfrm>
                <a:off x="6469648" y="29434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Multiplication Sign 193">
                <a:extLst>
                  <a:ext uri="{FF2B5EF4-FFF2-40B4-BE49-F238E27FC236}">
                    <a16:creationId xmlns:a16="http://schemas.microsoft.com/office/drawing/2014/main" id="{3B7860CA-D61F-3D02-C25D-2D3A418EE11A}"/>
                  </a:ext>
                </a:extLst>
              </p:cNvPr>
              <p:cNvSpPr/>
              <p:nvPr/>
            </p:nvSpPr>
            <p:spPr>
              <a:xfrm>
                <a:off x="6630400" y="294666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Multiplication Sign 194">
                <a:extLst>
                  <a:ext uri="{FF2B5EF4-FFF2-40B4-BE49-F238E27FC236}">
                    <a16:creationId xmlns:a16="http://schemas.microsoft.com/office/drawing/2014/main" id="{B8D1D04F-2331-A32B-1CDD-5AF647025D25}"/>
                  </a:ext>
                </a:extLst>
              </p:cNvPr>
              <p:cNvSpPr/>
              <p:nvPr/>
            </p:nvSpPr>
            <p:spPr>
              <a:xfrm>
                <a:off x="6771024" y="294602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Multiplication Sign 195">
                <a:extLst>
                  <a:ext uri="{FF2B5EF4-FFF2-40B4-BE49-F238E27FC236}">
                    <a16:creationId xmlns:a16="http://schemas.microsoft.com/office/drawing/2014/main" id="{2AA93628-AA25-9E2A-30BD-9BEBF6977024}"/>
                  </a:ext>
                </a:extLst>
              </p:cNvPr>
              <p:cNvSpPr/>
              <p:nvPr/>
            </p:nvSpPr>
            <p:spPr>
              <a:xfrm>
                <a:off x="6910332" y="29434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Multiplication Sign 196">
                <a:extLst>
                  <a:ext uri="{FF2B5EF4-FFF2-40B4-BE49-F238E27FC236}">
                    <a16:creationId xmlns:a16="http://schemas.microsoft.com/office/drawing/2014/main" id="{EC22AA64-5841-28F7-E106-6664332A6D80}"/>
                  </a:ext>
                </a:extLst>
              </p:cNvPr>
              <p:cNvSpPr/>
              <p:nvPr/>
            </p:nvSpPr>
            <p:spPr>
              <a:xfrm>
                <a:off x="7050956" y="294277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Multiplication Sign 197">
                <a:extLst>
                  <a:ext uri="{FF2B5EF4-FFF2-40B4-BE49-F238E27FC236}">
                    <a16:creationId xmlns:a16="http://schemas.microsoft.com/office/drawing/2014/main" id="{9C4C3A5C-6E8C-5D35-5549-16265BBBB96A}"/>
                  </a:ext>
                </a:extLst>
              </p:cNvPr>
              <p:cNvSpPr/>
              <p:nvPr/>
            </p:nvSpPr>
            <p:spPr>
              <a:xfrm>
                <a:off x="6315893" y="251020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Multiplication Sign 198">
                <a:extLst>
                  <a:ext uri="{FF2B5EF4-FFF2-40B4-BE49-F238E27FC236}">
                    <a16:creationId xmlns:a16="http://schemas.microsoft.com/office/drawing/2014/main" id="{C6C6AAD2-1D18-AD01-50B6-472F61F5899A}"/>
                  </a:ext>
                </a:extLst>
              </p:cNvPr>
              <p:cNvSpPr/>
              <p:nvPr/>
            </p:nvSpPr>
            <p:spPr>
              <a:xfrm>
                <a:off x="6314097" y="2667940"/>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Multiplication Sign 199">
                <a:extLst>
                  <a:ext uri="{FF2B5EF4-FFF2-40B4-BE49-F238E27FC236}">
                    <a16:creationId xmlns:a16="http://schemas.microsoft.com/office/drawing/2014/main" id="{2AB25425-5936-2978-5965-8170B8F6D18C}"/>
                  </a:ext>
                </a:extLst>
              </p:cNvPr>
              <p:cNvSpPr/>
              <p:nvPr/>
            </p:nvSpPr>
            <p:spPr>
              <a:xfrm>
                <a:off x="6314097" y="281047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Multiplication Sign 200">
                <a:extLst>
                  <a:ext uri="{FF2B5EF4-FFF2-40B4-BE49-F238E27FC236}">
                    <a16:creationId xmlns:a16="http://schemas.microsoft.com/office/drawing/2014/main" id="{288907AE-D55C-F87E-8898-DD5894D3E1D7}"/>
                  </a:ext>
                </a:extLst>
              </p:cNvPr>
              <p:cNvSpPr/>
              <p:nvPr/>
            </p:nvSpPr>
            <p:spPr>
              <a:xfrm>
                <a:off x="6323375" y="2946027"/>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ultiplication Sign 201">
                <a:extLst>
                  <a:ext uri="{FF2B5EF4-FFF2-40B4-BE49-F238E27FC236}">
                    <a16:creationId xmlns:a16="http://schemas.microsoft.com/office/drawing/2014/main" id="{04D86F19-3B00-EF44-8BDC-6B543D67F111}"/>
                  </a:ext>
                </a:extLst>
              </p:cNvPr>
              <p:cNvSpPr/>
              <p:nvPr/>
            </p:nvSpPr>
            <p:spPr>
              <a:xfrm>
                <a:off x="7251582" y="275351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Multiplication Sign 202">
                <a:extLst>
                  <a:ext uri="{FF2B5EF4-FFF2-40B4-BE49-F238E27FC236}">
                    <a16:creationId xmlns:a16="http://schemas.microsoft.com/office/drawing/2014/main" id="{06762287-7887-095D-A98A-6A98DEF27EB8}"/>
                  </a:ext>
                </a:extLst>
              </p:cNvPr>
              <p:cNvSpPr/>
              <p:nvPr/>
            </p:nvSpPr>
            <p:spPr>
              <a:xfrm>
                <a:off x="7251582" y="2903418"/>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Multiplication Sign 203">
                <a:extLst>
                  <a:ext uri="{FF2B5EF4-FFF2-40B4-BE49-F238E27FC236}">
                    <a16:creationId xmlns:a16="http://schemas.microsoft.com/office/drawing/2014/main" id="{4BCDF0CD-EEAF-BC3C-13F2-2873790505EA}"/>
                  </a:ext>
                </a:extLst>
              </p:cNvPr>
              <p:cNvSpPr/>
              <p:nvPr/>
            </p:nvSpPr>
            <p:spPr>
              <a:xfrm>
                <a:off x="7249215" y="305766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Multiplication Sign 204">
                <a:extLst>
                  <a:ext uri="{FF2B5EF4-FFF2-40B4-BE49-F238E27FC236}">
                    <a16:creationId xmlns:a16="http://schemas.microsoft.com/office/drawing/2014/main" id="{A023A79E-4750-43EB-83DD-F6AFE47F99A4}"/>
                  </a:ext>
                </a:extLst>
              </p:cNvPr>
              <p:cNvSpPr/>
              <p:nvPr/>
            </p:nvSpPr>
            <p:spPr>
              <a:xfrm>
                <a:off x="7249215" y="322873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CC51C719-60DD-F572-344D-3CDCB0088FC8}"/>
                  </a:ext>
                </a:extLst>
              </p:cNvPr>
              <p:cNvSpPr/>
              <p:nvPr/>
            </p:nvSpPr>
            <p:spPr>
              <a:xfrm>
                <a:off x="7249215" y="337126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AD93BAF0-461C-57BC-164F-4F9B93208E41}"/>
                  </a:ext>
                </a:extLst>
              </p:cNvPr>
              <p:cNvSpPr/>
              <p:nvPr/>
            </p:nvSpPr>
            <p:spPr>
              <a:xfrm>
                <a:off x="7250601" y="246427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771F1BD5-DB19-41B3-9013-681869959D15}"/>
                  </a:ext>
                </a:extLst>
              </p:cNvPr>
              <p:cNvSpPr/>
              <p:nvPr/>
            </p:nvSpPr>
            <p:spPr>
              <a:xfrm>
                <a:off x="7391225" y="246363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51F5A14D-670B-1AC0-A991-10BBDA5FFCA2}"/>
                  </a:ext>
                </a:extLst>
              </p:cNvPr>
              <p:cNvSpPr/>
              <p:nvPr/>
            </p:nvSpPr>
            <p:spPr>
              <a:xfrm>
                <a:off x="7530533" y="246101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856AEDF9-D247-2DB4-9F20-C3A739183573}"/>
                  </a:ext>
                </a:extLst>
              </p:cNvPr>
              <p:cNvSpPr/>
              <p:nvPr/>
            </p:nvSpPr>
            <p:spPr>
              <a:xfrm>
                <a:off x="7671157" y="246037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3E511796-E91B-2DF0-C27E-CDD34CDABC59}"/>
                  </a:ext>
                </a:extLst>
              </p:cNvPr>
              <p:cNvSpPr/>
              <p:nvPr/>
            </p:nvSpPr>
            <p:spPr>
              <a:xfrm>
                <a:off x="7250601" y="261417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Multiplication Sign 211">
                <a:extLst>
                  <a:ext uri="{FF2B5EF4-FFF2-40B4-BE49-F238E27FC236}">
                    <a16:creationId xmlns:a16="http://schemas.microsoft.com/office/drawing/2014/main" id="{31D1D3FE-1844-DC09-68DB-0AD9159EBB64}"/>
                  </a:ext>
                </a:extLst>
              </p:cNvPr>
              <p:cNvSpPr/>
              <p:nvPr/>
            </p:nvSpPr>
            <p:spPr>
              <a:xfrm>
                <a:off x="7391225" y="261353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Multiplication Sign 212">
                <a:extLst>
                  <a:ext uri="{FF2B5EF4-FFF2-40B4-BE49-F238E27FC236}">
                    <a16:creationId xmlns:a16="http://schemas.microsoft.com/office/drawing/2014/main" id="{5AD7037A-B141-79FD-99AE-120891198347}"/>
                  </a:ext>
                </a:extLst>
              </p:cNvPr>
              <p:cNvSpPr/>
              <p:nvPr/>
            </p:nvSpPr>
            <p:spPr>
              <a:xfrm>
                <a:off x="7530533" y="261092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Multiplication Sign 213">
                <a:extLst>
                  <a:ext uri="{FF2B5EF4-FFF2-40B4-BE49-F238E27FC236}">
                    <a16:creationId xmlns:a16="http://schemas.microsoft.com/office/drawing/2014/main" id="{E41B0EFD-F95E-1C9E-0C47-2D6E6DAE3E6D}"/>
                  </a:ext>
                </a:extLst>
              </p:cNvPr>
              <p:cNvSpPr/>
              <p:nvPr/>
            </p:nvSpPr>
            <p:spPr>
              <a:xfrm>
                <a:off x="7671157" y="2610281"/>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Multiplication Sign 214">
                <a:extLst>
                  <a:ext uri="{FF2B5EF4-FFF2-40B4-BE49-F238E27FC236}">
                    <a16:creationId xmlns:a16="http://schemas.microsoft.com/office/drawing/2014/main" id="{D21D3D8F-76CA-AE07-C2B2-5C86618BA96E}"/>
                  </a:ext>
                </a:extLst>
              </p:cNvPr>
              <p:cNvSpPr/>
              <p:nvPr/>
            </p:nvSpPr>
            <p:spPr>
              <a:xfrm>
                <a:off x="6489739" y="330471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Multiplication Sign 215">
                <a:extLst>
                  <a:ext uri="{FF2B5EF4-FFF2-40B4-BE49-F238E27FC236}">
                    <a16:creationId xmlns:a16="http://schemas.microsoft.com/office/drawing/2014/main" id="{8E48C940-A79E-AE7E-EF10-0F6599FAA343}"/>
                  </a:ext>
                </a:extLst>
              </p:cNvPr>
              <p:cNvSpPr/>
              <p:nvPr/>
            </p:nvSpPr>
            <p:spPr>
              <a:xfrm>
                <a:off x="6650491" y="330796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Multiplication Sign 216">
                <a:extLst>
                  <a:ext uri="{FF2B5EF4-FFF2-40B4-BE49-F238E27FC236}">
                    <a16:creationId xmlns:a16="http://schemas.microsoft.com/office/drawing/2014/main" id="{9D7CE9D6-809C-AC0F-DA2F-7BDF330ACD62}"/>
                  </a:ext>
                </a:extLst>
              </p:cNvPr>
              <p:cNvSpPr/>
              <p:nvPr/>
            </p:nvSpPr>
            <p:spPr>
              <a:xfrm>
                <a:off x="6791115" y="330732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Multiplication Sign 217">
                <a:extLst>
                  <a:ext uri="{FF2B5EF4-FFF2-40B4-BE49-F238E27FC236}">
                    <a16:creationId xmlns:a16="http://schemas.microsoft.com/office/drawing/2014/main" id="{DD127AEE-A60F-4803-CBD0-73E24FE0510C}"/>
                  </a:ext>
                </a:extLst>
              </p:cNvPr>
              <p:cNvSpPr/>
              <p:nvPr/>
            </p:nvSpPr>
            <p:spPr>
              <a:xfrm>
                <a:off x="6930423" y="330471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0DBB9B1D-AE52-15DA-98A2-80FBC5D74162}"/>
                  </a:ext>
                </a:extLst>
              </p:cNvPr>
              <p:cNvSpPr/>
              <p:nvPr/>
            </p:nvSpPr>
            <p:spPr>
              <a:xfrm>
                <a:off x="7071047" y="330407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8CB7AFD3-78BA-2AE0-7836-E6E5EB6A2C0F}"/>
                  </a:ext>
                </a:extLst>
              </p:cNvPr>
              <p:cNvSpPr/>
              <p:nvPr/>
            </p:nvSpPr>
            <p:spPr>
              <a:xfrm>
                <a:off x="6489739" y="344724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Multiplication Sign 220">
                <a:extLst>
                  <a:ext uri="{FF2B5EF4-FFF2-40B4-BE49-F238E27FC236}">
                    <a16:creationId xmlns:a16="http://schemas.microsoft.com/office/drawing/2014/main" id="{E68B44F8-2A00-06BC-B74B-9A54E8A488E1}"/>
                  </a:ext>
                </a:extLst>
              </p:cNvPr>
              <p:cNvSpPr/>
              <p:nvPr/>
            </p:nvSpPr>
            <p:spPr>
              <a:xfrm>
                <a:off x="6650491" y="345049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Multiplication Sign 221">
                <a:extLst>
                  <a:ext uri="{FF2B5EF4-FFF2-40B4-BE49-F238E27FC236}">
                    <a16:creationId xmlns:a16="http://schemas.microsoft.com/office/drawing/2014/main" id="{459C17F2-2FB7-7230-B2ED-046540F04C60}"/>
                  </a:ext>
                </a:extLst>
              </p:cNvPr>
              <p:cNvSpPr/>
              <p:nvPr/>
            </p:nvSpPr>
            <p:spPr>
              <a:xfrm>
                <a:off x="6791115" y="344985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Multiplication Sign 222">
                <a:extLst>
                  <a:ext uri="{FF2B5EF4-FFF2-40B4-BE49-F238E27FC236}">
                    <a16:creationId xmlns:a16="http://schemas.microsoft.com/office/drawing/2014/main" id="{6FDF09A3-E443-1BCC-1D5F-981187261326}"/>
                  </a:ext>
                </a:extLst>
              </p:cNvPr>
              <p:cNvSpPr/>
              <p:nvPr/>
            </p:nvSpPr>
            <p:spPr>
              <a:xfrm>
                <a:off x="6930423" y="344724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Multiplication Sign 223">
                <a:extLst>
                  <a:ext uri="{FF2B5EF4-FFF2-40B4-BE49-F238E27FC236}">
                    <a16:creationId xmlns:a16="http://schemas.microsoft.com/office/drawing/2014/main" id="{36262DBC-8728-CA23-B006-573586D956D6}"/>
                  </a:ext>
                </a:extLst>
              </p:cNvPr>
              <p:cNvSpPr/>
              <p:nvPr/>
            </p:nvSpPr>
            <p:spPr>
              <a:xfrm>
                <a:off x="7071047" y="3446605"/>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Multiplication Sign 224">
                <a:extLst>
                  <a:ext uri="{FF2B5EF4-FFF2-40B4-BE49-F238E27FC236}">
                    <a16:creationId xmlns:a16="http://schemas.microsoft.com/office/drawing/2014/main" id="{77BB9357-1721-C383-1AF7-4FB53B52BE2E}"/>
                  </a:ext>
                </a:extLst>
              </p:cNvPr>
              <p:cNvSpPr/>
              <p:nvPr/>
            </p:nvSpPr>
            <p:spPr>
              <a:xfrm>
                <a:off x="6499017" y="358279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Multiplication Sign 225">
                <a:extLst>
                  <a:ext uri="{FF2B5EF4-FFF2-40B4-BE49-F238E27FC236}">
                    <a16:creationId xmlns:a16="http://schemas.microsoft.com/office/drawing/2014/main" id="{6119262B-666E-7CB8-E69C-857A09A6B0E1}"/>
                  </a:ext>
                </a:extLst>
              </p:cNvPr>
              <p:cNvSpPr/>
              <p:nvPr/>
            </p:nvSpPr>
            <p:spPr>
              <a:xfrm>
                <a:off x="6659769" y="358605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Multiplication Sign 226">
                <a:extLst>
                  <a:ext uri="{FF2B5EF4-FFF2-40B4-BE49-F238E27FC236}">
                    <a16:creationId xmlns:a16="http://schemas.microsoft.com/office/drawing/2014/main" id="{AB49E90A-4977-6691-5003-7569746B2512}"/>
                  </a:ext>
                </a:extLst>
              </p:cNvPr>
              <p:cNvSpPr/>
              <p:nvPr/>
            </p:nvSpPr>
            <p:spPr>
              <a:xfrm>
                <a:off x="6800393" y="3585413"/>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Multiplication Sign 227">
                <a:extLst>
                  <a:ext uri="{FF2B5EF4-FFF2-40B4-BE49-F238E27FC236}">
                    <a16:creationId xmlns:a16="http://schemas.microsoft.com/office/drawing/2014/main" id="{B43083D1-20B2-2395-BE78-4D228DEA255D}"/>
                  </a:ext>
                </a:extLst>
              </p:cNvPr>
              <p:cNvSpPr/>
              <p:nvPr/>
            </p:nvSpPr>
            <p:spPr>
              <a:xfrm>
                <a:off x="6939701" y="358279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ultiplication Sign 228">
                <a:extLst>
                  <a:ext uri="{FF2B5EF4-FFF2-40B4-BE49-F238E27FC236}">
                    <a16:creationId xmlns:a16="http://schemas.microsoft.com/office/drawing/2014/main" id="{A6C3CC04-5787-CD9E-2340-EA83AECD2B9A}"/>
                  </a:ext>
                </a:extLst>
              </p:cNvPr>
              <p:cNvSpPr/>
              <p:nvPr/>
            </p:nvSpPr>
            <p:spPr>
              <a:xfrm>
                <a:off x="7080325" y="3582159"/>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Multiplication Sign 229">
                <a:extLst>
                  <a:ext uri="{FF2B5EF4-FFF2-40B4-BE49-F238E27FC236}">
                    <a16:creationId xmlns:a16="http://schemas.microsoft.com/office/drawing/2014/main" id="{5A405869-2132-D955-FBD5-D9F54F233621}"/>
                  </a:ext>
                </a:extLst>
              </p:cNvPr>
              <p:cNvSpPr/>
              <p:nvPr/>
            </p:nvSpPr>
            <p:spPr>
              <a:xfrm>
                <a:off x="6499017" y="372533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Multiplication Sign 230">
                <a:extLst>
                  <a:ext uri="{FF2B5EF4-FFF2-40B4-BE49-F238E27FC236}">
                    <a16:creationId xmlns:a16="http://schemas.microsoft.com/office/drawing/2014/main" id="{F5B0B175-B7BE-8E55-84F6-8A04C8D664CF}"/>
                  </a:ext>
                </a:extLst>
              </p:cNvPr>
              <p:cNvSpPr/>
              <p:nvPr/>
            </p:nvSpPr>
            <p:spPr>
              <a:xfrm>
                <a:off x="6659769" y="372858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Multiplication Sign 231">
                <a:extLst>
                  <a:ext uri="{FF2B5EF4-FFF2-40B4-BE49-F238E27FC236}">
                    <a16:creationId xmlns:a16="http://schemas.microsoft.com/office/drawing/2014/main" id="{EA8C846C-9103-E985-492B-7747DED25DAF}"/>
                  </a:ext>
                </a:extLst>
              </p:cNvPr>
              <p:cNvSpPr/>
              <p:nvPr/>
            </p:nvSpPr>
            <p:spPr>
              <a:xfrm>
                <a:off x="6800393" y="3727946"/>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Multiplication Sign 232">
                <a:extLst>
                  <a:ext uri="{FF2B5EF4-FFF2-40B4-BE49-F238E27FC236}">
                    <a16:creationId xmlns:a16="http://schemas.microsoft.com/office/drawing/2014/main" id="{9DD40D24-9A84-71A6-23B3-D0C429A86B3C}"/>
                  </a:ext>
                </a:extLst>
              </p:cNvPr>
              <p:cNvSpPr/>
              <p:nvPr/>
            </p:nvSpPr>
            <p:spPr>
              <a:xfrm>
                <a:off x="6939701" y="372533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Multiplication Sign 233">
                <a:extLst>
                  <a:ext uri="{FF2B5EF4-FFF2-40B4-BE49-F238E27FC236}">
                    <a16:creationId xmlns:a16="http://schemas.microsoft.com/office/drawing/2014/main" id="{09CED9B2-C0E3-91E1-9DA0-E9683F44A94E}"/>
                  </a:ext>
                </a:extLst>
              </p:cNvPr>
              <p:cNvSpPr/>
              <p:nvPr/>
            </p:nvSpPr>
            <p:spPr>
              <a:xfrm>
                <a:off x="7080325" y="3724692"/>
                <a:ext cx="149902" cy="14990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2" name="Group 241">
            <a:extLst>
              <a:ext uri="{FF2B5EF4-FFF2-40B4-BE49-F238E27FC236}">
                <a16:creationId xmlns:a16="http://schemas.microsoft.com/office/drawing/2014/main" id="{EEA90052-6176-8AB5-7CD5-0ED3BA5E9997}"/>
              </a:ext>
            </a:extLst>
          </p:cNvPr>
          <p:cNvGrpSpPr/>
          <p:nvPr/>
        </p:nvGrpSpPr>
        <p:grpSpPr>
          <a:xfrm>
            <a:off x="6963433" y="1614856"/>
            <a:ext cx="2760067" cy="3503579"/>
            <a:chOff x="5478363" y="3215896"/>
            <a:chExt cx="2760067" cy="3503579"/>
          </a:xfrm>
        </p:grpSpPr>
        <p:grpSp>
          <p:nvGrpSpPr>
            <p:cNvPr id="243" name="Group 242">
              <a:extLst>
                <a:ext uri="{FF2B5EF4-FFF2-40B4-BE49-F238E27FC236}">
                  <a16:creationId xmlns:a16="http://schemas.microsoft.com/office/drawing/2014/main" id="{ABDE7E2B-5F70-F772-08B4-90A437E7E62E}"/>
                </a:ext>
              </a:extLst>
            </p:cNvPr>
            <p:cNvGrpSpPr/>
            <p:nvPr/>
          </p:nvGrpSpPr>
          <p:grpSpPr>
            <a:xfrm>
              <a:off x="5478363" y="4047844"/>
              <a:ext cx="2760067" cy="2671631"/>
              <a:chOff x="5819780" y="1747973"/>
              <a:chExt cx="4036960" cy="3907611"/>
            </a:xfrm>
          </p:grpSpPr>
          <p:pic>
            <p:nvPicPr>
              <p:cNvPr id="283" name="Picture 6" descr="Why a simple floor plan remains necessary even in a virtual era?">
                <a:extLst>
                  <a:ext uri="{FF2B5EF4-FFF2-40B4-BE49-F238E27FC236}">
                    <a16:creationId xmlns:a16="http://schemas.microsoft.com/office/drawing/2014/main" id="{C7AD57B7-C556-32E8-4CAC-678517B6B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780" y="1747973"/>
                <a:ext cx="4036960" cy="3907611"/>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BBE046E4-9038-250D-31B4-E12779523898}"/>
                  </a:ext>
                </a:extLst>
              </p:cNvPr>
              <p:cNvSpPr/>
              <p:nvPr/>
            </p:nvSpPr>
            <p:spPr>
              <a:xfrm>
                <a:off x="6163455" y="2315979"/>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57BCFEA5-D0C6-66BD-9AB2-EF08682E94B7}"/>
                  </a:ext>
                </a:extLst>
              </p:cNvPr>
              <p:cNvSpPr/>
              <p:nvPr/>
            </p:nvSpPr>
            <p:spPr>
              <a:xfrm>
                <a:off x="6163455" y="3333161"/>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FAB00E95-0345-B386-70A8-75A8938BFF4E}"/>
                  </a:ext>
                </a:extLst>
              </p:cNvPr>
              <p:cNvSpPr/>
              <p:nvPr/>
            </p:nvSpPr>
            <p:spPr>
              <a:xfrm>
                <a:off x="8796727" y="2232468"/>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490733F4-B2DD-C583-C14F-C24619F822FD}"/>
                  </a:ext>
                </a:extLst>
              </p:cNvPr>
              <p:cNvSpPr/>
              <p:nvPr/>
            </p:nvSpPr>
            <p:spPr>
              <a:xfrm>
                <a:off x="8684926" y="4116944"/>
                <a:ext cx="732020" cy="783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BA24E5AE-49AD-C240-43D3-B2DF1750F4A2}"/>
                  </a:ext>
                </a:extLst>
              </p:cNvPr>
              <p:cNvSpPr/>
              <p:nvPr/>
            </p:nvSpPr>
            <p:spPr>
              <a:xfrm>
                <a:off x="7528101" y="4133826"/>
                <a:ext cx="933845" cy="8657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C3F1EF3-67D1-7198-68D4-5990301FDFA1}"/>
                  </a:ext>
                </a:extLst>
              </p:cNvPr>
              <p:cNvSpPr/>
              <p:nvPr/>
            </p:nvSpPr>
            <p:spPr>
              <a:xfrm>
                <a:off x="6341298" y="4609475"/>
                <a:ext cx="729834" cy="3694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TextBox 243">
              <a:extLst>
                <a:ext uri="{FF2B5EF4-FFF2-40B4-BE49-F238E27FC236}">
                  <a16:creationId xmlns:a16="http://schemas.microsoft.com/office/drawing/2014/main" id="{6879057E-B0F5-AAB1-1435-70EC04035A76}"/>
                </a:ext>
              </a:extLst>
            </p:cNvPr>
            <p:cNvSpPr txBox="1"/>
            <p:nvPr/>
          </p:nvSpPr>
          <p:spPr>
            <a:xfrm>
              <a:off x="5749318" y="3215896"/>
              <a:ext cx="2251023" cy="461665"/>
            </a:xfrm>
            <a:prstGeom prst="rect">
              <a:avLst/>
            </a:prstGeom>
            <a:noFill/>
          </p:spPr>
          <p:txBody>
            <a:bodyPr wrap="square" rtlCol="0">
              <a:spAutoFit/>
            </a:bodyPr>
            <a:lstStyle>
              <a:defPPr>
                <a:defRPr lang="en-US"/>
              </a:defPPr>
              <a:lvl1pPr algn="ctr">
                <a:defRPr sz="2400"/>
              </a:lvl1pPr>
            </a:lstStyle>
            <a:p>
              <a:r>
                <a:rPr lang="en-US" dirty="0"/>
                <a:t>Our Solution:</a:t>
              </a:r>
            </a:p>
          </p:txBody>
        </p:sp>
        <p:grpSp>
          <p:nvGrpSpPr>
            <p:cNvPr id="245" name="Group 244">
              <a:extLst>
                <a:ext uri="{FF2B5EF4-FFF2-40B4-BE49-F238E27FC236}">
                  <a16:creationId xmlns:a16="http://schemas.microsoft.com/office/drawing/2014/main" id="{150002AE-0A21-9CEA-25E6-C0B695770030}"/>
                </a:ext>
              </a:extLst>
            </p:cNvPr>
            <p:cNvGrpSpPr/>
            <p:nvPr/>
          </p:nvGrpSpPr>
          <p:grpSpPr>
            <a:xfrm>
              <a:off x="5643613" y="4239654"/>
              <a:ext cx="2386463" cy="2308492"/>
              <a:chOff x="5643613" y="4239654"/>
              <a:chExt cx="2386463" cy="2308492"/>
            </a:xfrm>
          </p:grpSpPr>
          <p:sp>
            <p:nvSpPr>
              <p:cNvPr id="246" name="Multiplication Sign 245">
                <a:extLst>
                  <a:ext uri="{FF2B5EF4-FFF2-40B4-BE49-F238E27FC236}">
                    <a16:creationId xmlns:a16="http://schemas.microsoft.com/office/drawing/2014/main" id="{389F016B-79A4-7ED8-5C70-FFFAB7E9AF7A}"/>
                  </a:ext>
                </a:extLst>
              </p:cNvPr>
              <p:cNvSpPr/>
              <p:nvPr/>
            </p:nvSpPr>
            <p:spPr>
              <a:xfrm>
                <a:off x="5704326" y="442319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Multiplication Sign 246">
                <a:extLst>
                  <a:ext uri="{FF2B5EF4-FFF2-40B4-BE49-F238E27FC236}">
                    <a16:creationId xmlns:a16="http://schemas.microsoft.com/office/drawing/2014/main" id="{23525681-887F-5F5F-1F42-DD20ECA6FADA}"/>
                  </a:ext>
                </a:extLst>
              </p:cNvPr>
              <p:cNvSpPr/>
              <p:nvPr/>
            </p:nvSpPr>
            <p:spPr>
              <a:xfrm>
                <a:off x="5998783" y="4529552"/>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Multiplication Sign 247">
                <a:extLst>
                  <a:ext uri="{FF2B5EF4-FFF2-40B4-BE49-F238E27FC236}">
                    <a16:creationId xmlns:a16="http://schemas.microsoft.com/office/drawing/2014/main" id="{84693344-2DFA-6928-019A-15BA8DA64999}"/>
                  </a:ext>
                </a:extLst>
              </p:cNvPr>
              <p:cNvSpPr/>
              <p:nvPr/>
            </p:nvSpPr>
            <p:spPr>
              <a:xfrm>
                <a:off x="5775875" y="477795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Multiplication Sign 248">
                <a:extLst>
                  <a:ext uri="{FF2B5EF4-FFF2-40B4-BE49-F238E27FC236}">
                    <a16:creationId xmlns:a16="http://schemas.microsoft.com/office/drawing/2014/main" id="{24CED063-9E5B-BF23-BE32-A33D62DE7D9D}"/>
                  </a:ext>
                </a:extLst>
              </p:cNvPr>
              <p:cNvSpPr/>
              <p:nvPr/>
            </p:nvSpPr>
            <p:spPr>
              <a:xfrm>
                <a:off x="6153978" y="4893545"/>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Multiplication Sign 249">
                <a:extLst>
                  <a:ext uri="{FF2B5EF4-FFF2-40B4-BE49-F238E27FC236}">
                    <a16:creationId xmlns:a16="http://schemas.microsoft.com/office/drawing/2014/main" id="{D9441696-1A99-74BB-A88F-09631CB64D06}"/>
                  </a:ext>
                </a:extLst>
              </p:cNvPr>
              <p:cNvSpPr/>
              <p:nvPr/>
            </p:nvSpPr>
            <p:spPr>
              <a:xfrm>
                <a:off x="6515021" y="4876556"/>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Multiplication Sign 250">
                <a:extLst>
                  <a:ext uri="{FF2B5EF4-FFF2-40B4-BE49-F238E27FC236}">
                    <a16:creationId xmlns:a16="http://schemas.microsoft.com/office/drawing/2014/main" id="{EF9CA46C-B14A-2D3F-203A-BBD30AC8CFE3}"/>
                  </a:ext>
                </a:extLst>
              </p:cNvPr>
              <p:cNvSpPr/>
              <p:nvPr/>
            </p:nvSpPr>
            <p:spPr>
              <a:xfrm>
                <a:off x="6874830" y="488373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Multiplication Sign 251">
                <a:extLst>
                  <a:ext uri="{FF2B5EF4-FFF2-40B4-BE49-F238E27FC236}">
                    <a16:creationId xmlns:a16="http://schemas.microsoft.com/office/drawing/2014/main" id="{40B69264-9DFB-ECF8-2503-66212F591D3F}"/>
                  </a:ext>
                </a:extLst>
              </p:cNvPr>
              <p:cNvSpPr/>
              <p:nvPr/>
            </p:nvSpPr>
            <p:spPr>
              <a:xfrm>
                <a:off x="7456746" y="4239654"/>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Multiplication Sign 252">
                <a:extLst>
                  <a:ext uri="{FF2B5EF4-FFF2-40B4-BE49-F238E27FC236}">
                    <a16:creationId xmlns:a16="http://schemas.microsoft.com/office/drawing/2014/main" id="{5685A180-C8DC-9BF8-4BB8-12EA4883948A}"/>
                  </a:ext>
                </a:extLst>
              </p:cNvPr>
              <p:cNvSpPr/>
              <p:nvPr/>
            </p:nvSpPr>
            <p:spPr>
              <a:xfrm>
                <a:off x="7713096" y="440442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Multiplication Sign 253">
                <a:extLst>
                  <a:ext uri="{FF2B5EF4-FFF2-40B4-BE49-F238E27FC236}">
                    <a16:creationId xmlns:a16="http://schemas.microsoft.com/office/drawing/2014/main" id="{0307BE26-EE74-5FD1-0B5E-8A898B636FBE}"/>
                  </a:ext>
                </a:extLst>
              </p:cNvPr>
              <p:cNvSpPr/>
              <p:nvPr/>
            </p:nvSpPr>
            <p:spPr>
              <a:xfrm>
                <a:off x="7486677" y="459305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Multiplication Sign 254">
                <a:extLst>
                  <a:ext uri="{FF2B5EF4-FFF2-40B4-BE49-F238E27FC236}">
                    <a16:creationId xmlns:a16="http://schemas.microsoft.com/office/drawing/2014/main" id="{69281E14-1B23-C904-90AB-EEC4CD061922}"/>
                  </a:ext>
                </a:extLst>
              </p:cNvPr>
              <p:cNvSpPr/>
              <p:nvPr/>
            </p:nvSpPr>
            <p:spPr>
              <a:xfrm>
                <a:off x="7890637" y="475584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Multiplication Sign 255">
                <a:extLst>
                  <a:ext uri="{FF2B5EF4-FFF2-40B4-BE49-F238E27FC236}">
                    <a16:creationId xmlns:a16="http://schemas.microsoft.com/office/drawing/2014/main" id="{D8365A6F-DE4C-4D5D-5415-9D28084D92D5}"/>
                  </a:ext>
                </a:extLst>
              </p:cNvPr>
              <p:cNvSpPr/>
              <p:nvPr/>
            </p:nvSpPr>
            <p:spPr>
              <a:xfrm>
                <a:off x="7682283" y="4870580"/>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Multiplication Sign 256">
                <a:extLst>
                  <a:ext uri="{FF2B5EF4-FFF2-40B4-BE49-F238E27FC236}">
                    <a16:creationId xmlns:a16="http://schemas.microsoft.com/office/drawing/2014/main" id="{BA400243-38A2-5859-308B-392ACDA00DF5}"/>
                  </a:ext>
                </a:extLst>
              </p:cNvPr>
              <p:cNvSpPr/>
              <p:nvPr/>
            </p:nvSpPr>
            <p:spPr>
              <a:xfrm>
                <a:off x="7424127" y="5059210"/>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Multiplication Sign 257">
                <a:extLst>
                  <a:ext uri="{FF2B5EF4-FFF2-40B4-BE49-F238E27FC236}">
                    <a16:creationId xmlns:a16="http://schemas.microsoft.com/office/drawing/2014/main" id="{8C7453B4-6613-0497-96E4-EBFBFC2C8968}"/>
                  </a:ext>
                </a:extLst>
              </p:cNvPr>
              <p:cNvSpPr/>
              <p:nvPr/>
            </p:nvSpPr>
            <p:spPr>
              <a:xfrm>
                <a:off x="5643613" y="5244220"/>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Multiplication Sign 258">
                <a:extLst>
                  <a:ext uri="{FF2B5EF4-FFF2-40B4-BE49-F238E27FC236}">
                    <a16:creationId xmlns:a16="http://schemas.microsoft.com/office/drawing/2014/main" id="{89D59C45-2344-9F61-B277-B78D4F76E8BB}"/>
                  </a:ext>
                </a:extLst>
              </p:cNvPr>
              <p:cNvSpPr/>
              <p:nvPr/>
            </p:nvSpPr>
            <p:spPr>
              <a:xfrm>
                <a:off x="5796013" y="5396620"/>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Multiplication Sign 259">
                <a:extLst>
                  <a:ext uri="{FF2B5EF4-FFF2-40B4-BE49-F238E27FC236}">
                    <a16:creationId xmlns:a16="http://schemas.microsoft.com/office/drawing/2014/main" id="{4584A053-0882-D977-259A-06F2686ADC41}"/>
                  </a:ext>
                </a:extLst>
              </p:cNvPr>
              <p:cNvSpPr/>
              <p:nvPr/>
            </p:nvSpPr>
            <p:spPr>
              <a:xfrm>
                <a:off x="5960295" y="5219463"/>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Multiplication Sign 260">
                <a:extLst>
                  <a:ext uri="{FF2B5EF4-FFF2-40B4-BE49-F238E27FC236}">
                    <a16:creationId xmlns:a16="http://schemas.microsoft.com/office/drawing/2014/main" id="{07BFD9D9-F1CE-C282-FCD8-C9E858406794}"/>
                  </a:ext>
                </a:extLst>
              </p:cNvPr>
              <p:cNvSpPr/>
              <p:nvPr/>
            </p:nvSpPr>
            <p:spPr>
              <a:xfrm>
                <a:off x="6272027" y="5441129"/>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Multiplication Sign 261">
                <a:extLst>
                  <a:ext uri="{FF2B5EF4-FFF2-40B4-BE49-F238E27FC236}">
                    <a16:creationId xmlns:a16="http://schemas.microsoft.com/office/drawing/2014/main" id="{908145DF-BB61-1E95-7170-193BC7013F3C}"/>
                  </a:ext>
                </a:extLst>
              </p:cNvPr>
              <p:cNvSpPr/>
              <p:nvPr/>
            </p:nvSpPr>
            <p:spPr>
              <a:xfrm>
                <a:off x="6023550" y="5535256"/>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Multiplication Sign 262">
                <a:extLst>
                  <a:ext uri="{FF2B5EF4-FFF2-40B4-BE49-F238E27FC236}">
                    <a16:creationId xmlns:a16="http://schemas.microsoft.com/office/drawing/2014/main" id="{75406A4E-B9B7-34C7-936E-A1DAB1175212}"/>
                  </a:ext>
                </a:extLst>
              </p:cNvPr>
              <p:cNvSpPr/>
              <p:nvPr/>
            </p:nvSpPr>
            <p:spPr>
              <a:xfrm>
                <a:off x="6550676" y="5182289"/>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Multiplication Sign 263">
                <a:extLst>
                  <a:ext uri="{FF2B5EF4-FFF2-40B4-BE49-F238E27FC236}">
                    <a16:creationId xmlns:a16="http://schemas.microsoft.com/office/drawing/2014/main" id="{D2E872A9-58E3-2533-0EA9-1EA7B85CCA93}"/>
                  </a:ext>
                </a:extLst>
              </p:cNvPr>
              <p:cNvSpPr/>
              <p:nvPr/>
            </p:nvSpPr>
            <p:spPr>
              <a:xfrm>
                <a:off x="6668325" y="551239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Multiplication Sign 264">
                <a:extLst>
                  <a:ext uri="{FF2B5EF4-FFF2-40B4-BE49-F238E27FC236}">
                    <a16:creationId xmlns:a16="http://schemas.microsoft.com/office/drawing/2014/main" id="{EEE36BCB-C173-6411-B380-760841A41BDF}"/>
                  </a:ext>
                </a:extLst>
              </p:cNvPr>
              <p:cNvSpPr/>
              <p:nvPr/>
            </p:nvSpPr>
            <p:spPr>
              <a:xfrm>
                <a:off x="6907164" y="5310779"/>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Multiplication Sign 265">
                <a:extLst>
                  <a:ext uri="{FF2B5EF4-FFF2-40B4-BE49-F238E27FC236}">
                    <a16:creationId xmlns:a16="http://schemas.microsoft.com/office/drawing/2014/main" id="{855B18F6-4BBB-AC77-1172-D6429D3F61A9}"/>
                  </a:ext>
                </a:extLst>
              </p:cNvPr>
              <p:cNvSpPr/>
              <p:nvPr/>
            </p:nvSpPr>
            <p:spPr>
              <a:xfrm>
                <a:off x="7312073" y="5503072"/>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Multiplication Sign 266">
                <a:extLst>
                  <a:ext uri="{FF2B5EF4-FFF2-40B4-BE49-F238E27FC236}">
                    <a16:creationId xmlns:a16="http://schemas.microsoft.com/office/drawing/2014/main" id="{F9323173-CED7-1BCC-2439-8C6901C77069}"/>
                  </a:ext>
                </a:extLst>
              </p:cNvPr>
              <p:cNvSpPr/>
              <p:nvPr/>
            </p:nvSpPr>
            <p:spPr>
              <a:xfrm>
                <a:off x="7028117" y="5604975"/>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Multiplication Sign 267">
                <a:extLst>
                  <a:ext uri="{FF2B5EF4-FFF2-40B4-BE49-F238E27FC236}">
                    <a16:creationId xmlns:a16="http://schemas.microsoft.com/office/drawing/2014/main" id="{1F252E27-765B-63E0-7457-AD0CBF084C39}"/>
                  </a:ext>
                </a:extLst>
              </p:cNvPr>
              <p:cNvSpPr/>
              <p:nvPr/>
            </p:nvSpPr>
            <p:spPr>
              <a:xfrm>
                <a:off x="6788676" y="5843259"/>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Multiplication Sign 268">
                <a:extLst>
                  <a:ext uri="{FF2B5EF4-FFF2-40B4-BE49-F238E27FC236}">
                    <a16:creationId xmlns:a16="http://schemas.microsoft.com/office/drawing/2014/main" id="{B7B0F7D2-F331-2792-5A19-F3DC96BD227D}"/>
                  </a:ext>
                </a:extLst>
              </p:cNvPr>
              <p:cNvSpPr/>
              <p:nvPr/>
            </p:nvSpPr>
            <p:spPr>
              <a:xfrm>
                <a:off x="6503292" y="584480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Multiplication Sign 269">
                <a:extLst>
                  <a:ext uri="{FF2B5EF4-FFF2-40B4-BE49-F238E27FC236}">
                    <a16:creationId xmlns:a16="http://schemas.microsoft.com/office/drawing/2014/main" id="{7DCB0116-BD76-610D-75CA-A3D827C0F52D}"/>
                  </a:ext>
                </a:extLst>
              </p:cNvPr>
              <p:cNvSpPr/>
              <p:nvPr/>
            </p:nvSpPr>
            <p:spPr>
              <a:xfrm>
                <a:off x="5892353" y="5951752"/>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Multiplication Sign 270">
                <a:extLst>
                  <a:ext uri="{FF2B5EF4-FFF2-40B4-BE49-F238E27FC236}">
                    <a16:creationId xmlns:a16="http://schemas.microsoft.com/office/drawing/2014/main" id="{32BDF1E6-C44C-2910-216C-DE04E43DEF0A}"/>
                  </a:ext>
                </a:extLst>
              </p:cNvPr>
              <p:cNvSpPr/>
              <p:nvPr/>
            </p:nvSpPr>
            <p:spPr>
              <a:xfrm>
                <a:off x="5901849" y="6226143"/>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Multiplication Sign 271">
                <a:extLst>
                  <a:ext uri="{FF2B5EF4-FFF2-40B4-BE49-F238E27FC236}">
                    <a16:creationId xmlns:a16="http://schemas.microsoft.com/office/drawing/2014/main" id="{8512DF43-71DB-E192-1DA2-A49E594A823E}"/>
                  </a:ext>
                </a:extLst>
              </p:cNvPr>
              <p:cNvSpPr/>
              <p:nvPr/>
            </p:nvSpPr>
            <p:spPr>
              <a:xfrm>
                <a:off x="6998438" y="6091191"/>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Multiplication Sign 272">
                <a:extLst>
                  <a:ext uri="{FF2B5EF4-FFF2-40B4-BE49-F238E27FC236}">
                    <a16:creationId xmlns:a16="http://schemas.microsoft.com/office/drawing/2014/main" id="{1D8E65D6-5B43-CFB6-905E-C75B7145906B}"/>
                  </a:ext>
                </a:extLst>
              </p:cNvPr>
              <p:cNvSpPr/>
              <p:nvPr/>
            </p:nvSpPr>
            <p:spPr>
              <a:xfrm>
                <a:off x="6117335" y="608214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Multiplication Sign 273">
                <a:extLst>
                  <a:ext uri="{FF2B5EF4-FFF2-40B4-BE49-F238E27FC236}">
                    <a16:creationId xmlns:a16="http://schemas.microsoft.com/office/drawing/2014/main" id="{227B89C8-B7C4-4545-C0B3-72A2A4E084DC}"/>
                  </a:ext>
                </a:extLst>
              </p:cNvPr>
              <p:cNvSpPr/>
              <p:nvPr/>
            </p:nvSpPr>
            <p:spPr>
              <a:xfrm>
                <a:off x="6269735" y="623454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Multiplication Sign 274">
                <a:extLst>
                  <a:ext uri="{FF2B5EF4-FFF2-40B4-BE49-F238E27FC236}">
                    <a16:creationId xmlns:a16="http://schemas.microsoft.com/office/drawing/2014/main" id="{2C8F3F0F-750C-5E26-8575-2D5BE029933E}"/>
                  </a:ext>
                </a:extLst>
              </p:cNvPr>
              <p:cNvSpPr/>
              <p:nvPr/>
            </p:nvSpPr>
            <p:spPr>
              <a:xfrm>
                <a:off x="6726760" y="6237362"/>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Multiplication Sign 275">
                <a:extLst>
                  <a:ext uri="{FF2B5EF4-FFF2-40B4-BE49-F238E27FC236}">
                    <a16:creationId xmlns:a16="http://schemas.microsoft.com/office/drawing/2014/main" id="{AB89326A-9082-6230-F14E-34A7C0A47084}"/>
                  </a:ext>
                </a:extLst>
              </p:cNvPr>
              <p:cNvSpPr/>
              <p:nvPr/>
            </p:nvSpPr>
            <p:spPr>
              <a:xfrm>
                <a:off x="6422135" y="638694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Multiplication Sign 276">
                <a:extLst>
                  <a:ext uri="{FF2B5EF4-FFF2-40B4-BE49-F238E27FC236}">
                    <a16:creationId xmlns:a16="http://schemas.microsoft.com/office/drawing/2014/main" id="{7AB62C37-5052-6F0F-304C-6EA8FFA719E2}"/>
                  </a:ext>
                </a:extLst>
              </p:cNvPr>
              <p:cNvSpPr/>
              <p:nvPr/>
            </p:nvSpPr>
            <p:spPr>
              <a:xfrm>
                <a:off x="7284688" y="5752000"/>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Multiplication Sign 277">
                <a:extLst>
                  <a:ext uri="{FF2B5EF4-FFF2-40B4-BE49-F238E27FC236}">
                    <a16:creationId xmlns:a16="http://schemas.microsoft.com/office/drawing/2014/main" id="{72074636-D4F5-4BD7-F667-102A09D3C675}"/>
                  </a:ext>
                </a:extLst>
              </p:cNvPr>
              <p:cNvSpPr/>
              <p:nvPr/>
            </p:nvSpPr>
            <p:spPr>
              <a:xfrm>
                <a:off x="7415077" y="6100446"/>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Multiplication Sign 278">
                <a:extLst>
                  <a:ext uri="{FF2B5EF4-FFF2-40B4-BE49-F238E27FC236}">
                    <a16:creationId xmlns:a16="http://schemas.microsoft.com/office/drawing/2014/main" id="{126C2BCE-5E16-893F-1BD3-37AC6B177828}"/>
                  </a:ext>
                </a:extLst>
              </p:cNvPr>
              <p:cNvSpPr/>
              <p:nvPr/>
            </p:nvSpPr>
            <p:spPr>
              <a:xfrm>
                <a:off x="7825420" y="5580568"/>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Multiplication Sign 279">
                <a:extLst>
                  <a:ext uri="{FF2B5EF4-FFF2-40B4-BE49-F238E27FC236}">
                    <a16:creationId xmlns:a16="http://schemas.microsoft.com/office/drawing/2014/main" id="{B5F7B168-8B09-B681-C93C-568DC1921F80}"/>
                  </a:ext>
                </a:extLst>
              </p:cNvPr>
              <p:cNvSpPr/>
              <p:nvPr/>
            </p:nvSpPr>
            <p:spPr>
              <a:xfrm>
                <a:off x="7742143" y="5943855"/>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Multiplication Sign 280">
                <a:extLst>
                  <a:ext uri="{FF2B5EF4-FFF2-40B4-BE49-F238E27FC236}">
                    <a16:creationId xmlns:a16="http://schemas.microsoft.com/office/drawing/2014/main" id="{DB3F3A84-B088-B52E-8A48-E68CE605A11F}"/>
                  </a:ext>
                </a:extLst>
              </p:cNvPr>
              <p:cNvSpPr/>
              <p:nvPr/>
            </p:nvSpPr>
            <p:spPr>
              <a:xfrm>
                <a:off x="7699324" y="634556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Multiplication Sign 281">
                <a:extLst>
                  <a:ext uri="{FF2B5EF4-FFF2-40B4-BE49-F238E27FC236}">
                    <a16:creationId xmlns:a16="http://schemas.microsoft.com/office/drawing/2014/main" id="{0D895BB1-0C74-6756-6320-5000791EBE6F}"/>
                  </a:ext>
                </a:extLst>
              </p:cNvPr>
              <p:cNvSpPr/>
              <p:nvPr/>
            </p:nvSpPr>
            <p:spPr>
              <a:xfrm>
                <a:off x="7274348" y="6408707"/>
                <a:ext cx="139439" cy="13943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0" name="TextBox 289">
            <a:extLst>
              <a:ext uri="{FF2B5EF4-FFF2-40B4-BE49-F238E27FC236}">
                <a16:creationId xmlns:a16="http://schemas.microsoft.com/office/drawing/2014/main" id="{470E3CF1-F574-51C5-ABAA-6D906A2740B6}"/>
              </a:ext>
            </a:extLst>
          </p:cNvPr>
          <p:cNvSpPr txBox="1"/>
          <p:nvPr/>
        </p:nvSpPr>
        <p:spPr>
          <a:xfrm>
            <a:off x="1140263" y="5336547"/>
            <a:ext cx="10147448" cy="1200329"/>
          </a:xfrm>
          <a:prstGeom prst="rect">
            <a:avLst/>
          </a:prstGeom>
          <a:noFill/>
        </p:spPr>
        <p:txBody>
          <a:bodyPr wrap="square">
            <a:spAutoFit/>
          </a:bodyPr>
          <a:lstStyle/>
          <a:p>
            <a:pPr algn="ctr"/>
            <a:r>
              <a:rPr lang="en-US" sz="3600" dirty="0"/>
              <a:t>Can we predict the wireless signal quality at any locations with only a sparse set of measurements? </a:t>
            </a:r>
          </a:p>
        </p:txBody>
      </p:sp>
    </p:spTree>
    <p:extLst>
      <p:ext uri="{BB962C8B-B14F-4D97-AF65-F5344CB8AC3E}">
        <p14:creationId xmlns:p14="http://schemas.microsoft.com/office/powerpoint/2010/main" val="17747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fade">
                                      <p:cBhvr>
                                        <p:cTn id="12" dur="500"/>
                                        <p:tgtEl>
                                          <p:spTgt spid="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0"/>
                                        </p:tgtEl>
                                        <p:attrNameLst>
                                          <p:attrName>style.visibility</p:attrName>
                                        </p:attrNameLst>
                                      </p:cBhvr>
                                      <p:to>
                                        <p:strVal val="visible"/>
                                      </p:to>
                                    </p:set>
                                    <p:animEffect transition="in" filter="fade">
                                      <p:cBhvr>
                                        <p:cTn id="1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5CBCEA83-5328-EFAC-C6C3-CFDD16CDEB45}"/>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NeWRF: </a:t>
            </a:r>
            <a:r>
              <a:rPr lang="en-US" sz="4000" b="1" u="sng" dirty="0">
                <a:solidFill>
                  <a:schemeClr val="bg1"/>
                </a:solidFill>
              </a:rPr>
              <a:t>Ne</a:t>
            </a:r>
            <a:r>
              <a:rPr lang="en-US" sz="3600" b="1" dirty="0">
                <a:solidFill>
                  <a:schemeClr val="bg1"/>
                </a:solidFill>
              </a:rPr>
              <a:t>ural </a:t>
            </a:r>
            <a:r>
              <a:rPr lang="en-US" sz="4000" b="1" u="sng" dirty="0">
                <a:solidFill>
                  <a:schemeClr val="bg1"/>
                </a:solidFill>
              </a:rPr>
              <a:t>W</a:t>
            </a:r>
            <a:r>
              <a:rPr lang="en-US" sz="3600" b="1" dirty="0">
                <a:solidFill>
                  <a:schemeClr val="bg1"/>
                </a:solidFill>
              </a:rPr>
              <a:t>ireless </a:t>
            </a:r>
            <a:r>
              <a:rPr lang="en-US" sz="4000" b="1" u="sng" dirty="0">
                <a:solidFill>
                  <a:schemeClr val="bg1"/>
                </a:solidFill>
              </a:rPr>
              <a:t>R</a:t>
            </a:r>
            <a:r>
              <a:rPr lang="en-US" sz="3600" b="1" dirty="0">
                <a:solidFill>
                  <a:schemeClr val="bg1"/>
                </a:solidFill>
              </a:rPr>
              <a:t>adiation </a:t>
            </a:r>
            <a:r>
              <a:rPr lang="en-US" sz="4000" b="1" u="sng" dirty="0">
                <a:solidFill>
                  <a:schemeClr val="bg1"/>
                </a:solidFill>
              </a:rPr>
              <a:t>F</a:t>
            </a:r>
            <a:r>
              <a:rPr lang="en-US" sz="3600" b="1" dirty="0">
                <a:solidFill>
                  <a:schemeClr val="bg1"/>
                </a:solidFill>
              </a:rPr>
              <a:t>ields</a:t>
            </a:r>
            <a:endParaRPr lang="en-US" sz="1400" b="1" i="1" dirty="0"/>
          </a:p>
        </p:txBody>
      </p:sp>
      <p:sp>
        <p:nvSpPr>
          <p:cNvPr id="18" name="TextBox 17">
            <a:extLst>
              <a:ext uri="{FF2B5EF4-FFF2-40B4-BE49-F238E27FC236}">
                <a16:creationId xmlns:a16="http://schemas.microsoft.com/office/drawing/2014/main" id="{0958F8BD-A985-5175-648F-CD954CEF4E96}"/>
              </a:ext>
            </a:extLst>
          </p:cNvPr>
          <p:cNvSpPr txBox="1"/>
          <p:nvPr/>
        </p:nvSpPr>
        <p:spPr>
          <a:xfrm>
            <a:off x="786750" y="1064902"/>
            <a:ext cx="11019333" cy="61330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First wireless channel prediction framework for sparse measurements</a:t>
            </a:r>
          </a:p>
          <a:p>
            <a:pPr marL="285750" indent="-285750">
              <a:lnSpc>
                <a:spcPct val="150000"/>
              </a:lnSpc>
              <a:buFont typeface="Arial" panose="020B0604020202020204" pitchFamily="34" charset="0"/>
              <a:buChar char="•"/>
            </a:pPr>
            <a:r>
              <a:rPr lang="en-US" sz="2400" dirty="0"/>
              <a:t>Adapt Neural Radiance Fields (NeRF) to wireless domain and solve the following challenges:</a:t>
            </a:r>
          </a:p>
          <a:p>
            <a:pPr marL="800100" lvl="1" indent="-342900">
              <a:lnSpc>
                <a:spcPct val="150000"/>
              </a:lnSpc>
              <a:buFont typeface="Arial" panose="020B0604020202020204" pitchFamily="34" charset="0"/>
              <a:buChar char="•"/>
            </a:pPr>
            <a:r>
              <a:rPr lang="en-US" sz="2400" dirty="0"/>
              <a:t>Distinct propagation model</a:t>
            </a:r>
          </a:p>
          <a:p>
            <a:pPr marL="800100" lvl="1" indent="-342900">
              <a:lnSpc>
                <a:spcPct val="150000"/>
              </a:lnSpc>
              <a:buFont typeface="Arial" panose="020B0604020202020204" pitchFamily="34" charset="0"/>
              <a:buChar char="•"/>
            </a:pPr>
            <a:r>
              <a:rPr lang="en-US" sz="2400" dirty="0"/>
              <a:t>Large room-scale scenes</a:t>
            </a:r>
          </a:p>
          <a:p>
            <a:pPr marL="800100" lvl="1" indent="-342900">
              <a:lnSpc>
                <a:spcPct val="150000"/>
              </a:lnSpc>
              <a:buFont typeface="Arial" panose="020B0604020202020204" pitchFamily="34" charset="0"/>
              <a:buChar char="•"/>
            </a:pPr>
            <a:r>
              <a:rPr lang="en-US" sz="2400" dirty="0"/>
              <a:t>Direction-of-arrival (</a:t>
            </a:r>
            <a:r>
              <a:rPr lang="en-US" sz="2400" dirty="0" err="1"/>
              <a:t>DoA</a:t>
            </a:r>
            <a:r>
              <a:rPr lang="en-US" sz="2400" dirty="0"/>
              <a:t>) ambiguity </a:t>
            </a:r>
          </a:p>
          <a:p>
            <a:pPr marL="342900" indent="-342900">
              <a:lnSpc>
                <a:spcPct val="150000"/>
              </a:lnSpc>
              <a:buFont typeface="Arial" panose="020B0604020202020204" pitchFamily="34" charset="0"/>
              <a:buChar char="•"/>
            </a:pPr>
            <a:r>
              <a:rPr lang="en-US" sz="2400" dirty="0"/>
              <a:t>First unsupervised learning-based </a:t>
            </a:r>
            <a:r>
              <a:rPr lang="en-US" sz="2400" dirty="0" err="1"/>
              <a:t>DoA</a:t>
            </a:r>
            <a:r>
              <a:rPr lang="en-US" sz="2400" dirty="0"/>
              <a:t>-finding algorithm for inferencing at unvisited locations</a:t>
            </a:r>
          </a:p>
          <a:p>
            <a:pPr marL="342900" indent="-342900">
              <a:lnSpc>
                <a:spcPct val="150000"/>
              </a:lnSpc>
              <a:buFont typeface="Arial" panose="020B0604020202020204" pitchFamily="34" charset="0"/>
              <a:buChar char="•"/>
            </a:pPr>
            <a:r>
              <a:rPr lang="en-US" sz="2400" dirty="0"/>
              <a:t>Achieve high prediction accuracy with orders of lower measurement density</a:t>
            </a:r>
          </a:p>
          <a:p>
            <a:pPr marL="285750"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82977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1CF4DAD-05CB-A476-8858-EA38CB83865F}"/>
              </a:ext>
            </a:extLst>
          </p:cNvPr>
          <p:cNvGrpSpPr/>
          <p:nvPr/>
        </p:nvGrpSpPr>
        <p:grpSpPr>
          <a:xfrm>
            <a:off x="8269431" y="1531573"/>
            <a:ext cx="1637459" cy="1631663"/>
            <a:chOff x="8269431" y="1531573"/>
            <a:chExt cx="1637459" cy="1631663"/>
          </a:xfrm>
        </p:grpSpPr>
        <p:grpSp>
          <p:nvGrpSpPr>
            <p:cNvPr id="25" name="Group 24">
              <a:extLst>
                <a:ext uri="{FF2B5EF4-FFF2-40B4-BE49-F238E27FC236}">
                  <a16:creationId xmlns:a16="http://schemas.microsoft.com/office/drawing/2014/main" id="{816F99AF-4476-B38C-67AD-02D6B95E3181}"/>
                </a:ext>
              </a:extLst>
            </p:cNvPr>
            <p:cNvGrpSpPr/>
            <p:nvPr/>
          </p:nvGrpSpPr>
          <p:grpSpPr>
            <a:xfrm>
              <a:off x="8480531" y="1531573"/>
              <a:ext cx="1223063" cy="1164738"/>
              <a:chOff x="8997207" y="1466559"/>
              <a:chExt cx="1607564" cy="1530903"/>
            </a:xfrm>
          </p:grpSpPr>
          <p:pic>
            <p:nvPicPr>
              <p:cNvPr id="26" name="Picture 2" descr="WiFi signal - Free technology icons">
                <a:extLst>
                  <a:ext uri="{FF2B5EF4-FFF2-40B4-BE49-F238E27FC236}">
                    <a16:creationId xmlns:a16="http://schemas.microsoft.com/office/drawing/2014/main" id="{4A0F8DF7-F288-3E06-CF13-1B907E4EF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417" y="1790996"/>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0013ECD-3F3D-CC1C-4EFC-BEC2C937C3EE}"/>
                  </a:ext>
                </a:extLst>
              </p:cNvPr>
              <p:cNvSpPr/>
              <p:nvPr/>
            </p:nvSpPr>
            <p:spPr>
              <a:xfrm>
                <a:off x="9949456" y="1466559"/>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7213C2EF-7011-05EE-93F2-C998765EED1A}"/>
                  </a:ext>
                </a:extLst>
              </p:cNvPr>
              <p:cNvSpPr/>
              <p:nvPr/>
            </p:nvSpPr>
            <p:spPr>
              <a:xfrm>
                <a:off x="8997207" y="1483977"/>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sp>
          <p:nvSpPr>
            <p:cNvPr id="38" name="TextBox 37">
              <a:extLst>
                <a:ext uri="{FF2B5EF4-FFF2-40B4-BE49-F238E27FC236}">
                  <a16:creationId xmlns:a16="http://schemas.microsoft.com/office/drawing/2014/main" id="{C6B503BF-402C-E79D-A8F5-8807C322F853}"/>
                </a:ext>
              </a:extLst>
            </p:cNvPr>
            <p:cNvSpPr txBox="1"/>
            <p:nvPr/>
          </p:nvSpPr>
          <p:spPr>
            <a:xfrm>
              <a:off x="8269431" y="2701571"/>
              <a:ext cx="1637459" cy="461665"/>
            </a:xfrm>
            <a:prstGeom prst="rect">
              <a:avLst/>
            </a:prstGeom>
            <a:noFill/>
          </p:spPr>
          <p:txBody>
            <a:bodyPr wrap="square" rtlCol="0">
              <a:spAutoFit/>
            </a:bodyPr>
            <a:lstStyle/>
            <a:p>
              <a:pPr algn="ctr" defTabSz="914400"/>
              <a:r>
                <a:rPr lang="en-US" sz="2400" b="1" dirty="0">
                  <a:solidFill>
                    <a:prstClr val="black"/>
                  </a:solidFill>
                  <a:latin typeface="Aptos" panose="02110004020202020204"/>
                </a:rPr>
                <a:t>Receiver</a:t>
              </a:r>
            </a:p>
          </p:txBody>
        </p:sp>
      </p:grpSp>
      <p:grpSp>
        <p:nvGrpSpPr>
          <p:cNvPr id="29" name="Group 28">
            <a:extLst>
              <a:ext uri="{FF2B5EF4-FFF2-40B4-BE49-F238E27FC236}">
                <a16:creationId xmlns:a16="http://schemas.microsoft.com/office/drawing/2014/main" id="{E68E54C5-E34E-C2F3-BC51-540BAE1A6A9C}"/>
              </a:ext>
            </a:extLst>
          </p:cNvPr>
          <p:cNvGrpSpPr/>
          <p:nvPr/>
        </p:nvGrpSpPr>
        <p:grpSpPr>
          <a:xfrm rot="19974052">
            <a:off x="4793861" y="3652416"/>
            <a:ext cx="1012783" cy="1318643"/>
            <a:chOff x="288708" y="4590019"/>
            <a:chExt cx="1331179" cy="1733192"/>
          </a:xfrm>
        </p:grpSpPr>
        <p:pic>
          <p:nvPicPr>
            <p:cNvPr id="30" name="Picture 29" descr="WiFi signal - Free technology icons">
              <a:extLst>
                <a:ext uri="{FF2B5EF4-FFF2-40B4-BE49-F238E27FC236}">
                  <a16:creationId xmlns:a16="http://schemas.microsoft.com/office/drawing/2014/main" id="{FB0891C7-8FE3-1561-4F22-1EEC9BF2D506}"/>
                </a:ext>
              </a:extLst>
            </p:cNvPr>
            <p:cNvPicPr>
              <a:picLocks noChangeAspect="1" noChangeArrowheads="1"/>
            </p:cNvPicPr>
            <p:nvPr/>
          </p:nvPicPr>
          <p:blipFill>
            <a:blip r:embed="rId3">
              <a:duotone>
                <a:srgbClr val="E8E8E8">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13421" y="4797467"/>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B575BBD-781C-A61D-1F8C-381AA7FC0B99}"/>
                </a:ext>
              </a:extLst>
            </p:cNvPr>
            <p:cNvSpPr/>
            <p:nvPr/>
          </p:nvSpPr>
          <p:spPr>
            <a:xfrm>
              <a:off x="288708" y="4590019"/>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C166C2CC-933F-31B0-1E7F-7B12537DB6B6}"/>
                </a:ext>
              </a:extLst>
            </p:cNvPr>
            <p:cNvSpPr/>
            <p:nvPr/>
          </p:nvSpPr>
          <p:spPr>
            <a:xfrm rot="16200000">
              <a:off x="688522" y="5454178"/>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33" name="Rectangle 32">
              <a:extLst>
                <a:ext uri="{FF2B5EF4-FFF2-40B4-BE49-F238E27FC236}">
                  <a16:creationId xmlns:a16="http://schemas.microsoft.com/office/drawing/2014/main" id="{895346FE-A4F4-3D44-D074-CFB7B1C7C96C}"/>
                </a:ext>
              </a:extLst>
            </p:cNvPr>
            <p:cNvSpPr/>
            <p:nvPr/>
          </p:nvSpPr>
          <p:spPr>
            <a:xfrm>
              <a:off x="773948" y="5382607"/>
              <a:ext cx="399504" cy="904833"/>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grpSp>
        <p:nvGrpSpPr>
          <p:cNvPr id="5" name="Group 4">
            <a:extLst>
              <a:ext uri="{FF2B5EF4-FFF2-40B4-BE49-F238E27FC236}">
                <a16:creationId xmlns:a16="http://schemas.microsoft.com/office/drawing/2014/main" id="{2BFC29EA-0565-D6FA-1714-9F0AA7583C8B}"/>
              </a:ext>
            </a:extLst>
          </p:cNvPr>
          <p:cNvGrpSpPr/>
          <p:nvPr/>
        </p:nvGrpSpPr>
        <p:grpSpPr>
          <a:xfrm>
            <a:off x="2061135" y="1780061"/>
            <a:ext cx="2273795" cy="1310828"/>
            <a:chOff x="2061135" y="1780061"/>
            <a:chExt cx="2273795" cy="1310828"/>
          </a:xfrm>
        </p:grpSpPr>
        <p:pic>
          <p:nvPicPr>
            <p:cNvPr id="60" name="Picture 2" descr="WiFi signal - Free technology icons">
              <a:extLst>
                <a:ext uri="{FF2B5EF4-FFF2-40B4-BE49-F238E27FC236}">
                  <a16:creationId xmlns:a16="http://schemas.microsoft.com/office/drawing/2014/main" id="{DBB45CD5-3FFC-F683-2456-DA2F61E1E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045" y="1780061"/>
              <a:ext cx="917900" cy="91790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05EB4347-B483-480D-94FC-95BC2001670E}"/>
                </a:ext>
              </a:extLst>
            </p:cNvPr>
            <p:cNvSpPr txBox="1"/>
            <p:nvPr/>
          </p:nvSpPr>
          <p:spPr>
            <a:xfrm>
              <a:off x="2061135" y="2629224"/>
              <a:ext cx="2273795" cy="461665"/>
            </a:xfrm>
            <a:prstGeom prst="rect">
              <a:avLst/>
            </a:prstGeom>
            <a:noFill/>
          </p:spPr>
          <p:txBody>
            <a:bodyPr wrap="square" rtlCol="0">
              <a:spAutoFit/>
            </a:bodyPr>
            <a:lstStyle/>
            <a:p>
              <a:pPr defTabSz="914400"/>
              <a:r>
                <a:rPr lang="en-US" sz="2400" b="1" dirty="0">
                  <a:solidFill>
                    <a:prstClr val="black"/>
                  </a:solidFill>
                  <a:latin typeface="Aptos" panose="02110004020202020204"/>
                </a:rPr>
                <a:t>Transmitter</a:t>
              </a:r>
            </a:p>
          </p:txBody>
        </p:sp>
      </p:grpSp>
      <p:grpSp>
        <p:nvGrpSpPr>
          <p:cNvPr id="2" name="Group 1">
            <a:extLst>
              <a:ext uri="{FF2B5EF4-FFF2-40B4-BE49-F238E27FC236}">
                <a16:creationId xmlns:a16="http://schemas.microsoft.com/office/drawing/2014/main" id="{06660453-2FE5-65EE-C4B0-2B1D79BB1CA0}"/>
              </a:ext>
            </a:extLst>
          </p:cNvPr>
          <p:cNvGrpSpPr/>
          <p:nvPr/>
        </p:nvGrpSpPr>
        <p:grpSpPr>
          <a:xfrm>
            <a:off x="3320558" y="3842606"/>
            <a:ext cx="6685707" cy="707886"/>
            <a:chOff x="3431515" y="4640772"/>
            <a:chExt cx="6685707" cy="707886"/>
          </a:xfrm>
        </p:grpSpPr>
        <p:grpSp>
          <p:nvGrpSpPr>
            <p:cNvPr id="40" name="Group 39">
              <a:extLst>
                <a:ext uri="{FF2B5EF4-FFF2-40B4-BE49-F238E27FC236}">
                  <a16:creationId xmlns:a16="http://schemas.microsoft.com/office/drawing/2014/main" id="{B5FE0891-A159-8703-620C-F9BB3E610F89}"/>
                </a:ext>
              </a:extLst>
            </p:cNvPr>
            <p:cNvGrpSpPr/>
            <p:nvPr/>
          </p:nvGrpSpPr>
          <p:grpSpPr>
            <a:xfrm>
              <a:off x="3431515" y="4949631"/>
              <a:ext cx="5131140" cy="395169"/>
              <a:chOff x="3484465" y="4690621"/>
              <a:chExt cx="1902146" cy="146492"/>
            </a:xfrm>
          </p:grpSpPr>
          <p:cxnSp>
            <p:nvCxnSpPr>
              <p:cNvPr id="41" name="Straight Connector 40">
                <a:extLst>
                  <a:ext uri="{FF2B5EF4-FFF2-40B4-BE49-F238E27FC236}">
                    <a16:creationId xmlns:a16="http://schemas.microsoft.com/office/drawing/2014/main" id="{568398AB-8ADA-D051-A202-A6DB1EC470AE}"/>
                  </a:ext>
                </a:extLst>
              </p:cNvPr>
              <p:cNvCxnSpPr>
                <a:cxnSpLocks/>
              </p:cNvCxnSpPr>
              <p:nvPr/>
            </p:nvCxnSpPr>
            <p:spPr>
              <a:xfrm>
                <a:off x="3484465" y="4693287"/>
                <a:ext cx="1902146" cy="0"/>
              </a:xfrm>
              <a:prstGeom prst="line">
                <a:avLst/>
              </a:prstGeom>
              <a:noFill/>
              <a:ln w="38100" cap="flat" cmpd="sng" algn="ctr">
                <a:solidFill>
                  <a:sysClr val="windowText" lastClr="000000"/>
                </a:solidFill>
                <a:prstDash val="solid"/>
                <a:miter lim="800000"/>
              </a:ln>
              <a:effectLst/>
            </p:spPr>
          </p:cxnSp>
          <p:cxnSp>
            <p:nvCxnSpPr>
              <p:cNvPr id="42" name="Straight Connector 41">
                <a:extLst>
                  <a:ext uri="{FF2B5EF4-FFF2-40B4-BE49-F238E27FC236}">
                    <a16:creationId xmlns:a16="http://schemas.microsoft.com/office/drawing/2014/main" id="{843EF871-BA5E-1B29-4B19-81ED27E23C38}"/>
                  </a:ext>
                </a:extLst>
              </p:cNvPr>
              <p:cNvCxnSpPr/>
              <p:nvPr/>
            </p:nvCxnSpPr>
            <p:spPr>
              <a:xfrm flipV="1">
                <a:off x="3538252" y="4693287"/>
                <a:ext cx="176034" cy="140040"/>
              </a:xfrm>
              <a:prstGeom prst="line">
                <a:avLst/>
              </a:prstGeom>
              <a:noFill/>
              <a:ln w="38100" cap="flat" cmpd="sng" algn="ctr">
                <a:solidFill>
                  <a:sysClr val="windowText" lastClr="000000"/>
                </a:solidFill>
                <a:prstDash val="solid"/>
                <a:miter lim="800000"/>
              </a:ln>
              <a:effectLst/>
            </p:spPr>
          </p:cxnSp>
          <p:cxnSp>
            <p:nvCxnSpPr>
              <p:cNvPr id="43" name="Straight Connector 42">
                <a:extLst>
                  <a:ext uri="{FF2B5EF4-FFF2-40B4-BE49-F238E27FC236}">
                    <a16:creationId xmlns:a16="http://schemas.microsoft.com/office/drawing/2014/main" id="{C9A1018B-09CB-9B74-7EBB-C132C36C7918}"/>
                  </a:ext>
                </a:extLst>
              </p:cNvPr>
              <p:cNvCxnSpPr/>
              <p:nvPr/>
            </p:nvCxnSpPr>
            <p:spPr>
              <a:xfrm flipV="1">
                <a:off x="3779186" y="4693287"/>
                <a:ext cx="176034" cy="140040"/>
              </a:xfrm>
              <a:prstGeom prst="line">
                <a:avLst/>
              </a:prstGeom>
              <a:noFill/>
              <a:ln w="38100" cap="flat" cmpd="sng" algn="ctr">
                <a:solidFill>
                  <a:sysClr val="windowText" lastClr="000000"/>
                </a:solidFill>
                <a:prstDash val="solid"/>
                <a:miter lim="800000"/>
              </a:ln>
              <a:effectLst/>
            </p:spPr>
          </p:cxnSp>
          <p:cxnSp>
            <p:nvCxnSpPr>
              <p:cNvPr id="44" name="Straight Connector 43">
                <a:extLst>
                  <a:ext uri="{FF2B5EF4-FFF2-40B4-BE49-F238E27FC236}">
                    <a16:creationId xmlns:a16="http://schemas.microsoft.com/office/drawing/2014/main" id="{827948D9-28BD-17CB-1003-EBB023101693}"/>
                  </a:ext>
                </a:extLst>
              </p:cNvPr>
              <p:cNvCxnSpPr/>
              <p:nvPr/>
            </p:nvCxnSpPr>
            <p:spPr>
              <a:xfrm flipV="1">
                <a:off x="3997894" y="4695954"/>
                <a:ext cx="176034" cy="140040"/>
              </a:xfrm>
              <a:prstGeom prst="line">
                <a:avLst/>
              </a:prstGeom>
              <a:noFill/>
              <a:ln w="3810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CB97E25E-A7EF-A1C5-5BF4-DE823E7E979C}"/>
                  </a:ext>
                </a:extLst>
              </p:cNvPr>
              <p:cNvCxnSpPr/>
              <p:nvPr/>
            </p:nvCxnSpPr>
            <p:spPr>
              <a:xfrm flipV="1">
                <a:off x="4227715" y="4693287"/>
                <a:ext cx="176034" cy="140040"/>
              </a:xfrm>
              <a:prstGeom prst="line">
                <a:avLst/>
              </a:prstGeom>
              <a:noFill/>
              <a:ln w="38100" cap="flat" cmpd="sng" algn="ctr">
                <a:solidFill>
                  <a:sysClr val="windowText" lastClr="000000"/>
                </a:solidFill>
                <a:prstDash val="solid"/>
                <a:miter lim="800000"/>
              </a:ln>
              <a:effectLst/>
            </p:spPr>
          </p:cxnSp>
          <p:cxnSp>
            <p:nvCxnSpPr>
              <p:cNvPr id="46" name="Straight Connector 45">
                <a:extLst>
                  <a:ext uri="{FF2B5EF4-FFF2-40B4-BE49-F238E27FC236}">
                    <a16:creationId xmlns:a16="http://schemas.microsoft.com/office/drawing/2014/main" id="{89B8180D-0CDD-7DFB-7EAA-A5A6A1864D41}"/>
                  </a:ext>
                </a:extLst>
              </p:cNvPr>
              <p:cNvCxnSpPr/>
              <p:nvPr/>
            </p:nvCxnSpPr>
            <p:spPr>
              <a:xfrm flipV="1">
                <a:off x="4447745" y="4693287"/>
                <a:ext cx="176034" cy="140040"/>
              </a:xfrm>
              <a:prstGeom prst="line">
                <a:avLst/>
              </a:prstGeom>
              <a:noFill/>
              <a:ln w="38100" cap="flat" cmpd="sng" algn="ctr">
                <a:solidFill>
                  <a:sysClr val="windowText" lastClr="000000"/>
                </a:solidFill>
                <a:prstDash val="solid"/>
                <a:miter lim="800000"/>
              </a:ln>
              <a:effectLst/>
            </p:spPr>
          </p:cxnSp>
          <p:cxnSp>
            <p:nvCxnSpPr>
              <p:cNvPr id="47" name="Straight Connector 46">
                <a:extLst>
                  <a:ext uri="{FF2B5EF4-FFF2-40B4-BE49-F238E27FC236}">
                    <a16:creationId xmlns:a16="http://schemas.microsoft.com/office/drawing/2014/main" id="{03F80DD9-4999-3972-0F25-56F2A671E7C8}"/>
                  </a:ext>
                </a:extLst>
              </p:cNvPr>
              <p:cNvCxnSpPr/>
              <p:nvPr/>
            </p:nvCxnSpPr>
            <p:spPr>
              <a:xfrm flipV="1">
                <a:off x="4687357" y="4697073"/>
                <a:ext cx="176034" cy="140040"/>
              </a:xfrm>
              <a:prstGeom prst="line">
                <a:avLst/>
              </a:prstGeom>
              <a:noFill/>
              <a:ln w="3810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CA079DBD-6D47-7A90-D787-1CA7AD80C316}"/>
                  </a:ext>
                </a:extLst>
              </p:cNvPr>
              <p:cNvCxnSpPr/>
              <p:nvPr/>
            </p:nvCxnSpPr>
            <p:spPr>
              <a:xfrm flipV="1">
                <a:off x="4917178" y="4690621"/>
                <a:ext cx="176034" cy="140040"/>
              </a:xfrm>
              <a:prstGeom prst="line">
                <a:avLst/>
              </a:prstGeom>
              <a:noFill/>
              <a:ln w="3810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FA268DF-36EC-471F-1104-02CFB236184B}"/>
                  </a:ext>
                </a:extLst>
              </p:cNvPr>
              <p:cNvCxnSpPr/>
              <p:nvPr/>
            </p:nvCxnSpPr>
            <p:spPr>
              <a:xfrm flipV="1">
                <a:off x="5135886" y="4697073"/>
                <a:ext cx="176034" cy="140040"/>
              </a:xfrm>
              <a:prstGeom prst="line">
                <a:avLst/>
              </a:prstGeom>
              <a:noFill/>
              <a:ln w="38100" cap="flat" cmpd="sng" algn="ctr">
                <a:solidFill>
                  <a:sysClr val="windowText" lastClr="000000"/>
                </a:solidFill>
                <a:prstDash val="solid"/>
                <a:miter lim="800000"/>
              </a:ln>
              <a:effectLst/>
            </p:spPr>
          </p:cxnSp>
        </p:grpSp>
        <p:sp>
          <p:nvSpPr>
            <p:cNvPr id="61" name="TextBox 60">
              <a:extLst>
                <a:ext uri="{FF2B5EF4-FFF2-40B4-BE49-F238E27FC236}">
                  <a16:creationId xmlns:a16="http://schemas.microsoft.com/office/drawing/2014/main" id="{8551B132-8B6E-28E6-E75E-5C4242EE5857}"/>
                </a:ext>
              </a:extLst>
            </p:cNvPr>
            <p:cNvSpPr txBox="1"/>
            <p:nvPr/>
          </p:nvSpPr>
          <p:spPr>
            <a:xfrm>
              <a:off x="7914443" y="4640772"/>
              <a:ext cx="2202779" cy="707886"/>
            </a:xfrm>
            <a:prstGeom prst="rect">
              <a:avLst/>
            </a:prstGeom>
            <a:noFill/>
          </p:spPr>
          <p:txBody>
            <a:bodyPr wrap="square" rtlCol="0">
              <a:spAutoFit/>
            </a:bodyPr>
            <a:lstStyle/>
            <a:p>
              <a:pPr algn="ctr" defTabSz="914400"/>
              <a:r>
                <a:rPr lang="en-US" sz="2000" b="1" dirty="0">
                  <a:solidFill>
                    <a:prstClr val="black"/>
                  </a:solidFill>
                  <a:latin typeface="Aptos" panose="02110004020202020204"/>
                </a:rPr>
                <a:t>Reflective Surface</a:t>
              </a:r>
            </a:p>
          </p:txBody>
        </p:sp>
      </p:grpSp>
      <p:sp>
        <p:nvSpPr>
          <p:cNvPr id="7" name="TextBox 6">
            <a:extLst>
              <a:ext uri="{FF2B5EF4-FFF2-40B4-BE49-F238E27FC236}">
                <a16:creationId xmlns:a16="http://schemas.microsoft.com/office/drawing/2014/main" id="{96C6664F-A4D3-5D3D-A502-667D59B8B0F4}"/>
              </a:ext>
            </a:extLst>
          </p:cNvPr>
          <p:cNvSpPr txBox="1"/>
          <p:nvPr/>
        </p:nvSpPr>
        <p:spPr>
          <a:xfrm>
            <a:off x="1879632" y="5541152"/>
            <a:ext cx="8689359" cy="861774"/>
          </a:xfrm>
          <a:prstGeom prst="rect">
            <a:avLst/>
          </a:prstGeom>
          <a:noFill/>
        </p:spPr>
        <p:txBody>
          <a:bodyPr wrap="square" lIns="0" tIns="0" rIns="0" bIns="0" rtlCol="0">
            <a:spAutoFit/>
          </a:bodyPr>
          <a:lstStyle/>
          <a:p>
            <a:pPr algn="ctr"/>
            <a:r>
              <a:rPr lang="en-US" sz="2800" b="1" dirty="0">
                <a:solidFill>
                  <a:srgbClr val="FF0000"/>
                </a:solidFill>
              </a:rPr>
              <a:t>A wireless scene can be represented by the location of transmitters and the signals they transmit</a:t>
            </a:r>
          </a:p>
        </p:txBody>
      </p:sp>
      <p:grpSp>
        <p:nvGrpSpPr>
          <p:cNvPr id="14" name="Group 13">
            <a:extLst>
              <a:ext uri="{FF2B5EF4-FFF2-40B4-BE49-F238E27FC236}">
                <a16:creationId xmlns:a16="http://schemas.microsoft.com/office/drawing/2014/main" id="{3DD11B79-BCDE-6107-D39F-766FFCBDCF70}"/>
              </a:ext>
            </a:extLst>
          </p:cNvPr>
          <p:cNvGrpSpPr/>
          <p:nvPr/>
        </p:nvGrpSpPr>
        <p:grpSpPr>
          <a:xfrm>
            <a:off x="2444386" y="1345945"/>
            <a:ext cx="1528367" cy="853122"/>
            <a:chOff x="2555343" y="2144111"/>
            <a:chExt cx="1528367" cy="853122"/>
          </a:xfrm>
        </p:grpSpPr>
        <p:sp>
          <p:nvSpPr>
            <p:cNvPr id="39" name="Oval 38">
              <a:extLst>
                <a:ext uri="{FF2B5EF4-FFF2-40B4-BE49-F238E27FC236}">
                  <a16:creationId xmlns:a16="http://schemas.microsoft.com/office/drawing/2014/main" id="{0DBA66AF-C23F-EA8F-EECB-F993C4AB2569}"/>
                </a:ext>
              </a:extLst>
            </p:cNvPr>
            <p:cNvSpPr/>
            <p:nvPr/>
          </p:nvSpPr>
          <p:spPr>
            <a:xfrm>
              <a:off x="3039577" y="2821872"/>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D7A65-A0A8-F8A9-81B6-9985A777F226}"/>
                    </a:ext>
                  </a:extLst>
                </p:cNvPr>
                <p:cNvSpPr txBox="1"/>
                <p:nvPr/>
              </p:nvSpPr>
              <p:spPr>
                <a:xfrm>
                  <a:off x="2555343" y="2144111"/>
                  <a:ext cx="1528367"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𝑡𝑥</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𝜓</m:t>
                            </m:r>
                          </m:sup>
                        </m:sSup>
                      </m:oMath>
                    </m:oMathPara>
                  </a14:m>
                  <a:endParaRPr lang="en-US" sz="2400" dirty="0" err="1"/>
                </a:p>
              </p:txBody>
            </p:sp>
          </mc:Choice>
          <mc:Fallback xmlns="">
            <p:sp>
              <p:nvSpPr>
                <p:cNvPr id="3" name="TextBox 2">
                  <a:extLst>
                    <a:ext uri="{FF2B5EF4-FFF2-40B4-BE49-F238E27FC236}">
                      <a16:creationId xmlns:a16="http://schemas.microsoft.com/office/drawing/2014/main" id="{231D7A65-A0A8-F8A9-81B6-9985A777F226}"/>
                    </a:ext>
                  </a:extLst>
                </p:cNvPr>
                <p:cNvSpPr txBox="1">
                  <a:spLocks noRot="1" noChangeAspect="1" noMove="1" noResize="1" noEditPoints="1" noAdjustHandles="1" noChangeArrowheads="1" noChangeShapeType="1" noTextEdit="1"/>
                </p:cNvSpPr>
                <p:nvPr/>
              </p:nvSpPr>
              <p:spPr>
                <a:xfrm>
                  <a:off x="2555343" y="2144111"/>
                  <a:ext cx="1528367" cy="383567"/>
                </a:xfrm>
                <a:prstGeom prst="rect">
                  <a:avLst/>
                </a:prstGeom>
                <a:blipFill>
                  <a:blip r:embed="rId4"/>
                  <a:stretch>
                    <a:fillRect l="-4781" t="-6349" r="-3187" b="-12698"/>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AD61FCC-AD01-4C5B-59EC-C7C0E57E83FC}"/>
              </a:ext>
            </a:extLst>
          </p:cNvPr>
          <p:cNvGrpSpPr/>
          <p:nvPr/>
        </p:nvGrpSpPr>
        <p:grpSpPr>
          <a:xfrm>
            <a:off x="3960990" y="4056470"/>
            <a:ext cx="1547283" cy="812766"/>
            <a:chOff x="4071947" y="4854636"/>
            <a:chExt cx="1547283" cy="812766"/>
          </a:xfrm>
        </p:grpSpPr>
        <p:sp>
          <p:nvSpPr>
            <p:cNvPr id="53" name="Oval 52">
              <a:extLst>
                <a:ext uri="{FF2B5EF4-FFF2-40B4-BE49-F238E27FC236}">
                  <a16:creationId xmlns:a16="http://schemas.microsoft.com/office/drawing/2014/main" id="{D5E87576-E663-E281-C862-A9CCB8B2AB41}"/>
                </a:ext>
              </a:extLst>
            </p:cNvPr>
            <p:cNvSpPr/>
            <p:nvPr/>
          </p:nvSpPr>
          <p:spPr>
            <a:xfrm rot="19960834">
              <a:off x="5289807" y="4854636"/>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A31A12-EC79-CA4E-E011-4C3DC382C895}"/>
                    </a:ext>
                  </a:extLst>
                </p:cNvPr>
                <p:cNvSpPr txBox="1"/>
                <p:nvPr/>
              </p:nvSpPr>
              <p:spPr>
                <a:xfrm>
                  <a:off x="4071947" y="5283835"/>
                  <a:ext cx="1547283" cy="38356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𝜓</m:t>
                            </m:r>
                            <m:r>
                              <a:rPr lang="en-US" sz="2400" b="0" i="1" smtClean="0">
                                <a:latin typeface="Cambria Math" panose="02040503050406030204" pitchFamily="18" charset="0"/>
                              </a:rPr>
                              <m:t>′</m:t>
                            </m:r>
                          </m:sup>
                        </m:sSup>
                      </m:oMath>
                    </m:oMathPara>
                  </a14:m>
                  <a:endParaRPr lang="en-US" sz="2400" dirty="0" err="1"/>
                </a:p>
              </p:txBody>
            </p:sp>
          </mc:Choice>
          <mc:Fallback xmlns="">
            <p:sp>
              <p:nvSpPr>
                <p:cNvPr id="8" name="TextBox 7">
                  <a:extLst>
                    <a:ext uri="{FF2B5EF4-FFF2-40B4-BE49-F238E27FC236}">
                      <a16:creationId xmlns:a16="http://schemas.microsoft.com/office/drawing/2014/main" id="{33A31A12-EC79-CA4E-E011-4C3DC382C895}"/>
                    </a:ext>
                  </a:extLst>
                </p:cNvPr>
                <p:cNvSpPr txBox="1">
                  <a:spLocks noRot="1" noChangeAspect="1" noMove="1" noResize="1" noEditPoints="1" noAdjustHandles="1" noChangeArrowheads="1" noChangeShapeType="1" noTextEdit="1"/>
                </p:cNvSpPr>
                <p:nvPr/>
              </p:nvSpPr>
              <p:spPr>
                <a:xfrm>
                  <a:off x="4071947" y="5283835"/>
                  <a:ext cx="1547283" cy="383567"/>
                </a:xfrm>
                <a:prstGeom prst="rect">
                  <a:avLst/>
                </a:prstGeom>
                <a:blipFill>
                  <a:blip r:embed="rId5"/>
                  <a:stretch>
                    <a:fillRect l="-4724" t="-6349" r="-2756" b="-793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BBDC01-81E0-6C1D-9769-1C4F6F95B623}"/>
                  </a:ext>
                </a:extLst>
              </p:cNvPr>
              <p:cNvSpPr txBox="1"/>
              <p:nvPr/>
            </p:nvSpPr>
            <p:spPr>
              <a:xfrm>
                <a:off x="5295748" y="1580144"/>
                <a:ext cx="1600503" cy="278218"/>
              </a:xfrm>
              <a:prstGeom prst="rect">
                <a:avLst/>
              </a:prstGeom>
              <a:noFill/>
            </p:spPr>
            <p:txBody>
              <a:bodyPr wrap="none" lIns="0" tIns="0" rIns="0" bIns="0" rtlCol="0">
                <a:spAutoFit/>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𝑎𝑡𝑡</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oMath>
                </a14:m>
                <a:r>
                  <a:rPr lang="en-US" dirty="0"/>
                  <a:t>, </a:t>
                </a:r>
                <a14:m>
                  <m:oMath xmlns:m="http://schemas.openxmlformats.org/officeDocument/2006/math">
                    <m:r>
                      <m:rPr>
                        <m:sty m:val="p"/>
                      </m:rPr>
                      <a:rPr lang="en-US">
                        <a:latin typeface="Cambria Math" panose="02040503050406030204" pitchFamily="18" charset="0"/>
                      </a:rPr>
                      <m:t>Δ</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𝑑</m:t>
                        </m:r>
                      </m:e>
                    </m:d>
                  </m:oMath>
                </a14:m>
                <a:endParaRPr lang="en-US" dirty="0"/>
              </a:p>
            </p:txBody>
          </p:sp>
        </mc:Choice>
        <mc:Fallback xmlns="">
          <p:sp>
            <p:nvSpPr>
              <p:cNvPr id="17" name="TextBox 16">
                <a:extLst>
                  <a:ext uri="{FF2B5EF4-FFF2-40B4-BE49-F238E27FC236}">
                    <a16:creationId xmlns:a16="http://schemas.microsoft.com/office/drawing/2014/main" id="{AABBDC01-81E0-6C1D-9769-1C4F6F95B623}"/>
                  </a:ext>
                </a:extLst>
              </p:cNvPr>
              <p:cNvSpPr txBox="1">
                <a:spLocks noRot="1" noChangeAspect="1" noMove="1" noResize="1" noEditPoints="1" noAdjustHandles="1" noChangeArrowheads="1" noChangeShapeType="1" noTextEdit="1"/>
              </p:cNvSpPr>
              <p:nvPr/>
            </p:nvSpPr>
            <p:spPr>
              <a:xfrm>
                <a:off x="5295748" y="1580144"/>
                <a:ext cx="1600503" cy="278218"/>
              </a:xfrm>
              <a:prstGeom prst="rect">
                <a:avLst/>
              </a:prstGeom>
              <a:blipFill>
                <a:blip r:embed="rId6"/>
                <a:stretch>
                  <a:fillRect l="-5344" t="-26087" b="-5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2CF28B-9C6A-9241-1192-59E898BD4C6E}"/>
                  </a:ext>
                </a:extLst>
              </p:cNvPr>
              <p:cNvSpPr txBox="1"/>
              <p:nvPr/>
            </p:nvSpPr>
            <p:spPr>
              <a:xfrm>
                <a:off x="9285486" y="1560348"/>
                <a:ext cx="2206052" cy="699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𝑟𝑥</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sSup>
                        <m:sSupPr>
                          <m:ctrlPr>
                            <a:rPr lang="en-US" sz="2000" i="1">
                              <a:latin typeface="Cambria Math" panose="02040503050406030204" pitchFamily="18" charset="0"/>
                            </a:rPr>
                          </m:ctrlPr>
                        </m:s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𝑎𝑡𝑡</m:t>
                              </m:r>
                            </m:sub>
                            <m:sup>
                              <m:r>
                                <a:rPr lang="en-US" sz="2000" i="1">
                                  <a:latin typeface="Cambria Math" panose="02040503050406030204" pitchFamily="18" charset="0"/>
                                </a:rPr>
                                <m:t>1</m:t>
                              </m:r>
                            </m:sup>
                          </m:sSubSup>
                          <m:r>
                            <a:rPr lang="en-US" sz="2000" i="1">
                              <a:latin typeface="Cambria Math" panose="02040503050406030204" pitchFamily="18" charset="0"/>
                            </a:rPr>
                            <m:t>𝑒</m:t>
                          </m:r>
                        </m:e>
                        <m:sup>
                          <m:r>
                            <a:rPr lang="en-US" sz="2000" i="1">
                              <a:latin typeface="Cambria Math" panose="02040503050406030204" pitchFamily="18" charset="0"/>
                            </a:rPr>
                            <m:t>𝑗</m:t>
                          </m:r>
                          <m:r>
                            <m:rPr>
                              <m:sty m:val="p"/>
                            </m:rPr>
                            <a:rPr lang="en-US" sz="2000">
                              <a:latin typeface="Cambria Math" panose="02040503050406030204" pitchFamily="18" charset="0"/>
                            </a:rPr>
                            <m:t>Δ</m:t>
                          </m:r>
                          <m:sSup>
                            <m:sSupPr>
                              <m:ctrlPr>
                                <a:rPr lang="en-US" sz="2000" i="1">
                                  <a:latin typeface="Cambria Math" panose="02040503050406030204" pitchFamily="18" charset="0"/>
                                </a:rPr>
                              </m:ctrlPr>
                            </m:sSupPr>
                            <m:e>
                              <m:r>
                                <a:rPr lang="en-US" sz="2000" i="1">
                                  <a:latin typeface="Cambria Math" panose="02040503050406030204" pitchFamily="18" charset="0"/>
                                </a:rPr>
                                <m:t>𝜓</m:t>
                              </m:r>
                            </m:e>
                            <m:sup>
                              <m:r>
                                <a:rPr lang="en-US" sz="2000" b="0" i="1" smtClean="0">
                                  <a:latin typeface="Cambria Math" panose="02040503050406030204" pitchFamily="18" charset="0"/>
                                </a:rPr>
                                <m:t>1</m:t>
                              </m:r>
                            </m:sup>
                          </m:sSup>
                        </m:sup>
                      </m:sSup>
                      <m:r>
                        <a:rPr lang="en-US" sz="2000" b="0" i="1" smtClean="0">
                          <a:latin typeface="Cambria Math" panose="02040503050406030204" pitchFamily="18" charset="0"/>
                        </a:rPr>
                        <m:t>+</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𝑎𝑡𝑡</m:t>
                              </m:r>
                            </m:sub>
                            <m:sup>
                              <m:r>
                                <a:rPr lang="en-US" sz="2000" i="1">
                                  <a:latin typeface="Cambria Math" panose="02040503050406030204" pitchFamily="18" charset="0"/>
                                </a:rPr>
                                <m:t>2</m:t>
                              </m:r>
                            </m:sup>
                          </m:sSubSup>
                          <m:r>
                            <a:rPr lang="en-US" sz="2000" b="0" i="1" smtClean="0">
                              <a:latin typeface="Cambria Math" panose="02040503050406030204" pitchFamily="18" charset="0"/>
                            </a:rPr>
                            <m:t>𝑒</m:t>
                          </m:r>
                        </m:e>
                        <m:sup>
                          <m:r>
                            <a:rPr lang="en-US" sz="2000" b="0" i="1" smtClean="0">
                              <a:latin typeface="Cambria Math" panose="02040503050406030204" pitchFamily="18" charset="0"/>
                            </a:rPr>
                            <m:t>𝑗</m:t>
                          </m:r>
                          <m:r>
                            <m:rPr>
                              <m:sty m:val="p"/>
                            </m:rPr>
                            <a:rPr lang="en-US" sz="2000" b="0" i="0" smtClean="0">
                              <a:latin typeface="Cambria Math" panose="02040503050406030204" pitchFamily="18" charset="0"/>
                            </a:rPr>
                            <m:t>Δ</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𝜓</m:t>
                              </m:r>
                            </m:e>
                            <m:sup>
                              <m:r>
                                <a:rPr lang="en-US" sz="2000" b="0" i="1" smtClean="0">
                                  <a:latin typeface="Cambria Math" panose="02040503050406030204" pitchFamily="18" charset="0"/>
                                </a:rPr>
                                <m:t>2</m:t>
                              </m:r>
                            </m:sup>
                          </m:sSup>
                        </m:sup>
                      </m:sSup>
                      <m:r>
                        <a:rPr lang="en-US" sz="2000" b="0" i="0" smtClean="0">
                          <a:latin typeface="Cambria Math" panose="02040503050406030204" pitchFamily="18" charset="0"/>
                        </a:rPr>
                        <m:t>+ …</m:t>
                      </m:r>
                    </m:oMath>
                  </m:oMathPara>
                </a14:m>
                <a:endParaRPr lang="en-US" sz="2000" dirty="0" err="1"/>
              </a:p>
            </p:txBody>
          </p:sp>
        </mc:Choice>
        <mc:Fallback xmlns="">
          <p:sp>
            <p:nvSpPr>
              <p:cNvPr id="19" name="TextBox 18">
                <a:extLst>
                  <a:ext uri="{FF2B5EF4-FFF2-40B4-BE49-F238E27FC236}">
                    <a16:creationId xmlns:a16="http://schemas.microsoft.com/office/drawing/2014/main" id="{B72CF28B-9C6A-9241-1192-59E898BD4C6E}"/>
                  </a:ext>
                </a:extLst>
              </p:cNvPr>
              <p:cNvSpPr txBox="1">
                <a:spLocks noRot="1" noChangeAspect="1" noMove="1" noResize="1" noEditPoints="1" noAdjustHandles="1" noChangeArrowheads="1" noChangeShapeType="1" noTextEdit="1"/>
              </p:cNvSpPr>
              <p:nvPr/>
            </p:nvSpPr>
            <p:spPr>
              <a:xfrm>
                <a:off x="9285486" y="1560348"/>
                <a:ext cx="2206052" cy="699487"/>
              </a:xfrm>
              <a:prstGeom prst="rect">
                <a:avLst/>
              </a:prstGeom>
              <a:blipFill>
                <a:blip r:embed="rId7"/>
                <a:stretch>
                  <a:fillRect l="-2210" r="-1934"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7A1709-6AE6-E144-8D7B-774E286F6583}"/>
                  </a:ext>
                </a:extLst>
              </p:cNvPr>
              <p:cNvSpPr txBox="1"/>
              <p:nvPr/>
            </p:nvSpPr>
            <p:spPr>
              <a:xfrm rot="19896841">
                <a:off x="6467752" y="3368417"/>
                <a:ext cx="1600503" cy="278794"/>
              </a:xfrm>
              <a:prstGeom prst="rect">
                <a:avLst/>
              </a:prstGeom>
              <a:noFill/>
            </p:spPr>
            <p:txBody>
              <a:bodyPr wrap="none" lIns="0" tIns="0" rIns="0" bIns="0" rtlCol="0">
                <a:spAutoFit/>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𝑎𝑡𝑡</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oMath>
                </a14:m>
                <a:r>
                  <a:rPr lang="en-US" dirty="0"/>
                  <a:t>, </a:t>
                </a:r>
                <a14:m>
                  <m:oMath xmlns:m="http://schemas.openxmlformats.org/officeDocument/2006/math">
                    <m:r>
                      <m:rPr>
                        <m:sty m:val="p"/>
                      </m:rPr>
                      <a:rPr lang="en-US">
                        <a:latin typeface="Cambria Math" panose="02040503050406030204" pitchFamily="18" charset="0"/>
                      </a:rPr>
                      <m:t>Δ</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𝑑</m:t>
                        </m:r>
                      </m:e>
                    </m:d>
                  </m:oMath>
                </a14:m>
                <a:endParaRPr lang="en-US" dirty="0"/>
              </a:p>
            </p:txBody>
          </p:sp>
        </mc:Choice>
        <mc:Fallback xmlns="">
          <p:sp>
            <p:nvSpPr>
              <p:cNvPr id="21" name="TextBox 20">
                <a:extLst>
                  <a:ext uri="{FF2B5EF4-FFF2-40B4-BE49-F238E27FC236}">
                    <a16:creationId xmlns:a16="http://schemas.microsoft.com/office/drawing/2014/main" id="{2A7A1709-6AE6-E144-8D7B-774E286F6583}"/>
                  </a:ext>
                </a:extLst>
              </p:cNvPr>
              <p:cNvSpPr txBox="1">
                <a:spLocks noRot="1" noChangeAspect="1" noMove="1" noResize="1" noEditPoints="1" noAdjustHandles="1" noChangeArrowheads="1" noChangeShapeType="1" noTextEdit="1"/>
              </p:cNvSpPr>
              <p:nvPr/>
            </p:nvSpPr>
            <p:spPr>
              <a:xfrm rot="19896841">
                <a:off x="6467752" y="3368417"/>
                <a:ext cx="1600503" cy="278794"/>
              </a:xfrm>
              <a:prstGeom prst="rect">
                <a:avLst/>
              </a:prstGeom>
              <a:blipFill>
                <a:blip r:embed="rId8"/>
                <a:stretch>
                  <a:fillRect l="-3937" b="-5422"/>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51FEC9CC-DBC3-1107-65D6-E19C0A835790}"/>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Modeling Wireless Scenes</a:t>
            </a:r>
            <a:endParaRPr lang="en-US" sz="1400" b="1" i="1" dirty="0"/>
          </a:p>
        </p:txBody>
      </p:sp>
      <p:grpSp>
        <p:nvGrpSpPr>
          <p:cNvPr id="23" name="Group 22">
            <a:extLst>
              <a:ext uri="{FF2B5EF4-FFF2-40B4-BE49-F238E27FC236}">
                <a16:creationId xmlns:a16="http://schemas.microsoft.com/office/drawing/2014/main" id="{FEAAAB1E-5091-6382-B187-5C3631F5DA3D}"/>
              </a:ext>
            </a:extLst>
          </p:cNvPr>
          <p:cNvGrpSpPr/>
          <p:nvPr/>
        </p:nvGrpSpPr>
        <p:grpSpPr>
          <a:xfrm>
            <a:off x="3103981" y="1784298"/>
            <a:ext cx="6562338" cy="653509"/>
            <a:chOff x="3103981" y="1784298"/>
            <a:chExt cx="6562338" cy="653509"/>
          </a:xfrm>
        </p:grpSpPr>
        <p:cxnSp>
          <p:nvCxnSpPr>
            <p:cNvPr id="34" name="Straight Arrow Connector 33">
              <a:extLst>
                <a:ext uri="{FF2B5EF4-FFF2-40B4-BE49-F238E27FC236}">
                  <a16:creationId xmlns:a16="http://schemas.microsoft.com/office/drawing/2014/main" id="{11C8D2C3-5372-3130-4976-04C940D45585}"/>
                </a:ext>
              </a:extLst>
            </p:cNvPr>
            <p:cNvCxnSpPr>
              <a:cxnSpLocks/>
              <a:endCxn id="39" idx="6"/>
            </p:cNvCxnSpPr>
            <p:nvPr/>
          </p:nvCxnSpPr>
          <p:spPr>
            <a:xfrm flipH="1">
              <a:off x="3103981" y="2108505"/>
              <a:ext cx="5966521" cy="2882"/>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pic>
          <p:nvPicPr>
            <p:cNvPr id="18" name="Picture 17" descr="A white line on a black background&#10;&#10;Description automatically generated">
              <a:extLst>
                <a:ext uri="{FF2B5EF4-FFF2-40B4-BE49-F238E27FC236}">
                  <a16:creationId xmlns:a16="http://schemas.microsoft.com/office/drawing/2014/main" id="{7C4801A9-8AA8-85D1-17E6-9A3213922A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1670" y="1784298"/>
              <a:ext cx="6224649" cy="653509"/>
            </a:xfrm>
            <a:prstGeom prst="rect">
              <a:avLst/>
            </a:prstGeom>
          </p:spPr>
        </p:pic>
      </p:grpSp>
      <p:grpSp>
        <p:nvGrpSpPr>
          <p:cNvPr id="54" name="Group 53">
            <a:extLst>
              <a:ext uri="{FF2B5EF4-FFF2-40B4-BE49-F238E27FC236}">
                <a16:creationId xmlns:a16="http://schemas.microsoft.com/office/drawing/2014/main" id="{88843C45-BDE1-303F-7888-E2DDB7646999}"/>
              </a:ext>
            </a:extLst>
          </p:cNvPr>
          <p:cNvGrpSpPr/>
          <p:nvPr/>
        </p:nvGrpSpPr>
        <p:grpSpPr>
          <a:xfrm>
            <a:off x="3003267" y="2173386"/>
            <a:ext cx="2523793" cy="1944135"/>
            <a:chOff x="3003267" y="2173386"/>
            <a:chExt cx="2523793" cy="1944135"/>
          </a:xfrm>
        </p:grpSpPr>
        <p:cxnSp>
          <p:nvCxnSpPr>
            <p:cNvPr id="56" name="Straight Arrow Connector 55">
              <a:extLst>
                <a:ext uri="{FF2B5EF4-FFF2-40B4-BE49-F238E27FC236}">
                  <a16:creationId xmlns:a16="http://schemas.microsoft.com/office/drawing/2014/main" id="{1BCB8CDB-BF14-4F94-6028-D0F898FBC29F}"/>
                </a:ext>
              </a:extLst>
            </p:cNvPr>
            <p:cNvCxnSpPr>
              <a:cxnSpLocks/>
              <a:stCxn id="39" idx="5"/>
              <a:endCxn id="53" idx="1"/>
            </p:cNvCxnSpPr>
            <p:nvPr/>
          </p:nvCxnSpPr>
          <p:spPr>
            <a:xfrm>
              <a:off x="3078300" y="2173386"/>
              <a:ext cx="2104692" cy="1944135"/>
            </a:xfrm>
            <a:prstGeom prst="straightConnector1">
              <a:avLst/>
            </a:prstGeom>
            <a:noFill/>
            <a:ln w="57150" cap="flat" cmpd="sng" algn="ctr">
              <a:solidFill>
                <a:srgbClr val="0E2841">
                  <a:lumMod val="25000"/>
                  <a:lumOff val="75000"/>
                </a:srgbClr>
              </a:solidFill>
              <a:prstDash val="dash"/>
              <a:tailEnd type="triangle"/>
            </a:ln>
            <a:effectLst/>
          </p:spPr>
        </p:cxnSp>
        <p:pic>
          <p:nvPicPr>
            <p:cNvPr id="36" name="Picture 35" descr="A white line on a black background&#10;&#10;Description automatically generated">
              <a:extLst>
                <a:ext uri="{FF2B5EF4-FFF2-40B4-BE49-F238E27FC236}">
                  <a16:creationId xmlns:a16="http://schemas.microsoft.com/office/drawing/2014/main" id="{78D37992-6BBD-DE3C-3C17-B0CAA6A7BFE0}"/>
                </a:ext>
              </a:extLst>
            </p:cNvPr>
            <p:cNvPicPr>
              <a:picLocks noChangeAspect="1"/>
            </p:cNvPicPr>
            <p:nvPr/>
          </p:nvPicPr>
          <p:blipFill rotWithShape="1">
            <a:blip r:embed="rId9">
              <a:extLst>
                <a:ext uri="{28A0092B-C50C-407E-A947-70E740481C1C}">
                  <a14:useLocalDpi xmlns:a14="http://schemas.microsoft.com/office/drawing/2010/main" val="0"/>
                </a:ext>
              </a:extLst>
            </a:blip>
            <a:srcRect l="1" r="61528"/>
            <a:stretch/>
          </p:blipFill>
          <p:spPr>
            <a:xfrm rot="2541443">
              <a:off x="3003267" y="2988711"/>
              <a:ext cx="2523793" cy="653509"/>
            </a:xfrm>
            <a:prstGeom prst="rect">
              <a:avLst/>
            </a:prstGeom>
          </p:spPr>
        </p:pic>
      </p:grpSp>
      <p:grpSp>
        <p:nvGrpSpPr>
          <p:cNvPr id="55" name="Group 54">
            <a:extLst>
              <a:ext uri="{FF2B5EF4-FFF2-40B4-BE49-F238E27FC236}">
                <a16:creationId xmlns:a16="http://schemas.microsoft.com/office/drawing/2014/main" id="{46124767-C6F7-3277-371B-E4537855325C}"/>
              </a:ext>
            </a:extLst>
          </p:cNvPr>
          <p:cNvGrpSpPr/>
          <p:nvPr/>
        </p:nvGrpSpPr>
        <p:grpSpPr>
          <a:xfrm>
            <a:off x="5344431" y="2145262"/>
            <a:ext cx="4322310" cy="1958648"/>
            <a:chOff x="5344431" y="2145262"/>
            <a:chExt cx="4322310" cy="1958648"/>
          </a:xfrm>
        </p:grpSpPr>
        <p:cxnSp>
          <p:nvCxnSpPr>
            <p:cNvPr id="50" name="Straight Arrow Connector 49">
              <a:extLst>
                <a:ext uri="{FF2B5EF4-FFF2-40B4-BE49-F238E27FC236}">
                  <a16:creationId xmlns:a16="http://schemas.microsoft.com/office/drawing/2014/main" id="{61AED9F5-D81E-4DA3-0742-EDE6B6A0D582}"/>
                </a:ext>
              </a:extLst>
            </p:cNvPr>
            <p:cNvCxnSpPr>
              <a:cxnSpLocks/>
              <a:endCxn id="53" idx="6"/>
            </p:cNvCxnSpPr>
            <p:nvPr/>
          </p:nvCxnSpPr>
          <p:spPr>
            <a:xfrm flipH="1">
              <a:off x="5344431" y="2145262"/>
              <a:ext cx="3726071" cy="1958648"/>
            </a:xfrm>
            <a:prstGeom prst="straightConnector1">
              <a:avLst/>
            </a:prstGeom>
            <a:noFill/>
            <a:ln w="57150" cap="flat" cmpd="sng" algn="ctr">
              <a:solidFill>
                <a:srgbClr val="4285F4">
                  <a:shade val="95000"/>
                  <a:satMod val="105000"/>
                  <a:alpha val="32000"/>
                </a:srgbClr>
              </a:solidFill>
              <a:prstDash val="solid"/>
              <a:headEnd type="arrow" w="med" len="med"/>
              <a:tailEnd type="none" w="med" len="med"/>
            </a:ln>
            <a:effectLst/>
          </p:spPr>
        </p:cxnSp>
        <p:pic>
          <p:nvPicPr>
            <p:cNvPr id="52" name="Picture 51" descr="A white line on a black background&#10;&#10;Description automatically generated">
              <a:extLst>
                <a:ext uri="{FF2B5EF4-FFF2-40B4-BE49-F238E27FC236}">
                  <a16:creationId xmlns:a16="http://schemas.microsoft.com/office/drawing/2014/main" id="{6484AA35-F3AC-F1B2-97CD-B90E42922228}"/>
                </a:ext>
              </a:extLst>
            </p:cNvPr>
            <p:cNvPicPr>
              <a:picLocks noChangeAspect="1"/>
            </p:cNvPicPr>
            <p:nvPr/>
          </p:nvPicPr>
          <p:blipFill rotWithShape="1">
            <a:blip r:embed="rId9">
              <a:extLst>
                <a:ext uri="{28A0092B-C50C-407E-A947-70E740481C1C}">
                  <a14:useLocalDpi xmlns:a14="http://schemas.microsoft.com/office/drawing/2010/main" val="0"/>
                </a:ext>
              </a:extLst>
            </a:blip>
            <a:srcRect l="36961" r="1"/>
            <a:stretch/>
          </p:blipFill>
          <p:spPr>
            <a:xfrm rot="19927097" flipV="1">
              <a:off x="5396092" y="2560936"/>
              <a:ext cx="4270649" cy="642969"/>
            </a:xfrm>
            <a:prstGeom prst="rect">
              <a:avLst/>
            </a:prstGeom>
          </p:spPr>
        </p:pic>
      </p:grpSp>
      <p:grpSp>
        <p:nvGrpSpPr>
          <p:cNvPr id="63" name="Group 62">
            <a:extLst>
              <a:ext uri="{FF2B5EF4-FFF2-40B4-BE49-F238E27FC236}">
                <a16:creationId xmlns:a16="http://schemas.microsoft.com/office/drawing/2014/main" id="{38298572-A050-E84D-A052-39FA66AFDA94}"/>
              </a:ext>
            </a:extLst>
          </p:cNvPr>
          <p:cNvGrpSpPr/>
          <p:nvPr/>
        </p:nvGrpSpPr>
        <p:grpSpPr>
          <a:xfrm>
            <a:off x="5438741" y="4168997"/>
            <a:ext cx="1774388" cy="1117524"/>
            <a:chOff x="6313726" y="4697104"/>
            <a:chExt cx="2364286" cy="1489046"/>
          </a:xfrm>
        </p:grpSpPr>
        <p:pic>
          <p:nvPicPr>
            <p:cNvPr id="64" name="Picture 4" descr="Sine Wave Vector Art, Icons, and Graphics for Free Download">
              <a:extLst>
                <a:ext uri="{FF2B5EF4-FFF2-40B4-BE49-F238E27FC236}">
                  <a16:creationId xmlns:a16="http://schemas.microsoft.com/office/drawing/2014/main" id="{45B5C116-B738-CCA7-C021-4483BC823013}"/>
                </a:ext>
              </a:extLst>
            </p:cNvPr>
            <p:cNvPicPr>
              <a:picLocks noChangeAspect="1" noChangeArrowheads="1"/>
            </p:cNvPicPr>
            <p:nvPr/>
          </p:nvPicPr>
          <p:blipFill rotWithShape="1">
            <a:blip r:embed="rId10">
              <a:duotone>
                <a:srgbClr val="E8E8E8">
                  <a:shade val="45000"/>
                  <a:satMod val="135000"/>
                </a:srgbClr>
                <a:prstClr val="white"/>
              </a:duotone>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l="47302" t="-118" r="96" b="118"/>
            <a:stretch/>
          </p:blipFill>
          <p:spPr bwMode="auto">
            <a:xfrm rot="3561574">
              <a:off x="5845714" y="5165116"/>
              <a:ext cx="1489046" cy="553022"/>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CE78BF34-91C9-90F5-EB8F-05543A189F84}"/>
                </a:ext>
              </a:extLst>
            </p:cNvPr>
            <p:cNvSpPr txBox="1"/>
            <p:nvPr/>
          </p:nvSpPr>
          <p:spPr>
            <a:xfrm>
              <a:off x="6622451" y="5180906"/>
              <a:ext cx="2055561" cy="4921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0000"/>
                  </a:solidFill>
                  <a:effectLst/>
                  <a:uLnTx/>
                  <a:uFillTx/>
                  <a:latin typeface="Aptos" panose="02110004020202020204"/>
                </a:rPr>
                <a:t>Absorption</a:t>
              </a:r>
            </a:p>
          </p:txBody>
        </p:sp>
      </p:grpSp>
      <p:sp>
        <p:nvSpPr>
          <p:cNvPr id="66" name="TextBox 65">
            <a:extLst>
              <a:ext uri="{FF2B5EF4-FFF2-40B4-BE49-F238E27FC236}">
                <a16:creationId xmlns:a16="http://schemas.microsoft.com/office/drawing/2014/main" id="{EC2A5E60-15E0-2789-E3A6-3DC2A00A5DEB}"/>
              </a:ext>
            </a:extLst>
          </p:cNvPr>
          <p:cNvSpPr txBox="1"/>
          <p:nvPr/>
        </p:nvSpPr>
        <p:spPr>
          <a:xfrm>
            <a:off x="4185991" y="3021799"/>
            <a:ext cx="2273795" cy="707886"/>
          </a:xfrm>
          <a:prstGeom prst="rect">
            <a:avLst/>
          </a:prstGeom>
          <a:noFill/>
        </p:spPr>
        <p:txBody>
          <a:bodyPr wrap="square" rtlCol="0">
            <a:spAutoFit/>
          </a:bodyPr>
          <a:lstStyle/>
          <a:p>
            <a:pPr algn="ctr" defTabSz="914400"/>
            <a:r>
              <a:rPr lang="en-US" sz="2000" b="1" dirty="0">
                <a:solidFill>
                  <a:prstClr val="black"/>
                </a:solidFill>
                <a:latin typeface="Aptos" panose="02110004020202020204"/>
              </a:rPr>
              <a:t>Virtual Transmitter</a:t>
            </a:r>
          </a:p>
        </p:txBody>
      </p:sp>
    </p:spTree>
    <p:extLst>
      <p:ext uri="{BB962C8B-B14F-4D97-AF65-F5344CB8AC3E}">
        <p14:creationId xmlns:p14="http://schemas.microsoft.com/office/powerpoint/2010/main" val="233389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54"/>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63"/>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66"/>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P spid="21" grpId="0"/>
      <p:bldP spid="66" grpId="0"/>
      <p:bldP spid="6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0CB19D4-7D0D-B6C3-F431-ABBD38CC65D7}"/>
                  </a:ext>
                </a:extLst>
              </p:cNvPr>
              <p:cNvSpPr txBox="1"/>
              <p:nvPr/>
            </p:nvSpPr>
            <p:spPr>
              <a:xfrm>
                <a:off x="4036041" y="1904221"/>
                <a:ext cx="2460032"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m:rPr>
                              <m:sty m:val="p"/>
                            </m:rPr>
                            <a:rPr lang="en-US" sz="2800" b="0" i="0" smtClean="0">
                              <a:latin typeface="Cambria Math" panose="02040503050406030204" pitchFamily="18" charset="0"/>
                            </a:rPr>
                            <m:t>Θ</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 </m:t>
                          </m:r>
                          <m:r>
                            <a:rPr lang="en-US" sz="2800" b="0" i="1" smtClean="0">
                              <a:latin typeface="Cambria Math" panose="02040503050406030204" pitchFamily="18" charset="0"/>
                            </a:rPr>
                            <m:t>𝑧</m:t>
                          </m:r>
                          <m:r>
                            <a:rPr lang="en-US" sz="2800" b="0" i="1" smtClean="0">
                              <a:latin typeface="Cambria Math" panose="02040503050406030204" pitchFamily="18" charset="0"/>
                            </a:rPr>
                            <m:t>, </m:t>
                          </m:r>
                          <m:r>
                            <a:rPr lang="en-US" sz="2800" b="0" i="1" smtClean="0">
                              <a:latin typeface="Cambria Math" panose="02040503050406030204" pitchFamily="18" charset="0"/>
                            </a:rPr>
                            <m:t>𝜃</m:t>
                          </m:r>
                          <m:r>
                            <a:rPr lang="en-US" sz="2800" b="0" i="1" smtClean="0">
                              <a:latin typeface="Cambria Math" panose="02040503050406030204" pitchFamily="18" charset="0"/>
                            </a:rPr>
                            <m:t>, </m:t>
                          </m:r>
                          <m:r>
                            <a:rPr lang="en-US" sz="2800" b="0" i="1" smtClean="0">
                              <a:latin typeface="Cambria Math" panose="02040503050406030204" pitchFamily="18" charset="0"/>
                            </a:rPr>
                            <m:t>𝜙</m:t>
                          </m:r>
                        </m:e>
                      </m:d>
                    </m:oMath>
                  </m:oMathPara>
                </a14:m>
                <a:endParaRPr lang="en-US" sz="2800" dirty="0" err="1"/>
              </a:p>
            </p:txBody>
          </p:sp>
        </mc:Choice>
        <mc:Fallback xmlns="">
          <p:sp>
            <p:nvSpPr>
              <p:cNvPr id="22" name="TextBox 21">
                <a:extLst>
                  <a:ext uri="{FF2B5EF4-FFF2-40B4-BE49-F238E27FC236}">
                    <a16:creationId xmlns:a16="http://schemas.microsoft.com/office/drawing/2014/main" id="{50CB19D4-7D0D-B6C3-F431-ABBD38CC65D7}"/>
                  </a:ext>
                </a:extLst>
              </p:cNvPr>
              <p:cNvSpPr txBox="1">
                <a:spLocks noRot="1" noChangeAspect="1" noMove="1" noResize="1" noEditPoints="1" noAdjustHandles="1" noChangeArrowheads="1" noChangeShapeType="1" noTextEdit="1"/>
              </p:cNvSpPr>
              <p:nvPr/>
            </p:nvSpPr>
            <p:spPr>
              <a:xfrm>
                <a:off x="4036041" y="1904221"/>
                <a:ext cx="2460032" cy="430887"/>
              </a:xfrm>
              <a:prstGeom prst="rect">
                <a:avLst/>
              </a:prstGeom>
              <a:blipFill>
                <a:blip r:embed="rId3"/>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2C643DEA-22D6-3579-9996-2557D8F9CE2A}"/>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Representing a Wireless Scene with Neural Network</a:t>
            </a:r>
            <a:endParaRPr lang="en-US" sz="1400" b="1" i="1"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8C14B4D-E788-5341-D33C-552CD8715BE0}"/>
                  </a:ext>
                </a:extLst>
              </p:cNvPr>
              <p:cNvSpPr txBox="1"/>
              <p:nvPr/>
            </p:nvSpPr>
            <p:spPr>
              <a:xfrm>
                <a:off x="1034490" y="3464671"/>
                <a:ext cx="6500266" cy="830997"/>
              </a:xfrm>
              <a:prstGeom prst="rect">
                <a:avLst/>
              </a:prstGeom>
              <a:noFill/>
            </p:spPr>
            <p:txBody>
              <a:bodyPr wrap="square" rtlCol="0">
                <a:spAutoFit/>
              </a:bodyPr>
              <a:lstStyle/>
              <a:p>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rPr>
                          <m:t>𝑧</m:t>
                        </m:r>
                      </m:e>
                    </m:d>
                    <m:r>
                      <a:rPr lang="en-US" sz="2400" b="0" i="1" smtClean="0">
                        <a:latin typeface="Cambria Math" panose="02040503050406030204" pitchFamily="18" charset="0"/>
                      </a:rPr>
                      <m:t>:</m:t>
                    </m:r>
                  </m:oMath>
                </a14:m>
                <a:r>
                  <a:rPr lang="en-US" sz="2400" dirty="0"/>
                  <a:t> spatial coordinates of the sample point</a:t>
                </a:r>
              </a:p>
              <a:p>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 </m:t>
                        </m:r>
                        <m:r>
                          <a:rPr lang="en-US" sz="2400" b="0" i="1" smtClean="0">
                            <a:latin typeface="Cambria Math" panose="02040503050406030204" pitchFamily="18" charset="0"/>
                          </a:rPr>
                          <m:t>𝜙</m:t>
                        </m:r>
                      </m:e>
                    </m:d>
                    <m:r>
                      <a:rPr lang="en-US" sz="2400" b="0" i="1" smtClean="0">
                        <a:latin typeface="Cambria Math" panose="02040503050406030204" pitchFamily="18" charset="0"/>
                      </a:rPr>
                      <m:t>:</m:t>
                    </m:r>
                  </m:oMath>
                </a14:m>
                <a:r>
                  <a:rPr lang="en-US" sz="2400" dirty="0"/>
                  <a:t>     view direction coordinates</a:t>
                </a:r>
              </a:p>
            </p:txBody>
          </p:sp>
        </mc:Choice>
        <mc:Fallback xmlns="">
          <p:sp>
            <p:nvSpPr>
              <p:cNvPr id="27" name="TextBox 26">
                <a:extLst>
                  <a:ext uri="{FF2B5EF4-FFF2-40B4-BE49-F238E27FC236}">
                    <a16:creationId xmlns:a16="http://schemas.microsoft.com/office/drawing/2014/main" id="{78C14B4D-E788-5341-D33C-552CD8715BE0}"/>
                  </a:ext>
                </a:extLst>
              </p:cNvPr>
              <p:cNvSpPr txBox="1">
                <a:spLocks noRot="1" noChangeAspect="1" noMove="1" noResize="1" noEditPoints="1" noAdjustHandles="1" noChangeArrowheads="1" noChangeShapeType="1" noTextEdit="1"/>
              </p:cNvSpPr>
              <p:nvPr/>
            </p:nvSpPr>
            <p:spPr>
              <a:xfrm>
                <a:off x="1034490" y="3464671"/>
                <a:ext cx="6500266" cy="830997"/>
              </a:xfrm>
              <a:prstGeom prst="rect">
                <a:avLst/>
              </a:prstGeom>
              <a:blipFill>
                <a:blip r:embed="rId4"/>
                <a:stretch>
                  <a:fillRect t="-5839" r="-375" b="-15328"/>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203D6471-10D3-B106-37A2-B27FCE474A29}"/>
              </a:ext>
            </a:extLst>
          </p:cNvPr>
          <p:cNvGrpSpPr/>
          <p:nvPr/>
        </p:nvGrpSpPr>
        <p:grpSpPr>
          <a:xfrm>
            <a:off x="9158621" y="4249501"/>
            <a:ext cx="2369981" cy="1343288"/>
            <a:chOff x="9158621" y="4249501"/>
            <a:chExt cx="2369981" cy="1343288"/>
          </a:xfrm>
        </p:grpSpPr>
        <p:cxnSp>
          <p:nvCxnSpPr>
            <p:cNvPr id="34" name="Straight Arrow Connector 33">
              <a:extLst>
                <a:ext uri="{FF2B5EF4-FFF2-40B4-BE49-F238E27FC236}">
                  <a16:creationId xmlns:a16="http://schemas.microsoft.com/office/drawing/2014/main" id="{3722AC21-3672-AB42-7E46-C6047764FABB}"/>
                </a:ext>
              </a:extLst>
            </p:cNvPr>
            <p:cNvCxnSpPr>
              <a:cxnSpLocks/>
            </p:cNvCxnSpPr>
            <p:nvPr/>
          </p:nvCxnSpPr>
          <p:spPr>
            <a:xfrm>
              <a:off x="10929923" y="4249501"/>
              <a:ext cx="0" cy="215628"/>
            </a:xfrm>
            <a:prstGeom prst="straightConnector1">
              <a:avLst/>
            </a:prstGeom>
            <a:noFill/>
            <a:ln w="38100" cap="flat" cmpd="sng" algn="ctr">
              <a:solidFill>
                <a:srgbClr val="000000">
                  <a:shade val="95000"/>
                  <a:satMod val="105000"/>
                </a:srgbClr>
              </a:solidFill>
              <a:prstDash val="solid"/>
              <a:tailEnd type="triangle"/>
            </a:ln>
            <a:effectLst/>
          </p:spPr>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48B5532-BD7B-FF9C-97E8-715710C30B8C}"/>
                    </a:ext>
                  </a:extLst>
                </p:cNvPr>
                <p:cNvSpPr txBox="1"/>
                <p:nvPr/>
              </p:nvSpPr>
              <p:spPr>
                <a:xfrm>
                  <a:off x="10339126" y="4405143"/>
                  <a:ext cx="1189476" cy="110799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𝜎</m:t>
                        </m:r>
                      </m:oMath>
                    </m:oMathPara>
                  </a14:m>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mc:Choice>
          <mc:Fallback xmlns="">
            <p:sp>
              <p:nvSpPr>
                <p:cNvPr id="38" name="TextBox 37">
                  <a:extLst>
                    <a:ext uri="{FF2B5EF4-FFF2-40B4-BE49-F238E27FC236}">
                      <a16:creationId xmlns:a16="http://schemas.microsoft.com/office/drawing/2014/main" id="{048B5532-BD7B-FF9C-97E8-715710C30B8C}"/>
                    </a:ext>
                  </a:extLst>
                </p:cNvPr>
                <p:cNvSpPr txBox="1">
                  <a:spLocks noRot="1" noChangeAspect="1" noMove="1" noResize="1" noEditPoints="1" noAdjustHandles="1" noChangeArrowheads="1" noChangeShapeType="1" noTextEdit="1"/>
                </p:cNvSpPr>
                <p:nvPr/>
              </p:nvSpPr>
              <p:spPr>
                <a:xfrm>
                  <a:off x="10339126" y="4405143"/>
                  <a:ext cx="1189476"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2340B23-9851-0B20-F899-38D7CC9A44B6}"/>
                    </a:ext>
                  </a:extLst>
                </p:cNvPr>
                <p:cNvSpPr/>
                <p:nvPr/>
              </p:nvSpPr>
              <p:spPr>
                <a:xfrm>
                  <a:off x="9158621" y="5250135"/>
                  <a:ext cx="1497585" cy="342654"/>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𝐴</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𝜓</m:t>
                        </m:r>
                      </m:oMath>
                    </m:oMathPara>
                  </a14:m>
                  <a:endParaRPr kumimoji="0" lang="en-US" sz="24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46" name="Rectangle 45">
                  <a:extLst>
                    <a:ext uri="{FF2B5EF4-FFF2-40B4-BE49-F238E27FC236}">
                      <a16:creationId xmlns:a16="http://schemas.microsoft.com/office/drawing/2014/main" id="{E2340B23-9851-0B20-F899-38D7CC9A44B6}"/>
                    </a:ext>
                  </a:extLst>
                </p:cNvPr>
                <p:cNvSpPr>
                  <a:spLocks noRot="1" noChangeAspect="1" noMove="1" noResize="1" noEditPoints="1" noAdjustHandles="1" noChangeArrowheads="1" noChangeShapeType="1" noTextEdit="1"/>
                </p:cNvSpPr>
                <p:nvPr/>
              </p:nvSpPr>
              <p:spPr>
                <a:xfrm>
                  <a:off x="9158621" y="5250135"/>
                  <a:ext cx="1497585" cy="342654"/>
                </a:xfrm>
                <a:prstGeom prst="rect">
                  <a:avLst/>
                </a:prstGeom>
                <a:blipFill>
                  <a:blip r:embed="rId6"/>
                  <a:stretch>
                    <a:fillRect b="-44643"/>
                  </a:stretch>
                </a:blipFill>
                <a:ln w="25400" cap="flat" cmpd="sng" algn="ctr">
                  <a:noFill/>
                  <a:prstDash val="solid"/>
                </a:ln>
                <a:effectLst/>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4D54EC1-E77D-E7A5-B6DB-536BA23B89E2}"/>
                </a:ext>
              </a:extLst>
            </p:cNvPr>
            <p:cNvCxnSpPr>
              <a:cxnSpLocks/>
            </p:cNvCxnSpPr>
            <p:nvPr/>
          </p:nvCxnSpPr>
          <p:spPr>
            <a:xfrm>
              <a:off x="9850389" y="5057823"/>
              <a:ext cx="0" cy="215628"/>
            </a:xfrm>
            <a:prstGeom prst="straightConnector1">
              <a:avLst/>
            </a:prstGeom>
            <a:noFill/>
            <a:ln w="38100" cap="flat" cmpd="sng" algn="ctr">
              <a:solidFill>
                <a:srgbClr val="000000">
                  <a:shade val="95000"/>
                  <a:satMod val="105000"/>
                </a:srgbClr>
              </a:solidFill>
              <a:prstDash val="solid"/>
              <a:tailEnd type="triangle"/>
            </a:ln>
            <a:effectLst/>
          </p:spPr>
        </p:cxnSp>
      </p:grpSp>
      <p:grpSp>
        <p:nvGrpSpPr>
          <p:cNvPr id="4" name="Group 3">
            <a:extLst>
              <a:ext uri="{FF2B5EF4-FFF2-40B4-BE49-F238E27FC236}">
                <a16:creationId xmlns:a16="http://schemas.microsoft.com/office/drawing/2014/main" id="{A47763E7-089D-5B2D-0ACC-01123BF49F7A}"/>
              </a:ext>
            </a:extLst>
          </p:cNvPr>
          <p:cNvGrpSpPr/>
          <p:nvPr/>
        </p:nvGrpSpPr>
        <p:grpSpPr>
          <a:xfrm>
            <a:off x="7790185" y="2650492"/>
            <a:ext cx="3299075" cy="2407331"/>
            <a:chOff x="7790185" y="2650492"/>
            <a:chExt cx="3299075" cy="2407331"/>
          </a:xfrm>
        </p:grpSpPr>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74E19E0-D8CC-61EC-806D-74BBDBB1786A}"/>
                    </a:ext>
                  </a:extLst>
                </p:cNvPr>
                <p:cNvSpPr/>
                <p:nvPr/>
              </p:nvSpPr>
              <p:spPr>
                <a:xfrm>
                  <a:off x="9382198" y="2650492"/>
                  <a:ext cx="1425002" cy="29055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d>
                          <m:d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ctrlPr>
                          </m:dPr>
                          <m:e>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𝑥</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𝑦</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𝑧</m:t>
                            </m:r>
                          </m:e>
                        </m:d>
                      </m:oMath>
                    </m:oMathPara>
                  </a14:m>
                  <a:endParaRPr kumimoji="0" lang="en-US" sz="24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31" name="Rectangle 30">
                  <a:extLst>
                    <a:ext uri="{FF2B5EF4-FFF2-40B4-BE49-F238E27FC236}">
                      <a16:creationId xmlns:a16="http://schemas.microsoft.com/office/drawing/2014/main" id="{B74E19E0-D8CC-61EC-806D-74BBDBB1786A}"/>
                    </a:ext>
                  </a:extLst>
                </p:cNvPr>
                <p:cNvSpPr>
                  <a:spLocks noRot="1" noChangeAspect="1" noMove="1" noResize="1" noEditPoints="1" noAdjustHandles="1" noChangeArrowheads="1" noChangeShapeType="1" noTextEdit="1"/>
                </p:cNvSpPr>
                <p:nvPr/>
              </p:nvSpPr>
              <p:spPr>
                <a:xfrm>
                  <a:off x="9382198" y="2650492"/>
                  <a:ext cx="1425002" cy="290550"/>
                </a:xfrm>
                <a:prstGeom prst="rect">
                  <a:avLst/>
                </a:prstGeom>
                <a:blipFill>
                  <a:blip r:embed="rId7"/>
                  <a:stretch>
                    <a:fillRect b="-53191"/>
                  </a:stretch>
                </a:blipFill>
                <a:ln w="25400" cap="flat" cmpd="sng" algn="ctr">
                  <a:noFill/>
                  <a:prstDash val="solid"/>
                </a:ln>
                <a:effectLst/>
              </p:spPr>
              <p:txBody>
                <a:bodyPr/>
                <a:lstStyle/>
                <a:p>
                  <a:r>
                    <a:rPr lang="en-US">
                      <a:noFill/>
                    </a:rPr>
                    <a:t> </a:t>
                  </a:r>
                </a:p>
              </p:txBody>
            </p:sp>
          </mc:Fallback>
        </mc:AlternateContent>
        <p:sp>
          <p:nvSpPr>
            <p:cNvPr id="32" name="Rectangle 31">
              <a:extLst>
                <a:ext uri="{FF2B5EF4-FFF2-40B4-BE49-F238E27FC236}">
                  <a16:creationId xmlns:a16="http://schemas.microsoft.com/office/drawing/2014/main" id="{178A9A4F-A7D7-3485-3172-53CF36130FCD}"/>
                </a:ext>
              </a:extLst>
            </p:cNvPr>
            <p:cNvSpPr/>
            <p:nvPr/>
          </p:nvSpPr>
          <p:spPr>
            <a:xfrm rot="5400000">
              <a:off x="9932384" y="2288444"/>
              <a:ext cx="282482" cy="2031267"/>
            </a:xfrm>
            <a:prstGeom prst="rect">
              <a:avLst/>
            </a:prstGeom>
            <a:solidFill>
              <a:schemeClr val="accent6">
                <a:lumMod val="60000"/>
                <a:lumOff val="40000"/>
              </a:schemeClr>
            </a:solidFill>
            <a:ln w="25400"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33" name="Rectangle 32">
              <a:extLst>
                <a:ext uri="{FF2B5EF4-FFF2-40B4-BE49-F238E27FC236}">
                  <a16:creationId xmlns:a16="http://schemas.microsoft.com/office/drawing/2014/main" id="{9B4EA34F-968D-6458-E3D9-A57D98C1B871}"/>
                </a:ext>
              </a:extLst>
            </p:cNvPr>
            <p:cNvSpPr/>
            <p:nvPr/>
          </p:nvSpPr>
          <p:spPr>
            <a:xfrm rot="5400000">
              <a:off x="9932384" y="2682733"/>
              <a:ext cx="282482" cy="2031267"/>
            </a:xfrm>
            <a:prstGeom prst="rect">
              <a:avLst/>
            </a:prstGeom>
            <a:solidFill>
              <a:schemeClr val="accent6">
                <a:lumMod val="60000"/>
                <a:lumOff val="40000"/>
              </a:schemeClr>
            </a:solidFill>
            <a:ln w="25400" cap="flat" cmpd="sng" algn="ctr">
              <a:noFill/>
              <a:prstDash val="solid"/>
            </a:ln>
            <a:effectLst/>
          </p:spPr>
          <p:txBody>
            <a:bodyPr vert="vert270" rtlCol="0" anchor="ctr"/>
            <a:lstStyle/>
            <a:p>
              <a:pPr algn="ctr">
                <a:buClr>
                  <a:srgbClr val="000000"/>
                </a:buClr>
                <a:defRPr/>
              </a:pP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35" name="Rectangle 34">
              <a:extLst>
                <a:ext uri="{FF2B5EF4-FFF2-40B4-BE49-F238E27FC236}">
                  <a16:creationId xmlns:a16="http://schemas.microsoft.com/office/drawing/2014/main" id="{67F1CB6C-2F8F-776A-28AB-FA9196164606}"/>
                </a:ext>
              </a:extLst>
            </p:cNvPr>
            <p:cNvSpPr/>
            <p:nvPr/>
          </p:nvSpPr>
          <p:spPr>
            <a:xfrm rot="5400000">
              <a:off x="9692260" y="3731604"/>
              <a:ext cx="282482" cy="1551015"/>
            </a:xfrm>
            <a:prstGeom prst="rect">
              <a:avLst/>
            </a:prstGeom>
            <a:solidFill>
              <a:schemeClr val="accent6">
                <a:lumMod val="60000"/>
                <a:lumOff val="40000"/>
              </a:schemeClr>
            </a:solidFill>
            <a:ln w="25400"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endParaRP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81B96BA-87DE-C81B-FD3F-D60E39285EB1}"/>
                    </a:ext>
                  </a:extLst>
                </p:cNvPr>
                <p:cNvSpPr/>
                <p:nvPr/>
              </p:nvSpPr>
              <p:spPr>
                <a:xfrm>
                  <a:off x="7790185" y="4281833"/>
                  <a:ext cx="1012379" cy="37181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𝜃</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𝜙</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oMath>
                    </m:oMathPara>
                  </a14:m>
                  <a:endParaRPr kumimoji="0" lang="en-US" sz="24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36" name="Rectangle 35">
                  <a:extLst>
                    <a:ext uri="{FF2B5EF4-FFF2-40B4-BE49-F238E27FC236}">
                      <a16:creationId xmlns:a16="http://schemas.microsoft.com/office/drawing/2014/main" id="{681B96BA-87DE-C81B-FD3F-D60E39285EB1}"/>
                    </a:ext>
                  </a:extLst>
                </p:cNvPr>
                <p:cNvSpPr>
                  <a:spLocks noRot="1" noChangeAspect="1" noMove="1" noResize="1" noEditPoints="1" noAdjustHandles="1" noChangeArrowheads="1" noChangeShapeType="1" noTextEdit="1"/>
                </p:cNvSpPr>
                <p:nvPr/>
              </p:nvSpPr>
              <p:spPr>
                <a:xfrm>
                  <a:off x="7790185" y="4281833"/>
                  <a:ext cx="1012379" cy="371818"/>
                </a:xfrm>
                <a:prstGeom prst="rect">
                  <a:avLst/>
                </a:prstGeom>
                <a:blipFill>
                  <a:blip r:embed="rId8"/>
                  <a:stretch>
                    <a:fillRect l="-1807" r="-1807" b="-37705"/>
                  </a:stretch>
                </a:blipFill>
                <a:ln w="25400" cap="flat" cmpd="sng" algn="ctr">
                  <a:noFill/>
                  <a:prstDash val="solid"/>
                </a:ln>
                <a:effectLst/>
              </p:spPr>
              <p:txBody>
                <a:bodyPr/>
                <a:lstStyle/>
                <a:p>
                  <a:r>
                    <a:rPr lang="en-US">
                      <a:noFill/>
                    </a:rPr>
                    <a:t> </a:t>
                  </a:r>
                </a:p>
              </p:txBody>
            </p:sp>
          </mc:Fallback>
        </mc:AlternateContent>
        <p:sp>
          <p:nvSpPr>
            <p:cNvPr id="37" name="Rectangle 36">
              <a:extLst>
                <a:ext uri="{FF2B5EF4-FFF2-40B4-BE49-F238E27FC236}">
                  <a16:creationId xmlns:a16="http://schemas.microsoft.com/office/drawing/2014/main" id="{310506A2-70CB-E941-8B25-B08CC97DB417}"/>
                </a:ext>
              </a:extLst>
            </p:cNvPr>
            <p:cNvSpPr/>
            <p:nvPr/>
          </p:nvSpPr>
          <p:spPr>
            <a:xfrm rot="5400000">
              <a:off x="9692259" y="4141074"/>
              <a:ext cx="282482" cy="1551015"/>
            </a:xfrm>
            <a:prstGeom prst="rect">
              <a:avLst/>
            </a:prstGeom>
            <a:solidFill>
              <a:schemeClr val="accent6">
                <a:lumMod val="60000"/>
                <a:lumOff val="40000"/>
              </a:schemeClr>
            </a:solidFill>
            <a:ln w="25400"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endParaRPr>
            </a:p>
          </p:txBody>
        </p:sp>
        <p:sp>
          <p:nvSpPr>
            <p:cNvPr id="42" name="Rectangle 41">
              <a:extLst>
                <a:ext uri="{FF2B5EF4-FFF2-40B4-BE49-F238E27FC236}">
                  <a16:creationId xmlns:a16="http://schemas.microsoft.com/office/drawing/2014/main" id="{78AA36B3-DAB7-ECD6-4929-05DF96DFBD12}"/>
                </a:ext>
              </a:extLst>
            </p:cNvPr>
            <p:cNvSpPr/>
            <p:nvPr/>
          </p:nvSpPr>
          <p:spPr>
            <a:xfrm rot="5400000">
              <a:off x="9932386" y="3092627"/>
              <a:ext cx="282482" cy="2031267"/>
            </a:xfrm>
            <a:prstGeom prst="rect">
              <a:avLst/>
            </a:prstGeom>
            <a:solidFill>
              <a:schemeClr val="accent6">
                <a:lumMod val="60000"/>
                <a:lumOff val="40000"/>
              </a:schemeClr>
            </a:solidFill>
            <a:ln w="25400"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cxnSp>
          <p:nvCxnSpPr>
            <p:cNvPr id="44" name="Straight Arrow Connector 43">
              <a:extLst>
                <a:ext uri="{FF2B5EF4-FFF2-40B4-BE49-F238E27FC236}">
                  <a16:creationId xmlns:a16="http://schemas.microsoft.com/office/drawing/2014/main" id="{7B661205-CAB5-0775-999B-4EEDF5D3B568}"/>
                </a:ext>
              </a:extLst>
            </p:cNvPr>
            <p:cNvCxnSpPr>
              <a:cxnSpLocks/>
            </p:cNvCxnSpPr>
            <p:nvPr/>
          </p:nvCxnSpPr>
          <p:spPr>
            <a:xfrm>
              <a:off x="10111783" y="3008754"/>
              <a:ext cx="0" cy="154082"/>
            </a:xfrm>
            <a:prstGeom prst="straightConnector1">
              <a:avLst/>
            </a:prstGeom>
            <a:noFill/>
            <a:ln w="38100" cap="flat" cmpd="sng" algn="ctr">
              <a:solidFill>
                <a:srgbClr val="000000">
                  <a:shade val="95000"/>
                  <a:satMod val="105000"/>
                </a:srgbClr>
              </a:solidFill>
              <a:prstDash val="solid"/>
              <a:tailEnd type="triangle"/>
            </a:ln>
            <a:effectLst/>
          </p:spPr>
        </p:cxnSp>
        <p:cxnSp>
          <p:nvCxnSpPr>
            <p:cNvPr id="48" name="Straight Arrow Connector 47">
              <a:extLst>
                <a:ext uri="{FF2B5EF4-FFF2-40B4-BE49-F238E27FC236}">
                  <a16:creationId xmlns:a16="http://schemas.microsoft.com/office/drawing/2014/main" id="{09BFBA01-C9B4-6725-DEBD-9D4F97B2FBC9}"/>
                </a:ext>
              </a:extLst>
            </p:cNvPr>
            <p:cNvCxnSpPr>
              <a:cxnSpLocks/>
            </p:cNvCxnSpPr>
            <p:nvPr/>
          </p:nvCxnSpPr>
          <p:spPr>
            <a:xfrm>
              <a:off x="8709778" y="4507111"/>
              <a:ext cx="308560" cy="0"/>
            </a:xfrm>
            <a:prstGeom prst="straightConnector1">
              <a:avLst/>
            </a:prstGeom>
            <a:noFill/>
            <a:ln w="38100" cap="flat" cmpd="sng" algn="ctr">
              <a:solidFill>
                <a:srgbClr val="000000">
                  <a:shade val="95000"/>
                  <a:satMod val="105000"/>
                </a:srgbClr>
              </a:solidFill>
              <a:prstDash val="solid"/>
              <a:tailEnd type="triangle"/>
            </a:ln>
            <a:effectLst/>
          </p:spPr>
        </p:cxn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80C647-8B8F-0722-12B5-90346C37C03B}"/>
                  </a:ext>
                </a:extLst>
              </p:cNvPr>
              <p:cNvSpPr txBox="1"/>
              <p:nvPr/>
            </p:nvSpPr>
            <p:spPr>
              <a:xfrm>
                <a:off x="6284081" y="1849401"/>
                <a:ext cx="222331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𝜓</m:t>
                      </m:r>
                      <m:r>
                        <a:rPr lang="en-US" sz="2800" b="0" i="1" smtClean="0">
                          <a:latin typeface="Cambria Math" panose="02040503050406030204" pitchFamily="18" charset="0"/>
                        </a:rPr>
                        <m:t>, </m:t>
                      </m:r>
                      <m:r>
                        <a:rPr lang="en-US" sz="2800" b="0" i="1" smtClean="0">
                          <a:latin typeface="Cambria Math" panose="02040503050406030204" pitchFamily="18" charset="0"/>
                        </a:rPr>
                        <m:t>𝜎</m:t>
                      </m:r>
                      <m:r>
                        <a:rPr lang="en-US" sz="2800" b="0" i="1" smtClean="0">
                          <a:latin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3C80C647-8B8F-0722-12B5-90346C37C03B}"/>
                  </a:ext>
                </a:extLst>
              </p:cNvPr>
              <p:cNvSpPr txBox="1">
                <a:spLocks noRot="1" noChangeAspect="1" noMove="1" noResize="1" noEditPoints="1" noAdjustHandles="1" noChangeArrowheads="1" noChangeShapeType="1" noTextEdit="1"/>
              </p:cNvSpPr>
              <p:nvPr/>
            </p:nvSpPr>
            <p:spPr>
              <a:xfrm>
                <a:off x="6284081" y="1849401"/>
                <a:ext cx="2223319"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4CF4EC4-A591-A3BB-72AD-75B0EEAF667E}"/>
                  </a:ext>
                </a:extLst>
              </p:cNvPr>
              <p:cNvSpPr txBox="1"/>
              <p:nvPr/>
            </p:nvSpPr>
            <p:spPr>
              <a:xfrm>
                <a:off x="1034490" y="4272212"/>
                <a:ext cx="665679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     amplitude and phase of the signal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𝜎</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               indicator of the presence of transmitter</a:t>
                </a:r>
              </a:p>
            </p:txBody>
          </p:sp>
        </mc:Choice>
        <mc:Fallback xmlns="">
          <p:sp>
            <p:nvSpPr>
              <p:cNvPr id="9" name="TextBox 8">
                <a:extLst>
                  <a:ext uri="{FF2B5EF4-FFF2-40B4-BE49-F238E27FC236}">
                    <a16:creationId xmlns:a16="http://schemas.microsoft.com/office/drawing/2014/main" id="{A4CF4EC4-A591-A3BB-72AD-75B0EEAF667E}"/>
                  </a:ext>
                </a:extLst>
              </p:cNvPr>
              <p:cNvSpPr txBox="1">
                <a:spLocks noRot="1" noChangeAspect="1" noMove="1" noResize="1" noEditPoints="1" noAdjustHandles="1" noChangeArrowheads="1" noChangeShapeType="1" noTextEdit="1"/>
              </p:cNvSpPr>
              <p:nvPr/>
            </p:nvSpPr>
            <p:spPr>
              <a:xfrm>
                <a:off x="1034490" y="4272212"/>
                <a:ext cx="6656794" cy="830997"/>
              </a:xfrm>
              <a:prstGeom prst="rect">
                <a:avLst/>
              </a:prstGeom>
              <a:blipFill>
                <a:blip r:embed="rId10"/>
                <a:stretch>
                  <a:fillRect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80003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CE23F-030F-2B88-0D33-D1961D28CBE1}"/>
            </a:ext>
          </a:extLst>
        </p:cNvPr>
        <p:cNvGrpSpPr/>
        <p:nvPr/>
      </p:nvGrpSpPr>
      <p:grpSpPr>
        <a:xfrm>
          <a:off x="0" y="0"/>
          <a:ext cx="0" cy="0"/>
          <a:chOff x="0" y="0"/>
          <a:chExt cx="0" cy="0"/>
        </a:xfrm>
      </p:grpSpPr>
      <p:grpSp>
        <p:nvGrpSpPr>
          <p:cNvPr id="121" name="Group 120">
            <a:extLst>
              <a:ext uri="{FF2B5EF4-FFF2-40B4-BE49-F238E27FC236}">
                <a16:creationId xmlns:a16="http://schemas.microsoft.com/office/drawing/2014/main" id="{5AED2982-8846-87DC-C76B-889429EDDE70}"/>
              </a:ext>
            </a:extLst>
          </p:cNvPr>
          <p:cNvGrpSpPr/>
          <p:nvPr/>
        </p:nvGrpSpPr>
        <p:grpSpPr>
          <a:xfrm rot="19974052">
            <a:off x="4773141" y="4730076"/>
            <a:ext cx="1012784" cy="1318643"/>
            <a:chOff x="288708" y="4590019"/>
            <a:chExt cx="1331179" cy="1733192"/>
          </a:xfrm>
        </p:grpSpPr>
        <p:pic>
          <p:nvPicPr>
            <p:cNvPr id="122" name="Picture 121" descr="WiFi signal - Free technology icons">
              <a:extLst>
                <a:ext uri="{FF2B5EF4-FFF2-40B4-BE49-F238E27FC236}">
                  <a16:creationId xmlns:a16="http://schemas.microsoft.com/office/drawing/2014/main" id="{735AF7B8-E70F-74E8-2AF4-6B42A3F72503}"/>
                </a:ext>
              </a:extLst>
            </p:cNvPr>
            <p:cNvPicPr>
              <a:picLocks noChangeAspect="1" noChangeArrowheads="1"/>
            </p:cNvPicPr>
            <p:nvPr/>
          </p:nvPicPr>
          <p:blipFill>
            <a:blip r:embed="rId3">
              <a:duotone>
                <a:srgbClr val="E8E8E8">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13421" y="4797467"/>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123" name="Rectangle 122">
              <a:extLst>
                <a:ext uri="{FF2B5EF4-FFF2-40B4-BE49-F238E27FC236}">
                  <a16:creationId xmlns:a16="http://schemas.microsoft.com/office/drawing/2014/main" id="{2E9CBD87-0D93-A721-BEE3-F069317296EC}"/>
                </a:ext>
              </a:extLst>
            </p:cNvPr>
            <p:cNvSpPr/>
            <p:nvPr/>
          </p:nvSpPr>
          <p:spPr>
            <a:xfrm>
              <a:off x="288708" y="4590019"/>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24" name="Rectangle 123">
              <a:extLst>
                <a:ext uri="{FF2B5EF4-FFF2-40B4-BE49-F238E27FC236}">
                  <a16:creationId xmlns:a16="http://schemas.microsoft.com/office/drawing/2014/main" id="{FB82769F-4948-2132-451C-BAD181DC8CB5}"/>
                </a:ext>
              </a:extLst>
            </p:cNvPr>
            <p:cNvSpPr/>
            <p:nvPr/>
          </p:nvSpPr>
          <p:spPr>
            <a:xfrm rot="16200000">
              <a:off x="688522" y="5454178"/>
              <a:ext cx="601417" cy="1136650"/>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25" name="Rectangle 124">
              <a:extLst>
                <a:ext uri="{FF2B5EF4-FFF2-40B4-BE49-F238E27FC236}">
                  <a16:creationId xmlns:a16="http://schemas.microsoft.com/office/drawing/2014/main" id="{F3AFB236-2AE9-CEE7-FC8F-C8A0F2BB1390}"/>
                </a:ext>
              </a:extLst>
            </p:cNvPr>
            <p:cNvSpPr/>
            <p:nvPr/>
          </p:nvSpPr>
          <p:spPr>
            <a:xfrm>
              <a:off x="773948" y="5382607"/>
              <a:ext cx="399504" cy="904833"/>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grpSp>
        <p:nvGrpSpPr>
          <p:cNvPr id="10" name="Group 9">
            <a:extLst>
              <a:ext uri="{FF2B5EF4-FFF2-40B4-BE49-F238E27FC236}">
                <a16:creationId xmlns:a16="http://schemas.microsoft.com/office/drawing/2014/main" id="{E6E7C65A-3DC2-E1F2-6C4A-00ABB89BFDE2}"/>
              </a:ext>
            </a:extLst>
          </p:cNvPr>
          <p:cNvGrpSpPr/>
          <p:nvPr/>
        </p:nvGrpSpPr>
        <p:grpSpPr>
          <a:xfrm>
            <a:off x="3299838" y="4837081"/>
            <a:ext cx="6557863" cy="787213"/>
            <a:chOff x="3299838" y="4837081"/>
            <a:chExt cx="6557863" cy="787213"/>
          </a:xfrm>
        </p:grpSpPr>
        <p:grpSp>
          <p:nvGrpSpPr>
            <p:cNvPr id="132" name="Group 131">
              <a:extLst>
                <a:ext uri="{FF2B5EF4-FFF2-40B4-BE49-F238E27FC236}">
                  <a16:creationId xmlns:a16="http://schemas.microsoft.com/office/drawing/2014/main" id="{2ACEFF2D-F667-8A35-8327-88F2004B5167}"/>
                </a:ext>
              </a:extLst>
            </p:cNvPr>
            <p:cNvGrpSpPr/>
            <p:nvPr/>
          </p:nvGrpSpPr>
          <p:grpSpPr>
            <a:xfrm>
              <a:off x="3299838" y="5229125"/>
              <a:ext cx="5131140" cy="395169"/>
              <a:chOff x="3484465" y="4690621"/>
              <a:chExt cx="1902146" cy="146492"/>
            </a:xfrm>
          </p:grpSpPr>
          <p:cxnSp>
            <p:nvCxnSpPr>
              <p:cNvPr id="133" name="Straight Connector 132">
                <a:extLst>
                  <a:ext uri="{FF2B5EF4-FFF2-40B4-BE49-F238E27FC236}">
                    <a16:creationId xmlns:a16="http://schemas.microsoft.com/office/drawing/2014/main" id="{7CB384DC-C23E-9B6F-A6DF-CF740F637936}"/>
                  </a:ext>
                </a:extLst>
              </p:cNvPr>
              <p:cNvCxnSpPr>
                <a:cxnSpLocks/>
              </p:cNvCxnSpPr>
              <p:nvPr/>
            </p:nvCxnSpPr>
            <p:spPr>
              <a:xfrm>
                <a:off x="3484465" y="4693287"/>
                <a:ext cx="1902146" cy="0"/>
              </a:xfrm>
              <a:prstGeom prst="line">
                <a:avLst/>
              </a:prstGeom>
              <a:noFill/>
              <a:ln w="38100" cap="flat" cmpd="sng" algn="ctr">
                <a:solidFill>
                  <a:sysClr val="windowText" lastClr="000000"/>
                </a:solidFill>
                <a:prstDash val="solid"/>
                <a:miter lim="800000"/>
              </a:ln>
              <a:effectLst/>
            </p:spPr>
          </p:cxnSp>
          <p:cxnSp>
            <p:nvCxnSpPr>
              <p:cNvPr id="134" name="Straight Connector 133">
                <a:extLst>
                  <a:ext uri="{FF2B5EF4-FFF2-40B4-BE49-F238E27FC236}">
                    <a16:creationId xmlns:a16="http://schemas.microsoft.com/office/drawing/2014/main" id="{1B3CA606-B879-A28F-00FB-8EE58E5C8C40}"/>
                  </a:ext>
                </a:extLst>
              </p:cNvPr>
              <p:cNvCxnSpPr/>
              <p:nvPr/>
            </p:nvCxnSpPr>
            <p:spPr>
              <a:xfrm flipV="1">
                <a:off x="3538252" y="4693287"/>
                <a:ext cx="176034" cy="140040"/>
              </a:xfrm>
              <a:prstGeom prst="line">
                <a:avLst/>
              </a:prstGeom>
              <a:noFill/>
              <a:ln w="38100" cap="flat" cmpd="sng" algn="ctr">
                <a:solidFill>
                  <a:sysClr val="windowText" lastClr="000000"/>
                </a:solidFill>
                <a:prstDash val="solid"/>
                <a:miter lim="800000"/>
              </a:ln>
              <a:effectLst/>
            </p:spPr>
          </p:cxnSp>
          <p:cxnSp>
            <p:nvCxnSpPr>
              <p:cNvPr id="135" name="Straight Connector 134">
                <a:extLst>
                  <a:ext uri="{FF2B5EF4-FFF2-40B4-BE49-F238E27FC236}">
                    <a16:creationId xmlns:a16="http://schemas.microsoft.com/office/drawing/2014/main" id="{E200D529-5406-713A-CB36-3203955CF1C0}"/>
                  </a:ext>
                </a:extLst>
              </p:cNvPr>
              <p:cNvCxnSpPr/>
              <p:nvPr/>
            </p:nvCxnSpPr>
            <p:spPr>
              <a:xfrm flipV="1">
                <a:off x="3779186" y="4693287"/>
                <a:ext cx="176034" cy="140040"/>
              </a:xfrm>
              <a:prstGeom prst="line">
                <a:avLst/>
              </a:prstGeom>
              <a:noFill/>
              <a:ln w="38100" cap="flat" cmpd="sng" algn="ctr">
                <a:solidFill>
                  <a:sysClr val="windowText" lastClr="000000"/>
                </a:solidFill>
                <a:prstDash val="solid"/>
                <a:miter lim="800000"/>
              </a:ln>
              <a:effectLst/>
            </p:spPr>
          </p:cxnSp>
          <p:cxnSp>
            <p:nvCxnSpPr>
              <p:cNvPr id="136" name="Straight Connector 135">
                <a:extLst>
                  <a:ext uri="{FF2B5EF4-FFF2-40B4-BE49-F238E27FC236}">
                    <a16:creationId xmlns:a16="http://schemas.microsoft.com/office/drawing/2014/main" id="{6F212792-86FD-8B19-289D-5DBA80BDCD97}"/>
                  </a:ext>
                </a:extLst>
              </p:cNvPr>
              <p:cNvCxnSpPr/>
              <p:nvPr/>
            </p:nvCxnSpPr>
            <p:spPr>
              <a:xfrm flipV="1">
                <a:off x="3997894" y="4695954"/>
                <a:ext cx="176034" cy="140040"/>
              </a:xfrm>
              <a:prstGeom prst="line">
                <a:avLst/>
              </a:prstGeom>
              <a:noFill/>
              <a:ln w="38100" cap="flat" cmpd="sng" algn="ctr">
                <a:solidFill>
                  <a:sysClr val="windowText" lastClr="000000"/>
                </a:solidFill>
                <a:prstDash val="solid"/>
                <a:miter lim="800000"/>
              </a:ln>
              <a:effectLst/>
            </p:spPr>
          </p:cxnSp>
          <p:cxnSp>
            <p:nvCxnSpPr>
              <p:cNvPr id="137" name="Straight Connector 136">
                <a:extLst>
                  <a:ext uri="{FF2B5EF4-FFF2-40B4-BE49-F238E27FC236}">
                    <a16:creationId xmlns:a16="http://schemas.microsoft.com/office/drawing/2014/main" id="{92813C35-7BB0-4037-418A-61BFE71D9EA9}"/>
                  </a:ext>
                </a:extLst>
              </p:cNvPr>
              <p:cNvCxnSpPr/>
              <p:nvPr/>
            </p:nvCxnSpPr>
            <p:spPr>
              <a:xfrm flipV="1">
                <a:off x="4227715" y="4693287"/>
                <a:ext cx="176034" cy="140040"/>
              </a:xfrm>
              <a:prstGeom prst="line">
                <a:avLst/>
              </a:prstGeom>
              <a:noFill/>
              <a:ln w="38100" cap="flat" cmpd="sng" algn="ctr">
                <a:solidFill>
                  <a:sysClr val="windowText" lastClr="000000"/>
                </a:solidFill>
                <a:prstDash val="solid"/>
                <a:miter lim="800000"/>
              </a:ln>
              <a:effectLst/>
            </p:spPr>
          </p:cxnSp>
          <p:cxnSp>
            <p:nvCxnSpPr>
              <p:cNvPr id="138" name="Straight Connector 137">
                <a:extLst>
                  <a:ext uri="{FF2B5EF4-FFF2-40B4-BE49-F238E27FC236}">
                    <a16:creationId xmlns:a16="http://schemas.microsoft.com/office/drawing/2014/main" id="{EADCAA7C-D0F6-E70C-7C84-723E85F8031F}"/>
                  </a:ext>
                </a:extLst>
              </p:cNvPr>
              <p:cNvCxnSpPr/>
              <p:nvPr/>
            </p:nvCxnSpPr>
            <p:spPr>
              <a:xfrm flipV="1">
                <a:off x="4447745" y="4693287"/>
                <a:ext cx="176034" cy="140040"/>
              </a:xfrm>
              <a:prstGeom prst="line">
                <a:avLst/>
              </a:prstGeom>
              <a:noFill/>
              <a:ln w="38100" cap="flat" cmpd="sng" algn="ctr">
                <a:solidFill>
                  <a:sysClr val="windowText" lastClr="000000"/>
                </a:solidFill>
                <a:prstDash val="solid"/>
                <a:miter lim="800000"/>
              </a:ln>
              <a:effectLst/>
            </p:spPr>
          </p:cxnSp>
          <p:cxnSp>
            <p:nvCxnSpPr>
              <p:cNvPr id="139" name="Straight Connector 138">
                <a:extLst>
                  <a:ext uri="{FF2B5EF4-FFF2-40B4-BE49-F238E27FC236}">
                    <a16:creationId xmlns:a16="http://schemas.microsoft.com/office/drawing/2014/main" id="{597C1A61-F1BB-9FA7-F2C8-AC036CB109A5}"/>
                  </a:ext>
                </a:extLst>
              </p:cNvPr>
              <p:cNvCxnSpPr/>
              <p:nvPr/>
            </p:nvCxnSpPr>
            <p:spPr>
              <a:xfrm flipV="1">
                <a:off x="4687357" y="4697073"/>
                <a:ext cx="176034" cy="140040"/>
              </a:xfrm>
              <a:prstGeom prst="line">
                <a:avLst/>
              </a:prstGeom>
              <a:noFill/>
              <a:ln w="38100" cap="flat" cmpd="sng" algn="ctr">
                <a:solidFill>
                  <a:sysClr val="windowText" lastClr="000000"/>
                </a:solidFill>
                <a:prstDash val="solid"/>
                <a:miter lim="800000"/>
              </a:ln>
              <a:effectLst/>
            </p:spPr>
          </p:cxnSp>
          <p:cxnSp>
            <p:nvCxnSpPr>
              <p:cNvPr id="140" name="Straight Connector 139">
                <a:extLst>
                  <a:ext uri="{FF2B5EF4-FFF2-40B4-BE49-F238E27FC236}">
                    <a16:creationId xmlns:a16="http://schemas.microsoft.com/office/drawing/2014/main" id="{5DC1827F-563B-4F42-3009-FB303CCB7596}"/>
                  </a:ext>
                </a:extLst>
              </p:cNvPr>
              <p:cNvCxnSpPr/>
              <p:nvPr/>
            </p:nvCxnSpPr>
            <p:spPr>
              <a:xfrm flipV="1">
                <a:off x="4917178" y="4690621"/>
                <a:ext cx="176034" cy="140040"/>
              </a:xfrm>
              <a:prstGeom prst="line">
                <a:avLst/>
              </a:prstGeom>
              <a:noFill/>
              <a:ln w="38100" cap="flat" cmpd="sng" algn="ctr">
                <a:solidFill>
                  <a:sysClr val="windowText" lastClr="000000"/>
                </a:solidFill>
                <a:prstDash val="solid"/>
                <a:miter lim="800000"/>
              </a:ln>
              <a:effectLst/>
            </p:spPr>
          </p:cxnSp>
          <p:cxnSp>
            <p:nvCxnSpPr>
              <p:cNvPr id="141" name="Straight Connector 140">
                <a:extLst>
                  <a:ext uri="{FF2B5EF4-FFF2-40B4-BE49-F238E27FC236}">
                    <a16:creationId xmlns:a16="http://schemas.microsoft.com/office/drawing/2014/main" id="{F972DDE0-AA18-BC32-7BE9-D6EE8D47F3B9}"/>
                  </a:ext>
                </a:extLst>
              </p:cNvPr>
              <p:cNvCxnSpPr/>
              <p:nvPr/>
            </p:nvCxnSpPr>
            <p:spPr>
              <a:xfrm flipV="1">
                <a:off x="5135886" y="4697073"/>
                <a:ext cx="176034" cy="140040"/>
              </a:xfrm>
              <a:prstGeom prst="line">
                <a:avLst/>
              </a:prstGeom>
              <a:noFill/>
              <a:ln w="38100" cap="flat" cmpd="sng" algn="ctr">
                <a:solidFill>
                  <a:sysClr val="windowText" lastClr="000000"/>
                </a:solidFill>
                <a:prstDash val="solid"/>
                <a:miter lim="800000"/>
              </a:ln>
              <a:effectLst/>
            </p:spPr>
          </p:cxnSp>
        </p:grpSp>
        <p:sp>
          <p:nvSpPr>
            <p:cNvPr id="159" name="TextBox 158">
              <a:extLst>
                <a:ext uri="{FF2B5EF4-FFF2-40B4-BE49-F238E27FC236}">
                  <a16:creationId xmlns:a16="http://schemas.microsoft.com/office/drawing/2014/main" id="{86A27808-E233-2C54-CAFD-6419D2582A5F}"/>
                </a:ext>
              </a:extLst>
            </p:cNvPr>
            <p:cNvSpPr txBox="1"/>
            <p:nvPr/>
          </p:nvSpPr>
          <p:spPr>
            <a:xfrm>
              <a:off x="7654922" y="4837081"/>
              <a:ext cx="2202779" cy="707886"/>
            </a:xfrm>
            <a:prstGeom prst="rect">
              <a:avLst/>
            </a:prstGeom>
            <a:noFill/>
          </p:spPr>
          <p:txBody>
            <a:bodyPr wrap="square" rtlCol="0">
              <a:spAutoFit/>
            </a:bodyPr>
            <a:lstStyle/>
            <a:p>
              <a:pPr algn="ctr" defTabSz="914400"/>
              <a:r>
                <a:rPr lang="en-US" sz="2000" b="1" dirty="0">
                  <a:solidFill>
                    <a:prstClr val="black"/>
                  </a:solidFill>
                  <a:latin typeface="Aptos" panose="02110004020202020204"/>
                </a:rPr>
                <a:t>Reflective Surface</a:t>
              </a:r>
            </a:p>
          </p:txBody>
        </p:sp>
      </p:grpSp>
      <p:grpSp>
        <p:nvGrpSpPr>
          <p:cNvPr id="2" name="Group 1">
            <a:extLst>
              <a:ext uri="{FF2B5EF4-FFF2-40B4-BE49-F238E27FC236}">
                <a16:creationId xmlns:a16="http://schemas.microsoft.com/office/drawing/2014/main" id="{120A4C16-0833-05DE-0944-2EA1508CBB3A}"/>
              </a:ext>
            </a:extLst>
          </p:cNvPr>
          <p:cNvGrpSpPr/>
          <p:nvPr/>
        </p:nvGrpSpPr>
        <p:grpSpPr>
          <a:xfrm>
            <a:off x="8248711" y="2609233"/>
            <a:ext cx="1637459" cy="1631663"/>
            <a:chOff x="8248711" y="2609233"/>
            <a:chExt cx="1637459" cy="1631663"/>
          </a:xfrm>
        </p:grpSpPr>
        <p:grpSp>
          <p:nvGrpSpPr>
            <p:cNvPr id="116" name="Group 115">
              <a:extLst>
                <a:ext uri="{FF2B5EF4-FFF2-40B4-BE49-F238E27FC236}">
                  <a16:creationId xmlns:a16="http://schemas.microsoft.com/office/drawing/2014/main" id="{8FF7449A-3E6F-61ED-8C46-379CD900A589}"/>
                </a:ext>
              </a:extLst>
            </p:cNvPr>
            <p:cNvGrpSpPr/>
            <p:nvPr/>
          </p:nvGrpSpPr>
          <p:grpSpPr>
            <a:xfrm>
              <a:off x="8459811" y="2609233"/>
              <a:ext cx="1223063" cy="1164738"/>
              <a:chOff x="8997207" y="1466559"/>
              <a:chExt cx="1607564" cy="1530903"/>
            </a:xfrm>
          </p:grpSpPr>
          <p:pic>
            <p:nvPicPr>
              <p:cNvPr id="117" name="Picture 2" descr="WiFi signal - Free technology icons">
                <a:extLst>
                  <a:ext uri="{FF2B5EF4-FFF2-40B4-BE49-F238E27FC236}">
                    <a16:creationId xmlns:a16="http://schemas.microsoft.com/office/drawing/2014/main" id="{96FC8F2A-08E4-00DF-1103-7DB6E9447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417" y="1790996"/>
                <a:ext cx="1206466" cy="1206466"/>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a:extLst>
                  <a:ext uri="{FF2B5EF4-FFF2-40B4-BE49-F238E27FC236}">
                    <a16:creationId xmlns:a16="http://schemas.microsoft.com/office/drawing/2014/main" id="{529B49E1-5DDF-D39B-D46A-E1047DC914BD}"/>
                  </a:ext>
                </a:extLst>
              </p:cNvPr>
              <p:cNvSpPr/>
              <p:nvPr/>
            </p:nvSpPr>
            <p:spPr>
              <a:xfrm>
                <a:off x="9949456" y="1466559"/>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119" name="Rectangle 118">
                <a:extLst>
                  <a:ext uri="{FF2B5EF4-FFF2-40B4-BE49-F238E27FC236}">
                    <a16:creationId xmlns:a16="http://schemas.microsoft.com/office/drawing/2014/main" id="{7F229E37-3B9B-24E7-BFED-9B7628119E6C}"/>
                  </a:ext>
                </a:extLst>
              </p:cNvPr>
              <p:cNvSpPr/>
              <p:nvPr/>
            </p:nvSpPr>
            <p:spPr>
              <a:xfrm>
                <a:off x="8997207" y="1483977"/>
                <a:ext cx="655315" cy="1248206"/>
              </a:xfrm>
              <a:prstGeom prst="rect">
                <a:avLst/>
              </a:prstGeom>
              <a:solidFill>
                <a:sysClr val="window" lastClr="FFFFFF"/>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sp>
          <p:nvSpPr>
            <p:cNvPr id="130" name="TextBox 129">
              <a:extLst>
                <a:ext uri="{FF2B5EF4-FFF2-40B4-BE49-F238E27FC236}">
                  <a16:creationId xmlns:a16="http://schemas.microsoft.com/office/drawing/2014/main" id="{842C21E8-96BF-B290-123F-76248F0E848D}"/>
                </a:ext>
              </a:extLst>
            </p:cNvPr>
            <p:cNvSpPr txBox="1"/>
            <p:nvPr/>
          </p:nvSpPr>
          <p:spPr>
            <a:xfrm>
              <a:off x="8248711" y="3779231"/>
              <a:ext cx="1637459" cy="461665"/>
            </a:xfrm>
            <a:prstGeom prst="rect">
              <a:avLst/>
            </a:prstGeom>
            <a:noFill/>
          </p:spPr>
          <p:txBody>
            <a:bodyPr wrap="square" rtlCol="0">
              <a:spAutoFit/>
            </a:bodyPr>
            <a:lstStyle/>
            <a:p>
              <a:pPr algn="ctr" defTabSz="914400"/>
              <a:r>
                <a:rPr lang="en-US" sz="2400" b="1" dirty="0">
                  <a:solidFill>
                    <a:prstClr val="black"/>
                  </a:solidFill>
                  <a:latin typeface="Aptos" panose="02110004020202020204"/>
                </a:rPr>
                <a:t>Receiver</a:t>
              </a:r>
            </a:p>
          </p:txBody>
        </p:sp>
      </p:grpSp>
      <p:cxnSp>
        <p:nvCxnSpPr>
          <p:cNvPr id="126" name="Straight Arrow Connector 125">
            <a:extLst>
              <a:ext uri="{FF2B5EF4-FFF2-40B4-BE49-F238E27FC236}">
                <a16:creationId xmlns:a16="http://schemas.microsoft.com/office/drawing/2014/main" id="{39BFC557-2357-09DC-022F-3A4D3ED4333D}"/>
              </a:ext>
            </a:extLst>
          </p:cNvPr>
          <p:cNvCxnSpPr>
            <a:cxnSpLocks/>
          </p:cNvCxnSpPr>
          <p:nvPr/>
        </p:nvCxnSpPr>
        <p:spPr>
          <a:xfrm>
            <a:off x="1943100" y="3186165"/>
            <a:ext cx="7106682" cy="0"/>
          </a:xfrm>
          <a:prstGeom prst="straightConnector1">
            <a:avLst/>
          </a:prstGeom>
          <a:noFill/>
          <a:ln w="57150" cap="flat" cmpd="sng" algn="ctr">
            <a:solidFill>
              <a:srgbClr val="4285F4">
                <a:shade val="95000"/>
                <a:satMod val="105000"/>
              </a:srgbClr>
            </a:solidFill>
            <a:prstDash val="solid"/>
            <a:headEnd type="arrow" w="med" len="med"/>
            <a:tailEnd type="none" w="med" len="med"/>
          </a:ln>
          <a:effectLst/>
        </p:spPr>
      </p:cxnSp>
      <p:grpSp>
        <p:nvGrpSpPr>
          <p:cNvPr id="3" name="Group 2">
            <a:extLst>
              <a:ext uri="{FF2B5EF4-FFF2-40B4-BE49-F238E27FC236}">
                <a16:creationId xmlns:a16="http://schemas.microsoft.com/office/drawing/2014/main" id="{B4D8FC7E-06E7-4815-553D-CC6342889C34}"/>
              </a:ext>
            </a:extLst>
          </p:cNvPr>
          <p:cNvGrpSpPr/>
          <p:nvPr/>
        </p:nvGrpSpPr>
        <p:grpSpPr>
          <a:xfrm>
            <a:off x="2911952" y="3110678"/>
            <a:ext cx="4652493" cy="178981"/>
            <a:chOff x="2911952" y="3110678"/>
            <a:chExt cx="4652493" cy="178981"/>
          </a:xfrm>
        </p:grpSpPr>
        <p:sp>
          <p:nvSpPr>
            <p:cNvPr id="127" name="Oval 126">
              <a:extLst>
                <a:ext uri="{FF2B5EF4-FFF2-40B4-BE49-F238E27FC236}">
                  <a16:creationId xmlns:a16="http://schemas.microsoft.com/office/drawing/2014/main" id="{4F2F432E-4422-6542-1B3C-89888AA903A3}"/>
                </a:ext>
              </a:extLst>
            </p:cNvPr>
            <p:cNvSpPr/>
            <p:nvPr/>
          </p:nvSpPr>
          <p:spPr>
            <a:xfrm>
              <a:off x="7389084" y="311067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28" name="Oval 127">
              <a:extLst>
                <a:ext uri="{FF2B5EF4-FFF2-40B4-BE49-F238E27FC236}">
                  <a16:creationId xmlns:a16="http://schemas.microsoft.com/office/drawing/2014/main" id="{8D3E7B72-82FC-C782-F2F3-217B6BC3BBB2}"/>
                </a:ext>
              </a:extLst>
            </p:cNvPr>
            <p:cNvSpPr/>
            <p:nvPr/>
          </p:nvSpPr>
          <p:spPr>
            <a:xfrm>
              <a:off x="5849167" y="311067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29" name="Oval 128">
              <a:extLst>
                <a:ext uri="{FF2B5EF4-FFF2-40B4-BE49-F238E27FC236}">
                  <a16:creationId xmlns:a16="http://schemas.microsoft.com/office/drawing/2014/main" id="{809062ED-6586-E47D-32D3-316246FCBC6A}"/>
                </a:ext>
              </a:extLst>
            </p:cNvPr>
            <p:cNvSpPr/>
            <p:nvPr/>
          </p:nvSpPr>
          <p:spPr>
            <a:xfrm>
              <a:off x="4284261" y="311429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31" name="Oval 130">
              <a:extLst>
                <a:ext uri="{FF2B5EF4-FFF2-40B4-BE49-F238E27FC236}">
                  <a16:creationId xmlns:a16="http://schemas.microsoft.com/office/drawing/2014/main" id="{7B334921-52D8-3F76-062D-5A15694F0C55}"/>
                </a:ext>
              </a:extLst>
            </p:cNvPr>
            <p:cNvSpPr/>
            <p:nvPr/>
          </p:nvSpPr>
          <p:spPr>
            <a:xfrm>
              <a:off x="2911952" y="3114043"/>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grpSp>
      <p:cxnSp>
        <p:nvCxnSpPr>
          <p:cNvPr id="142" name="Straight Arrow Connector 141">
            <a:extLst>
              <a:ext uri="{FF2B5EF4-FFF2-40B4-BE49-F238E27FC236}">
                <a16:creationId xmlns:a16="http://schemas.microsoft.com/office/drawing/2014/main" id="{F5C15B91-07E2-67E1-5114-321D3EDD8B28}"/>
              </a:ext>
            </a:extLst>
          </p:cNvPr>
          <p:cNvCxnSpPr>
            <a:cxnSpLocks/>
          </p:cNvCxnSpPr>
          <p:nvPr/>
        </p:nvCxnSpPr>
        <p:spPr>
          <a:xfrm flipV="1">
            <a:off x="3083261" y="3222922"/>
            <a:ext cx="5966521" cy="3116918"/>
          </a:xfrm>
          <a:prstGeom prst="straightConnector1">
            <a:avLst/>
          </a:prstGeom>
          <a:noFill/>
          <a:ln w="57150" cap="flat" cmpd="sng" algn="ctr">
            <a:solidFill>
              <a:srgbClr val="4285F4">
                <a:shade val="95000"/>
                <a:satMod val="105000"/>
              </a:srgbClr>
            </a:solidFill>
            <a:prstDash val="solid"/>
            <a:headEnd type="arrow" w="med" len="med"/>
            <a:tailEnd type="none" w="med" len="med"/>
          </a:ln>
          <a:effectLst/>
        </p:spPr>
      </p:cxnSp>
      <p:grpSp>
        <p:nvGrpSpPr>
          <p:cNvPr id="11" name="Group 10">
            <a:extLst>
              <a:ext uri="{FF2B5EF4-FFF2-40B4-BE49-F238E27FC236}">
                <a16:creationId xmlns:a16="http://schemas.microsoft.com/office/drawing/2014/main" id="{18FAA649-A936-0741-32AB-1E9D94427D60}"/>
              </a:ext>
            </a:extLst>
          </p:cNvPr>
          <p:cNvGrpSpPr/>
          <p:nvPr/>
        </p:nvGrpSpPr>
        <p:grpSpPr>
          <a:xfrm>
            <a:off x="3796326" y="3449188"/>
            <a:ext cx="4708044" cy="2567680"/>
            <a:chOff x="3796326" y="3449188"/>
            <a:chExt cx="4708044" cy="2567680"/>
          </a:xfrm>
        </p:grpSpPr>
        <p:sp>
          <p:nvSpPr>
            <p:cNvPr id="143" name="Oval 142">
              <a:extLst>
                <a:ext uri="{FF2B5EF4-FFF2-40B4-BE49-F238E27FC236}">
                  <a16:creationId xmlns:a16="http://schemas.microsoft.com/office/drawing/2014/main" id="{B80A5EFE-2B22-093E-4D25-83837842C0D0}"/>
                </a:ext>
              </a:extLst>
            </p:cNvPr>
            <p:cNvSpPr/>
            <p:nvPr/>
          </p:nvSpPr>
          <p:spPr>
            <a:xfrm rot="19960834">
              <a:off x="8329009" y="344918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44" name="Oval 143">
              <a:extLst>
                <a:ext uri="{FF2B5EF4-FFF2-40B4-BE49-F238E27FC236}">
                  <a16:creationId xmlns:a16="http://schemas.microsoft.com/office/drawing/2014/main" id="{FD21C0F5-C137-EA50-EEFC-47FDDEE546E2}"/>
                </a:ext>
              </a:extLst>
            </p:cNvPr>
            <p:cNvSpPr/>
            <p:nvPr/>
          </p:nvSpPr>
          <p:spPr>
            <a:xfrm rot="19960834">
              <a:off x="6829470" y="4249798"/>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45" name="Oval 144">
              <a:extLst>
                <a:ext uri="{FF2B5EF4-FFF2-40B4-BE49-F238E27FC236}">
                  <a16:creationId xmlns:a16="http://schemas.microsoft.com/office/drawing/2014/main" id="{6DBD2A53-4CBF-D9FE-11C7-643A56A5E0F8}"/>
                </a:ext>
              </a:extLst>
            </p:cNvPr>
            <p:cNvSpPr/>
            <p:nvPr/>
          </p:nvSpPr>
          <p:spPr>
            <a:xfrm rot="19960834">
              <a:off x="5158130" y="5134130"/>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sp>
          <p:nvSpPr>
            <p:cNvPr id="146" name="Oval 145">
              <a:extLst>
                <a:ext uri="{FF2B5EF4-FFF2-40B4-BE49-F238E27FC236}">
                  <a16:creationId xmlns:a16="http://schemas.microsoft.com/office/drawing/2014/main" id="{3FB0C20D-81F6-A6B8-6237-53AF79A22D52}"/>
                </a:ext>
              </a:extLst>
            </p:cNvPr>
            <p:cNvSpPr/>
            <p:nvPr/>
          </p:nvSpPr>
          <p:spPr>
            <a:xfrm rot="19960834">
              <a:off x="3796326" y="5841507"/>
              <a:ext cx="175361" cy="175361"/>
            </a:xfrm>
            <a:prstGeom prst="ellipse">
              <a:avLst/>
            </a:prstGeom>
            <a:solidFill>
              <a:srgbClr val="FF0000"/>
            </a:solidFill>
            <a:ln w="25400" cap="flat" cmpd="sng" algn="ctr">
              <a:noFill/>
              <a:prstDash val="solid"/>
            </a:ln>
            <a:effectLst/>
          </p:spPr>
          <p:txBody>
            <a:bodyPr rtlCol="0" anchor="ctr"/>
            <a:lstStyle/>
            <a:p>
              <a:pPr algn="ctr" defTabSz="685800">
                <a:defRPr/>
              </a:pPr>
              <a:endParaRPr lang="en-US">
                <a:solidFill>
                  <a:srgbClr val="FFFFFF"/>
                </a:solidFill>
                <a:latin typeface="Aptos" panose="02110004020202020204"/>
              </a:endParaRPr>
            </a:p>
          </p:txBody>
        </p:sp>
      </p:grpSp>
      <p:grpSp>
        <p:nvGrpSpPr>
          <p:cNvPr id="8" name="Group 7">
            <a:extLst>
              <a:ext uri="{FF2B5EF4-FFF2-40B4-BE49-F238E27FC236}">
                <a16:creationId xmlns:a16="http://schemas.microsoft.com/office/drawing/2014/main" id="{6B18F16B-38DB-F010-CC7E-2FEFB32A2077}"/>
              </a:ext>
            </a:extLst>
          </p:cNvPr>
          <p:cNvGrpSpPr/>
          <p:nvPr/>
        </p:nvGrpSpPr>
        <p:grpSpPr>
          <a:xfrm>
            <a:off x="5936847" y="1400455"/>
            <a:ext cx="1692035" cy="1710224"/>
            <a:chOff x="5936847" y="1400455"/>
            <a:chExt cx="1692035" cy="1710224"/>
          </a:xfrm>
        </p:grpSpPr>
        <p:cxnSp>
          <p:nvCxnSpPr>
            <p:cNvPr id="147" name="Connector: Curved 146">
              <a:extLst>
                <a:ext uri="{FF2B5EF4-FFF2-40B4-BE49-F238E27FC236}">
                  <a16:creationId xmlns:a16="http://schemas.microsoft.com/office/drawing/2014/main" id="{C8DEC8EF-A229-D475-A326-D5DE960CFFDA}"/>
                </a:ext>
              </a:extLst>
            </p:cNvPr>
            <p:cNvCxnSpPr>
              <a:cxnSpLocks/>
              <a:stCxn id="128" idx="0"/>
            </p:cNvCxnSpPr>
            <p:nvPr/>
          </p:nvCxnSpPr>
          <p:spPr>
            <a:xfrm rot="5400000" flipH="1" flipV="1">
              <a:off x="5647328" y="2300990"/>
              <a:ext cx="1099208" cy="520170"/>
            </a:xfrm>
            <a:prstGeom prst="curvedConnector2">
              <a:avLst/>
            </a:prstGeom>
            <a:noFill/>
            <a:ln w="19050" cap="flat" cmpd="sng" algn="ctr">
              <a:solidFill>
                <a:srgbClr val="156082"/>
              </a:solidFill>
              <a:prstDash val="solid"/>
              <a:miter lim="800000"/>
              <a:tailEnd type="triangle"/>
            </a:ln>
            <a:effectLst/>
          </p:spPr>
        </p:cxnSp>
        <p:cxnSp>
          <p:nvCxnSpPr>
            <p:cNvPr id="151" name="Straight Arrow Connector 150">
              <a:extLst>
                <a:ext uri="{FF2B5EF4-FFF2-40B4-BE49-F238E27FC236}">
                  <a16:creationId xmlns:a16="http://schemas.microsoft.com/office/drawing/2014/main" id="{1AC574C3-AE65-DC22-FCFF-D4D8419EA5F7}"/>
                </a:ext>
              </a:extLst>
            </p:cNvPr>
            <p:cNvCxnSpPr>
              <a:cxnSpLocks/>
              <a:stCxn id="150" idx="3"/>
              <a:endCxn id="153" idx="1"/>
            </p:cNvCxnSpPr>
            <p:nvPr/>
          </p:nvCxnSpPr>
          <p:spPr>
            <a:xfrm flipV="1">
              <a:off x="7156445" y="2011471"/>
              <a:ext cx="472437" cy="4549"/>
            </a:xfrm>
            <a:prstGeom prst="straightConnector1">
              <a:avLst/>
            </a:prstGeom>
            <a:noFill/>
            <a:ln w="19050" cap="flat" cmpd="sng" algn="ctr">
              <a:solidFill>
                <a:srgbClr val="156082"/>
              </a:solidFill>
              <a:prstDash val="solid"/>
              <a:miter lim="800000"/>
              <a:tailEnd type="triangle"/>
            </a:ln>
            <a:effectLst/>
          </p:spPr>
        </p:cxnSp>
        <p:grpSp>
          <p:nvGrpSpPr>
            <p:cNvPr id="7" name="Group 6">
              <a:extLst>
                <a:ext uri="{FF2B5EF4-FFF2-40B4-BE49-F238E27FC236}">
                  <a16:creationId xmlns:a16="http://schemas.microsoft.com/office/drawing/2014/main" id="{DE42711C-0620-72E2-5252-019577DFF008}"/>
                </a:ext>
              </a:extLst>
            </p:cNvPr>
            <p:cNvGrpSpPr/>
            <p:nvPr/>
          </p:nvGrpSpPr>
          <p:grpSpPr>
            <a:xfrm>
              <a:off x="6457018" y="1400455"/>
              <a:ext cx="699427" cy="1623716"/>
              <a:chOff x="6457018" y="1400455"/>
              <a:chExt cx="699427" cy="1623716"/>
            </a:xfrm>
          </p:grpSpPr>
          <p:sp>
            <p:nvSpPr>
              <p:cNvPr id="148" name="Rectangle: Rounded Corners 147">
                <a:extLst>
                  <a:ext uri="{FF2B5EF4-FFF2-40B4-BE49-F238E27FC236}">
                    <a16:creationId xmlns:a16="http://schemas.microsoft.com/office/drawing/2014/main" id="{D794FBBD-35BC-CB81-4E0E-DCC0B39025F4}"/>
                  </a:ext>
                </a:extLst>
              </p:cNvPr>
              <p:cNvSpPr/>
              <p:nvPr/>
            </p:nvSpPr>
            <p:spPr>
              <a:xfrm>
                <a:off x="6457018" y="1400456"/>
                <a:ext cx="171411" cy="1222029"/>
              </a:xfrm>
              <a:prstGeom prst="roundRect">
                <a:avLst/>
              </a:prstGeom>
              <a:solidFill>
                <a:srgbClr val="4EA72E">
                  <a:lumMod val="60000"/>
                  <a:lumOff val="40000"/>
                </a:srgbClr>
              </a:solidFill>
              <a:ln w="28575" cap="flat" cmpd="sng" algn="ctr">
                <a:solidFill>
                  <a:srgbClr val="4EA72E">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49" name="Rectangle: Rounded Corners 148">
                <a:extLst>
                  <a:ext uri="{FF2B5EF4-FFF2-40B4-BE49-F238E27FC236}">
                    <a16:creationId xmlns:a16="http://schemas.microsoft.com/office/drawing/2014/main" id="{B69EB434-D853-4D8E-25F3-753675F9288C}"/>
                  </a:ext>
                </a:extLst>
              </p:cNvPr>
              <p:cNvSpPr/>
              <p:nvPr/>
            </p:nvSpPr>
            <p:spPr>
              <a:xfrm>
                <a:off x="6718136" y="1400455"/>
                <a:ext cx="171411" cy="1222029"/>
              </a:xfrm>
              <a:prstGeom prst="roundRect">
                <a:avLst/>
              </a:prstGeom>
              <a:solidFill>
                <a:srgbClr val="4EA72E">
                  <a:lumMod val="60000"/>
                  <a:lumOff val="40000"/>
                </a:srgbClr>
              </a:solidFill>
              <a:ln w="28575" cap="flat" cmpd="sng" algn="ctr">
                <a:solidFill>
                  <a:srgbClr val="4EA72E">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50" name="Rectangle: Rounded Corners 149">
                <a:extLst>
                  <a:ext uri="{FF2B5EF4-FFF2-40B4-BE49-F238E27FC236}">
                    <a16:creationId xmlns:a16="http://schemas.microsoft.com/office/drawing/2014/main" id="{57D06E03-3C09-59FC-A504-2AB2A0D8A628}"/>
                  </a:ext>
                </a:extLst>
              </p:cNvPr>
              <p:cNvSpPr/>
              <p:nvPr/>
            </p:nvSpPr>
            <p:spPr>
              <a:xfrm>
                <a:off x="6985034" y="1405005"/>
                <a:ext cx="171411" cy="1222029"/>
              </a:xfrm>
              <a:prstGeom prst="roundRect">
                <a:avLst/>
              </a:prstGeom>
              <a:solidFill>
                <a:srgbClr val="4EA72E">
                  <a:lumMod val="60000"/>
                  <a:lumOff val="40000"/>
                </a:srgbClr>
              </a:solidFill>
              <a:ln w="28575" cap="flat" cmpd="sng" algn="ctr">
                <a:solidFill>
                  <a:srgbClr val="4EA72E">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ptos" panose="02110004020202020204"/>
                  <a:ea typeface="+mn-ea"/>
                  <a:cs typeface="+mn-cs"/>
                </a:endParaRPr>
              </a:p>
            </p:txBody>
          </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A315687B-0273-1B49-36C2-32715759DD05}"/>
                      </a:ext>
                    </a:extLst>
                  </p:cNvPr>
                  <p:cNvSpPr txBox="1"/>
                  <p:nvPr/>
                </p:nvSpPr>
                <p:spPr>
                  <a:xfrm>
                    <a:off x="6598364" y="2654839"/>
                    <a:ext cx="360612" cy="369332"/>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𝑓</m:t>
                              </m:r>
                            </m:e>
                            <m:sub>
                              <m:r>
                                <m:rPr>
                                  <m:sty m:val="p"/>
                                </m:rPr>
                                <a:rPr lang="en-US" sz="2400" smtClean="0">
                                  <a:solidFill>
                                    <a:prstClr val="black"/>
                                  </a:solidFill>
                                  <a:latin typeface="Cambria Math" panose="02040503050406030204" pitchFamily="18" charset="0"/>
                                </a:rPr>
                                <m:t>Θ</m:t>
                              </m:r>
                            </m:sub>
                          </m:sSub>
                        </m:oMath>
                      </m:oMathPara>
                    </a14:m>
                    <a:endParaRPr lang="en-US" sz="2400" dirty="0">
                      <a:solidFill>
                        <a:prstClr val="black"/>
                      </a:solidFill>
                      <a:latin typeface="Aptos" panose="02110004020202020204"/>
                    </a:endParaRPr>
                  </a:p>
                </p:txBody>
              </p:sp>
            </mc:Choice>
            <mc:Fallback xmlns="">
              <p:sp>
                <p:nvSpPr>
                  <p:cNvPr id="152" name="TextBox 151">
                    <a:extLst>
                      <a:ext uri="{FF2B5EF4-FFF2-40B4-BE49-F238E27FC236}">
                        <a16:creationId xmlns:a16="http://schemas.microsoft.com/office/drawing/2014/main" id="{A315687B-0273-1B49-36C2-32715759DD05}"/>
                      </a:ext>
                    </a:extLst>
                  </p:cNvPr>
                  <p:cNvSpPr txBox="1">
                    <a:spLocks noRot="1" noChangeAspect="1" noMove="1" noResize="1" noEditPoints="1" noAdjustHandles="1" noChangeArrowheads="1" noChangeShapeType="1" noTextEdit="1"/>
                  </p:cNvSpPr>
                  <p:nvPr/>
                </p:nvSpPr>
                <p:spPr>
                  <a:xfrm>
                    <a:off x="6598364" y="2654839"/>
                    <a:ext cx="360612" cy="369332"/>
                  </a:xfrm>
                  <a:prstGeom prst="rect">
                    <a:avLst/>
                  </a:prstGeom>
                  <a:blipFill>
                    <a:blip r:embed="rId4"/>
                    <a:stretch>
                      <a:fillRect l="-30000" t="-1667" r="-6667" b="-33333"/>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8C8F90E2-2168-9BE8-3DE5-CA1DB1C54F18}"/>
                  </a:ext>
                </a:extLst>
              </p:cNvPr>
              <p:cNvSpPr txBox="1"/>
              <p:nvPr/>
            </p:nvSpPr>
            <p:spPr>
              <a:xfrm>
                <a:off x="7628882" y="1826805"/>
                <a:ext cx="1153136" cy="369332"/>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rPr>
                        <m:t>(</m:t>
                      </m:r>
                      <m:r>
                        <a:rPr lang="en-US" sz="2400" i="1" smtClean="0">
                          <a:solidFill>
                            <a:prstClr val="black"/>
                          </a:solidFill>
                          <a:latin typeface="Cambria Math" panose="02040503050406030204" pitchFamily="18" charset="0"/>
                        </a:rPr>
                        <m:t>𝜎</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𝐴</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𝜓</m:t>
                      </m:r>
                      <m:r>
                        <a:rPr lang="en-US" sz="2400" i="1" smtClean="0">
                          <a:solidFill>
                            <a:prstClr val="black"/>
                          </a:solidFill>
                          <a:latin typeface="Cambria Math" panose="02040503050406030204" pitchFamily="18" charset="0"/>
                        </a:rPr>
                        <m:t>)</m:t>
                      </m:r>
                    </m:oMath>
                  </m:oMathPara>
                </a14:m>
                <a:endParaRPr lang="en-US" sz="2400" dirty="0">
                  <a:solidFill>
                    <a:prstClr val="black"/>
                  </a:solidFill>
                  <a:latin typeface="Aptos" panose="02110004020202020204"/>
                </a:endParaRPr>
              </a:p>
            </p:txBody>
          </p:sp>
        </mc:Choice>
        <mc:Fallback xmlns="">
          <p:sp>
            <p:nvSpPr>
              <p:cNvPr id="153" name="TextBox 152">
                <a:extLst>
                  <a:ext uri="{FF2B5EF4-FFF2-40B4-BE49-F238E27FC236}">
                    <a16:creationId xmlns:a16="http://schemas.microsoft.com/office/drawing/2014/main" id="{8C8F90E2-2168-9BE8-3DE5-CA1DB1C54F18}"/>
                  </a:ext>
                </a:extLst>
              </p:cNvPr>
              <p:cNvSpPr txBox="1">
                <a:spLocks noRot="1" noChangeAspect="1" noMove="1" noResize="1" noEditPoints="1" noAdjustHandles="1" noChangeArrowheads="1" noChangeShapeType="1" noTextEdit="1"/>
              </p:cNvSpPr>
              <p:nvPr/>
            </p:nvSpPr>
            <p:spPr>
              <a:xfrm>
                <a:off x="7628882" y="1826805"/>
                <a:ext cx="1153136" cy="369332"/>
              </a:xfrm>
              <a:prstGeom prst="rect">
                <a:avLst/>
              </a:prstGeom>
              <a:blipFill>
                <a:blip r:embed="rId5"/>
                <a:stretch>
                  <a:fillRect l="-8947" t="-1667" r="-89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0A8B697C-3A97-9497-8E27-A99B1F8410B9}"/>
                  </a:ext>
                </a:extLst>
              </p:cNvPr>
              <p:cNvSpPr txBox="1"/>
              <p:nvPr/>
            </p:nvSpPr>
            <p:spPr>
              <a:xfrm>
                <a:off x="4978125" y="3250727"/>
                <a:ext cx="1676934" cy="369332"/>
              </a:xfrm>
              <a:prstGeom prst="rect">
                <a:avLst/>
              </a:prstGeom>
              <a:noFill/>
            </p:spPr>
            <p:txBody>
              <a:bodyPr wrap="none" lIns="0" tIns="0" rIns="0" bIns="0" rtlCol="0">
                <a:spAutoFit/>
              </a:bodyPr>
              <a:lstStyle/>
              <a:p>
                <a:pPr defTabSz="914400"/>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rPr>
                        <m:t>(</m:t>
                      </m:r>
                      <m:r>
                        <a:rPr lang="en-US" sz="2400" i="1" smtClean="0">
                          <a:solidFill>
                            <a:prstClr val="black"/>
                          </a:solidFill>
                          <a:latin typeface="Cambria Math" panose="02040503050406030204" pitchFamily="18" charset="0"/>
                        </a:rPr>
                        <m:t>𝑥</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𝑦</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𝑧</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𝜃</m:t>
                      </m:r>
                      <m:r>
                        <a:rPr lang="en-US" sz="2400" i="1" smtClean="0">
                          <a:solidFill>
                            <a:prstClr val="black"/>
                          </a:solidFill>
                          <a:latin typeface="Cambria Math" panose="02040503050406030204" pitchFamily="18" charset="0"/>
                        </a:rPr>
                        <m:t>,</m:t>
                      </m:r>
                      <m:r>
                        <a:rPr lang="en-US" sz="2400" i="1" smtClean="0">
                          <a:solidFill>
                            <a:prstClr val="black"/>
                          </a:solidFill>
                          <a:latin typeface="Cambria Math" panose="02040503050406030204" pitchFamily="18" charset="0"/>
                        </a:rPr>
                        <m:t>𝜙</m:t>
                      </m:r>
                      <m:r>
                        <a:rPr lang="en-US" sz="2400" i="1" smtClean="0">
                          <a:solidFill>
                            <a:prstClr val="black"/>
                          </a:solidFill>
                          <a:latin typeface="Cambria Math" panose="02040503050406030204" pitchFamily="18" charset="0"/>
                        </a:rPr>
                        <m:t>)</m:t>
                      </m:r>
                    </m:oMath>
                  </m:oMathPara>
                </a14:m>
                <a:endParaRPr lang="en-US" sz="2400" dirty="0">
                  <a:solidFill>
                    <a:prstClr val="black"/>
                  </a:solidFill>
                  <a:latin typeface="Aptos" panose="02110004020202020204"/>
                </a:endParaRPr>
              </a:p>
            </p:txBody>
          </p:sp>
        </mc:Choice>
        <mc:Fallback xmlns="">
          <p:sp>
            <p:nvSpPr>
              <p:cNvPr id="155" name="TextBox 154">
                <a:extLst>
                  <a:ext uri="{FF2B5EF4-FFF2-40B4-BE49-F238E27FC236}">
                    <a16:creationId xmlns:a16="http://schemas.microsoft.com/office/drawing/2014/main" id="{0A8B697C-3A97-9497-8E27-A99B1F8410B9}"/>
                  </a:ext>
                </a:extLst>
              </p:cNvPr>
              <p:cNvSpPr txBox="1">
                <a:spLocks noRot="1" noChangeAspect="1" noMove="1" noResize="1" noEditPoints="1" noAdjustHandles="1" noChangeArrowheads="1" noChangeShapeType="1" noTextEdit="1"/>
              </p:cNvSpPr>
              <p:nvPr/>
            </p:nvSpPr>
            <p:spPr>
              <a:xfrm>
                <a:off x="4978125" y="3250727"/>
                <a:ext cx="1676934" cy="369332"/>
              </a:xfrm>
              <a:prstGeom prst="rect">
                <a:avLst/>
              </a:prstGeom>
              <a:blipFill>
                <a:blip r:embed="rId6"/>
                <a:stretch>
                  <a:fillRect l="-6545" t="-1639" r="-6182" b="-32787"/>
                </a:stretch>
              </a:blipFill>
            </p:spPr>
            <p:txBody>
              <a:bodyPr/>
              <a:lstStyle/>
              <a:p>
                <a:r>
                  <a:rPr lang="en-US">
                    <a:noFill/>
                  </a:rPr>
                  <a:t> </a:t>
                </a:r>
              </a:p>
            </p:txBody>
          </p:sp>
        </mc:Fallback>
      </mc:AlternateContent>
      <p:sp>
        <p:nvSpPr>
          <p:cNvPr id="156" name="TextBox 155">
            <a:extLst>
              <a:ext uri="{FF2B5EF4-FFF2-40B4-BE49-F238E27FC236}">
                <a16:creationId xmlns:a16="http://schemas.microsoft.com/office/drawing/2014/main" id="{29D830EE-075E-E2BB-4009-268B79812B10}"/>
              </a:ext>
            </a:extLst>
          </p:cNvPr>
          <p:cNvSpPr txBox="1"/>
          <p:nvPr/>
        </p:nvSpPr>
        <p:spPr>
          <a:xfrm>
            <a:off x="3389801" y="4638171"/>
            <a:ext cx="1665148" cy="646331"/>
          </a:xfrm>
          <a:prstGeom prst="rect">
            <a:avLst/>
          </a:prstGeom>
          <a:noFill/>
        </p:spPr>
        <p:txBody>
          <a:bodyPr wrap="square" rtlCol="0">
            <a:spAutoFit/>
          </a:bodyPr>
          <a:lstStyle/>
          <a:p>
            <a:pPr algn="ctr" defTabSz="914400"/>
            <a:r>
              <a:rPr lang="en-US" b="1" dirty="0">
                <a:solidFill>
                  <a:prstClr val="black"/>
                </a:solidFill>
                <a:latin typeface="Aptos" panose="02110004020202020204"/>
              </a:rPr>
              <a:t>Virtual Transmitter</a:t>
            </a:r>
          </a:p>
        </p:txBody>
      </p:sp>
      <p:grpSp>
        <p:nvGrpSpPr>
          <p:cNvPr id="9" name="Group 8">
            <a:extLst>
              <a:ext uri="{FF2B5EF4-FFF2-40B4-BE49-F238E27FC236}">
                <a16:creationId xmlns:a16="http://schemas.microsoft.com/office/drawing/2014/main" id="{EABC45D5-96D7-D181-7AEA-9196CA497466}"/>
              </a:ext>
            </a:extLst>
          </p:cNvPr>
          <p:cNvGrpSpPr/>
          <p:nvPr/>
        </p:nvGrpSpPr>
        <p:grpSpPr>
          <a:xfrm>
            <a:off x="2040415" y="2857721"/>
            <a:ext cx="2273795" cy="1310828"/>
            <a:chOff x="2040415" y="2857721"/>
            <a:chExt cx="2273795" cy="1310828"/>
          </a:xfrm>
        </p:grpSpPr>
        <p:pic>
          <p:nvPicPr>
            <p:cNvPr id="158" name="Picture 2" descr="WiFi signal - Free technology icons">
              <a:extLst>
                <a:ext uri="{FF2B5EF4-FFF2-40B4-BE49-F238E27FC236}">
                  <a16:creationId xmlns:a16="http://schemas.microsoft.com/office/drawing/2014/main" id="{AF33B30B-0D68-7BF4-2CDC-66673C869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325" y="2857721"/>
              <a:ext cx="917900" cy="917900"/>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B145BFB8-09BD-A02A-7B73-3083D52EE631}"/>
                </a:ext>
              </a:extLst>
            </p:cNvPr>
            <p:cNvSpPr txBox="1"/>
            <p:nvPr/>
          </p:nvSpPr>
          <p:spPr>
            <a:xfrm>
              <a:off x="2040415" y="3706884"/>
              <a:ext cx="2273795" cy="461665"/>
            </a:xfrm>
            <a:prstGeom prst="rect">
              <a:avLst/>
            </a:prstGeom>
            <a:noFill/>
          </p:spPr>
          <p:txBody>
            <a:bodyPr wrap="square" rtlCol="0">
              <a:spAutoFit/>
            </a:bodyPr>
            <a:lstStyle/>
            <a:p>
              <a:pPr defTabSz="914400"/>
              <a:r>
                <a:rPr lang="en-US" sz="2400" b="1" dirty="0">
                  <a:solidFill>
                    <a:prstClr val="black"/>
                  </a:solidFill>
                  <a:latin typeface="Aptos" panose="02110004020202020204"/>
                </a:rPr>
                <a:t>Transmitter</a:t>
              </a:r>
            </a:p>
          </p:txBody>
        </p:sp>
      </p:grpSp>
      <p:sp>
        <p:nvSpPr>
          <p:cNvPr id="12" name="Rectangle 11">
            <a:extLst>
              <a:ext uri="{FF2B5EF4-FFF2-40B4-BE49-F238E27FC236}">
                <a16:creationId xmlns:a16="http://schemas.microsoft.com/office/drawing/2014/main" id="{877E823F-558E-2FEA-43A8-A8B3244DDE70}"/>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Neural Channel Synthesis</a:t>
            </a:r>
            <a:endParaRPr lang="en-US" sz="1400" b="1"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9F0864-7559-5DB9-0F53-74370066B5AE}"/>
                  </a:ext>
                </a:extLst>
              </p:cNvPr>
              <p:cNvSpPr txBox="1"/>
              <p:nvPr/>
            </p:nvSpPr>
            <p:spPr>
              <a:xfrm>
                <a:off x="9275695" y="2874186"/>
                <a:ext cx="2229777"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𝑟𝑥</m:t>
                                  </m:r>
                                </m:sub>
                              </m:sSub>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𝑟𝑥</m:t>
                              </m:r>
                            </m:sub>
                          </m:sSub>
                        </m:e>
                      </m:d>
                      <m:r>
                        <a:rPr lang="en-US" sz="2400" b="0" i="1" smtClean="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469F0864-7559-5DB9-0F53-74370066B5AE}"/>
                  </a:ext>
                </a:extLst>
              </p:cNvPr>
              <p:cNvSpPr txBox="1">
                <a:spLocks noRot="1" noChangeAspect="1" noMove="1" noResize="1" noEditPoints="1" noAdjustHandles="1" noChangeArrowheads="1" noChangeShapeType="1" noTextEdit="1"/>
              </p:cNvSpPr>
              <p:nvPr/>
            </p:nvSpPr>
            <p:spPr>
              <a:xfrm>
                <a:off x="9275695" y="2874186"/>
                <a:ext cx="2229777" cy="41684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996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wipe(right)">
                                      <p:cBhvr>
                                        <p:cTn id="11" dur="500"/>
                                        <p:tgtEl>
                                          <p:spTgt spid="1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3"/>
                                        </p:tgtEl>
                                        <p:attrNameLst>
                                          <p:attrName>style.visibility</p:attrName>
                                        </p:attrNameLst>
                                      </p:cBhvr>
                                      <p:to>
                                        <p:strVal val="visible"/>
                                      </p:to>
                                    </p:set>
                                    <p:animEffect transition="in" filter="fade">
                                      <p:cBhvr>
                                        <p:cTn id="31" dur="500"/>
                                        <p:tgtEl>
                                          <p:spTgt spid="1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wipe(right)">
                                      <p:cBhvr>
                                        <p:cTn id="36" dur="500"/>
                                        <p:tgtEl>
                                          <p:spTgt spid="1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5" grpId="0"/>
      <p:bldP spid="156"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79A2D9-4443-5514-FCCA-C3E445D7B27E}"/>
              </a:ext>
            </a:extLst>
          </p:cNvPr>
          <p:cNvGrpSpPr/>
          <p:nvPr/>
        </p:nvGrpSpPr>
        <p:grpSpPr>
          <a:xfrm>
            <a:off x="677974" y="1865894"/>
            <a:ext cx="3329201" cy="3576041"/>
            <a:chOff x="686573" y="1869113"/>
            <a:chExt cx="3329201" cy="3576041"/>
          </a:xfrm>
        </p:grpSpPr>
        <p:pic>
          <p:nvPicPr>
            <p:cNvPr id="15" name="Picture 14" descr="A transparent box with chairs and tables&#10;&#10;Description automatically generated">
              <a:extLst>
                <a:ext uri="{FF2B5EF4-FFF2-40B4-BE49-F238E27FC236}">
                  <a16:creationId xmlns:a16="http://schemas.microsoft.com/office/drawing/2014/main" id="{2C8D8BC5-9280-396E-B948-C568C14FC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234" y="1869113"/>
              <a:ext cx="2713891" cy="2436245"/>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FF454D-7A59-C673-9773-8531DE49FCC8}"/>
                    </a:ext>
                  </a:extLst>
                </p:cNvPr>
                <p:cNvSpPr txBox="1"/>
                <p:nvPr/>
              </p:nvSpPr>
              <p:spPr>
                <a:xfrm>
                  <a:off x="686573" y="4367936"/>
                  <a:ext cx="3329201" cy="1077218"/>
                </a:xfrm>
                <a:prstGeom prst="rect">
                  <a:avLst/>
                </a:prstGeom>
                <a:noFill/>
              </p:spPr>
              <p:txBody>
                <a:bodyPr wrap="square" rtlCol="0">
                  <a:spAutoFit/>
                </a:bodyPr>
                <a:lstStyle/>
                <a:p>
                  <a:pPr algn="ctr"/>
                  <a:r>
                    <a:rPr lang="en-US" sz="2400" dirty="0">
                      <a:solidFill>
                        <a:schemeClr val="tx1">
                          <a:lumMod val="50000"/>
                        </a:schemeClr>
                      </a:solidFill>
                    </a:rPr>
                    <a:t>Conference Room</a:t>
                  </a:r>
                </a:p>
                <a:p>
                  <a:pPr algn="ctr"/>
                  <a:r>
                    <a:rPr lang="en-US" sz="2000" dirty="0">
                      <a:solidFill>
                        <a:schemeClr val="tx1">
                          <a:lumMod val="50000"/>
                        </a:schemeClr>
                      </a:solidFill>
                    </a:rPr>
                    <a:t>(</a:t>
                  </a:r>
                  <a14:m>
                    <m:oMath xmlns:m="http://schemas.openxmlformats.org/officeDocument/2006/math">
                      <m:r>
                        <a:rPr lang="en-US" sz="2000" b="0" i="1" smtClean="0">
                          <a:solidFill>
                            <a:schemeClr val="tx1">
                              <a:lumMod val="50000"/>
                            </a:schemeClr>
                          </a:solidFill>
                          <a:latin typeface="Cambria Math" panose="02040503050406030204" pitchFamily="18" charset="0"/>
                        </a:rPr>
                        <m:t>9.8</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×9.8</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×8.2</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m:t>
                      </m:r>
                    </m:oMath>
                  </a14:m>
                  <a:endParaRPr lang="en-US" sz="2000" b="0" dirty="0">
                    <a:solidFill>
                      <a:schemeClr val="tx1">
                        <a:lumMod val="50000"/>
                      </a:schemeClr>
                    </a:solidFill>
                  </a:endParaRPr>
                </a:p>
                <a:p>
                  <a:pPr algn="ctr"/>
                  <a:r>
                    <a:rPr lang="en-US" sz="2000" dirty="0">
                      <a:solidFill>
                        <a:schemeClr val="tx1">
                          <a:lumMod val="50000"/>
                        </a:schemeClr>
                      </a:solidFill>
                    </a:rPr>
                    <a:t># Measurements: 433 </a:t>
                  </a:r>
                </a:p>
              </p:txBody>
            </p:sp>
          </mc:Choice>
          <mc:Fallback xmlns="">
            <p:sp>
              <p:nvSpPr>
                <p:cNvPr id="16" name="TextBox 15">
                  <a:extLst>
                    <a:ext uri="{FF2B5EF4-FFF2-40B4-BE49-F238E27FC236}">
                      <a16:creationId xmlns:a16="http://schemas.microsoft.com/office/drawing/2014/main" id="{D5FF454D-7A59-C673-9773-8531DE49FCC8}"/>
                    </a:ext>
                  </a:extLst>
                </p:cNvPr>
                <p:cNvSpPr txBox="1">
                  <a:spLocks noRot="1" noChangeAspect="1" noMove="1" noResize="1" noEditPoints="1" noAdjustHandles="1" noChangeArrowheads="1" noChangeShapeType="1" noTextEdit="1"/>
                </p:cNvSpPr>
                <p:nvPr/>
              </p:nvSpPr>
              <p:spPr>
                <a:xfrm>
                  <a:off x="686573" y="4367936"/>
                  <a:ext cx="3329201" cy="1077218"/>
                </a:xfrm>
                <a:prstGeom prst="rect">
                  <a:avLst/>
                </a:prstGeom>
                <a:blipFill>
                  <a:blip r:embed="rId4"/>
                  <a:stretch>
                    <a:fillRect t="-4520" b="-9040"/>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E18964E6-4E3A-1F14-9438-8DD0B99D32A4}"/>
              </a:ext>
            </a:extLst>
          </p:cNvPr>
          <p:cNvGrpSpPr/>
          <p:nvPr/>
        </p:nvGrpSpPr>
        <p:grpSpPr>
          <a:xfrm>
            <a:off x="3940366" y="1731541"/>
            <a:ext cx="3535415" cy="3713614"/>
            <a:chOff x="3940366" y="1731541"/>
            <a:chExt cx="3535415" cy="3713614"/>
          </a:xfrm>
        </p:grpSpPr>
        <p:pic>
          <p:nvPicPr>
            <p:cNvPr id="14" name="Picture 13" descr="A drawing of a room&#10;&#10;Description automatically generated">
              <a:extLst>
                <a:ext uri="{FF2B5EF4-FFF2-40B4-BE49-F238E27FC236}">
                  <a16:creationId xmlns:a16="http://schemas.microsoft.com/office/drawing/2014/main" id="{32055682-0A67-2DC9-DC94-89AF78F37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175" y="1731541"/>
              <a:ext cx="3010062" cy="271139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E6A8EE-A713-0DCB-26FD-87110479108D}"/>
                    </a:ext>
                  </a:extLst>
                </p:cNvPr>
                <p:cNvSpPr txBox="1"/>
                <p:nvPr/>
              </p:nvSpPr>
              <p:spPr>
                <a:xfrm>
                  <a:off x="3940366" y="4367937"/>
                  <a:ext cx="3535415" cy="1077218"/>
                </a:xfrm>
                <a:prstGeom prst="rect">
                  <a:avLst/>
                </a:prstGeom>
                <a:noFill/>
              </p:spPr>
              <p:txBody>
                <a:bodyPr wrap="square" rtlCol="0">
                  <a:spAutoFit/>
                </a:bodyPr>
                <a:lstStyle/>
                <a:p>
                  <a:pPr algn="ctr"/>
                  <a:r>
                    <a:rPr lang="en-US" sz="2400" dirty="0">
                      <a:solidFill>
                        <a:schemeClr val="tx1">
                          <a:lumMod val="50000"/>
                        </a:schemeClr>
                      </a:solidFill>
                    </a:rPr>
                    <a:t>Bedroom</a:t>
                  </a:r>
                </a:p>
                <a:p>
                  <a:pPr algn="ctr"/>
                  <a:r>
                    <a:rPr lang="en-US" sz="2000" dirty="0">
                      <a:solidFill>
                        <a:schemeClr val="tx1">
                          <a:lumMod val="50000"/>
                        </a:schemeClr>
                      </a:solidFill>
                    </a:rPr>
                    <a:t>(</a:t>
                  </a:r>
                  <a14:m>
                    <m:oMath xmlns:m="http://schemas.openxmlformats.org/officeDocument/2006/math">
                      <m:r>
                        <a:rPr lang="en-US" sz="2000" b="0" i="1" smtClean="0">
                          <a:solidFill>
                            <a:schemeClr val="tx1">
                              <a:lumMod val="50000"/>
                            </a:schemeClr>
                          </a:solidFill>
                          <a:latin typeface="Cambria Math" panose="02040503050406030204" pitchFamily="18" charset="0"/>
                        </a:rPr>
                        <m:t>16.4</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×15.7</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×9.8</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m:t>
                      </m:r>
                    </m:oMath>
                  </a14:m>
                  <a:endParaRPr lang="en-US" sz="2000" b="0" dirty="0">
                    <a:solidFill>
                      <a:schemeClr val="tx1">
                        <a:lumMod val="50000"/>
                      </a:schemeClr>
                    </a:solidFill>
                  </a:endParaRPr>
                </a:p>
                <a:p>
                  <a:pPr algn="ctr"/>
                  <a:r>
                    <a:rPr lang="en-US" sz="2000" dirty="0">
                      <a:solidFill>
                        <a:schemeClr val="tx1">
                          <a:lumMod val="50000"/>
                        </a:schemeClr>
                      </a:solidFill>
                    </a:rPr>
                    <a:t># Measurements: 975</a:t>
                  </a:r>
                </a:p>
              </p:txBody>
            </p:sp>
          </mc:Choice>
          <mc:Fallback xmlns="">
            <p:sp>
              <p:nvSpPr>
                <p:cNvPr id="17" name="TextBox 16">
                  <a:extLst>
                    <a:ext uri="{FF2B5EF4-FFF2-40B4-BE49-F238E27FC236}">
                      <a16:creationId xmlns:a16="http://schemas.microsoft.com/office/drawing/2014/main" id="{02E6A8EE-A713-0DCB-26FD-87110479108D}"/>
                    </a:ext>
                  </a:extLst>
                </p:cNvPr>
                <p:cNvSpPr txBox="1">
                  <a:spLocks noRot="1" noChangeAspect="1" noMove="1" noResize="1" noEditPoints="1" noAdjustHandles="1" noChangeArrowheads="1" noChangeShapeType="1" noTextEdit="1"/>
                </p:cNvSpPr>
                <p:nvPr/>
              </p:nvSpPr>
              <p:spPr>
                <a:xfrm>
                  <a:off x="3940366" y="4367937"/>
                  <a:ext cx="3535415" cy="1077218"/>
                </a:xfrm>
                <a:prstGeom prst="rect">
                  <a:avLst/>
                </a:prstGeom>
                <a:blipFill>
                  <a:blip r:embed="rId6"/>
                  <a:stretch>
                    <a:fillRect t="-4545" b="-9659"/>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761B881A-1DF3-C0BF-A67A-545F12D229C5}"/>
              </a:ext>
            </a:extLst>
          </p:cNvPr>
          <p:cNvGrpSpPr/>
          <p:nvPr/>
        </p:nvGrpSpPr>
        <p:grpSpPr>
          <a:xfrm>
            <a:off x="7145287" y="2046011"/>
            <a:ext cx="3941039" cy="3399144"/>
            <a:chOff x="7145287" y="2046011"/>
            <a:chExt cx="3941039" cy="3399144"/>
          </a:xfrm>
        </p:grpSpPr>
        <p:pic>
          <p:nvPicPr>
            <p:cNvPr id="13" name="Picture 12" descr="A drawing of a room with chairs and tables&#10;&#10;Description automatically generated">
              <a:extLst>
                <a:ext uri="{FF2B5EF4-FFF2-40B4-BE49-F238E27FC236}">
                  <a16:creationId xmlns:a16="http://schemas.microsoft.com/office/drawing/2014/main" id="{82F39923-D458-57B8-614C-2590E95C8F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5287" y="2046011"/>
              <a:ext cx="3866591" cy="2384507"/>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C4188A3-EE9C-9F0D-EA4A-117298277AC5}"/>
                    </a:ext>
                  </a:extLst>
                </p:cNvPr>
                <p:cNvSpPr txBox="1"/>
                <p:nvPr/>
              </p:nvSpPr>
              <p:spPr>
                <a:xfrm>
                  <a:off x="7420383" y="4367937"/>
                  <a:ext cx="3665943" cy="1077218"/>
                </a:xfrm>
                <a:prstGeom prst="rect">
                  <a:avLst/>
                </a:prstGeom>
                <a:noFill/>
              </p:spPr>
              <p:txBody>
                <a:bodyPr wrap="square" rtlCol="0">
                  <a:spAutoFit/>
                </a:bodyPr>
                <a:lstStyle/>
                <a:p>
                  <a:pPr algn="ctr"/>
                  <a:r>
                    <a:rPr lang="en-US" sz="2400" dirty="0">
                      <a:solidFill>
                        <a:schemeClr val="tx1">
                          <a:lumMod val="50000"/>
                        </a:schemeClr>
                      </a:solidFill>
                    </a:rPr>
                    <a:t>Office</a:t>
                  </a:r>
                </a:p>
                <a:p>
                  <a:pPr algn="ctr"/>
                  <a:r>
                    <a:rPr lang="en-US" sz="2000" dirty="0">
                      <a:solidFill>
                        <a:schemeClr val="tx1">
                          <a:lumMod val="50000"/>
                        </a:schemeClr>
                      </a:solidFill>
                    </a:rPr>
                    <a:t>(</a:t>
                  </a:r>
                  <a14:m>
                    <m:oMath xmlns:m="http://schemas.openxmlformats.org/officeDocument/2006/math">
                      <m:r>
                        <a:rPr lang="en-US" sz="2000" b="0" i="1" smtClean="0">
                          <a:solidFill>
                            <a:schemeClr val="tx1">
                              <a:lumMod val="50000"/>
                            </a:schemeClr>
                          </a:solidFill>
                          <a:latin typeface="Cambria Math" panose="02040503050406030204" pitchFamily="18" charset="0"/>
                        </a:rPr>
                        <m:t>26.2</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×16.4</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×9.8</m:t>
                      </m:r>
                      <m:r>
                        <a:rPr lang="en-US" sz="2000" b="0" i="1" smtClean="0">
                          <a:solidFill>
                            <a:schemeClr val="tx1">
                              <a:lumMod val="50000"/>
                            </a:schemeClr>
                          </a:solidFill>
                          <a:latin typeface="Cambria Math" panose="02040503050406030204" pitchFamily="18" charset="0"/>
                        </a:rPr>
                        <m:t>𝑓𝑡</m:t>
                      </m:r>
                      <m:r>
                        <a:rPr lang="en-US" sz="2000" b="0" i="1" smtClean="0">
                          <a:solidFill>
                            <a:schemeClr val="tx1">
                              <a:lumMod val="50000"/>
                            </a:schemeClr>
                          </a:solidFill>
                          <a:latin typeface="Cambria Math" panose="02040503050406030204" pitchFamily="18" charset="0"/>
                        </a:rPr>
                        <m:t>)</m:t>
                      </m:r>
                    </m:oMath>
                  </a14:m>
                  <a:endParaRPr lang="en-US" sz="2000" b="0" dirty="0">
                    <a:solidFill>
                      <a:schemeClr val="tx1">
                        <a:lumMod val="50000"/>
                      </a:schemeClr>
                    </a:solidFill>
                  </a:endParaRPr>
                </a:p>
                <a:p>
                  <a:pPr algn="ctr"/>
                  <a:r>
                    <a:rPr lang="en-US" sz="2000" dirty="0">
                      <a:solidFill>
                        <a:schemeClr val="tx1">
                          <a:lumMod val="50000"/>
                        </a:schemeClr>
                      </a:solidFill>
                    </a:rPr>
                    <a:t># Measurements: 1907</a:t>
                  </a:r>
                </a:p>
              </p:txBody>
            </p:sp>
          </mc:Choice>
          <mc:Fallback xmlns="">
            <p:sp>
              <p:nvSpPr>
                <p:cNvPr id="18" name="TextBox 17">
                  <a:extLst>
                    <a:ext uri="{FF2B5EF4-FFF2-40B4-BE49-F238E27FC236}">
                      <a16:creationId xmlns:a16="http://schemas.microsoft.com/office/drawing/2014/main" id="{AC4188A3-EE9C-9F0D-EA4A-117298277AC5}"/>
                    </a:ext>
                  </a:extLst>
                </p:cNvPr>
                <p:cNvSpPr txBox="1">
                  <a:spLocks noRot="1" noChangeAspect="1" noMove="1" noResize="1" noEditPoints="1" noAdjustHandles="1" noChangeArrowheads="1" noChangeShapeType="1" noTextEdit="1"/>
                </p:cNvSpPr>
                <p:nvPr/>
              </p:nvSpPr>
              <p:spPr>
                <a:xfrm>
                  <a:off x="7420383" y="4367937"/>
                  <a:ext cx="3665943" cy="1077218"/>
                </a:xfrm>
                <a:prstGeom prst="rect">
                  <a:avLst/>
                </a:prstGeom>
                <a:blipFill>
                  <a:blip r:embed="rId8"/>
                  <a:stretch>
                    <a:fillRect t="-4545" b="-9659"/>
                  </a:stretch>
                </a:blipFill>
              </p:spPr>
              <p:txBody>
                <a:bodyPr/>
                <a:lstStyle/>
                <a:p>
                  <a:r>
                    <a:rPr lang="en-US">
                      <a:noFill/>
                    </a:rPr>
                    <a:t> </a:t>
                  </a:r>
                </a:p>
              </p:txBody>
            </p:sp>
          </mc:Fallback>
        </mc:AlternateContent>
      </p:grpSp>
      <p:sp>
        <p:nvSpPr>
          <p:cNvPr id="8" name="Rectangle 7">
            <a:extLst>
              <a:ext uri="{FF2B5EF4-FFF2-40B4-BE49-F238E27FC236}">
                <a16:creationId xmlns:a16="http://schemas.microsoft.com/office/drawing/2014/main" id="{E56D2A90-356A-7593-3C5B-EFFEFE2FF77C}"/>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Experiment</a:t>
            </a:r>
          </a:p>
        </p:txBody>
      </p:sp>
    </p:spTree>
    <p:extLst>
      <p:ext uri="{BB962C8B-B14F-4D97-AF65-F5344CB8AC3E}">
        <p14:creationId xmlns:p14="http://schemas.microsoft.com/office/powerpoint/2010/main" val="8551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41FFB-1179-70AF-DB10-9CACF6FFCDDF}"/>
            </a:ext>
          </a:extLst>
        </p:cNvPr>
        <p:cNvGrpSpPr/>
        <p:nvPr/>
      </p:nvGrpSpPr>
      <p:grpSpPr>
        <a:xfrm>
          <a:off x="0" y="0"/>
          <a:ext cx="0" cy="0"/>
          <a:chOff x="0" y="0"/>
          <a:chExt cx="0" cy="0"/>
        </a:xfrm>
      </p:grpSpPr>
      <p:pic>
        <p:nvPicPr>
          <p:cNvPr id="10" name="Picture 9" descr="A graph of different colored bars&#10;&#10;Description automatically generated">
            <a:extLst>
              <a:ext uri="{FF2B5EF4-FFF2-40B4-BE49-F238E27FC236}">
                <a16:creationId xmlns:a16="http://schemas.microsoft.com/office/drawing/2014/main" id="{11F75924-5F99-9ED4-E6B2-0B854B70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484" y="1410383"/>
            <a:ext cx="5097043" cy="407763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947BB5-BFD1-85C2-E10D-3E3478EA2C68}"/>
                  </a:ext>
                </a:extLst>
              </p:cNvPr>
              <p:cNvSpPr txBox="1"/>
              <p:nvPr/>
            </p:nvSpPr>
            <p:spPr>
              <a:xfrm>
                <a:off x="8018862" y="2550108"/>
                <a:ext cx="3686458"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50000"/>
                            </a:schemeClr>
                          </a:solidFill>
                          <a:latin typeface="Cambria Math" panose="02040503050406030204" pitchFamily="18" charset="0"/>
                        </a:rPr>
                        <m:t>𝑆𝑁𝑅</m:t>
                      </m:r>
                      <m:r>
                        <a:rPr lang="en-US" sz="2400" b="0" i="1" smtClean="0">
                          <a:solidFill>
                            <a:schemeClr val="tx1">
                              <a:lumMod val="50000"/>
                            </a:schemeClr>
                          </a:solidFill>
                          <a:latin typeface="Cambria Math" panose="02040503050406030204" pitchFamily="18" charset="0"/>
                        </a:rPr>
                        <m:t>=−10</m:t>
                      </m:r>
                      <m:func>
                        <m:funcPr>
                          <m:ctrlPr>
                            <a:rPr lang="en-US" sz="2400" b="0" i="1" smtClean="0">
                              <a:solidFill>
                                <a:schemeClr val="tx1">
                                  <a:lumMod val="50000"/>
                                </a:schemeClr>
                              </a:solidFill>
                              <a:latin typeface="Cambria Math" panose="02040503050406030204" pitchFamily="18" charset="0"/>
                            </a:rPr>
                          </m:ctrlPr>
                        </m:funcPr>
                        <m:fName>
                          <m:sSub>
                            <m:sSubPr>
                              <m:ctrlPr>
                                <a:rPr lang="en-US" sz="2400" b="0" i="1" smtClean="0">
                                  <a:solidFill>
                                    <a:schemeClr val="tx1">
                                      <a:lumMod val="50000"/>
                                    </a:schemeClr>
                                  </a:solidFill>
                                  <a:latin typeface="Cambria Math" panose="02040503050406030204" pitchFamily="18" charset="0"/>
                                </a:rPr>
                              </m:ctrlPr>
                            </m:sSubPr>
                            <m:e>
                              <m:r>
                                <m:rPr>
                                  <m:sty m:val="p"/>
                                </m:rPr>
                                <a:rPr lang="en-US" sz="2400" b="0" i="0" smtClean="0">
                                  <a:solidFill>
                                    <a:schemeClr val="tx1">
                                      <a:lumMod val="50000"/>
                                    </a:schemeClr>
                                  </a:solidFill>
                                  <a:latin typeface="Cambria Math" panose="02040503050406030204" pitchFamily="18" charset="0"/>
                                </a:rPr>
                                <m:t>log</m:t>
                              </m:r>
                            </m:e>
                            <m:sub>
                              <m:r>
                                <a:rPr lang="en-US" sz="2400" b="0" i="1" smtClean="0">
                                  <a:solidFill>
                                    <a:schemeClr val="tx1">
                                      <a:lumMod val="50000"/>
                                    </a:schemeClr>
                                  </a:solidFill>
                                  <a:latin typeface="Cambria Math" panose="02040503050406030204" pitchFamily="18" charset="0"/>
                                </a:rPr>
                                <m:t>10</m:t>
                              </m:r>
                            </m:sub>
                          </m:sSub>
                        </m:fName>
                        <m:e>
                          <m:f>
                            <m:fPr>
                              <m:ctrlPr>
                                <a:rPr lang="en-US" sz="2400" i="1">
                                  <a:solidFill>
                                    <a:schemeClr val="tx1">
                                      <a:lumMod val="50000"/>
                                    </a:schemeClr>
                                  </a:solidFill>
                                  <a:latin typeface="Cambria Math" panose="02040503050406030204" pitchFamily="18" charset="0"/>
                                </a:rPr>
                              </m:ctrlPr>
                            </m:fPr>
                            <m:num>
                              <m:r>
                                <a:rPr lang="en-US" sz="2400" i="1">
                                  <a:solidFill>
                                    <a:schemeClr val="tx1">
                                      <a:lumMod val="50000"/>
                                    </a:schemeClr>
                                  </a:solidFill>
                                  <a:latin typeface="Cambria Math" panose="02040503050406030204" pitchFamily="18" charset="0"/>
                                </a:rPr>
                                <m:t>∑</m:t>
                              </m:r>
                              <m:sSup>
                                <m:sSupPr>
                                  <m:ctrlPr>
                                    <a:rPr lang="en-US" sz="2400" i="1">
                                      <a:solidFill>
                                        <a:schemeClr val="tx1">
                                          <a:lumMod val="50000"/>
                                        </a:schemeClr>
                                      </a:solidFill>
                                      <a:latin typeface="Cambria Math" panose="02040503050406030204" pitchFamily="18" charset="0"/>
                                    </a:rPr>
                                  </m:ctrlPr>
                                </m:sSupPr>
                                <m:e>
                                  <m:d>
                                    <m:dPr>
                                      <m:begChr m:val="|"/>
                                      <m:endChr m:val="|"/>
                                      <m:ctrlPr>
                                        <a:rPr lang="en-US" sz="2400" i="1">
                                          <a:solidFill>
                                            <a:schemeClr val="tx1">
                                              <a:lumMod val="50000"/>
                                            </a:schemeClr>
                                          </a:solidFill>
                                          <a:latin typeface="Cambria Math" panose="02040503050406030204" pitchFamily="18" charset="0"/>
                                        </a:rPr>
                                      </m:ctrlPr>
                                    </m:dPr>
                                    <m:e>
                                      <m:acc>
                                        <m:accPr>
                                          <m:chr m:val="̂"/>
                                          <m:ctrlPr>
                                            <a:rPr lang="en-US" sz="2400" i="1">
                                              <a:solidFill>
                                                <a:schemeClr val="tx1">
                                                  <a:lumMod val="50000"/>
                                                </a:schemeClr>
                                              </a:solidFill>
                                              <a:latin typeface="Cambria Math" panose="02040503050406030204" pitchFamily="18" charset="0"/>
                                            </a:rPr>
                                          </m:ctrlPr>
                                        </m:accPr>
                                        <m:e>
                                          <m:r>
                                            <a:rPr lang="en-US" sz="2400" i="1">
                                              <a:solidFill>
                                                <a:schemeClr val="tx1">
                                                  <a:lumMod val="50000"/>
                                                </a:schemeClr>
                                              </a:solidFill>
                                              <a:latin typeface="Cambria Math" panose="02040503050406030204" pitchFamily="18" charset="0"/>
                                            </a:rPr>
                                            <m:t>h</m:t>
                                          </m:r>
                                        </m:e>
                                      </m:acc>
                                      <m:r>
                                        <a:rPr lang="en-US" sz="2400" i="1">
                                          <a:solidFill>
                                            <a:schemeClr val="tx1">
                                              <a:lumMod val="50000"/>
                                            </a:schemeClr>
                                          </a:solidFill>
                                          <a:latin typeface="Cambria Math" panose="02040503050406030204" pitchFamily="18" charset="0"/>
                                        </a:rPr>
                                        <m:t>−</m:t>
                                      </m:r>
                                      <m:r>
                                        <a:rPr lang="en-US" sz="2400" i="1">
                                          <a:solidFill>
                                            <a:schemeClr val="tx1">
                                              <a:lumMod val="50000"/>
                                            </a:schemeClr>
                                          </a:solidFill>
                                          <a:latin typeface="Cambria Math" panose="02040503050406030204" pitchFamily="18" charset="0"/>
                                        </a:rPr>
                                        <m:t>h</m:t>
                                      </m:r>
                                    </m:e>
                                  </m:d>
                                </m:e>
                                <m:sup>
                                  <m:r>
                                    <a:rPr lang="en-US" sz="2400" i="1">
                                      <a:solidFill>
                                        <a:schemeClr val="tx1">
                                          <a:lumMod val="50000"/>
                                        </a:schemeClr>
                                      </a:solidFill>
                                      <a:latin typeface="Cambria Math" panose="02040503050406030204" pitchFamily="18" charset="0"/>
                                    </a:rPr>
                                    <m:t>2</m:t>
                                  </m:r>
                                </m:sup>
                              </m:sSup>
                            </m:num>
                            <m:den>
                              <m:r>
                                <a:rPr lang="en-US" sz="2400" i="1">
                                  <a:solidFill>
                                    <a:schemeClr val="tx1">
                                      <a:lumMod val="50000"/>
                                    </a:schemeClr>
                                  </a:solidFill>
                                  <a:latin typeface="Cambria Math" panose="02040503050406030204" pitchFamily="18" charset="0"/>
                                </a:rPr>
                                <m:t>∑</m:t>
                              </m:r>
                              <m:sSup>
                                <m:sSupPr>
                                  <m:ctrlPr>
                                    <a:rPr lang="en-US" sz="2400" i="1">
                                      <a:solidFill>
                                        <a:schemeClr val="tx1">
                                          <a:lumMod val="50000"/>
                                        </a:schemeClr>
                                      </a:solidFill>
                                      <a:latin typeface="Cambria Math" panose="02040503050406030204" pitchFamily="18" charset="0"/>
                                    </a:rPr>
                                  </m:ctrlPr>
                                </m:sSupPr>
                                <m:e>
                                  <m:d>
                                    <m:dPr>
                                      <m:begChr m:val="|"/>
                                      <m:endChr m:val="|"/>
                                      <m:ctrlPr>
                                        <a:rPr lang="en-US" sz="2400" i="1">
                                          <a:solidFill>
                                            <a:schemeClr val="tx1">
                                              <a:lumMod val="50000"/>
                                            </a:schemeClr>
                                          </a:solidFill>
                                          <a:latin typeface="Cambria Math" panose="02040503050406030204" pitchFamily="18" charset="0"/>
                                        </a:rPr>
                                      </m:ctrlPr>
                                    </m:dPr>
                                    <m:e>
                                      <m:r>
                                        <a:rPr lang="en-US" sz="2400" i="1">
                                          <a:solidFill>
                                            <a:schemeClr val="tx1">
                                              <a:lumMod val="50000"/>
                                            </a:schemeClr>
                                          </a:solidFill>
                                          <a:latin typeface="Cambria Math" panose="02040503050406030204" pitchFamily="18" charset="0"/>
                                        </a:rPr>
                                        <m:t>h</m:t>
                                      </m:r>
                                    </m:e>
                                  </m:d>
                                </m:e>
                                <m:sup>
                                  <m:r>
                                    <a:rPr lang="en-US" sz="2400" i="1">
                                      <a:solidFill>
                                        <a:schemeClr val="tx1">
                                          <a:lumMod val="50000"/>
                                        </a:schemeClr>
                                      </a:solidFill>
                                      <a:latin typeface="Cambria Math" panose="02040503050406030204" pitchFamily="18" charset="0"/>
                                    </a:rPr>
                                    <m:t>2</m:t>
                                  </m:r>
                                </m:sup>
                              </m:sSup>
                            </m:den>
                          </m:f>
                        </m:e>
                      </m:func>
                    </m:oMath>
                  </m:oMathPara>
                </a14:m>
                <a:endParaRPr lang="en-US" sz="2400" dirty="0">
                  <a:solidFill>
                    <a:schemeClr val="tx1">
                      <a:lumMod val="50000"/>
                    </a:schemeClr>
                  </a:solidFill>
                </a:endParaRPr>
              </a:p>
            </p:txBody>
          </p:sp>
        </mc:Choice>
        <mc:Fallback xmlns="">
          <p:sp>
            <p:nvSpPr>
              <p:cNvPr id="11" name="TextBox 10">
                <a:extLst>
                  <a:ext uri="{FF2B5EF4-FFF2-40B4-BE49-F238E27FC236}">
                    <a16:creationId xmlns:a16="http://schemas.microsoft.com/office/drawing/2014/main" id="{5C947BB5-BFD1-85C2-E10D-3E3478EA2C68}"/>
                  </a:ext>
                </a:extLst>
              </p:cNvPr>
              <p:cNvSpPr txBox="1">
                <a:spLocks noRot="1" noChangeAspect="1" noMove="1" noResize="1" noEditPoints="1" noAdjustHandles="1" noChangeArrowheads="1" noChangeShapeType="1" noTextEdit="1"/>
              </p:cNvSpPr>
              <p:nvPr/>
            </p:nvSpPr>
            <p:spPr>
              <a:xfrm>
                <a:off x="8018862" y="2550108"/>
                <a:ext cx="3686458" cy="899092"/>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D12AE435-261C-2336-51EE-F5F43E0AEDB4}"/>
              </a:ext>
            </a:extLst>
          </p:cNvPr>
          <p:cNvSpPr txBox="1"/>
          <p:nvPr/>
        </p:nvSpPr>
        <p:spPr>
          <a:xfrm>
            <a:off x="576242" y="5901461"/>
            <a:ext cx="11039516" cy="430887"/>
          </a:xfrm>
          <a:prstGeom prst="rect">
            <a:avLst/>
          </a:prstGeom>
          <a:noFill/>
        </p:spPr>
        <p:txBody>
          <a:bodyPr wrap="square" lIns="0" tIns="0" rIns="0" bIns="0" rtlCol="0">
            <a:spAutoFit/>
          </a:bodyPr>
          <a:lstStyle/>
          <a:p>
            <a:pPr algn="ctr"/>
            <a:r>
              <a:rPr lang="en-US" sz="2800" dirty="0">
                <a:solidFill>
                  <a:srgbClr val="FF0000"/>
                </a:solidFill>
              </a:rPr>
              <a:t>NeWRF outperforms all baseline methods in all three environments</a:t>
            </a:r>
          </a:p>
        </p:txBody>
      </p:sp>
      <p:sp>
        <p:nvSpPr>
          <p:cNvPr id="3" name="TextBox 2">
            <a:extLst>
              <a:ext uri="{FF2B5EF4-FFF2-40B4-BE49-F238E27FC236}">
                <a16:creationId xmlns:a16="http://schemas.microsoft.com/office/drawing/2014/main" id="{80DB9D66-4455-5063-C217-1677B0F6B71E}"/>
              </a:ext>
            </a:extLst>
          </p:cNvPr>
          <p:cNvSpPr txBox="1"/>
          <p:nvPr/>
        </p:nvSpPr>
        <p:spPr>
          <a:xfrm>
            <a:off x="7882606" y="3669053"/>
            <a:ext cx="4309394" cy="461665"/>
          </a:xfrm>
          <a:prstGeom prst="rect">
            <a:avLst/>
          </a:prstGeom>
          <a:noFill/>
        </p:spPr>
        <p:txBody>
          <a:bodyPr wrap="square" rtlCol="0">
            <a:spAutoFit/>
          </a:bodyPr>
          <a:lstStyle/>
          <a:p>
            <a:r>
              <a:rPr lang="en-US" sz="2400" dirty="0"/>
              <a:t>Higher SNR </a:t>
            </a:r>
            <a:r>
              <a:rPr lang="en-US" sz="2400" dirty="0">
                <a:sym typeface="Wingdings" panose="05000000000000000000" pitchFamily="2" charset="2"/>
              </a:rPr>
              <a:t> Higher Accuracy</a:t>
            </a:r>
            <a:endParaRPr lang="en-US" sz="2400" dirty="0"/>
          </a:p>
        </p:txBody>
      </p:sp>
      <p:sp>
        <p:nvSpPr>
          <p:cNvPr id="9" name="Rectangle 8">
            <a:extLst>
              <a:ext uri="{FF2B5EF4-FFF2-40B4-BE49-F238E27FC236}">
                <a16:creationId xmlns:a16="http://schemas.microsoft.com/office/drawing/2014/main" id="{7AE2CCAD-EA5A-B602-4B24-0F58C42B1659}"/>
              </a:ext>
            </a:extLst>
          </p:cNvPr>
          <p:cNvSpPr/>
          <p:nvPr/>
        </p:nvSpPr>
        <p:spPr>
          <a:xfrm>
            <a:off x="6349006" y="2474593"/>
            <a:ext cx="1015200" cy="27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NeWRF</a:t>
            </a:r>
          </a:p>
        </p:txBody>
      </p:sp>
      <p:sp>
        <p:nvSpPr>
          <p:cNvPr id="8" name="Rectangle 7">
            <a:extLst>
              <a:ext uri="{FF2B5EF4-FFF2-40B4-BE49-F238E27FC236}">
                <a16:creationId xmlns:a16="http://schemas.microsoft.com/office/drawing/2014/main" id="{B0581D3D-E296-D82B-ECBC-91DC32EA9CDF}"/>
              </a:ext>
            </a:extLst>
          </p:cNvPr>
          <p:cNvSpPr/>
          <p:nvPr/>
        </p:nvSpPr>
        <p:spPr>
          <a:xfrm>
            <a:off x="0" y="-5361"/>
            <a:ext cx="12192000" cy="6841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Experiment</a:t>
            </a:r>
          </a:p>
        </p:txBody>
      </p:sp>
    </p:spTree>
    <p:extLst>
      <p:ext uri="{BB962C8B-B14F-4D97-AF65-F5344CB8AC3E}">
        <p14:creationId xmlns:p14="http://schemas.microsoft.com/office/powerpoint/2010/main" val="24211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1598</TotalTime>
  <Words>3216</Words>
  <Application>Microsoft Office PowerPoint</Application>
  <PresentationFormat>Widescreen</PresentationFormat>
  <Paragraphs>291</Paragraphs>
  <Slides>23</Slides>
  <Notes>21</Notes>
  <HiddenSlides>13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Cambria Math</vt:lpstr>
      <vt:lpstr>Times New Roman</vt:lpstr>
      <vt:lpstr>Wingdings</vt:lpstr>
      <vt:lpstr>Office Theme</vt:lpstr>
      <vt:lpstr>NeWRF: A Deep Learning Framework for Wireless Radiation Field Reconstruction and Channel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more results,  please refer to our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Scene Representation</vt:lpstr>
      <vt:lpstr>Neural Wireless Scene Representation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LuHaofan</dc:creator>
  <cp:lastModifiedBy>LuHaofan</cp:lastModifiedBy>
  <cp:revision>95</cp:revision>
  <dcterms:created xsi:type="dcterms:W3CDTF">2024-07-06T18:53:05Z</dcterms:created>
  <dcterms:modified xsi:type="dcterms:W3CDTF">2024-07-24T03:02:15Z</dcterms:modified>
</cp:coreProperties>
</file>