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85" r:id="rId9"/>
    <p:sldId id="264" r:id="rId10"/>
    <p:sldId id="265" r:id="rId11"/>
    <p:sldId id="266" r:id="rId12"/>
    <p:sldId id="267" r:id="rId13"/>
    <p:sldId id="292" r:id="rId14"/>
    <p:sldId id="293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7" r:id="rId30"/>
    <p:sldId id="288" r:id="rId31"/>
    <p:sldId id="290" r:id="rId32"/>
    <p:sldId id="289" r:id="rId33"/>
    <p:sldId id="259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5B0D"/>
    <a:srgbClr val="1B710F"/>
    <a:srgbClr val="0C3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77" autoAdjust="0"/>
  </p:normalViewPr>
  <p:slideViewPr>
    <p:cSldViewPr>
      <p:cViewPr varScale="1">
        <p:scale>
          <a:sx n="58" d="100"/>
          <a:sy n="58" d="100"/>
        </p:scale>
        <p:origin x="17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39907-F056-4CDA-9CB4-24483EA0231C}" type="datetimeFigureOut">
              <a:rPr lang="zh-TW" altLang="en-US" smtClean="0"/>
              <a:t>2015/6/4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18424-F049-40C0-ABBD-1D6178602D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18424-F049-40C0-ABBD-1D6178602D0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439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Script</a:t>
            </a:r>
            <a:r>
              <a:rPr lang="zh-TW" altLang="en-US" dirty="0" smtClean="0"/>
              <a:t>的結束</a:t>
            </a:r>
            <a:endParaRPr lang="en-US" altLang="zh-TW" dirty="0" smtClean="0"/>
          </a:p>
          <a:p>
            <a:r>
              <a:rPr lang="en-US" altLang="zh-TW" dirty="0" smtClean="0"/>
              <a:t>Export</a:t>
            </a:r>
            <a:r>
              <a:rPr lang="zh-TW" altLang="en-US" dirty="0" smtClean="0"/>
              <a:t> 匯出變數</a:t>
            </a:r>
            <a:endParaRPr lang="en-US" altLang="zh-TW" dirty="0" smtClean="0"/>
          </a:p>
          <a:p>
            <a:r>
              <a:rPr lang="en-US" altLang="zh-TW" dirty="0" err="1" smtClean="0"/>
              <a:t>Expr</a:t>
            </a:r>
            <a:r>
              <a:rPr lang="en-US" altLang="zh-TW" dirty="0" smtClean="0"/>
              <a:t> </a:t>
            </a:r>
            <a:r>
              <a:rPr lang="zh-TW" altLang="en-US" dirty="0" smtClean="0"/>
              <a:t>進行任何表示式的數值計算</a:t>
            </a:r>
            <a:endParaRPr lang="en-US" altLang="zh-TW" dirty="0" smtClean="0"/>
          </a:p>
          <a:p>
            <a:r>
              <a:rPr lang="en-US" altLang="zh-TW" dirty="0" smtClean="0"/>
              <a:t>set</a:t>
            </a:r>
            <a:r>
              <a:rPr lang="zh-TW" altLang="en-US" dirty="0" smtClean="0"/>
              <a:t>設定參數</a:t>
            </a:r>
            <a:endParaRPr lang="en-US" altLang="zh-TW" dirty="0" smtClean="0"/>
          </a:p>
          <a:p>
            <a:r>
              <a:rPr lang="en-US" altLang="zh-TW" dirty="0" smtClean="0"/>
              <a:t>shift</a:t>
            </a:r>
            <a:r>
              <a:rPr lang="zh-TW" altLang="en-US" dirty="0" smtClean="0"/>
              <a:t>改變位置參數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18424-F049-40C0-ABBD-1D6178602D0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32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P2-60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18424-F049-40C0-ABBD-1D6178602D04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648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18424-F049-40C0-ABBD-1D6178602D04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592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http://www.cpplive.com/html/1792.html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18424-F049-40C0-ABBD-1D6178602D04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797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18424-F049-40C0-ABBD-1D6178602D0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987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像是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的命令提示字元，但是功能更強大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18424-F049-40C0-ABBD-1D6178602D0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916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18424-F049-40C0-ABBD-1D6178602D0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671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檢查</a:t>
            </a:r>
            <a:r>
              <a:rPr lang="en-US" altLang="zh-TW" dirty="0" err="1" smtClean="0"/>
              <a:t>test.c</a:t>
            </a:r>
            <a:r>
              <a:rPr lang="zh-TW" altLang="en-US" dirty="0" smtClean="0"/>
              <a:t> 是否存在</a:t>
            </a:r>
            <a:endParaRPr lang="en-US" altLang="zh-TW" dirty="0" smtClean="0"/>
          </a:p>
          <a:p>
            <a:r>
              <a:rPr lang="en-US" altLang="zh-TW" dirty="0" smtClean="0"/>
              <a:t>-n </a:t>
            </a:r>
            <a:r>
              <a:rPr lang="zh-TW" altLang="en-US" dirty="0" smtClean="0"/>
              <a:t>如果不是空字串 回覆</a:t>
            </a:r>
            <a:r>
              <a:rPr lang="en-US" altLang="zh-TW" dirty="0" smtClean="0"/>
              <a:t>True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-z </a:t>
            </a:r>
            <a:r>
              <a:rPr lang="zh-TW" altLang="en-US" dirty="0" smtClean="0"/>
              <a:t>如果是空字串回覆</a:t>
            </a:r>
            <a:r>
              <a:rPr lang="en-US" altLang="zh-TW" dirty="0" smtClean="0"/>
              <a:t>True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P2-19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18424-F049-40C0-ABBD-1D6178602D0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247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檢查</a:t>
            </a:r>
            <a:r>
              <a:rPr lang="en-US" altLang="zh-TW" dirty="0" err="1" smtClean="0"/>
              <a:t>test.c</a:t>
            </a:r>
            <a:r>
              <a:rPr lang="zh-TW" altLang="en-US" dirty="0" smtClean="0"/>
              <a:t> 是否存在</a:t>
            </a:r>
            <a:endParaRPr lang="en-US" altLang="zh-TW" dirty="0" smtClean="0"/>
          </a:p>
          <a:p>
            <a:r>
              <a:rPr lang="en-US" altLang="zh-TW" dirty="0" smtClean="0"/>
              <a:t>-n </a:t>
            </a:r>
            <a:r>
              <a:rPr lang="zh-TW" altLang="en-US" dirty="0" smtClean="0"/>
              <a:t>如果不是空字串 回覆</a:t>
            </a:r>
            <a:r>
              <a:rPr lang="en-US" altLang="zh-TW" dirty="0" smtClean="0"/>
              <a:t>True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-z </a:t>
            </a:r>
            <a:r>
              <a:rPr lang="zh-TW" altLang="en-US" dirty="0" smtClean="0"/>
              <a:t>如果是空字串回覆</a:t>
            </a:r>
            <a:r>
              <a:rPr lang="en-US" altLang="zh-TW" dirty="0" smtClean="0"/>
              <a:t>True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P2-19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18424-F049-40C0-ABBD-1D6178602D0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88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Until</a:t>
            </a:r>
            <a:r>
              <a:rPr lang="zh-TW" altLang="en-US" dirty="0" smtClean="0"/>
              <a:t> 相反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18424-F049-40C0-ABBD-1D6178602D0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225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Until</a:t>
            </a:r>
            <a:r>
              <a:rPr lang="zh-TW" altLang="en-US" dirty="0" smtClean="0"/>
              <a:t> 相反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18424-F049-40C0-ABBD-1D6178602D0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541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Until</a:t>
            </a:r>
            <a:r>
              <a:rPr lang="zh-TW" altLang="en-US" dirty="0" smtClean="0"/>
              <a:t> 相反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18424-F049-40C0-ABBD-1D6178602D0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45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5832648" cy="2304256"/>
          </a:xfrm>
        </p:spPr>
        <p:txBody>
          <a:bodyPr anchor="t">
            <a:noAutofit/>
          </a:bodyPr>
          <a:lstStyle>
            <a:lvl1pPr>
              <a:defRPr sz="5400">
                <a:solidFill>
                  <a:srgbClr val="1B710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5733256"/>
            <a:ext cx="6840760" cy="55361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2744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62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內容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30142539"/>
              </p:ext>
            </p:extLst>
          </p:nvPr>
        </p:nvGraphicFramePr>
        <p:xfrm>
          <a:off x="755575" y="2420886"/>
          <a:ext cx="7632849" cy="345638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44283"/>
                <a:gridCol w="2544283"/>
                <a:gridCol w="2544283"/>
              </a:tblGrid>
              <a:tr h="6618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標題</a:t>
                      </a:r>
                      <a:r>
                        <a:rPr lang="en-US" altLang="zh-TW" sz="2000" dirty="0" smtClean="0">
                          <a:solidFill>
                            <a:srgbClr val="165B0D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sz="2000" dirty="0">
                        <a:solidFill>
                          <a:srgbClr val="165B0D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863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 i="1"/>
            </a:lvl2pPr>
            <a:lvl3pPr>
              <a:defRPr sz="2000"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548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9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34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u"/>
        <a:defRPr sz="3200" b="1" kern="1200">
          <a:solidFill>
            <a:srgbClr val="0C3307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b="1" kern="1200">
          <a:solidFill>
            <a:srgbClr val="1B710F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b="0" kern="1200">
          <a:solidFill>
            <a:schemeClr val="accent6">
              <a:lumMod val="50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rgbClr val="0C3307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20" y="2204864"/>
            <a:ext cx="6264696" cy="2304256"/>
          </a:xfrm>
        </p:spPr>
        <p:txBody>
          <a:bodyPr/>
          <a:lstStyle/>
          <a:p>
            <a:r>
              <a:rPr lang="en-US" altLang="zh-TW" dirty="0" smtClean="0"/>
              <a:t>Linux Programming</a:t>
            </a:r>
            <a:br>
              <a:rPr lang="en-US" altLang="zh-TW" dirty="0" smtClean="0"/>
            </a:b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FF0000"/>
                </a:solidFill>
              </a:rPr>
              <a:t>Shell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副標題 10"/>
          <p:cNvSpPr>
            <a:spLocks noGrp="1"/>
          </p:cNvSpPr>
          <p:nvPr>
            <p:ph type="subTitle" idx="1"/>
          </p:nvPr>
        </p:nvSpPr>
        <p:spPr>
          <a:xfrm>
            <a:off x="1043608" y="6115744"/>
            <a:ext cx="6840760" cy="553616"/>
          </a:xfrm>
        </p:spPr>
        <p:txBody>
          <a:bodyPr>
            <a:normAutofit/>
          </a:bodyPr>
          <a:lstStyle/>
          <a:p>
            <a:r>
              <a:rPr lang="en-US" altLang="zh-TW" sz="1800" smtClean="0"/>
              <a:t>2015-6-5</a:t>
            </a:r>
            <a:endParaRPr lang="zh-TW" altLang="en-US" sz="1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971600" y="5733256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報告人</a:t>
            </a:r>
            <a:r>
              <a:rPr lang="en-US" altLang="zh-TW" sz="2400" b="1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李</a:t>
            </a:r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宥頡</a:t>
            </a:r>
          </a:p>
        </p:txBody>
      </p:sp>
    </p:spTree>
    <p:extLst>
      <p:ext uri="{BB962C8B-B14F-4D97-AF65-F5344CB8AC3E}">
        <p14:creationId xmlns:p14="http://schemas.microsoft.com/office/powerpoint/2010/main" val="101423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控制</a:t>
            </a:r>
            <a:r>
              <a:rPr lang="zh-TW" altLang="en-US" dirty="0" smtClean="0"/>
              <a:t>結構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elif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331640" y="1988840"/>
            <a:ext cx="6912768" cy="3773016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/>
              <a:t>e</a:t>
            </a:r>
            <a:r>
              <a:rPr lang="en-US" altLang="zh-TW" dirty="0" smtClean="0"/>
              <a:t>cho “Is it morning ?”</a:t>
            </a:r>
          </a:p>
          <a:p>
            <a:pPr marL="0" indent="0">
              <a:buNone/>
            </a:pPr>
            <a:r>
              <a:rPr lang="en-US" altLang="zh-TW" dirty="0" smtClean="0"/>
              <a:t>read </a:t>
            </a:r>
            <a:r>
              <a:rPr lang="en-US" altLang="zh-TW" dirty="0" err="1" smtClean="0"/>
              <a:t>timeofday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if</a:t>
            </a:r>
            <a:r>
              <a:rPr lang="en-US" altLang="zh-TW" dirty="0" smtClean="0"/>
              <a:t> [ “$</a:t>
            </a:r>
            <a:r>
              <a:rPr lang="en-US" altLang="zh-TW" dirty="0" err="1" smtClean="0"/>
              <a:t>timeofday</a:t>
            </a:r>
            <a:r>
              <a:rPr lang="en-US" altLang="zh-TW" dirty="0" smtClean="0"/>
              <a:t>” = “yes”]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then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echo”Good</a:t>
            </a:r>
            <a:r>
              <a:rPr lang="en-US" altLang="zh-TW" dirty="0" smtClean="0"/>
              <a:t> morning”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e</a:t>
            </a:r>
            <a:r>
              <a:rPr lang="en-US" altLang="zh-TW" dirty="0" err="1" smtClean="0">
                <a:solidFill>
                  <a:srgbClr val="FF0000"/>
                </a:solidFill>
              </a:rPr>
              <a:t>lif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[ “$</a:t>
            </a:r>
            <a:r>
              <a:rPr lang="en-US" altLang="zh-TW" dirty="0" err="1" smtClean="0"/>
              <a:t>timeofday</a:t>
            </a:r>
            <a:r>
              <a:rPr lang="en-US" altLang="zh-TW" dirty="0" smtClean="0"/>
              <a:t>” </a:t>
            </a:r>
            <a:r>
              <a:rPr lang="en-US" altLang="zh-TW" dirty="0"/>
              <a:t>= </a:t>
            </a:r>
            <a:r>
              <a:rPr lang="en-US" altLang="zh-TW" dirty="0" smtClean="0"/>
              <a:t>“no”];</a:t>
            </a:r>
            <a:r>
              <a:rPr lang="en-US" altLang="zh-TW" dirty="0" smtClean="0">
                <a:solidFill>
                  <a:srgbClr val="FF0000"/>
                </a:solidFill>
              </a:rPr>
              <a:t>then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 err="1"/>
              <a:t>echo”Good</a:t>
            </a:r>
            <a:r>
              <a:rPr lang="en-US" altLang="zh-TW" dirty="0"/>
              <a:t> afternoon”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echo”Sorry</a:t>
            </a:r>
            <a:r>
              <a:rPr lang="en-US" altLang="zh-TW" dirty="0" smtClean="0"/>
              <a:t>,</a:t>
            </a:r>
            <a:r>
              <a:rPr lang="en-US" altLang="zh-TW" dirty="0"/>
              <a:t> $</a:t>
            </a:r>
            <a:r>
              <a:rPr lang="en-US" altLang="zh-TW" dirty="0" err="1"/>
              <a:t>timeofday</a:t>
            </a:r>
            <a:r>
              <a:rPr lang="en-US" altLang="zh-TW" dirty="0"/>
              <a:t> </a:t>
            </a:r>
            <a:r>
              <a:rPr lang="en-US" altLang="zh-TW" dirty="0" smtClean="0"/>
              <a:t> not recognized”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fi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控制結構</a:t>
            </a:r>
            <a:r>
              <a:rPr lang="en-US" altLang="zh-TW" dirty="0" smtClean="0"/>
              <a:t>-for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12632" y="1916832"/>
            <a:ext cx="927720" cy="1612776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bar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FF0000"/>
                </a:solidFill>
              </a:rPr>
              <a:t>fud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43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465312" y="1628800"/>
            <a:ext cx="4186808" cy="21888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for</a:t>
            </a:r>
            <a:r>
              <a:rPr lang="en-US" altLang="zh-TW" dirty="0" smtClean="0"/>
              <a:t> foo </a:t>
            </a:r>
            <a:r>
              <a:rPr lang="en-US" altLang="zh-TW" dirty="0" smtClean="0">
                <a:solidFill>
                  <a:srgbClr val="FF0000"/>
                </a:solidFill>
              </a:rPr>
              <a:t>in</a:t>
            </a:r>
            <a:r>
              <a:rPr lang="en-US" altLang="zh-TW" dirty="0" smtClean="0"/>
              <a:t> bar </a:t>
            </a:r>
            <a:r>
              <a:rPr lang="en-US" altLang="zh-TW" dirty="0" err="1" smtClean="0"/>
              <a:t>fud</a:t>
            </a:r>
            <a:r>
              <a:rPr lang="en-US" altLang="zh-TW" dirty="0" smtClean="0"/>
              <a:t> 43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do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dirty="0" smtClean="0"/>
              <a:t>	echo $foo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done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7009247" y="4352532"/>
            <a:ext cx="454097" cy="161277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2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484042" y="4077072"/>
            <a:ext cx="4186808" cy="21888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for</a:t>
            </a:r>
            <a:r>
              <a:rPr lang="en-US" altLang="zh-TW" dirty="0" smtClean="0"/>
              <a:t> </a:t>
            </a:r>
            <a:r>
              <a:rPr lang="en-US" altLang="zh-TW" dirty="0"/>
              <a:t>i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in</a:t>
            </a:r>
            <a:r>
              <a:rPr lang="en-US" altLang="zh-TW" dirty="0" smtClean="0"/>
              <a:t> 1 2 3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do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dirty="0" smtClean="0"/>
              <a:t>	echo $i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done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8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控制結構</a:t>
            </a:r>
            <a:r>
              <a:rPr lang="en-US" altLang="zh-TW" dirty="0" smtClean="0"/>
              <a:t>-while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187624" y="2420888"/>
            <a:ext cx="6989423" cy="31683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TW" dirty="0">
                <a:solidFill>
                  <a:schemeClr val="tx1"/>
                </a:solidFill>
                <a:effectLst/>
              </a:rPr>
              <a:t>e</a:t>
            </a:r>
            <a:r>
              <a:rPr lang="en-US" altLang="zh-TW" dirty="0" smtClean="0">
                <a:solidFill>
                  <a:schemeClr val="tx1"/>
                </a:solidFill>
                <a:effectLst/>
              </a:rPr>
              <a:t>cho “Enter password”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dirty="0">
                <a:solidFill>
                  <a:schemeClr val="tx1"/>
                </a:solidFill>
                <a:effectLst/>
              </a:rPr>
              <a:t>r</a:t>
            </a:r>
            <a:r>
              <a:rPr lang="en-US" altLang="zh-TW" dirty="0" smtClean="0">
                <a:solidFill>
                  <a:schemeClr val="tx1"/>
                </a:solidFill>
                <a:effectLst/>
              </a:rPr>
              <a:t>ead </a:t>
            </a:r>
            <a:r>
              <a:rPr lang="en-US" altLang="zh-TW" dirty="0" err="1" smtClean="0">
                <a:solidFill>
                  <a:schemeClr val="tx1"/>
                </a:solidFill>
                <a:effectLst/>
              </a:rPr>
              <a:t>trythis</a:t>
            </a:r>
            <a:endParaRPr lang="en-US" altLang="zh-TW" dirty="0" smtClean="0">
              <a:solidFill>
                <a:schemeClr val="tx1"/>
              </a:solidFill>
              <a:effectLst/>
            </a:endParaRPr>
          </a:p>
          <a:p>
            <a:pPr marL="0" indent="0">
              <a:buFont typeface="Wingdings" pitchFamily="2" charset="2"/>
              <a:buNone/>
            </a:pPr>
            <a:endParaRPr lang="en-US" altLang="zh-TW" dirty="0">
              <a:solidFill>
                <a:schemeClr val="tx1"/>
              </a:solidFill>
              <a:effectLst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  <a:effectLst/>
              </a:rPr>
              <a:t>while</a:t>
            </a:r>
            <a:r>
              <a:rPr lang="en-US" altLang="zh-TW" dirty="0" smtClean="0">
                <a:solidFill>
                  <a:schemeClr val="tx1"/>
                </a:solidFill>
                <a:effectLst/>
              </a:rPr>
              <a:t> [ “$</a:t>
            </a:r>
            <a:r>
              <a:rPr lang="en-US" altLang="zh-TW" dirty="0" err="1" smtClean="0">
                <a:solidFill>
                  <a:schemeClr val="tx1"/>
                </a:solidFill>
                <a:effectLst/>
              </a:rPr>
              <a:t>trythis</a:t>
            </a:r>
            <a:r>
              <a:rPr lang="en-US" altLang="zh-TW" dirty="0" smtClean="0">
                <a:solidFill>
                  <a:schemeClr val="tx1"/>
                </a:solidFill>
                <a:effectLst/>
              </a:rPr>
              <a:t>”!= “secret”]; </a:t>
            </a:r>
            <a:r>
              <a:rPr lang="en-US" altLang="zh-TW" dirty="0" smtClean="0">
                <a:solidFill>
                  <a:srgbClr val="FF0000"/>
                </a:solidFill>
                <a:effectLst/>
              </a:rPr>
              <a:t>do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dirty="0">
                <a:solidFill>
                  <a:schemeClr val="tx1"/>
                </a:solidFill>
                <a:effectLst/>
              </a:rPr>
              <a:t>	</a:t>
            </a:r>
            <a:r>
              <a:rPr lang="en-US" altLang="zh-TW" dirty="0" smtClean="0">
                <a:solidFill>
                  <a:schemeClr val="tx1"/>
                </a:solidFill>
                <a:effectLst/>
              </a:rPr>
              <a:t>echo “Sorry, try again”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dirty="0" smtClean="0">
                <a:solidFill>
                  <a:schemeClr val="tx1"/>
                </a:solidFill>
                <a:effectLst/>
              </a:rPr>
              <a:t>	read </a:t>
            </a:r>
            <a:r>
              <a:rPr lang="en-US" altLang="zh-TW" dirty="0" err="1" smtClean="0">
                <a:solidFill>
                  <a:schemeClr val="tx1"/>
                </a:solidFill>
                <a:effectLst/>
              </a:rPr>
              <a:t>trythis</a:t>
            </a:r>
            <a:endParaRPr lang="en-US" altLang="zh-TW" dirty="0" smtClean="0">
              <a:solidFill>
                <a:schemeClr val="tx1"/>
              </a:solidFill>
              <a:effectLst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  <a:effectLst/>
              </a:rPr>
              <a:t>done</a:t>
            </a:r>
            <a:endParaRPr lang="zh-TW" alt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控制結構</a:t>
            </a:r>
            <a:r>
              <a:rPr lang="en-US" altLang="zh-TW" dirty="0" smtClean="0"/>
              <a:t>-while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187624" y="2420888"/>
            <a:ext cx="6989423" cy="31683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zh-TW" dirty="0"/>
              <a:t>#!/bin/</a:t>
            </a:r>
            <a:r>
              <a:rPr lang="en-US" altLang="zh-TW" dirty="0" err="1"/>
              <a:t>sh</a:t>
            </a:r>
            <a:endParaRPr lang="en-US" altLang="zh-TW" dirty="0"/>
          </a:p>
          <a:p>
            <a:pPr marL="0" indent="0">
              <a:lnSpc>
                <a:spcPct val="90000"/>
              </a:lnSpc>
              <a:buNone/>
            </a:pPr>
            <a:endParaRPr lang="en-US" altLang="zh-TW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TW" dirty="0"/>
              <a:t>foo=1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TW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while</a:t>
            </a:r>
            <a:r>
              <a:rPr lang="en-US" altLang="zh-TW" dirty="0"/>
              <a:t> [ "$foo" -le 20 ]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do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TW" dirty="0"/>
              <a:t>  echo "Here we go again"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TW" dirty="0"/>
              <a:t>  foo=$(($foo+1))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done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TW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TW" dirty="0"/>
              <a:t>exit 0</a:t>
            </a:r>
          </a:p>
        </p:txBody>
      </p:sp>
    </p:spTree>
    <p:extLst>
      <p:ext uri="{BB962C8B-B14F-4D97-AF65-F5344CB8AC3E}">
        <p14:creationId xmlns:p14="http://schemas.microsoft.com/office/powerpoint/2010/main" val="93704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控制結構</a:t>
            </a:r>
            <a:r>
              <a:rPr lang="en-US" altLang="zh-TW" dirty="0" smtClean="0"/>
              <a:t>-while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187624" y="2420888"/>
            <a:ext cx="6989423" cy="31683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#!/bin/</a:t>
            </a:r>
            <a:r>
              <a:rPr lang="en-US" altLang="zh-TW" dirty="0" err="1"/>
              <a:t>sh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x=0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while</a:t>
            </a:r>
            <a:r>
              <a:rPr lang="en-US" altLang="zh-TW" dirty="0"/>
              <a:t> [ "$x" -ne 10 ]; do</a:t>
            </a:r>
          </a:p>
          <a:p>
            <a:pPr marL="0" indent="0">
              <a:buNone/>
            </a:pPr>
            <a:r>
              <a:rPr lang="en-US" altLang="zh-TW" dirty="0"/>
              <a:t>    echo $x</a:t>
            </a:r>
          </a:p>
          <a:p>
            <a:pPr marL="0" indent="0">
              <a:buNone/>
            </a:pPr>
            <a:r>
              <a:rPr lang="en-US" altLang="zh-TW" dirty="0"/>
              <a:t>    x=$(($x+1))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done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exit 0</a:t>
            </a:r>
          </a:p>
        </p:txBody>
      </p:sp>
    </p:spTree>
    <p:extLst>
      <p:ext uri="{BB962C8B-B14F-4D97-AF65-F5344CB8AC3E}">
        <p14:creationId xmlns:p14="http://schemas.microsoft.com/office/powerpoint/2010/main" val="15866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控制結構</a:t>
            </a:r>
            <a:r>
              <a:rPr lang="en-US" altLang="zh-TW" dirty="0" smtClean="0"/>
              <a:t>-case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844824"/>
            <a:ext cx="8229600" cy="4637112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e</a:t>
            </a:r>
            <a:r>
              <a:rPr lang="en-US" altLang="zh-TW" dirty="0" smtClean="0"/>
              <a:t>cho “Is it morning? Please answer yes or no”</a:t>
            </a:r>
          </a:p>
          <a:p>
            <a:pPr marL="0" indent="0">
              <a:buNone/>
            </a:pPr>
            <a:r>
              <a:rPr lang="en-US" altLang="zh-TW" dirty="0"/>
              <a:t>r</a:t>
            </a:r>
            <a:r>
              <a:rPr lang="en-US" altLang="zh-TW" dirty="0" smtClean="0"/>
              <a:t>ead </a:t>
            </a:r>
            <a:r>
              <a:rPr lang="en-US" altLang="zh-TW" dirty="0" err="1" smtClean="0"/>
              <a:t>timeofday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case</a:t>
            </a:r>
            <a:r>
              <a:rPr lang="en-US" altLang="zh-TW" dirty="0" smtClean="0"/>
              <a:t> “$</a:t>
            </a:r>
            <a:r>
              <a:rPr lang="en-US" altLang="zh-TW" dirty="0" err="1" smtClean="0"/>
              <a:t>timeofday</a:t>
            </a:r>
            <a:r>
              <a:rPr lang="en-US" altLang="zh-TW" dirty="0" smtClean="0"/>
              <a:t>” in</a:t>
            </a:r>
          </a:p>
          <a:p>
            <a:pPr marL="0" indent="0">
              <a:buNone/>
            </a:pPr>
            <a:r>
              <a:rPr lang="en-US" altLang="zh-TW" dirty="0" smtClean="0"/>
              <a:t>	Yes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echo”Good</a:t>
            </a:r>
            <a:r>
              <a:rPr lang="en-US" altLang="zh-TW" dirty="0" smtClean="0"/>
              <a:t> Morning”</a:t>
            </a:r>
            <a:r>
              <a:rPr lang="en-US" altLang="zh-TW" dirty="0" smtClean="0">
                <a:solidFill>
                  <a:srgbClr val="FF0000"/>
                </a:solidFill>
              </a:rPr>
              <a:t>;;</a:t>
            </a:r>
          </a:p>
          <a:p>
            <a:pPr marL="0" indent="0">
              <a:buNone/>
            </a:pPr>
            <a:r>
              <a:rPr lang="en-US" altLang="zh-TW" dirty="0" smtClean="0"/>
              <a:t>	No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echo”Good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Aftrenoon</a:t>
            </a:r>
            <a:r>
              <a:rPr lang="en-US" altLang="zh-TW" dirty="0" smtClean="0"/>
              <a:t>”</a:t>
            </a:r>
            <a:r>
              <a:rPr lang="en-US" altLang="zh-TW" dirty="0" smtClean="0">
                <a:solidFill>
                  <a:srgbClr val="FF0000"/>
                </a:solidFill>
              </a:rPr>
              <a:t>;;</a:t>
            </a:r>
          </a:p>
          <a:p>
            <a:pPr marL="0" indent="0">
              <a:buNone/>
            </a:pPr>
            <a:r>
              <a:rPr lang="en-US" altLang="zh-TW" dirty="0" smtClean="0"/>
              <a:t>	y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echo”Good</a:t>
            </a:r>
            <a:r>
              <a:rPr lang="en-US" altLang="zh-TW" dirty="0" smtClean="0"/>
              <a:t> </a:t>
            </a:r>
            <a:r>
              <a:rPr lang="en-US" altLang="zh-TW" dirty="0"/>
              <a:t>Morning</a:t>
            </a:r>
            <a:r>
              <a:rPr lang="en-US" altLang="zh-TW" dirty="0" smtClean="0"/>
              <a:t>”</a:t>
            </a:r>
            <a:r>
              <a:rPr lang="en-US" altLang="zh-TW" dirty="0" smtClean="0">
                <a:solidFill>
                  <a:srgbClr val="FF0000"/>
                </a:solidFill>
              </a:rPr>
              <a:t>;;</a:t>
            </a:r>
          </a:p>
          <a:p>
            <a:pPr marL="0" indent="0">
              <a:buNone/>
            </a:pPr>
            <a:r>
              <a:rPr lang="en-US" altLang="zh-TW" dirty="0" smtClean="0"/>
              <a:t>	n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	echo”</a:t>
            </a:r>
            <a:r>
              <a:rPr lang="en-US" altLang="zh-TW" dirty="0"/>
              <a:t> Good </a:t>
            </a:r>
            <a:r>
              <a:rPr lang="en-US" altLang="zh-TW" dirty="0" err="1"/>
              <a:t>Aftrenoon</a:t>
            </a:r>
            <a:r>
              <a:rPr lang="en-US" altLang="zh-TW" dirty="0" smtClean="0"/>
              <a:t>”</a:t>
            </a:r>
            <a:r>
              <a:rPr lang="en-US" altLang="zh-TW" dirty="0" smtClean="0">
                <a:solidFill>
                  <a:srgbClr val="FF0000"/>
                </a:solidFill>
              </a:rPr>
              <a:t>;;</a:t>
            </a:r>
          </a:p>
          <a:p>
            <a:pPr marL="0" indent="0">
              <a:buNone/>
            </a:pPr>
            <a:r>
              <a:rPr lang="en-US" altLang="zh-TW" dirty="0" smtClean="0"/>
              <a:t>	*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echo”Sorry</a:t>
            </a:r>
            <a:r>
              <a:rPr lang="en-US" altLang="zh-TW" dirty="0" smtClean="0"/>
              <a:t>, answer not recognized”</a:t>
            </a:r>
            <a:r>
              <a:rPr lang="en-US" altLang="zh-TW" dirty="0" smtClean="0">
                <a:solidFill>
                  <a:srgbClr val="FF0000"/>
                </a:solidFill>
              </a:rPr>
              <a:t>;;</a:t>
            </a:r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FF0000"/>
                </a:solidFill>
              </a:rPr>
              <a:t>esac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19672" y="3645024"/>
            <a:ext cx="604867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/>
              <a:t>yes</a:t>
            </a:r>
            <a:r>
              <a:rPr lang="en-US" altLang="zh-TW" sz="2400" dirty="0"/>
              <a:t>| y | Yes |YES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  <a:r>
              <a:rPr lang="en-US" altLang="zh-TW" sz="2400" dirty="0"/>
              <a:t>	</a:t>
            </a:r>
            <a:r>
              <a:rPr lang="en-US" altLang="zh-TW" sz="2400" dirty="0" err="1"/>
              <a:t>echo”Good</a:t>
            </a:r>
            <a:r>
              <a:rPr lang="en-US" altLang="zh-TW" sz="2400" dirty="0"/>
              <a:t> Morning”</a:t>
            </a:r>
            <a:r>
              <a:rPr lang="en-US" altLang="zh-TW" sz="2400" dirty="0">
                <a:solidFill>
                  <a:srgbClr val="FF0000"/>
                </a:solidFill>
              </a:rPr>
              <a:t>;;</a:t>
            </a:r>
          </a:p>
          <a:p>
            <a:r>
              <a:rPr lang="en-US" altLang="zh-TW" sz="2400" dirty="0" smtClean="0">
                <a:solidFill>
                  <a:schemeClr val="bg1"/>
                </a:solidFill>
              </a:rPr>
              <a:t>n</a:t>
            </a:r>
            <a:r>
              <a:rPr lang="en-US" altLang="zh-TW" sz="2400" dirty="0">
                <a:solidFill>
                  <a:schemeClr val="bg1"/>
                </a:solidFill>
              </a:rPr>
              <a:t>*|N*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  <a:r>
              <a:rPr lang="en-US" altLang="zh-TW" sz="2400" dirty="0"/>
              <a:t>		</a:t>
            </a: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echo”Good</a:t>
            </a:r>
            <a:r>
              <a:rPr lang="en-US" altLang="zh-TW" sz="2400" dirty="0" smtClean="0"/>
              <a:t> </a:t>
            </a:r>
            <a:r>
              <a:rPr lang="en-US" altLang="zh-TW" sz="2400" dirty="0" err="1"/>
              <a:t>Aftrenoon</a:t>
            </a:r>
            <a:r>
              <a:rPr lang="en-US" altLang="zh-TW" sz="2400" dirty="0" smtClean="0"/>
              <a:t>”</a:t>
            </a:r>
            <a:r>
              <a:rPr lang="en-US" altLang="zh-TW" sz="2400" dirty="0" smtClean="0">
                <a:solidFill>
                  <a:srgbClr val="FF0000"/>
                </a:solidFill>
              </a:rPr>
              <a:t>;;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338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控制結構</a:t>
            </a:r>
            <a:r>
              <a:rPr lang="en-US" altLang="zh-TW" dirty="0" smtClean="0"/>
              <a:t>-AND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37112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t</a:t>
            </a:r>
            <a:r>
              <a:rPr lang="en-US" altLang="zh-TW" dirty="0" smtClean="0"/>
              <a:t>ouch </a:t>
            </a:r>
            <a:r>
              <a:rPr lang="en-US" altLang="zh-TW" dirty="0" err="1" smtClean="0"/>
              <a:t>file_one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/>
              <a:t>r</a:t>
            </a:r>
            <a:r>
              <a:rPr lang="en-US" altLang="zh-TW" dirty="0" err="1" smtClean="0"/>
              <a:t>m</a:t>
            </a:r>
            <a:r>
              <a:rPr lang="en-US" altLang="zh-TW" dirty="0" smtClean="0"/>
              <a:t> –f </a:t>
            </a:r>
            <a:r>
              <a:rPr lang="en-US" altLang="zh-TW" dirty="0" err="1" smtClean="0"/>
              <a:t>file_two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if [ -f </a:t>
            </a:r>
            <a:r>
              <a:rPr lang="en-US" altLang="zh-TW" dirty="0" err="1" smtClean="0"/>
              <a:t>file_one</a:t>
            </a:r>
            <a:r>
              <a:rPr lang="en-US" altLang="zh-TW" dirty="0" smtClean="0"/>
              <a:t> ] </a:t>
            </a:r>
            <a:r>
              <a:rPr lang="en-US" altLang="zh-TW" dirty="0" smtClean="0">
                <a:solidFill>
                  <a:srgbClr val="FF0000"/>
                </a:solidFill>
              </a:rPr>
              <a:t>&amp;&amp;</a:t>
            </a:r>
            <a:r>
              <a:rPr lang="en-US" altLang="zh-TW" dirty="0" smtClean="0"/>
              <a:t> echo “hello” </a:t>
            </a:r>
            <a:r>
              <a:rPr lang="en-US" altLang="zh-TW" dirty="0" smtClean="0">
                <a:solidFill>
                  <a:srgbClr val="FF0000"/>
                </a:solidFill>
              </a:rPr>
              <a:t>&amp;&amp;</a:t>
            </a:r>
            <a:r>
              <a:rPr lang="en-US" altLang="zh-TW" dirty="0" smtClean="0"/>
              <a:t> [ -f </a:t>
            </a:r>
            <a:r>
              <a:rPr lang="en-US" altLang="zh-TW" dirty="0" err="1" smtClean="0"/>
              <a:t>file_two</a:t>
            </a:r>
            <a:r>
              <a:rPr lang="en-US" altLang="zh-TW" dirty="0" smtClean="0"/>
              <a:t> ] </a:t>
            </a:r>
            <a:r>
              <a:rPr lang="en-US" altLang="zh-TW" dirty="0" smtClean="0">
                <a:solidFill>
                  <a:srgbClr val="FF0000"/>
                </a:solidFill>
              </a:rPr>
              <a:t>&amp;&amp;</a:t>
            </a:r>
            <a:r>
              <a:rPr lang="en-US" altLang="zh-TW" dirty="0" smtClean="0"/>
              <a:t> echo “there”</a:t>
            </a:r>
          </a:p>
          <a:p>
            <a:pPr marL="0" indent="0">
              <a:buNone/>
            </a:pPr>
            <a:r>
              <a:rPr lang="en-US" altLang="zh-TW" dirty="0" smtClean="0"/>
              <a:t>then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echo”in</a:t>
            </a:r>
            <a:r>
              <a:rPr lang="en-US" altLang="zh-TW" dirty="0" smtClean="0"/>
              <a:t> if”</a:t>
            </a:r>
          </a:p>
          <a:p>
            <a:pPr marL="0" indent="0">
              <a:buNone/>
            </a:pPr>
            <a:r>
              <a:rPr lang="en-US" altLang="zh-TW" dirty="0"/>
              <a:t>e</a:t>
            </a:r>
            <a:r>
              <a:rPr lang="en-US" altLang="zh-TW" dirty="0" smtClean="0"/>
              <a:t>lse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/>
              <a:t>echo”in</a:t>
            </a:r>
            <a:r>
              <a:rPr lang="en-US" altLang="zh-TW" dirty="0"/>
              <a:t> </a:t>
            </a:r>
            <a:r>
              <a:rPr lang="en-US" altLang="zh-TW" dirty="0" smtClean="0"/>
              <a:t>else”</a:t>
            </a:r>
          </a:p>
          <a:p>
            <a:pPr marL="0" indent="0">
              <a:buNone/>
            </a:pPr>
            <a:r>
              <a:rPr lang="en-US" altLang="zh-TW" dirty="0" smtClean="0"/>
              <a:t>fi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228184" y="4437112"/>
            <a:ext cx="180020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hello</a:t>
            </a:r>
          </a:p>
          <a:p>
            <a:pPr algn="ctr"/>
            <a:r>
              <a:rPr lang="en-US" altLang="zh-TW" sz="2400" dirty="0" smtClean="0"/>
              <a:t>in else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338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控制結構</a:t>
            </a:r>
            <a:r>
              <a:rPr lang="en-US" altLang="zh-TW" dirty="0" smtClean="0"/>
              <a:t>-OR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3711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 smtClean="0"/>
              <a:t>rm</a:t>
            </a:r>
            <a:r>
              <a:rPr lang="en-US" altLang="zh-TW" dirty="0" smtClean="0"/>
              <a:t> –f </a:t>
            </a:r>
            <a:r>
              <a:rPr lang="en-US" altLang="zh-TW" dirty="0" err="1" smtClean="0"/>
              <a:t>file_one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if [ -f </a:t>
            </a:r>
            <a:r>
              <a:rPr lang="en-US" altLang="zh-TW" dirty="0" err="1" smtClean="0"/>
              <a:t>file_one</a:t>
            </a:r>
            <a:r>
              <a:rPr lang="en-US" altLang="zh-TW" dirty="0" smtClean="0"/>
              <a:t> ] </a:t>
            </a:r>
            <a:r>
              <a:rPr lang="en-US" altLang="zh-TW" dirty="0" smtClean="0">
                <a:solidFill>
                  <a:srgbClr val="FF0000"/>
                </a:solidFill>
              </a:rPr>
              <a:t>||</a:t>
            </a:r>
            <a:r>
              <a:rPr lang="en-US" altLang="zh-TW" dirty="0" smtClean="0"/>
              <a:t> echo “hello” </a:t>
            </a:r>
            <a:r>
              <a:rPr lang="en-US" altLang="zh-TW" dirty="0" smtClean="0">
                <a:solidFill>
                  <a:srgbClr val="FF0000"/>
                </a:solidFill>
              </a:rPr>
              <a:t>||</a:t>
            </a:r>
            <a:r>
              <a:rPr lang="en-US" altLang="zh-TW" dirty="0" smtClean="0"/>
              <a:t>  echo “there”</a:t>
            </a:r>
          </a:p>
          <a:p>
            <a:pPr marL="0" indent="0">
              <a:buNone/>
            </a:pPr>
            <a:r>
              <a:rPr lang="en-US" altLang="zh-TW" dirty="0" smtClean="0"/>
              <a:t>then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echo”in</a:t>
            </a:r>
            <a:r>
              <a:rPr lang="en-US" altLang="zh-TW" dirty="0" smtClean="0"/>
              <a:t> if”</a:t>
            </a:r>
          </a:p>
          <a:p>
            <a:pPr marL="0" indent="0">
              <a:buNone/>
            </a:pPr>
            <a:r>
              <a:rPr lang="en-US" altLang="zh-TW" dirty="0"/>
              <a:t>e</a:t>
            </a:r>
            <a:r>
              <a:rPr lang="en-US" altLang="zh-TW" dirty="0" smtClean="0"/>
              <a:t>lse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/>
              <a:t>echo”in</a:t>
            </a:r>
            <a:r>
              <a:rPr lang="en-US" altLang="zh-TW" dirty="0"/>
              <a:t> </a:t>
            </a:r>
            <a:r>
              <a:rPr lang="en-US" altLang="zh-TW" dirty="0" smtClean="0"/>
              <a:t>else”</a:t>
            </a:r>
          </a:p>
          <a:p>
            <a:pPr marL="0" indent="0">
              <a:buNone/>
            </a:pPr>
            <a:r>
              <a:rPr lang="en-US" altLang="zh-TW" dirty="0" smtClean="0"/>
              <a:t>fi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228184" y="4437112"/>
            <a:ext cx="180020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hello</a:t>
            </a:r>
          </a:p>
          <a:p>
            <a:pPr algn="ctr"/>
            <a:r>
              <a:rPr lang="en-US" altLang="zh-TW" sz="2400" dirty="0" smtClean="0"/>
              <a:t>in if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449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函數</a:t>
            </a:r>
            <a:r>
              <a:rPr lang="en-US" altLang="zh-TW" dirty="0" smtClean="0"/>
              <a:t>(Function)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6851104" cy="362900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foo() {</a:t>
            </a:r>
          </a:p>
          <a:p>
            <a:pPr marL="0" indent="0">
              <a:buNone/>
            </a:pPr>
            <a:r>
              <a:rPr lang="en-US" altLang="zh-TW" dirty="0" smtClean="0"/>
              <a:t>	echo “Function foo is executing”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altLang="zh-TW" sz="900" dirty="0"/>
          </a:p>
          <a:p>
            <a:pPr marL="0" indent="0">
              <a:buNone/>
            </a:pPr>
            <a:r>
              <a:rPr lang="en-US" altLang="zh-TW" dirty="0"/>
              <a:t>e</a:t>
            </a:r>
            <a:r>
              <a:rPr lang="en-US" altLang="zh-TW" dirty="0" smtClean="0"/>
              <a:t>cho “script starting”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f</a:t>
            </a:r>
            <a:r>
              <a:rPr lang="en-US" altLang="zh-TW" dirty="0" smtClean="0">
                <a:solidFill>
                  <a:srgbClr val="FF0000"/>
                </a:solidFill>
              </a:rPr>
              <a:t>oo</a:t>
            </a:r>
          </a:p>
          <a:p>
            <a:pPr marL="0" indent="0">
              <a:buNone/>
            </a:pPr>
            <a:r>
              <a:rPr lang="en-US" altLang="zh-TW" dirty="0" smtClean="0"/>
              <a:t>echo </a:t>
            </a:r>
            <a:r>
              <a:rPr lang="en-US" altLang="zh-TW" dirty="0"/>
              <a:t>“ Script </a:t>
            </a:r>
            <a:r>
              <a:rPr lang="en-US" altLang="zh-TW" dirty="0" smtClean="0"/>
              <a:t>ending”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99592" y="5085184"/>
            <a:ext cx="6851104" cy="16561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“script starting”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“Function foo is executing”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“ Script ending”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97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命令</a:t>
            </a:r>
            <a:r>
              <a:rPr lang="en-US" altLang="zh-TW" dirty="0" smtClean="0"/>
              <a:t>(command)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7240" y="2271355"/>
            <a:ext cx="3466728" cy="2260848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for x in 1 2 3</a:t>
            </a:r>
          </a:p>
          <a:p>
            <a:pPr marL="0" indent="0">
              <a:buNone/>
            </a:pPr>
            <a:r>
              <a:rPr lang="en-US" altLang="zh-TW" dirty="0" smtClean="0"/>
              <a:t>do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echo before $x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FF0000"/>
                </a:solidFill>
              </a:rPr>
              <a:t>continue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echo after $x</a:t>
            </a:r>
          </a:p>
          <a:p>
            <a:pPr marL="0" indent="0">
              <a:buNone/>
            </a:pPr>
            <a:r>
              <a:rPr lang="en-US" altLang="zh-TW" dirty="0" smtClean="0"/>
              <a:t>done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572000" y="2299955"/>
            <a:ext cx="3466728" cy="22608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TW" dirty="0" smtClean="0"/>
              <a:t>for x in 1 2 3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dirty="0" smtClean="0"/>
              <a:t>do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dirty="0" smtClean="0"/>
              <a:t>	echo before $x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rgbClr val="FF0000"/>
                </a:solidFill>
              </a:rPr>
              <a:t>break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dirty="0" smtClean="0"/>
              <a:t>	echo after $x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dirty="0" smtClean="0"/>
              <a:t>done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104580" y="4770293"/>
            <a:ext cx="96981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before 1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before 2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before 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40152" y="4770293"/>
            <a:ext cx="9698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before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3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Shell </a:t>
            </a:r>
            <a:r>
              <a:rPr lang="zh-TW" altLang="en-US" dirty="0"/>
              <a:t>簡介</a:t>
            </a:r>
            <a:endParaRPr lang="en-US" altLang="zh-TW" dirty="0" smtClean="0"/>
          </a:p>
          <a:p>
            <a:r>
              <a:rPr lang="zh-TW" altLang="en-US" dirty="0"/>
              <a:t>利用</a:t>
            </a:r>
            <a:r>
              <a:rPr lang="en-US" altLang="zh-TW" dirty="0"/>
              <a:t>Shell </a:t>
            </a:r>
            <a:r>
              <a:rPr lang="zh-TW" altLang="en-US" dirty="0"/>
              <a:t>進行</a:t>
            </a:r>
            <a:r>
              <a:rPr lang="zh-TW" altLang="en-US" dirty="0" smtClean="0"/>
              <a:t>程式設計</a:t>
            </a:r>
            <a:endParaRPr lang="en-US" altLang="zh-TW" dirty="0" smtClean="0"/>
          </a:p>
          <a:p>
            <a:r>
              <a:rPr lang="en-US" altLang="zh-TW" dirty="0"/>
              <a:t>Shell</a:t>
            </a:r>
            <a:r>
              <a:rPr lang="zh-TW" altLang="en-US" dirty="0"/>
              <a:t>語法</a:t>
            </a:r>
            <a:endParaRPr lang="en-US" altLang="zh-TW" dirty="0"/>
          </a:p>
          <a:p>
            <a:pPr lvl="1"/>
            <a:r>
              <a:rPr lang="en-US" altLang="zh-TW" dirty="0"/>
              <a:t>	</a:t>
            </a:r>
            <a:r>
              <a:rPr lang="zh-TW" altLang="en-US" dirty="0"/>
              <a:t>變數</a:t>
            </a:r>
            <a:endParaRPr lang="en-US" altLang="zh-TW" dirty="0"/>
          </a:p>
          <a:p>
            <a:pPr lvl="1"/>
            <a:r>
              <a:rPr lang="en-US" altLang="zh-TW" dirty="0"/>
              <a:t>	</a:t>
            </a:r>
            <a:r>
              <a:rPr lang="zh-TW" altLang="en-US" dirty="0"/>
              <a:t>條件判斷</a:t>
            </a:r>
            <a:endParaRPr lang="en-US" altLang="zh-TW" dirty="0"/>
          </a:p>
          <a:p>
            <a:pPr lvl="1"/>
            <a:r>
              <a:rPr lang="en-US" altLang="zh-TW" dirty="0"/>
              <a:t>	</a:t>
            </a:r>
            <a:r>
              <a:rPr lang="zh-TW" altLang="en-US" dirty="0" smtClean="0"/>
              <a:t>控制結構</a:t>
            </a:r>
            <a:endParaRPr lang="en-US" altLang="zh-TW" dirty="0"/>
          </a:p>
          <a:p>
            <a:pPr lvl="1"/>
            <a:r>
              <a:rPr lang="en-US" altLang="zh-TW" dirty="0"/>
              <a:t>	</a:t>
            </a:r>
            <a:r>
              <a:rPr lang="zh-TW" altLang="en-US" dirty="0"/>
              <a:t>函數</a:t>
            </a:r>
            <a:endParaRPr lang="en-US" altLang="zh-TW" dirty="0"/>
          </a:p>
          <a:p>
            <a:pPr lvl="1"/>
            <a:r>
              <a:rPr lang="en-US" altLang="zh-TW" dirty="0"/>
              <a:t>	</a:t>
            </a:r>
            <a:r>
              <a:rPr lang="zh-TW" altLang="en-US" dirty="0"/>
              <a:t>命令</a:t>
            </a:r>
            <a:endParaRPr lang="en-US" altLang="zh-TW" dirty="0"/>
          </a:p>
          <a:p>
            <a:pPr lvl="1"/>
            <a:r>
              <a:rPr lang="en-US" altLang="zh-TW" dirty="0"/>
              <a:t>	Here </a:t>
            </a:r>
            <a:r>
              <a:rPr lang="en-US" altLang="zh-TW" dirty="0" smtClean="0"/>
              <a:t>documents</a:t>
            </a:r>
          </a:p>
          <a:p>
            <a:pPr lvl="1"/>
            <a:r>
              <a:rPr lang="en-US" altLang="zh-TW" dirty="0" smtClean="0"/>
              <a:t>	</a:t>
            </a:r>
            <a:r>
              <a:rPr lang="zh-TW" altLang="en-US" dirty="0" smtClean="0"/>
              <a:t>正規</a:t>
            </a:r>
            <a:r>
              <a:rPr lang="zh-TW" altLang="en-US" dirty="0"/>
              <a:t>表示式</a:t>
            </a:r>
            <a:endParaRPr lang="en-US" altLang="zh-TW" dirty="0"/>
          </a:p>
          <a:p>
            <a:r>
              <a:rPr lang="en-US" altLang="zh-TW" dirty="0"/>
              <a:t>Scripts</a:t>
            </a:r>
            <a:r>
              <a:rPr lang="zh-TW" altLang="en-US" dirty="0"/>
              <a:t>的</a:t>
            </a:r>
            <a:r>
              <a:rPr lang="zh-TW" altLang="en-US" dirty="0" smtClean="0"/>
              <a:t>除錯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661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命令</a:t>
            </a:r>
            <a:r>
              <a:rPr lang="en-US" altLang="zh-TW" dirty="0"/>
              <a:t>(command)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41376" y="2392288"/>
            <a:ext cx="2026568" cy="218884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f</a:t>
            </a:r>
            <a:r>
              <a:rPr lang="en-US" altLang="zh-TW" dirty="0" smtClean="0"/>
              <a:t>oo=10</a:t>
            </a:r>
          </a:p>
          <a:p>
            <a:pPr marL="0" indent="0">
              <a:buNone/>
            </a:pPr>
            <a:r>
              <a:rPr lang="en-US" altLang="zh-TW" dirty="0"/>
              <a:t>x</a:t>
            </a:r>
            <a:r>
              <a:rPr lang="en-US" altLang="zh-TW" dirty="0" smtClean="0"/>
              <a:t>=foo</a:t>
            </a:r>
          </a:p>
          <a:p>
            <a:pPr marL="0" indent="0">
              <a:buNone/>
            </a:pPr>
            <a:r>
              <a:rPr lang="en-US" altLang="zh-TW" dirty="0"/>
              <a:t>y</a:t>
            </a:r>
            <a:r>
              <a:rPr lang="en-US" altLang="zh-TW" dirty="0" smtClean="0"/>
              <a:t>=‘$’$x</a:t>
            </a:r>
          </a:p>
          <a:p>
            <a:pPr marL="0" indent="0">
              <a:buNone/>
            </a:pPr>
            <a:r>
              <a:rPr lang="en-US" altLang="zh-TW" dirty="0"/>
              <a:t>e</a:t>
            </a:r>
            <a:r>
              <a:rPr lang="en-US" altLang="zh-TW" dirty="0" smtClean="0"/>
              <a:t>cho $y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932040" y="2420888"/>
            <a:ext cx="2304256" cy="21888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TW" dirty="0" smtClean="0"/>
              <a:t>foo=10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dirty="0" smtClean="0"/>
              <a:t>x=foo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dirty="0" err="1" smtClean="0">
                <a:solidFill>
                  <a:srgbClr val="FF0000"/>
                </a:solidFill>
              </a:rPr>
              <a:t>eval</a:t>
            </a:r>
            <a:r>
              <a:rPr lang="en-US" altLang="zh-TW" dirty="0" smtClean="0"/>
              <a:t>=‘$’$x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dirty="0" smtClean="0"/>
              <a:t>echo $y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771800" y="4797152"/>
            <a:ext cx="4939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foo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874816" y="4797152"/>
            <a:ext cx="4187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9552" y="1628800"/>
            <a:ext cx="880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err="1" smtClean="0">
                <a:solidFill>
                  <a:srgbClr val="0070C0"/>
                </a:solidFill>
              </a:rPr>
              <a:t>eval</a:t>
            </a:r>
            <a:endParaRPr lang="zh-TW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3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命令</a:t>
            </a:r>
            <a:r>
              <a:rPr lang="en-US" altLang="zh-TW" dirty="0"/>
              <a:t>(command)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exit</a:t>
            </a:r>
          </a:p>
          <a:p>
            <a:r>
              <a:rPr lang="en-US" altLang="zh-TW" dirty="0"/>
              <a:t>e</a:t>
            </a:r>
            <a:r>
              <a:rPr lang="en-US" altLang="zh-TW" dirty="0" smtClean="0"/>
              <a:t>xport</a:t>
            </a:r>
          </a:p>
          <a:p>
            <a:r>
              <a:rPr lang="en-US" altLang="zh-TW" dirty="0" err="1"/>
              <a:t>e</a:t>
            </a:r>
            <a:r>
              <a:rPr lang="en-US" altLang="zh-TW" dirty="0" err="1" smtClean="0"/>
              <a:t>xpr</a:t>
            </a:r>
            <a:endParaRPr lang="en-US" altLang="zh-TW" dirty="0" smtClean="0"/>
          </a:p>
          <a:p>
            <a:r>
              <a:rPr lang="en-US" altLang="zh-TW" dirty="0" err="1"/>
              <a:t>p</a:t>
            </a:r>
            <a:r>
              <a:rPr lang="en-US" altLang="zh-TW" dirty="0" err="1" smtClean="0"/>
              <a:t>rintf</a:t>
            </a:r>
            <a:endParaRPr lang="en-US" altLang="zh-TW" dirty="0" smtClean="0"/>
          </a:p>
          <a:p>
            <a:r>
              <a:rPr lang="en-US" altLang="zh-TW" dirty="0"/>
              <a:t>r</a:t>
            </a:r>
            <a:r>
              <a:rPr lang="en-US" altLang="zh-TW" dirty="0" smtClean="0"/>
              <a:t>eturn</a:t>
            </a:r>
          </a:p>
          <a:p>
            <a:r>
              <a:rPr lang="en-US" altLang="zh-TW" dirty="0"/>
              <a:t>s</a:t>
            </a:r>
            <a:r>
              <a:rPr lang="en-US" altLang="zh-TW" dirty="0" smtClean="0"/>
              <a:t>et</a:t>
            </a:r>
          </a:p>
          <a:p>
            <a:r>
              <a:rPr lang="en-US" altLang="zh-TW" dirty="0"/>
              <a:t>s</a:t>
            </a:r>
            <a:r>
              <a:rPr lang="en-US" altLang="zh-TW" dirty="0" smtClean="0"/>
              <a:t>hift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233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命令</a:t>
            </a:r>
            <a:r>
              <a:rPr lang="en-US" altLang="zh-TW" dirty="0"/>
              <a:t>(command</a:t>
            </a:r>
            <a:r>
              <a:rPr lang="en-US" altLang="zh-TW" dirty="0" smtClean="0"/>
              <a:t>)-find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89269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find</a:t>
            </a:r>
            <a:r>
              <a:rPr lang="en-US" altLang="zh-TW" dirty="0"/>
              <a:t> / -name test -print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03648" y="2348880"/>
            <a:ext cx="6134970" cy="1800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TW" dirty="0" smtClean="0"/>
              <a:t>-</a:t>
            </a:r>
            <a:r>
              <a:rPr lang="en-US" altLang="zh-TW" dirty="0" err="1" smtClean="0"/>
              <a:t>atime</a:t>
            </a:r>
            <a:r>
              <a:rPr lang="en-US" altLang="zh-TW" dirty="0" smtClean="0"/>
              <a:t> N		</a:t>
            </a:r>
            <a:r>
              <a:rPr lang="zh-TW" altLang="en-US" dirty="0" smtClean="0"/>
              <a:t>檔案最後存取時間是</a:t>
            </a:r>
            <a:r>
              <a:rPr lang="en-US" altLang="zh-TW" dirty="0" smtClean="0"/>
              <a:t>N</a:t>
            </a:r>
            <a:r>
              <a:rPr lang="zh-TW" altLang="en-US" dirty="0" smtClean="0"/>
              <a:t>天以前</a:t>
            </a:r>
            <a:endParaRPr lang="en-US" altLang="zh-TW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TW" dirty="0" smtClean="0"/>
              <a:t>-</a:t>
            </a:r>
            <a:r>
              <a:rPr lang="en-US" altLang="zh-TW" dirty="0" err="1" smtClean="0"/>
              <a:t>mtime</a:t>
            </a:r>
            <a:r>
              <a:rPr lang="en-US" altLang="zh-TW" dirty="0" smtClean="0"/>
              <a:t> N		</a:t>
            </a:r>
            <a:r>
              <a:rPr lang="zh-TW" altLang="en-US" dirty="0" smtClean="0"/>
              <a:t>檔案最後修改時間是</a:t>
            </a:r>
            <a:r>
              <a:rPr lang="en-US" altLang="zh-TW" dirty="0" smtClean="0"/>
              <a:t>N</a:t>
            </a:r>
            <a:r>
              <a:rPr lang="zh-TW" altLang="en-US" dirty="0" smtClean="0"/>
              <a:t>天以前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-newer </a:t>
            </a:r>
            <a:r>
              <a:rPr lang="en-US" altLang="zh-TW" dirty="0" err="1" smtClean="0"/>
              <a:t>otherfile</a:t>
            </a:r>
            <a:r>
              <a:rPr lang="en-US" altLang="zh-TW" dirty="0" smtClean="0"/>
              <a:t>		</a:t>
            </a:r>
            <a:r>
              <a:rPr lang="zh-TW" altLang="en-US" dirty="0" smtClean="0"/>
              <a:t>檔案比</a:t>
            </a:r>
            <a:r>
              <a:rPr lang="en-US" altLang="zh-TW" dirty="0" err="1" smtClean="0"/>
              <a:t>otherfile</a:t>
            </a:r>
            <a:r>
              <a:rPr lang="zh-TW" altLang="en-US" dirty="0" smtClean="0"/>
              <a:t>還要新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-name pattern		</a:t>
            </a:r>
            <a:r>
              <a:rPr lang="zh-TW" altLang="en-US" dirty="0" smtClean="0"/>
              <a:t>搜尋</a:t>
            </a:r>
            <a:r>
              <a:rPr lang="en-US" altLang="zh-TW" dirty="0" smtClean="0"/>
              <a:t>pattern</a:t>
            </a:r>
            <a:r>
              <a:rPr lang="zh-TW" altLang="en-US" dirty="0" smtClean="0"/>
              <a:t>名稱的檔案</a:t>
            </a:r>
            <a:endParaRPr lang="en-US" altLang="zh-TW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TW" dirty="0" smtClean="0"/>
              <a:t>-type C			</a:t>
            </a:r>
            <a:r>
              <a:rPr lang="zh-TW" altLang="en-US" dirty="0" smtClean="0"/>
              <a:t>檔案型態是</a:t>
            </a:r>
            <a:r>
              <a:rPr lang="en-US" altLang="zh-TW" dirty="0" smtClean="0"/>
              <a:t>C</a:t>
            </a:r>
            <a:r>
              <a:rPr lang="zh-TW" altLang="en-US" dirty="0" smtClean="0"/>
              <a:t>的檔案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-user username		</a:t>
            </a:r>
            <a:r>
              <a:rPr lang="zh-TW" altLang="en-US" dirty="0" smtClean="0"/>
              <a:t>檔案為</a:t>
            </a:r>
            <a:r>
              <a:rPr lang="en-US" altLang="zh-TW" dirty="0" smtClean="0"/>
              <a:t>username</a:t>
            </a:r>
            <a:r>
              <a:rPr lang="zh-TW" altLang="en-US" dirty="0" smtClean="0"/>
              <a:t>使用者所擁有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39552" y="4601084"/>
            <a:ext cx="4402832" cy="89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find </a:t>
            </a:r>
            <a:r>
              <a:rPr lang="en-US" altLang="zh-TW" dirty="0" smtClean="0"/>
              <a:t>. -newer test -print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44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命令</a:t>
            </a:r>
            <a:r>
              <a:rPr lang="en-US" altLang="zh-TW" dirty="0"/>
              <a:t>(command</a:t>
            </a:r>
            <a:r>
              <a:rPr lang="en-US" altLang="zh-TW" dirty="0" smtClean="0"/>
              <a:t>)-</a:t>
            </a:r>
            <a:r>
              <a:rPr lang="en-US" altLang="zh-TW" dirty="0" err="1" smtClean="0"/>
              <a:t>grep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-c	</a:t>
            </a:r>
            <a:r>
              <a:rPr lang="zh-TW" altLang="en-US" dirty="0"/>
              <a:t>不印出</a:t>
            </a:r>
            <a:r>
              <a:rPr lang="zh-TW" altLang="en-US" dirty="0" smtClean="0"/>
              <a:t>吻合的</a:t>
            </a:r>
            <a:r>
              <a:rPr lang="zh-TW" altLang="en-US" dirty="0"/>
              <a:t>那</a:t>
            </a:r>
            <a:r>
              <a:rPr lang="zh-TW" altLang="en-US" dirty="0" smtClean="0"/>
              <a:t>一行，只印出吻合的數量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-E	</a:t>
            </a:r>
            <a:r>
              <a:rPr lang="zh-TW" altLang="en-US" dirty="0" smtClean="0"/>
              <a:t>開啟延伸表示式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-h	</a:t>
            </a:r>
            <a:r>
              <a:rPr lang="zh-TW" altLang="en-US" dirty="0" smtClean="0"/>
              <a:t>輸出的結果不顯示檔案名稱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-I	</a:t>
            </a:r>
            <a:r>
              <a:rPr lang="zh-TW" altLang="en-US" dirty="0" smtClean="0"/>
              <a:t>忽略大小寫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-l	</a:t>
            </a:r>
            <a:r>
              <a:rPr lang="zh-TW" altLang="en-US" dirty="0" smtClean="0"/>
              <a:t>只列出檔案名稱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-v	</a:t>
            </a:r>
            <a:r>
              <a:rPr lang="zh-TW" altLang="en-US" dirty="0" smtClean="0"/>
              <a:t>反向比對，排除吻合樣本的結果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699792" y="5050050"/>
            <a:ext cx="291342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/>
              <a:t>grep</a:t>
            </a:r>
            <a:r>
              <a:rPr lang="en-US" altLang="zh-TW" dirty="0"/>
              <a:t> in word.txt</a:t>
            </a:r>
          </a:p>
          <a:p>
            <a:r>
              <a:rPr lang="en-US" altLang="zh-TW" dirty="0" err="1"/>
              <a:t>grep</a:t>
            </a:r>
            <a:r>
              <a:rPr lang="en-US" altLang="zh-TW" dirty="0"/>
              <a:t> </a:t>
            </a:r>
            <a:r>
              <a:rPr lang="en-US" altLang="zh-TW" dirty="0" smtClean="0"/>
              <a:t> -c in word.txt word2.txt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1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正規表示式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1448" y="2060848"/>
            <a:ext cx="4546848" cy="1756792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^	</a:t>
            </a:r>
            <a:r>
              <a:rPr lang="zh-TW" altLang="en-US" dirty="0" smtClean="0"/>
              <a:t>一行的行首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$	</a:t>
            </a:r>
            <a:r>
              <a:rPr lang="zh-TW" altLang="en-US" dirty="0" smtClean="0"/>
              <a:t>一行的行尾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.	</a:t>
            </a:r>
            <a:r>
              <a:rPr lang="zh-TW" altLang="en-US" dirty="0" smtClean="0"/>
              <a:t>任何單獨字元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[]	</a:t>
            </a:r>
            <a:r>
              <a:rPr lang="zh-TW" altLang="en-US" dirty="0" smtClean="0"/>
              <a:t>包含一些字元範圍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只要其中一個字元吻合即可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331640" y="4005064"/>
            <a:ext cx="5987008" cy="21602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TW" smtClean="0">
                <a:solidFill>
                  <a:srgbClr val="FF0000"/>
                </a:solidFill>
              </a:rPr>
              <a:t>grep e$ </a:t>
            </a:r>
            <a:r>
              <a:rPr lang="en-US" altLang="zh-TW" smtClean="0"/>
              <a:t>word2.txt</a:t>
            </a:r>
          </a:p>
          <a:p>
            <a:pPr marL="0" indent="0">
              <a:buFont typeface="Wingdings" pitchFamily="2" charset="2"/>
              <a:buNone/>
            </a:pPr>
            <a:endParaRPr lang="en-US" altLang="zh-TW" smtClean="0"/>
          </a:p>
          <a:p>
            <a:pPr marL="0" indent="0">
              <a:buFont typeface="Wingdings" pitchFamily="2" charset="2"/>
              <a:buNone/>
            </a:pPr>
            <a:r>
              <a:rPr lang="en-US" altLang="zh-TW" smtClean="0"/>
              <a:t>art thou not, datal vision, sensible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mtClean="0"/>
              <a:t>I see three yet, in form as palpable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smtClean="0"/>
              <a:t>….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9091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正規表示式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755576" y="4077072"/>
            <a:ext cx="7542088" cy="21602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TW" dirty="0" err="1" smtClean="0">
                <a:solidFill>
                  <a:srgbClr val="FF0000"/>
                </a:solidFill>
              </a:rPr>
              <a:t>grep</a:t>
            </a:r>
            <a:r>
              <a:rPr lang="en-US" altLang="zh-TW" dirty="0" smtClean="0">
                <a:solidFill>
                  <a:srgbClr val="FF0000"/>
                </a:solidFill>
              </a:rPr>
              <a:t> –E [a-z] \{10\} </a:t>
            </a:r>
            <a:r>
              <a:rPr lang="en-US" altLang="zh-TW" dirty="0" smtClean="0"/>
              <a:t>word2.txt</a:t>
            </a:r>
          </a:p>
          <a:p>
            <a:pPr marL="0" indent="0">
              <a:buFont typeface="Wingdings" pitchFamily="2" charset="2"/>
              <a:buNone/>
            </a:pPr>
            <a:endParaRPr lang="en-US" altLang="zh-TW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TW" dirty="0"/>
              <a:t>p</a:t>
            </a:r>
            <a:r>
              <a:rPr lang="en-US" altLang="zh-TW" dirty="0" smtClean="0"/>
              <a:t>roceeding from the heat-oppressed brain?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dirty="0"/>
              <a:t>a</a:t>
            </a:r>
            <a:r>
              <a:rPr lang="en-US" altLang="zh-TW" dirty="0" smtClean="0"/>
              <a:t>nd such an instrument I was to use.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dirty="0" smtClean="0"/>
              <a:t>…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195736" y="2060848"/>
            <a:ext cx="4546848" cy="17567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TW" dirty="0" smtClean="0"/>
              <a:t>?	</a:t>
            </a:r>
            <a:r>
              <a:rPr lang="zh-TW" altLang="en-US" dirty="0" smtClean="0"/>
              <a:t>選擇性比對</a:t>
            </a:r>
            <a:endParaRPr lang="en-US" altLang="zh-TW" dirty="0" smtClean="0"/>
          </a:p>
          <a:p>
            <a:pPr marL="0" indent="0">
              <a:buFont typeface="Wingdings" pitchFamily="2" charset="2"/>
              <a:buNone/>
            </a:pPr>
            <a:r>
              <a:rPr lang="zh-TW" altLang="en-US" dirty="0"/>
              <a:t>*</a:t>
            </a:r>
            <a:r>
              <a:rPr lang="en-US" altLang="zh-TW" dirty="0" smtClean="0"/>
              <a:t>	</a:t>
            </a:r>
            <a:r>
              <a:rPr lang="zh-TW" altLang="en-US" dirty="0" smtClean="0"/>
              <a:t>吻合</a:t>
            </a:r>
            <a:r>
              <a:rPr lang="en-US" altLang="zh-TW" dirty="0" smtClean="0"/>
              <a:t>0</a:t>
            </a:r>
            <a:r>
              <a:rPr lang="zh-TW" altLang="en-US" dirty="0" smtClean="0"/>
              <a:t>次或多次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+</a:t>
            </a:r>
            <a:r>
              <a:rPr lang="en-US" altLang="zh-TW" dirty="0" smtClean="0"/>
              <a:t>	</a:t>
            </a:r>
            <a:r>
              <a:rPr lang="zh-TW" altLang="en-US" dirty="0" smtClean="0"/>
              <a:t>吻合</a:t>
            </a:r>
            <a:r>
              <a:rPr lang="en-US" altLang="zh-TW" dirty="0" smtClean="0"/>
              <a:t>1</a:t>
            </a:r>
            <a:r>
              <a:rPr lang="zh-TW" altLang="en-US" dirty="0" smtClean="0"/>
              <a:t>次</a:t>
            </a:r>
            <a:r>
              <a:rPr lang="zh-TW" altLang="en-US" dirty="0"/>
              <a:t>或</a:t>
            </a:r>
            <a:r>
              <a:rPr lang="zh-TW" altLang="en-US" dirty="0" smtClean="0"/>
              <a:t>多次</a:t>
            </a:r>
            <a:endParaRPr lang="en-US" altLang="zh-TW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TW" dirty="0" smtClean="0"/>
              <a:t>{n}	</a:t>
            </a:r>
            <a:r>
              <a:rPr lang="zh-TW" altLang="en-US" dirty="0" smtClean="0"/>
              <a:t>吻合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</a:t>
            </a:r>
            <a:endParaRPr lang="en-US" altLang="zh-TW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TW" dirty="0" smtClean="0"/>
              <a:t>{n,}	</a:t>
            </a:r>
            <a:r>
              <a:rPr lang="zh-TW" altLang="en-US" dirty="0" smtClean="0"/>
              <a:t>吻合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次以上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{</a:t>
            </a:r>
            <a:r>
              <a:rPr lang="en-US" altLang="zh-TW" dirty="0" err="1" smtClean="0"/>
              <a:t>n,m</a:t>
            </a:r>
            <a:r>
              <a:rPr lang="en-US" altLang="zh-TW" dirty="0" smtClean="0"/>
              <a:t>}	</a:t>
            </a:r>
            <a:r>
              <a:rPr lang="zh-TW" altLang="en-US" dirty="0"/>
              <a:t>吻合</a:t>
            </a:r>
            <a:r>
              <a:rPr lang="en-US" altLang="zh-TW" dirty="0"/>
              <a:t>n</a:t>
            </a:r>
            <a:r>
              <a:rPr lang="zh-TW" altLang="en-US" dirty="0" smtClean="0"/>
              <a:t>次到</a:t>
            </a:r>
            <a:r>
              <a:rPr lang="en-US" altLang="zh-TW" dirty="0" smtClean="0"/>
              <a:t>m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1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命令</a:t>
            </a:r>
            <a:r>
              <a:rPr lang="zh-TW" altLang="en-US" dirty="0" smtClean="0"/>
              <a:t>的</a:t>
            </a:r>
            <a:r>
              <a:rPr lang="zh-TW" altLang="en-US" dirty="0"/>
              <a:t>執行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988840"/>
            <a:ext cx="8651304" cy="154076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echo The current users are </a:t>
            </a:r>
            <a:r>
              <a:rPr lang="en-US" altLang="zh-TW" dirty="0">
                <a:solidFill>
                  <a:srgbClr val="FF0000"/>
                </a:solidFill>
              </a:rPr>
              <a:t>$(</a:t>
            </a:r>
            <a:r>
              <a:rPr lang="en-US" altLang="zh-TW" dirty="0"/>
              <a:t>who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endParaRPr lang="nl-NL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 altLang="zh-TW" dirty="0" smtClean="0">
                <a:solidFill>
                  <a:schemeClr val="tx1"/>
                </a:solidFill>
              </a:rPr>
              <a:t>root     </a:t>
            </a:r>
            <a:r>
              <a:rPr lang="nl-NL" altLang="zh-TW" dirty="0">
                <a:solidFill>
                  <a:schemeClr val="tx1"/>
                </a:solidFill>
              </a:rPr>
              <a:t>pts/0        2014-07-10 10:31 (192.168.0.60)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23528" y="4509120"/>
            <a:ext cx="8651304" cy="15407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TW" dirty="0">
                <a:solidFill>
                  <a:schemeClr val="tx1"/>
                </a:solidFill>
              </a:rPr>
              <a:t>f</a:t>
            </a:r>
            <a:r>
              <a:rPr lang="en-US" altLang="zh-TW" dirty="0" smtClean="0">
                <a:solidFill>
                  <a:schemeClr val="tx1"/>
                </a:solidFill>
              </a:rPr>
              <a:t>or i in 1 2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do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en-US" altLang="zh-TW" dirty="0" err="1" smtClean="0">
                <a:solidFill>
                  <a:schemeClr val="tx1"/>
                </a:solidFill>
              </a:rPr>
              <a:t>my_secret_process</a:t>
            </a:r>
            <a:r>
              <a:rPr lang="en-US" altLang="zh-TW" dirty="0" smtClean="0">
                <a:solidFill>
                  <a:schemeClr val="tx1"/>
                </a:solidFill>
              </a:rPr>
              <a:t> $</a:t>
            </a:r>
            <a:r>
              <a:rPr lang="en-US" altLang="zh-TW" dirty="0" smtClean="0">
                <a:solidFill>
                  <a:srgbClr val="FF0000"/>
                </a:solidFill>
              </a:rPr>
              <a:t>{</a:t>
            </a:r>
            <a:r>
              <a:rPr lang="en-US" altLang="zh-TW" dirty="0" smtClean="0">
                <a:solidFill>
                  <a:schemeClr val="tx1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}</a:t>
            </a:r>
            <a:r>
              <a:rPr lang="en-US" altLang="zh-TW" dirty="0" smtClean="0">
                <a:solidFill>
                  <a:schemeClr val="tx1"/>
                </a:solidFill>
              </a:rPr>
              <a:t>_</a:t>
            </a:r>
            <a:r>
              <a:rPr lang="en-US" altLang="zh-TW" dirty="0" err="1" smtClean="0">
                <a:solidFill>
                  <a:schemeClr val="tx1"/>
                </a:solidFill>
              </a:rPr>
              <a:t>tmp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done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3789" y="39957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參數展開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03315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Here Documents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07504" y="2949353"/>
            <a:ext cx="2376264" cy="1844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TW" dirty="0" smtClean="0"/>
              <a:t>That is Line 1</a:t>
            </a:r>
          </a:p>
          <a:p>
            <a:pPr marL="0" indent="0">
              <a:buNone/>
            </a:pPr>
            <a:r>
              <a:rPr lang="en-US" altLang="zh-TW" dirty="0"/>
              <a:t>That is Line </a:t>
            </a:r>
            <a:r>
              <a:rPr lang="en-US" altLang="zh-TW" dirty="0" smtClean="0"/>
              <a:t>2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That is Line </a:t>
            </a:r>
            <a:r>
              <a:rPr lang="en-US" altLang="zh-TW" dirty="0" smtClean="0"/>
              <a:t>3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That is Line 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555776" y="2824696"/>
            <a:ext cx="3816424" cy="233249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TW" dirty="0" err="1"/>
              <a:t>e</a:t>
            </a:r>
            <a:r>
              <a:rPr lang="en-US" altLang="zh-TW" dirty="0" err="1" smtClean="0"/>
              <a:t>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a_text_file</a:t>
            </a:r>
            <a:r>
              <a:rPr lang="en-US" altLang="zh-TW" dirty="0" smtClean="0"/>
              <a:t> &lt;&lt;!</a:t>
            </a:r>
            <a:r>
              <a:rPr lang="en-US" altLang="zh-TW" dirty="0" err="1" smtClean="0"/>
              <a:t>FunkyStuff</a:t>
            </a:r>
            <a:r>
              <a:rPr lang="en-US" altLang="zh-TW" dirty="0" smtClean="0"/>
              <a:t>!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dirty="0" smtClean="0"/>
              <a:t>3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dirty="0"/>
              <a:t>d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dirty="0" smtClean="0"/>
              <a:t>.,\$s/is/was/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dirty="0" smtClean="0"/>
              <a:t>W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dirty="0"/>
              <a:t>q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!</a:t>
            </a:r>
            <a:r>
              <a:rPr lang="en-US" altLang="zh-TW" dirty="0" err="1"/>
              <a:t>FunkyStuff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444208" y="2949353"/>
            <a:ext cx="2798932" cy="158417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TW" dirty="0" smtClean="0"/>
              <a:t>That is Line 1</a:t>
            </a:r>
          </a:p>
          <a:p>
            <a:pPr marL="0" indent="0">
              <a:buNone/>
            </a:pPr>
            <a:r>
              <a:rPr lang="en-US" altLang="zh-TW" dirty="0"/>
              <a:t>That is Line </a:t>
            </a:r>
            <a:r>
              <a:rPr lang="en-US" altLang="zh-TW" dirty="0" smtClean="0"/>
              <a:t>2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smtClean="0"/>
              <a:t>That was </a:t>
            </a:r>
            <a:r>
              <a:rPr lang="en-US" altLang="zh-TW" dirty="0"/>
              <a:t>Line 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-68987" y="3025131"/>
            <a:ext cx="35298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sz="26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altLang="zh-TW" sz="2600" dirty="0" smtClean="0">
                <a:solidFill>
                  <a:srgbClr val="FF0000"/>
                </a:solidFill>
              </a:rPr>
              <a:t>3</a:t>
            </a:r>
          </a:p>
          <a:p>
            <a:r>
              <a:rPr lang="en-US" altLang="zh-TW" sz="2600" dirty="0">
                <a:solidFill>
                  <a:srgbClr val="FF0000"/>
                </a:solidFill>
              </a:rPr>
              <a:t>4</a:t>
            </a:r>
            <a:endParaRPr lang="zh-TW" alt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77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Scripts</a:t>
            </a:r>
            <a:r>
              <a:rPr lang="zh-TW" altLang="en-US" dirty="0" smtClean="0"/>
              <a:t>的除錯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08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err="1"/>
              <a:t>s</a:t>
            </a:r>
            <a:r>
              <a:rPr lang="en-US" altLang="zh-TW" dirty="0" err="1" smtClean="0"/>
              <a:t>h</a:t>
            </a:r>
            <a:r>
              <a:rPr lang="en-US" altLang="zh-TW" dirty="0" smtClean="0"/>
              <a:t> –n &lt;script&gt; </a:t>
            </a:r>
            <a:r>
              <a:rPr lang="zh-TW" altLang="en-US" dirty="0" smtClean="0"/>
              <a:t>檢查語法錯誤，不會執行命令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/>
              <a:t>s</a:t>
            </a:r>
            <a:r>
              <a:rPr lang="en-US" altLang="zh-TW" dirty="0" err="1" smtClean="0"/>
              <a:t>h</a:t>
            </a:r>
            <a:r>
              <a:rPr lang="en-US" altLang="zh-TW" dirty="0" smtClean="0"/>
              <a:t> –v </a:t>
            </a:r>
            <a:r>
              <a:rPr lang="en-US" altLang="zh-TW" dirty="0"/>
              <a:t>&lt;script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在執行命令之前，</a:t>
            </a:r>
            <a:r>
              <a:rPr lang="en-US" altLang="zh-TW" dirty="0" smtClean="0"/>
              <a:t>echo</a:t>
            </a:r>
            <a:r>
              <a:rPr lang="zh-TW" altLang="en-US" dirty="0" smtClean="0"/>
              <a:t>命令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sh</a:t>
            </a:r>
            <a:r>
              <a:rPr lang="en-US" altLang="zh-TW" dirty="0" smtClean="0"/>
              <a:t> –x </a:t>
            </a:r>
            <a:r>
              <a:rPr lang="en-US" altLang="zh-TW" dirty="0"/>
              <a:t>&lt;script</a:t>
            </a:r>
            <a:r>
              <a:rPr lang="en-US" altLang="zh-TW" dirty="0" smtClean="0"/>
              <a:t>&gt;</a:t>
            </a:r>
            <a:r>
              <a:rPr lang="zh-TW" altLang="en-US" dirty="0"/>
              <a:t>在執行命令</a:t>
            </a:r>
            <a:r>
              <a:rPr lang="zh-TW" altLang="en-US" dirty="0" smtClean="0"/>
              <a:t>之後，</a:t>
            </a:r>
            <a:r>
              <a:rPr lang="en-US" altLang="zh-TW" dirty="0"/>
              <a:t>echo</a:t>
            </a:r>
            <a:r>
              <a:rPr lang="zh-TW" altLang="en-US" dirty="0" smtClean="0"/>
              <a:t>命令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 smtClean="0"/>
              <a:t>sh</a:t>
            </a:r>
            <a:r>
              <a:rPr lang="en-US" altLang="zh-TW" dirty="0" smtClean="0"/>
              <a:t> –u </a:t>
            </a:r>
            <a:r>
              <a:rPr lang="en-US" altLang="zh-TW" dirty="0"/>
              <a:t>&lt;script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使用到未定義變數時，發出錯誤訊息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95536" y="3774740"/>
            <a:ext cx="8229600" cy="15264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for i in 1 2</a:t>
            </a:r>
          </a:p>
          <a:p>
            <a:pPr marL="0" indent="0">
              <a:buNone/>
            </a:pPr>
            <a:r>
              <a:rPr lang="en-US" altLang="zh-TW" dirty="0"/>
              <a:t>do</a:t>
            </a:r>
          </a:p>
          <a:p>
            <a:pPr marL="0" indent="0">
              <a:buNone/>
            </a:pPr>
            <a:r>
              <a:rPr lang="en-US" altLang="zh-TW" dirty="0"/>
              <a:t>        echo </a:t>
            </a:r>
            <a:r>
              <a:rPr lang="en-US" altLang="zh-TW" dirty="0" smtClean="0"/>
              <a:t>${i}_</a:t>
            </a:r>
            <a:r>
              <a:rPr lang="en-US" altLang="zh-TW" dirty="0" err="1" smtClean="0"/>
              <a:t>tmp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04416" y="5373216"/>
            <a:ext cx="8229600" cy="12961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err="1"/>
              <a:t>sh</a:t>
            </a:r>
            <a:r>
              <a:rPr lang="en-US" altLang="zh-TW" dirty="0"/>
              <a:t> –n </a:t>
            </a:r>
            <a:r>
              <a:rPr lang="en-US" altLang="zh-TW" dirty="0" smtClean="0"/>
              <a:t>test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./</a:t>
            </a:r>
            <a:r>
              <a:rPr lang="en-US" altLang="zh-TW" dirty="0">
                <a:solidFill>
                  <a:srgbClr val="FF0000"/>
                </a:solidFill>
              </a:rPr>
              <a:t>test: 8: Syntax error: end of file unexpected (expecting "done")</a:t>
            </a:r>
          </a:p>
        </p:txBody>
      </p:sp>
    </p:spTree>
    <p:extLst>
      <p:ext uri="{BB962C8B-B14F-4D97-AF65-F5344CB8AC3E}">
        <p14:creationId xmlns:p14="http://schemas.microsoft.com/office/powerpoint/2010/main" val="422949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bc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4074678"/>
            <a:ext cx="7581528" cy="252145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1600200"/>
            <a:ext cx="8229600" cy="463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 smtClean="0">
                <a:effectLst/>
              </a:rPr>
              <a:t>bc</a:t>
            </a:r>
            <a:r>
              <a:rPr lang="zh-TW" altLang="en-US" dirty="0" smtClean="0">
                <a:effectLst/>
              </a:rPr>
              <a:t>是一種支持任意精度的交互執行的計算語言</a:t>
            </a:r>
            <a:endParaRPr lang="en-US" altLang="zh-TW" dirty="0" smtClean="0">
              <a:effectLst/>
            </a:endParaRPr>
          </a:p>
          <a:p>
            <a:r>
              <a:rPr lang="en-US" altLang="zh-TW" dirty="0" smtClean="0">
                <a:effectLst/>
              </a:rPr>
              <a:t>bash</a:t>
            </a:r>
            <a:r>
              <a:rPr lang="zh-TW" altLang="en-US" dirty="0" smtClean="0">
                <a:effectLst/>
              </a:rPr>
              <a:t>內建只支援整數的四則運算，但是並不支援浮點運算</a:t>
            </a:r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而</a:t>
            </a:r>
            <a:r>
              <a:rPr lang="en-US" altLang="zh-TW" dirty="0" err="1" smtClean="0">
                <a:effectLst/>
              </a:rPr>
              <a:t>bc</a:t>
            </a:r>
            <a:r>
              <a:rPr lang="zh-TW" altLang="en-US" dirty="0" smtClean="0">
                <a:effectLst/>
              </a:rPr>
              <a:t>命令可以很方便的進行浮點數運算、整數運算。</a:t>
            </a:r>
            <a:endParaRPr lang="en-US" altLang="zh-TW" dirty="0" smtClean="0">
              <a:effectLst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93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Shell 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827584" y="3933056"/>
            <a:ext cx="5698976" cy="2116832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特</a:t>
            </a:r>
            <a:r>
              <a:rPr lang="zh-TW" altLang="en-US" dirty="0" smtClean="0">
                <a:solidFill>
                  <a:srgbClr val="FF0000"/>
                </a:solidFill>
              </a:rPr>
              <a:t>點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zh-TW" dirty="0" smtClean="0"/>
              <a:t>Shell </a:t>
            </a:r>
            <a:r>
              <a:rPr lang="zh-TW" altLang="en-US" dirty="0" smtClean="0"/>
              <a:t>快速且簡單</a:t>
            </a:r>
            <a:endParaRPr lang="en-US" altLang="zh-TW" dirty="0" smtClean="0"/>
          </a:p>
          <a:p>
            <a:r>
              <a:rPr lang="en-US" altLang="zh-TW" dirty="0" smtClean="0"/>
              <a:t>Shell</a:t>
            </a:r>
            <a:r>
              <a:rPr lang="zh-TW" altLang="en-US" dirty="0" smtClean="0"/>
              <a:t>一般稱為</a:t>
            </a:r>
            <a:r>
              <a:rPr lang="en-US" altLang="zh-TW" dirty="0" smtClean="0"/>
              <a:t>script</a:t>
            </a:r>
          </a:p>
          <a:p>
            <a:r>
              <a:rPr lang="zh-TW" altLang="en-US" dirty="0" smtClean="0"/>
              <a:t>一行一行執行，更容易除錯</a:t>
            </a:r>
            <a:endParaRPr lang="zh-TW" altLang="en-US" dirty="0"/>
          </a:p>
        </p:txBody>
      </p:sp>
      <p:sp>
        <p:nvSpPr>
          <p:cNvPr id="4" name="內容版面配置區 9"/>
          <p:cNvSpPr txBox="1">
            <a:spLocks/>
          </p:cNvSpPr>
          <p:nvPr/>
        </p:nvSpPr>
        <p:spPr>
          <a:xfrm>
            <a:off x="827584" y="1955547"/>
            <a:ext cx="7488832" cy="211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Shell</a:t>
            </a:r>
          </a:p>
          <a:p>
            <a:pPr marL="0" indent="0">
              <a:buNone/>
            </a:pPr>
            <a:r>
              <a:rPr lang="en-US" altLang="zh-TW" dirty="0" smtClean="0"/>
              <a:t>Shell</a:t>
            </a:r>
            <a:r>
              <a:rPr lang="zh-TW" altLang="en-US" dirty="0" smtClean="0"/>
              <a:t>是使用者與</a:t>
            </a:r>
            <a:r>
              <a:rPr lang="en-US" altLang="zh-TW" dirty="0" err="1" smtClean="0"/>
              <a:t>Linxu</a:t>
            </a:r>
            <a:r>
              <a:rPr lang="zh-TW" altLang="en-US" dirty="0" smtClean="0"/>
              <a:t>系統的介面，可以輸入命令，交由作業系統去執行。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54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bc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1600200"/>
            <a:ext cx="8229600" cy="463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可</a:t>
            </a:r>
            <a:r>
              <a:rPr lang="zh-TW" altLang="en-US" dirty="0" smtClean="0">
                <a:effectLst/>
              </a:rPr>
              <a:t>支援</a:t>
            </a:r>
            <a:r>
              <a:rPr lang="zh-TW" altLang="en-US" dirty="0">
                <a:effectLst/>
              </a:rPr>
              <a:t>浮點數</a:t>
            </a:r>
            <a:r>
              <a:rPr lang="zh-TW" altLang="en-US" dirty="0" smtClean="0">
                <a:effectLst/>
              </a:rPr>
              <a:t>運算</a:t>
            </a:r>
            <a:endParaRPr lang="en-US" altLang="zh-TW" dirty="0" smtClean="0">
              <a:effectLst/>
            </a:endParaRPr>
          </a:p>
          <a:p>
            <a:r>
              <a:rPr lang="en-US" altLang="zh-TW" dirty="0" smtClean="0"/>
              <a:t>scale – </a:t>
            </a:r>
            <a:r>
              <a:rPr lang="zh-TW" altLang="en-US" dirty="0" smtClean="0"/>
              <a:t>顯示小數點後的位數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242" y="2996952"/>
            <a:ext cx="8229600" cy="2752530"/>
          </a:xfrm>
          <a:prstGeom prst="rect">
            <a:avLst/>
          </a:prstGeom>
          <a:ln w="349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75548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bc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1600200"/>
            <a:ext cx="8229600" cy="463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可</a:t>
            </a:r>
            <a:r>
              <a:rPr lang="zh-TW" altLang="en-US" dirty="0" smtClean="0">
                <a:effectLst/>
              </a:rPr>
              <a:t>支援</a:t>
            </a:r>
            <a:r>
              <a:rPr lang="zh-TW" altLang="en-US" dirty="0">
                <a:effectLst/>
              </a:rPr>
              <a:t>浮點</a:t>
            </a:r>
            <a:r>
              <a:rPr lang="zh-TW" altLang="en-US" dirty="0" smtClean="0">
                <a:effectLst/>
              </a:rPr>
              <a:t>數比</a:t>
            </a:r>
            <a:r>
              <a:rPr lang="zh-TW" altLang="en-US" dirty="0">
                <a:effectLst/>
              </a:rPr>
              <a:t>較</a:t>
            </a:r>
            <a:endParaRPr lang="en-US" altLang="zh-TW" dirty="0" smtClean="0">
              <a:effectLst/>
            </a:endParaRPr>
          </a:p>
          <a:p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984196"/>
            <a:ext cx="8229600" cy="186909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48511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</a:t>
            </a:r>
            <a:r>
              <a:rPr lang="en-US" altLang="zh-TW" dirty="0" smtClean="0"/>
              <a:t>Pipe</a:t>
            </a:r>
            <a:r>
              <a:rPr lang="zh-TW" altLang="en-US" dirty="0" smtClean="0"/>
              <a:t>來計算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564904"/>
            <a:ext cx="3476625" cy="43815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694" y="3704443"/>
            <a:ext cx="4581525" cy="42862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189" y="4834457"/>
            <a:ext cx="3990975" cy="82867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5325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0" y="-19400"/>
            <a:ext cx="9144000" cy="6877400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 Thanks for your listening !!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Shell </a:t>
            </a:r>
            <a:r>
              <a:rPr lang="zh-TW" altLang="en-US" dirty="0" smtClean="0"/>
              <a:t>進行程式設計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1475656" y="2204864"/>
            <a:ext cx="5616624" cy="3240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1- </a:t>
            </a:r>
            <a:r>
              <a:rPr lang="zh-TW" altLang="en-US" dirty="0" smtClean="0"/>
              <a:t>使用</a:t>
            </a:r>
            <a:r>
              <a:rPr lang="zh-TW" altLang="en-US" dirty="0"/>
              <a:t>文字</a:t>
            </a:r>
            <a:r>
              <a:rPr lang="zh-TW" altLang="en-US" dirty="0" smtClean="0"/>
              <a:t>編輯器，產生一個檔案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2000" dirty="0" smtClean="0">
                <a:solidFill>
                  <a:srgbClr val="FF0000"/>
                </a:solidFill>
              </a:rPr>
              <a:t>vim test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2- </a:t>
            </a:r>
            <a:r>
              <a:rPr lang="en-US" altLang="zh-TW" dirty="0" err="1" smtClean="0"/>
              <a:t>chmod</a:t>
            </a:r>
            <a:r>
              <a:rPr lang="en-US" altLang="zh-TW" dirty="0" smtClean="0"/>
              <a:t> +x </a:t>
            </a:r>
            <a:r>
              <a:rPr lang="zh-TW" altLang="en-US" dirty="0" smtClean="0"/>
              <a:t>檔案名稱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chmod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+x </a:t>
            </a:r>
            <a:r>
              <a:rPr lang="en-US" altLang="zh-TW" sz="2000" dirty="0" smtClean="0">
                <a:solidFill>
                  <a:srgbClr val="FF0000"/>
                </a:solidFill>
              </a:rPr>
              <a:t>test</a:t>
            </a:r>
          </a:p>
          <a:p>
            <a:pPr marL="0" indent="0">
              <a:buNone/>
            </a:pPr>
            <a:r>
              <a:rPr lang="en-US" altLang="zh-TW" dirty="0" smtClean="0"/>
              <a:t>3- ./</a:t>
            </a:r>
            <a:r>
              <a:rPr lang="zh-TW" altLang="en-US" dirty="0" smtClean="0"/>
              <a:t>檔案名稱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2000" dirty="0" smtClean="0">
                <a:solidFill>
                  <a:srgbClr val="FF0000"/>
                </a:solidFill>
              </a:rPr>
              <a:t>./test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2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en-US" altLang="zh-TW" dirty="0" smtClean="0"/>
              <a:t>(variables)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614500"/>
            <a:ext cx="4186808" cy="4637112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salutation=Hello</a:t>
            </a:r>
          </a:p>
          <a:p>
            <a:pPr marL="0" indent="0">
              <a:buNone/>
            </a:pPr>
            <a:r>
              <a:rPr lang="en-US" altLang="zh-TW" dirty="0" smtClean="0"/>
              <a:t>echo $salutation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Hello</a:t>
            </a:r>
          </a:p>
          <a:p>
            <a:pPr marL="0" indent="0">
              <a:buNone/>
            </a:pPr>
            <a:r>
              <a:rPr lang="en-US" altLang="zh-TW" dirty="0" smtClean="0"/>
              <a:t>Salutation=“Yes Dear”</a:t>
            </a:r>
          </a:p>
          <a:p>
            <a:pPr marL="0" indent="0">
              <a:buNone/>
            </a:pPr>
            <a:r>
              <a:rPr lang="en-US" altLang="zh-TW" dirty="0"/>
              <a:t>echo $salutation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Yes </a:t>
            </a:r>
            <a:r>
              <a:rPr lang="en-US" altLang="zh-TW" dirty="0" smtClean="0">
                <a:solidFill>
                  <a:srgbClr val="FF0000"/>
                </a:solidFill>
              </a:rPr>
              <a:t>Dear</a:t>
            </a:r>
          </a:p>
          <a:p>
            <a:pPr marL="0" indent="0">
              <a:buNone/>
            </a:pPr>
            <a:r>
              <a:rPr lang="en-US" altLang="zh-TW" dirty="0" smtClean="0"/>
              <a:t>salutation=7+5</a:t>
            </a:r>
          </a:p>
          <a:p>
            <a:pPr marL="0" indent="0">
              <a:buNone/>
            </a:pPr>
            <a:r>
              <a:rPr lang="en-US" altLang="zh-TW" dirty="0"/>
              <a:t>echo $salutation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7+5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436096" y="2842828"/>
            <a:ext cx="3071925" cy="21804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TW" dirty="0"/>
              <a:t>r</a:t>
            </a:r>
            <a:r>
              <a:rPr lang="en-US" altLang="zh-TW" dirty="0" smtClean="0"/>
              <a:t>ead salutation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Hello</a:t>
            </a:r>
          </a:p>
          <a:p>
            <a:pPr marL="0" indent="0">
              <a:buNone/>
            </a:pPr>
            <a:r>
              <a:rPr lang="en-US" altLang="zh-TW" dirty="0"/>
              <a:t>echo $salutation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Hello</a:t>
            </a:r>
          </a:p>
          <a:p>
            <a:pPr marL="0" indent="0">
              <a:buFont typeface="Wingdings" pitchFamily="2" charset="2"/>
              <a:buNone/>
            </a:pP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13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引號</a:t>
            </a:r>
            <a:r>
              <a:rPr lang="en-US" altLang="zh-TW" dirty="0" smtClean="0"/>
              <a:t>(quoting)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6371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 err="1" smtClean="0"/>
              <a:t>myvar</a:t>
            </a:r>
            <a:r>
              <a:rPr lang="en-US" altLang="zh-TW" dirty="0" smtClean="0"/>
              <a:t>=“Hi there”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</a:t>
            </a:r>
            <a:r>
              <a:rPr lang="en-US" altLang="zh-TW" dirty="0" smtClean="0"/>
              <a:t>cho     $</a:t>
            </a:r>
            <a:r>
              <a:rPr lang="en-US" altLang="zh-TW" dirty="0" err="1" smtClean="0"/>
              <a:t>myvar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echo </a:t>
            </a:r>
            <a:r>
              <a:rPr lang="en-US" altLang="zh-TW" dirty="0" smtClean="0"/>
              <a:t>“$</a:t>
            </a:r>
            <a:r>
              <a:rPr lang="en-US" altLang="zh-TW" dirty="0" err="1" smtClean="0"/>
              <a:t>myvar</a:t>
            </a:r>
            <a:r>
              <a:rPr lang="en-US" altLang="zh-TW" dirty="0" smtClean="0"/>
              <a:t>”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echo </a:t>
            </a:r>
            <a:r>
              <a:rPr lang="en-US" altLang="zh-TW" dirty="0" smtClean="0"/>
              <a:t>‘$</a:t>
            </a:r>
            <a:r>
              <a:rPr lang="en-US" altLang="zh-TW" dirty="0" err="1" smtClean="0"/>
              <a:t>myvar</a:t>
            </a:r>
            <a:r>
              <a:rPr lang="en-US" altLang="zh-TW" dirty="0" smtClean="0"/>
              <a:t>’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smtClean="0"/>
              <a:t>echo    \$</a:t>
            </a:r>
            <a:r>
              <a:rPr lang="en-US" altLang="zh-TW" dirty="0" err="1" smtClean="0"/>
              <a:t>myvar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echo Enter some test</a:t>
            </a:r>
          </a:p>
          <a:p>
            <a:pPr marL="0" indent="0">
              <a:buNone/>
            </a:pPr>
            <a:r>
              <a:rPr lang="en-US" altLang="zh-TW" dirty="0" smtClean="0"/>
              <a:t>read </a:t>
            </a:r>
            <a:r>
              <a:rPr lang="en-US" altLang="zh-TW" dirty="0" err="1" smtClean="0"/>
              <a:t>myvar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Hello</a:t>
            </a: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e</a:t>
            </a:r>
            <a:r>
              <a:rPr lang="en-US" altLang="zh-TW" dirty="0" smtClean="0"/>
              <a:t>cho $</a:t>
            </a:r>
            <a:r>
              <a:rPr lang="en-US" altLang="zh-TW" dirty="0" err="1" smtClean="0"/>
              <a:t>myvar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148064" y="2348880"/>
            <a:ext cx="3744416" cy="36724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Hi </a:t>
            </a:r>
            <a:r>
              <a:rPr lang="en-US" altLang="zh-TW" dirty="0" smtClean="0">
                <a:solidFill>
                  <a:srgbClr val="FF0000"/>
                </a:solidFill>
              </a:rPr>
              <a:t>there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Hi </a:t>
            </a:r>
            <a:r>
              <a:rPr lang="en-US" altLang="zh-TW" dirty="0" smtClean="0">
                <a:solidFill>
                  <a:srgbClr val="FF0000"/>
                </a:solidFill>
              </a:rPr>
              <a:t>there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$</a:t>
            </a:r>
            <a:r>
              <a:rPr lang="en-US" altLang="zh-TW" dirty="0" err="1">
                <a:solidFill>
                  <a:srgbClr val="FF0000"/>
                </a:solidFill>
              </a:rPr>
              <a:t>myvar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$</a:t>
            </a:r>
            <a:r>
              <a:rPr lang="en-US" altLang="zh-TW" dirty="0" err="1" smtClean="0">
                <a:solidFill>
                  <a:srgbClr val="FF0000"/>
                </a:solidFill>
              </a:rPr>
              <a:t>myvar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Hello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63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條件</a:t>
            </a:r>
            <a:r>
              <a:rPr lang="zh-TW" altLang="en-US" dirty="0" smtClean="0"/>
              <a:t>判斷</a:t>
            </a:r>
            <a:r>
              <a:rPr lang="en-US" altLang="zh-TW" dirty="0" smtClean="0"/>
              <a:t>(condition)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93304" y="1530144"/>
            <a:ext cx="2674640" cy="218884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i</a:t>
            </a:r>
            <a:r>
              <a:rPr lang="en-US" altLang="zh-TW" dirty="0" smtClean="0"/>
              <a:t>f </a:t>
            </a:r>
            <a:r>
              <a:rPr lang="en-US" altLang="zh-TW" dirty="0" smtClean="0">
                <a:solidFill>
                  <a:srgbClr val="FF0000"/>
                </a:solidFill>
              </a:rPr>
              <a:t>test</a:t>
            </a:r>
            <a:r>
              <a:rPr lang="en-US" altLang="zh-TW" dirty="0" smtClean="0"/>
              <a:t> –f </a:t>
            </a:r>
            <a:r>
              <a:rPr lang="en-US" altLang="zh-TW" dirty="0" err="1" smtClean="0"/>
              <a:t>test.c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then</a:t>
            </a:r>
          </a:p>
          <a:p>
            <a:pPr marL="0" indent="0">
              <a:buNone/>
            </a:pPr>
            <a:r>
              <a:rPr lang="en-US" altLang="zh-TW" dirty="0" smtClean="0"/>
              <a:t>…</a:t>
            </a:r>
          </a:p>
          <a:p>
            <a:pPr marL="0" indent="0">
              <a:buNone/>
            </a:pPr>
            <a:r>
              <a:rPr lang="en-US" altLang="zh-TW" dirty="0" smtClean="0"/>
              <a:t>fi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427984" y="1567172"/>
            <a:ext cx="2674640" cy="21888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b="1" kern="1200">
                <a:solidFill>
                  <a:srgbClr val="0C33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1B710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b="0" kern="120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kern="1200">
                <a:solidFill>
                  <a:srgbClr val="0C330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TW" dirty="0" smtClean="0"/>
              <a:t>if </a:t>
            </a:r>
            <a:r>
              <a:rPr lang="en-US" altLang="zh-TW" dirty="0" smtClean="0">
                <a:solidFill>
                  <a:srgbClr val="FF0000"/>
                </a:solidFill>
              </a:rPr>
              <a:t>[</a:t>
            </a:r>
            <a:r>
              <a:rPr lang="en-US" altLang="zh-TW" dirty="0" smtClean="0"/>
              <a:t> –f </a:t>
            </a:r>
            <a:r>
              <a:rPr lang="en-US" altLang="zh-TW" dirty="0" err="1" smtClean="0"/>
              <a:t>test.c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dirty="0" smtClean="0"/>
              <a:t>then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dirty="0" smtClean="0"/>
              <a:t>…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TW" dirty="0" smtClean="0"/>
              <a:t>fi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95936" y="2206816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=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65890" y="4492569"/>
            <a:ext cx="226386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String1 = String2</a:t>
            </a:r>
          </a:p>
          <a:p>
            <a:r>
              <a:rPr lang="en-US" altLang="zh-TW" dirty="0" smtClean="0"/>
              <a:t>String != String2</a:t>
            </a:r>
          </a:p>
          <a:p>
            <a:r>
              <a:rPr lang="en-US" altLang="zh-TW" dirty="0" smtClean="0"/>
              <a:t>-n String</a:t>
            </a:r>
          </a:p>
          <a:p>
            <a:r>
              <a:rPr lang="en-US" altLang="zh-TW" dirty="0" smtClean="0"/>
              <a:t>-z </a:t>
            </a:r>
            <a:r>
              <a:rPr lang="en-US" altLang="zh-TW" dirty="0"/>
              <a:t>String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419872" y="4077072"/>
            <a:ext cx="561145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-d</a:t>
            </a:r>
            <a:r>
              <a:rPr lang="en-US" altLang="zh-TW" dirty="0"/>
              <a:t> </a:t>
            </a:r>
            <a:r>
              <a:rPr lang="en-US" altLang="zh-TW" dirty="0" smtClean="0"/>
              <a:t> file	file</a:t>
            </a:r>
            <a:r>
              <a:rPr lang="zh-TW" altLang="en-US" dirty="0" smtClean="0"/>
              <a:t>是目錄</a:t>
            </a:r>
            <a:r>
              <a:rPr lang="en-US" altLang="zh-TW" dirty="0" smtClean="0"/>
              <a:t>	-s    file</a:t>
            </a:r>
            <a:r>
              <a:rPr lang="en-US" altLang="zh-TW" dirty="0"/>
              <a:t>	 </a:t>
            </a:r>
            <a:r>
              <a:rPr lang="en-US" altLang="zh-TW" dirty="0" smtClean="0"/>
              <a:t>file</a:t>
            </a:r>
            <a:r>
              <a:rPr lang="zh-TW" altLang="en-US" dirty="0" smtClean="0"/>
              <a:t>大小為非零</a:t>
            </a:r>
            <a:endParaRPr lang="en-US" altLang="zh-TW" dirty="0" smtClean="0"/>
          </a:p>
          <a:p>
            <a:r>
              <a:rPr lang="en-US" altLang="zh-TW" dirty="0" smtClean="0"/>
              <a:t>-e</a:t>
            </a:r>
            <a:r>
              <a:rPr lang="en-US" altLang="zh-TW" dirty="0"/>
              <a:t> </a:t>
            </a:r>
            <a:r>
              <a:rPr lang="en-US" altLang="zh-TW" dirty="0" smtClean="0"/>
              <a:t> file	file</a:t>
            </a:r>
            <a:r>
              <a:rPr lang="zh-TW" altLang="en-US" dirty="0" smtClean="0"/>
              <a:t>存在</a:t>
            </a:r>
            <a:r>
              <a:rPr lang="en-US" altLang="zh-TW" dirty="0" smtClean="0"/>
              <a:t>		-u   file	set-user-id</a:t>
            </a:r>
            <a:r>
              <a:rPr lang="zh-TW" altLang="en-US" dirty="0" smtClean="0"/>
              <a:t>有設定</a:t>
            </a:r>
            <a:endParaRPr lang="en-US" altLang="zh-TW" dirty="0" smtClean="0"/>
          </a:p>
          <a:p>
            <a:r>
              <a:rPr lang="en-US" altLang="zh-TW" dirty="0" smtClean="0"/>
              <a:t>-f   file	file</a:t>
            </a:r>
            <a:r>
              <a:rPr lang="zh-TW" altLang="en-US" dirty="0" smtClean="0"/>
              <a:t>是一般檔案</a:t>
            </a:r>
            <a:r>
              <a:rPr lang="en-US" altLang="zh-TW" dirty="0" smtClean="0"/>
              <a:t>	-w   file</a:t>
            </a:r>
            <a:r>
              <a:rPr lang="en-US" altLang="zh-TW" dirty="0"/>
              <a:t>	 </a:t>
            </a:r>
            <a:r>
              <a:rPr lang="en-US" altLang="zh-TW" dirty="0" smtClean="0"/>
              <a:t>file</a:t>
            </a:r>
            <a:r>
              <a:rPr lang="zh-TW" altLang="en-US" dirty="0" smtClean="0"/>
              <a:t>是可寫的</a:t>
            </a:r>
            <a:endParaRPr lang="en-US" altLang="zh-TW" dirty="0" smtClean="0"/>
          </a:p>
          <a:p>
            <a:r>
              <a:rPr lang="en-US" altLang="zh-TW" dirty="0" smtClean="0"/>
              <a:t>-g  file	set-group-id</a:t>
            </a:r>
            <a:r>
              <a:rPr lang="zh-TW" altLang="en-US" dirty="0"/>
              <a:t>有</a:t>
            </a:r>
            <a:r>
              <a:rPr lang="zh-TW" altLang="en-US" dirty="0" smtClean="0"/>
              <a:t>設定</a:t>
            </a:r>
            <a:endParaRPr lang="en-US" altLang="zh-TW" dirty="0"/>
          </a:p>
          <a:p>
            <a:r>
              <a:rPr lang="en-US" altLang="zh-TW" dirty="0" smtClean="0"/>
              <a:t>-r  </a:t>
            </a:r>
            <a:r>
              <a:rPr lang="en-US" altLang="zh-TW" dirty="0"/>
              <a:t>file	 </a:t>
            </a:r>
            <a:r>
              <a:rPr lang="en-US" altLang="zh-TW" dirty="0" smtClean="0"/>
              <a:t>file</a:t>
            </a:r>
            <a:r>
              <a:rPr lang="zh-TW" altLang="en-US" dirty="0" smtClean="0"/>
              <a:t>是可讀的</a:t>
            </a:r>
            <a:endParaRPr lang="en-US" altLang="zh-TW" dirty="0" smtClean="0"/>
          </a:p>
          <a:p>
            <a:r>
              <a:rPr lang="en-US" altLang="zh-TW" dirty="0"/>
              <a:t>-x    file	 file</a:t>
            </a:r>
            <a:r>
              <a:rPr lang="zh-TW" altLang="en-US" dirty="0"/>
              <a:t>是可執行的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778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條件</a:t>
            </a:r>
            <a:r>
              <a:rPr lang="zh-TW" altLang="en-US" dirty="0" smtClean="0"/>
              <a:t>判斷</a:t>
            </a:r>
            <a:r>
              <a:rPr lang="en-US" altLang="zh-TW" dirty="0" smtClean="0"/>
              <a:t>(condition)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27584" y="2564904"/>
            <a:ext cx="5611452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/>
              <a:t>-</a:t>
            </a:r>
            <a:r>
              <a:rPr lang="en-US" altLang="zh-TW" dirty="0" err="1" smtClean="0"/>
              <a:t>eq</a:t>
            </a:r>
            <a:r>
              <a:rPr lang="en-US" altLang="zh-TW" dirty="0" smtClean="0"/>
              <a:t> B	- </a:t>
            </a:r>
            <a:r>
              <a:rPr lang="zh-TW" altLang="en-US" dirty="0" smtClean="0"/>
              <a:t>表示式相等則為</a:t>
            </a:r>
            <a:r>
              <a:rPr lang="en-US" altLang="zh-TW" dirty="0" smtClean="0"/>
              <a:t>True</a:t>
            </a:r>
          </a:p>
          <a:p>
            <a:r>
              <a:rPr lang="en-US" altLang="zh-TW" dirty="0" smtClean="0"/>
              <a:t>A -ne B	-</a:t>
            </a:r>
            <a:r>
              <a:rPr lang="zh-TW" altLang="en-US" dirty="0" smtClean="0"/>
              <a:t> 表示式不相等</a:t>
            </a:r>
            <a:r>
              <a:rPr lang="zh-TW" altLang="en-US" dirty="0"/>
              <a:t>則為</a:t>
            </a:r>
            <a:r>
              <a:rPr lang="en-US" altLang="zh-TW" dirty="0"/>
              <a:t>True</a:t>
            </a:r>
          </a:p>
          <a:p>
            <a:r>
              <a:rPr lang="en-US" altLang="zh-TW" dirty="0" smtClean="0"/>
              <a:t>A </a:t>
            </a:r>
            <a:r>
              <a:rPr lang="en-US" altLang="zh-TW" dirty="0"/>
              <a:t>-</a:t>
            </a:r>
            <a:r>
              <a:rPr lang="en-US" altLang="zh-TW" dirty="0" err="1"/>
              <a:t>gt</a:t>
            </a:r>
            <a:r>
              <a:rPr lang="en-US" altLang="zh-TW" dirty="0"/>
              <a:t> </a:t>
            </a:r>
            <a:r>
              <a:rPr lang="en-US" altLang="zh-TW" dirty="0" smtClean="0"/>
              <a:t>B	- A&gt;B</a:t>
            </a:r>
            <a:r>
              <a:rPr lang="zh-TW" altLang="en-US" dirty="0" smtClean="0"/>
              <a:t> 則為</a:t>
            </a:r>
            <a:r>
              <a:rPr lang="en-US" altLang="zh-TW" dirty="0"/>
              <a:t>True</a:t>
            </a:r>
            <a:endParaRPr lang="en-US" altLang="zh-TW" dirty="0" smtClean="0"/>
          </a:p>
          <a:p>
            <a:r>
              <a:rPr lang="en-US" altLang="zh-TW" dirty="0" smtClean="0"/>
              <a:t>A-</a:t>
            </a:r>
            <a:r>
              <a:rPr lang="en-US" altLang="zh-TW" dirty="0" err="1" smtClean="0"/>
              <a:t>ge</a:t>
            </a:r>
            <a:r>
              <a:rPr lang="en-US" altLang="zh-TW" dirty="0"/>
              <a:t> </a:t>
            </a:r>
            <a:r>
              <a:rPr lang="en-US" altLang="zh-TW" dirty="0" smtClean="0"/>
              <a:t>B	- A&gt;=B</a:t>
            </a:r>
            <a:r>
              <a:rPr lang="zh-TW" altLang="en-US" dirty="0" smtClean="0"/>
              <a:t> </a:t>
            </a:r>
            <a:r>
              <a:rPr lang="zh-TW" altLang="en-US" dirty="0"/>
              <a:t>則為</a:t>
            </a:r>
            <a:r>
              <a:rPr lang="en-US" altLang="zh-TW" dirty="0"/>
              <a:t>True</a:t>
            </a:r>
          </a:p>
          <a:p>
            <a:r>
              <a:rPr lang="en-US" altLang="zh-TW" dirty="0" smtClean="0"/>
              <a:t>A </a:t>
            </a:r>
            <a:r>
              <a:rPr lang="en-US" altLang="zh-TW" dirty="0"/>
              <a:t>-</a:t>
            </a:r>
            <a:r>
              <a:rPr lang="en-US" altLang="zh-TW" dirty="0" err="1"/>
              <a:t>lt</a:t>
            </a:r>
            <a:r>
              <a:rPr lang="en-US" altLang="zh-TW" dirty="0"/>
              <a:t> </a:t>
            </a:r>
            <a:r>
              <a:rPr lang="en-US" altLang="zh-TW" dirty="0" smtClean="0"/>
              <a:t>B	- A&lt;B</a:t>
            </a:r>
            <a:r>
              <a:rPr lang="zh-TW" altLang="en-US" dirty="0" smtClean="0"/>
              <a:t> </a:t>
            </a:r>
            <a:r>
              <a:rPr lang="zh-TW" altLang="en-US" dirty="0"/>
              <a:t>則為</a:t>
            </a:r>
            <a:r>
              <a:rPr lang="en-US" altLang="zh-TW" dirty="0"/>
              <a:t>True</a:t>
            </a:r>
          </a:p>
          <a:p>
            <a:r>
              <a:rPr lang="en-US" altLang="zh-TW" dirty="0" smtClean="0"/>
              <a:t>A -le B	- A&lt;=B</a:t>
            </a:r>
            <a:r>
              <a:rPr lang="zh-TW" altLang="en-US" dirty="0" smtClean="0"/>
              <a:t> </a:t>
            </a:r>
            <a:r>
              <a:rPr lang="zh-TW" altLang="en-US" dirty="0"/>
              <a:t>則為</a:t>
            </a:r>
            <a:r>
              <a:rPr lang="en-US" altLang="zh-TW" dirty="0" smtClean="0"/>
              <a:t>True</a:t>
            </a:r>
          </a:p>
          <a:p>
            <a:r>
              <a:rPr lang="en-US" altLang="zh-TW" dirty="0" smtClean="0"/>
              <a:t>!</a:t>
            </a:r>
            <a:r>
              <a:rPr lang="zh-TW" altLang="en-US" dirty="0" smtClean="0"/>
              <a:t> </a:t>
            </a:r>
            <a:r>
              <a:rPr lang="en-US" altLang="zh-TW" dirty="0" smtClean="0"/>
              <a:t>A	-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若是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則為</a:t>
            </a:r>
            <a:r>
              <a:rPr lang="en-US" altLang="zh-TW" dirty="0"/>
              <a:t>True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41991"/>
          </a:xfrm>
        </p:spPr>
        <p:txBody>
          <a:bodyPr/>
          <a:lstStyle/>
          <a:p>
            <a:r>
              <a:rPr lang="zh-TW" altLang="en-US" dirty="0" smtClean="0"/>
              <a:t>代數比較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093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控制結構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/>
              <a:t>i</a:t>
            </a:r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7664" y="1988840"/>
            <a:ext cx="5554960" cy="3773016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e</a:t>
            </a:r>
            <a:r>
              <a:rPr lang="en-US" altLang="zh-TW" dirty="0" smtClean="0"/>
              <a:t>cho “Is it morning ?”</a:t>
            </a:r>
          </a:p>
          <a:p>
            <a:pPr marL="0" indent="0">
              <a:buNone/>
            </a:pPr>
            <a:r>
              <a:rPr lang="en-US" altLang="zh-TW" dirty="0" smtClean="0"/>
              <a:t>read </a:t>
            </a:r>
            <a:r>
              <a:rPr lang="en-US" altLang="zh-TW" dirty="0" err="1" smtClean="0"/>
              <a:t>timeofday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if</a:t>
            </a:r>
            <a:r>
              <a:rPr lang="en-US" altLang="zh-TW" dirty="0" smtClean="0"/>
              <a:t> [ $</a:t>
            </a:r>
            <a:r>
              <a:rPr lang="en-US" altLang="zh-TW" dirty="0" err="1" smtClean="0"/>
              <a:t>timeofday</a:t>
            </a:r>
            <a:r>
              <a:rPr lang="en-US" altLang="zh-TW" dirty="0" smtClean="0"/>
              <a:t> = “yes”]; </a:t>
            </a:r>
            <a:r>
              <a:rPr lang="en-US" altLang="zh-TW" dirty="0" smtClean="0">
                <a:solidFill>
                  <a:srgbClr val="FF0000"/>
                </a:solidFill>
              </a:rPr>
              <a:t>then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echo”Good</a:t>
            </a:r>
            <a:r>
              <a:rPr lang="en-US" altLang="zh-TW" dirty="0" smtClean="0"/>
              <a:t> morning”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echo”Good</a:t>
            </a:r>
            <a:r>
              <a:rPr lang="en-US" altLang="zh-TW" dirty="0" smtClean="0"/>
              <a:t> afternoon”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fi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940</Words>
  <Application>Microsoft Office PowerPoint</Application>
  <PresentationFormat>如螢幕大小 (4:3)</PresentationFormat>
  <Paragraphs>366</Paragraphs>
  <Slides>33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0" baseType="lpstr">
      <vt:lpstr>微軟正黑體</vt:lpstr>
      <vt:lpstr>新細明體</vt:lpstr>
      <vt:lpstr>標楷體</vt:lpstr>
      <vt:lpstr>Arial</vt:lpstr>
      <vt:lpstr>Calibri</vt:lpstr>
      <vt:lpstr>Wingdings</vt:lpstr>
      <vt:lpstr>Office 佈景主題</vt:lpstr>
      <vt:lpstr>Linux Programming    Shell</vt:lpstr>
      <vt:lpstr>Outline</vt:lpstr>
      <vt:lpstr>Shell 簡介</vt:lpstr>
      <vt:lpstr>利用Shell 進行程式設計</vt:lpstr>
      <vt:lpstr>變數(variables)</vt:lpstr>
      <vt:lpstr>引號(quoting)</vt:lpstr>
      <vt:lpstr>條件判斷(condition) </vt:lpstr>
      <vt:lpstr>條件判斷(condition) </vt:lpstr>
      <vt:lpstr>控制結構 - if</vt:lpstr>
      <vt:lpstr>控制結構-elif</vt:lpstr>
      <vt:lpstr>控制結構-for</vt:lpstr>
      <vt:lpstr>控制結構-while</vt:lpstr>
      <vt:lpstr>控制結構-while</vt:lpstr>
      <vt:lpstr>控制結構-while</vt:lpstr>
      <vt:lpstr>控制結構-case</vt:lpstr>
      <vt:lpstr>控制結構-AND</vt:lpstr>
      <vt:lpstr>控制結構-OR</vt:lpstr>
      <vt:lpstr>函數(Function)</vt:lpstr>
      <vt:lpstr>命令(command)</vt:lpstr>
      <vt:lpstr>命令(command)</vt:lpstr>
      <vt:lpstr>命令(command)</vt:lpstr>
      <vt:lpstr>命令(command)-find</vt:lpstr>
      <vt:lpstr>命令(command)-grep</vt:lpstr>
      <vt:lpstr>正規表示式</vt:lpstr>
      <vt:lpstr>正規表示式</vt:lpstr>
      <vt:lpstr>命令的執行</vt:lpstr>
      <vt:lpstr>Here Documents</vt:lpstr>
      <vt:lpstr>Scripts的除錯</vt:lpstr>
      <vt:lpstr>bc</vt:lpstr>
      <vt:lpstr>bc</vt:lpstr>
      <vt:lpstr>bc</vt:lpstr>
      <vt:lpstr>bc</vt:lpstr>
      <vt:lpstr> Thanks for your listening 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演講標題</dc:title>
  <dc:creator>wsp86145</dc:creator>
  <cp:lastModifiedBy>李宥頡</cp:lastModifiedBy>
  <cp:revision>71</cp:revision>
  <dcterms:created xsi:type="dcterms:W3CDTF">2012-01-07T05:26:11Z</dcterms:created>
  <dcterms:modified xsi:type="dcterms:W3CDTF">2015-06-04T15:31:47Z</dcterms:modified>
</cp:coreProperties>
</file>