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5" r:id="rId5"/>
    <p:sldId id="259" r:id="rId6"/>
    <p:sldId id="280" r:id="rId7"/>
    <p:sldId id="261" r:id="rId8"/>
    <p:sldId id="262" r:id="rId9"/>
    <p:sldId id="263" r:id="rId10"/>
    <p:sldId id="287" r:id="rId11"/>
    <p:sldId id="288" r:id="rId12"/>
    <p:sldId id="289" r:id="rId13"/>
    <p:sldId id="264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1" r:id="rId27"/>
    <p:sldId id="282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234"/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4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1B710F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4529268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28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b="0" kern="1200">
          <a:solidFill>
            <a:srgbClr val="1E9234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kern="1200">
          <a:solidFill>
            <a:schemeClr val="accent5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accent5">
              <a:lumMod val="7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2/wait.2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nix_signal#SIGQUIT" TargetMode="External"/><Relationship Id="rId3" Type="http://schemas.openxmlformats.org/officeDocument/2006/relationships/hyperlink" Target="http://en.wikipedia.org/wiki/Ctrl-C" TargetMode="External"/><Relationship Id="rId7" Type="http://schemas.openxmlformats.org/officeDocument/2006/relationships/hyperlink" Target="http://en.wikipedia.org/wiki/Ctrl-/" TargetMode="External"/><Relationship Id="rId2" Type="http://schemas.openxmlformats.org/officeDocument/2006/relationships/hyperlink" Target="http://www.comptechdoc.org/os/linux/programming/linux_pgsign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IGTSTP" TargetMode="External"/><Relationship Id="rId5" Type="http://schemas.openxmlformats.org/officeDocument/2006/relationships/hyperlink" Target="http://en.wikipedia.org/wiki/Ctrl-Z" TargetMode="External"/><Relationship Id="rId4" Type="http://schemas.openxmlformats.org/officeDocument/2006/relationships/hyperlink" Target="http://en.wikipedia.org/wiki/Unix_signal#SIGIN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mickole/p/3187409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br>
              <a:rPr lang="en-US" altLang="zh-TW" dirty="0" smtClean="0"/>
            </a:br>
            <a:r>
              <a:rPr lang="en-US" altLang="zh-TW" dirty="0" smtClean="0"/>
              <a:t>Programming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程序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6653" y="15567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("entering main process---\n");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execl</a:t>
            </a:r>
            <a:r>
              <a:rPr lang="en-US" altLang="zh-TW" dirty="0"/>
              <a:t>("/bin/</a:t>
            </a:r>
            <a:r>
              <a:rPr lang="en-US" altLang="zh-TW" dirty="0" err="1"/>
              <a:t>ls</a:t>
            </a:r>
            <a:r>
              <a:rPr lang="en-US" altLang="zh-TW" dirty="0"/>
              <a:t>","</a:t>
            </a:r>
            <a:r>
              <a:rPr lang="en-US" altLang="zh-TW" dirty="0" err="1"/>
              <a:t>ls</a:t>
            </a:r>
            <a:r>
              <a:rPr lang="en-US" altLang="zh-TW" dirty="0"/>
              <a:t>","-</a:t>
            </a:r>
            <a:r>
              <a:rPr lang="en-US" altLang="zh-TW" dirty="0" err="1"/>
              <a:t>l",NULL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("exiting main process ----\n");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365104"/>
            <a:ext cx="546811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0344" y="120060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("entering main process---\n");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ret;</a:t>
            </a:r>
          </a:p>
          <a:p>
            <a:r>
              <a:rPr lang="en-US" altLang="zh-TW" dirty="0"/>
              <a:t>    char *</a:t>
            </a:r>
            <a:r>
              <a:rPr lang="en-US" altLang="zh-TW" dirty="0" err="1"/>
              <a:t>argv</a:t>
            </a:r>
            <a:r>
              <a:rPr lang="en-US" altLang="zh-TW" dirty="0"/>
              <a:t>[] = {"</a:t>
            </a:r>
            <a:r>
              <a:rPr lang="en-US" altLang="zh-TW" dirty="0" err="1"/>
              <a:t>ls</a:t>
            </a:r>
            <a:r>
              <a:rPr lang="en-US" altLang="zh-TW" dirty="0"/>
              <a:t>","-</a:t>
            </a:r>
            <a:r>
              <a:rPr lang="en-US" altLang="zh-TW" dirty="0" err="1"/>
              <a:t>l",NULL</a:t>
            </a:r>
            <a:r>
              <a:rPr lang="en-US" altLang="zh-TW" dirty="0"/>
              <a:t>};</a:t>
            </a:r>
          </a:p>
          <a:p>
            <a:r>
              <a:rPr lang="en-US" altLang="zh-TW" dirty="0"/>
              <a:t>    ret = </a:t>
            </a:r>
            <a:r>
              <a:rPr lang="en-US" altLang="zh-TW" dirty="0" err="1"/>
              <a:t>execvp</a:t>
            </a:r>
            <a:r>
              <a:rPr lang="en-US" altLang="zh-TW" dirty="0"/>
              <a:t>("</a:t>
            </a:r>
            <a:r>
              <a:rPr lang="en-US" altLang="zh-TW" dirty="0" err="1"/>
              <a:t>ls</a:t>
            </a:r>
            <a:r>
              <a:rPr lang="en-US" altLang="zh-TW" dirty="0"/>
              <a:t>",</a:t>
            </a:r>
            <a:r>
              <a:rPr lang="en-US" altLang="zh-TW" dirty="0" err="1"/>
              <a:t>argv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if(ret == -1)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perror</a:t>
            </a:r>
            <a:r>
              <a:rPr lang="en-US" altLang="zh-TW" dirty="0"/>
              <a:t>("</a:t>
            </a:r>
            <a:r>
              <a:rPr lang="en-US" altLang="zh-TW" dirty="0" err="1"/>
              <a:t>execl</a:t>
            </a:r>
            <a:r>
              <a:rPr lang="en-US" altLang="zh-TW" dirty="0"/>
              <a:t> error");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("exiting main process ----\n");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10" y="3140968"/>
            <a:ext cx="546811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08520" y="118051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main(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char *</a:t>
            </a:r>
            <a:r>
              <a:rPr lang="en-US" altLang="zh-TW" dirty="0" err="1"/>
              <a:t>argv</a:t>
            </a:r>
            <a:r>
              <a:rPr lang="en-US" altLang="zh-TW" dirty="0"/>
              <a:t>[])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//char *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envp</a:t>
            </a:r>
            <a:r>
              <a:rPr lang="en-US" altLang="zh-TW" dirty="0"/>
              <a:t>[] = {"AA=11", "BB=22", NULL};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("Entering main ...\n");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ret;</a:t>
            </a:r>
          </a:p>
          <a:p>
            <a:r>
              <a:rPr lang="en-US" altLang="zh-TW" dirty="0"/>
              <a:t>    ret =</a:t>
            </a:r>
            <a:r>
              <a:rPr lang="en-US" altLang="zh-TW" dirty="0" err="1"/>
              <a:t>execl</a:t>
            </a:r>
            <a:r>
              <a:rPr lang="en-US" altLang="zh-TW" dirty="0"/>
              <a:t>("./hello", "hello", NULL);</a:t>
            </a:r>
          </a:p>
          <a:p>
            <a:r>
              <a:rPr lang="en-US" altLang="zh-TW" dirty="0"/>
              <a:t>    //</a:t>
            </a:r>
            <a:r>
              <a:rPr lang="en-US" altLang="zh-TW" dirty="0" err="1"/>
              <a:t>execle</a:t>
            </a:r>
            <a:r>
              <a:rPr lang="en-US" altLang="zh-TW" dirty="0"/>
              <a:t>("./hello", "hello", NULL, </a:t>
            </a:r>
            <a:r>
              <a:rPr lang="en-US" altLang="zh-TW" dirty="0" err="1"/>
              <a:t>envp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if(ret == -1)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perror</a:t>
            </a:r>
            <a:r>
              <a:rPr lang="en-US" altLang="zh-TW" dirty="0"/>
              <a:t>("</a:t>
            </a:r>
            <a:r>
              <a:rPr lang="en-US" altLang="zh-TW" dirty="0" err="1"/>
              <a:t>execl</a:t>
            </a:r>
            <a:r>
              <a:rPr lang="en-US" altLang="zh-TW" dirty="0"/>
              <a:t> error");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("Exiting main ...\n");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5976" y="118316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extern char** environ;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("hello </a:t>
            </a:r>
            <a:r>
              <a:rPr lang="en-US" altLang="zh-TW" dirty="0" err="1"/>
              <a:t>pid</a:t>
            </a:r>
            <a:r>
              <a:rPr lang="en-US" altLang="zh-TW" dirty="0"/>
              <a:t>=%d\n", </a:t>
            </a:r>
            <a:r>
              <a:rPr lang="en-US" altLang="zh-TW" dirty="0" err="1"/>
              <a:t>getpid</a:t>
            </a:r>
            <a:r>
              <a:rPr lang="en-US" altLang="zh-TW" dirty="0"/>
              <a:t>());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=0; environ[</a:t>
            </a:r>
            <a:r>
              <a:rPr lang="en-US" altLang="zh-TW" dirty="0" err="1"/>
              <a:t>i</a:t>
            </a:r>
            <a:r>
              <a:rPr lang="en-US" altLang="zh-TW" dirty="0"/>
              <a:t>]!=NULL; ++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("%s\n", environ[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49" y="4509120"/>
            <a:ext cx="4602049" cy="22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0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46856" y="1556792"/>
            <a:ext cx="8229600" cy="4637112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程式在顯示第一個訊息後，呼叫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execlp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，搜尋由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PATH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環境變數所指定的路徑，隨後執行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程式，取代原本的程式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Done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的資訊出現。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5848655" cy="31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複製程序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呼叫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fork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來建立新的程序，這個系統呼叫會複製目前的程序，在程序表中建立以目前執行程序有相同屬性的新程序。</a:t>
            </a:r>
            <a:endParaRPr lang="en-US" altLang="zh-TW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effectLst/>
            </a:endParaRPr>
          </a:p>
          <a:p>
            <a:r>
              <a:rPr lang="en-US" altLang="zh-TW" dirty="0" smtClean="0">
                <a:effectLst/>
              </a:rPr>
              <a:t>#include&lt;sys/</a:t>
            </a:r>
            <a:r>
              <a:rPr lang="en-US" altLang="zh-TW" dirty="0" err="1" smtClean="0">
                <a:effectLst/>
              </a:rPr>
              <a:t>types.h</a:t>
            </a:r>
            <a:r>
              <a:rPr lang="en-US" altLang="zh-TW" dirty="0" smtClean="0">
                <a:effectLst/>
              </a:rPr>
              <a:t>&gt;</a:t>
            </a:r>
          </a:p>
          <a:p>
            <a:r>
              <a:rPr lang="en-US" altLang="zh-TW" dirty="0" smtClean="0">
                <a:effectLst/>
              </a:rPr>
              <a:t>#</a:t>
            </a:r>
            <a:r>
              <a:rPr lang="en-US" altLang="zh-TW" dirty="0">
                <a:effectLst/>
              </a:rPr>
              <a:t>include&lt;</a:t>
            </a:r>
            <a:r>
              <a:rPr lang="en-US" altLang="zh-TW" dirty="0" err="1">
                <a:effectLst/>
              </a:rPr>
              <a:t>unisted.h</a:t>
            </a:r>
            <a:r>
              <a:rPr lang="en-US" altLang="zh-TW" dirty="0">
                <a:effectLst/>
              </a:rPr>
              <a:t>&gt;</a:t>
            </a:r>
            <a:endParaRPr lang="en-US" altLang="zh-TW" dirty="0" smtClean="0">
              <a:effectLst/>
            </a:endParaRPr>
          </a:p>
          <a:p>
            <a:r>
              <a:rPr lang="en-US" altLang="zh-TW" dirty="0" err="1">
                <a:effectLst/>
              </a:rPr>
              <a:t>pid_t</a:t>
            </a:r>
            <a:r>
              <a:rPr lang="en-US" altLang="zh-TW" dirty="0">
                <a:effectLst/>
              </a:rPr>
              <a:t> fork(void);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5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>
                <a:effectLst/>
                <a:latin typeface="標楷體" pitchFamily="65" charset="-120"/>
                <a:ea typeface="標楷體" pitchFamily="65" charset="-120"/>
              </a:rPr>
              <a:t>p</a:t>
            </a:r>
            <a:r>
              <a:rPr lang="en-US" altLang="zh-TW" dirty="0" err="1" smtClean="0">
                <a:effectLst/>
                <a:latin typeface="標楷體" pitchFamily="65" charset="-120"/>
                <a:ea typeface="標楷體" pitchFamily="65" charset="-120"/>
              </a:rPr>
              <a:t>id_t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err="1" smtClean="0">
                <a:effectLst/>
                <a:latin typeface="標楷體" pitchFamily="65" charset="-120"/>
                <a:ea typeface="標楷體" pitchFamily="65" charset="-120"/>
              </a:rPr>
              <a:t>new_pid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 ;</a:t>
            </a:r>
          </a:p>
          <a:p>
            <a:r>
              <a:rPr lang="en-US" altLang="zh-TW" dirty="0" err="1" smtClean="0">
                <a:effectLst/>
                <a:latin typeface="標楷體" pitchFamily="65" charset="-120"/>
                <a:ea typeface="標楷體" pitchFamily="65" charset="-120"/>
              </a:rPr>
              <a:t>new_pid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 = fork( );</a:t>
            </a:r>
          </a:p>
          <a:p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Switch(</a:t>
            </a:r>
            <a:r>
              <a:rPr lang="en-US" altLang="zh-TW" dirty="0" err="1" smtClean="0">
                <a:effectLst/>
                <a:latin typeface="標楷體" pitchFamily="65" charset="-120"/>
                <a:ea typeface="標楷體" pitchFamily="65" charset="-120"/>
              </a:rPr>
              <a:t>new_pid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) { </a:t>
            </a:r>
          </a:p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c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ase -1 :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//error</a:t>
            </a:r>
          </a:p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       break;</a:t>
            </a:r>
          </a:p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c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ase  0  :  //we are child </a:t>
            </a:r>
          </a:p>
          <a:p>
            <a:pPr lvl="1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30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0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  break;</a:t>
            </a:r>
          </a:p>
          <a:p>
            <a:pPr lvl="1"/>
            <a:r>
              <a:rPr lang="en-US" altLang="zh-TW" sz="30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default    :  //we are parent</a:t>
            </a:r>
          </a:p>
          <a:p>
            <a:pPr lvl="1"/>
            <a:r>
              <a:rPr lang="en-US" altLang="zh-TW" sz="30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30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     break;</a:t>
            </a:r>
          </a:p>
          <a:p>
            <a:pPr lvl="1"/>
            <a:r>
              <a:rPr lang="en-US" altLang="zh-TW" sz="28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}</a:t>
            </a:r>
            <a:r>
              <a:rPr lang="en-US" altLang="zh-TW" sz="2800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  </a:t>
            </a:r>
            <a:endParaRPr lang="zh-TW" altLang="en-US" sz="28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7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275477" cy="662473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382981" y="2421712"/>
            <a:ext cx="370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呼叫</a:t>
            </a:r>
            <a:r>
              <a:rPr lang="en-US" altLang="zh-TW" sz="2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fork</a:t>
            </a:r>
            <a:r>
              <a:rPr lang="zh-TW" altLang="en-US" sz="2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2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，這個程式會變成兩個獨立的處理程序父處理程序的辨識方式是經由</a:t>
            </a:r>
            <a:r>
              <a:rPr lang="en-US" altLang="zh-TW" sz="2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fork</a:t>
            </a:r>
            <a:r>
              <a:rPr lang="zh-TW" altLang="en-US" sz="24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回傳的的非零值</a:t>
            </a:r>
            <a:endParaRPr lang="zh-TW" altLang="en-US" sz="2400" b="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1" y="4408999"/>
            <a:ext cx="5904657" cy="24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等待程</a:t>
            </a:r>
            <a:r>
              <a:rPr lang="zh-TW" altLang="en-US" dirty="0"/>
              <a:t>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#include&lt;sys/</a:t>
            </a:r>
            <a:r>
              <a:rPr lang="en-US" altLang="zh-TW" dirty="0" err="1" smtClean="0"/>
              <a:t>types.h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#include&lt;sys/</a:t>
            </a:r>
            <a:r>
              <a:rPr lang="en-US" altLang="zh-TW" dirty="0" err="1" smtClean="0"/>
              <a:t>wait.h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 smtClean="0"/>
              <a:t>pid_t</a:t>
            </a:r>
            <a:r>
              <a:rPr lang="en-US" altLang="zh-TW" dirty="0" smtClean="0"/>
              <a:t> wait(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*</a:t>
            </a:r>
            <a:r>
              <a:rPr lang="en-US" altLang="zh-TW" dirty="0" err="1" smtClean="0"/>
              <a:t>stat_loc</a:t>
            </a:r>
            <a:r>
              <a:rPr lang="en-US" altLang="zh-TW" dirty="0" smtClean="0"/>
              <a:t>);</a:t>
            </a:r>
          </a:p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ait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系統呼叫會讓父處理程序暫停，直到他的子處理程序結束。這個函數會回傳子處理程序的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。狀態資訊，讓父處理程序可以判斷子處理程序的結束狀態，也就是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exit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回傳值。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loc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的值並不是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null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指標，所以狀態資訊會被寫入目前所指的位置。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2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WIFEXITED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stat_val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	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子程序正常終止傳回非零值。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WEXITSTATUS(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stat_val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): WIFSIGNALED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非零，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傳回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			  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程序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離開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碼。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WIFSIGNALED(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stat_val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子程序因漏失訊息而終止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			  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則為非零。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WTERMSIG(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stat_val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WIFSIGNALED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非零則傳回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			  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訊息號碼。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WIFSTOPPED(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stat_val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子程序停止則為非零。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WSTOPSIG(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stat_val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WIFSTOPPED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非零則傳回訊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			  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息號碼。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92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873" y="705867"/>
            <a:ext cx="5724128" cy="56690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5867"/>
            <a:ext cx="3635896" cy="507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</a:t>
            </a:r>
            <a:r>
              <a:rPr lang="zh-TW" altLang="en-US" dirty="0"/>
              <a:t>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637112"/>
          </a:xfrm>
        </p:spPr>
        <p:txBody>
          <a:bodyPr/>
          <a:lstStyle/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每個程序位置以一個特定號碼指定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           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2~32768</a:t>
            </a:r>
          </a:p>
          <a:p>
            <a:pPr marL="0" indent="0">
              <a:buNone/>
            </a:pP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檢視程序 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命令可以顯示執行中的程序、另一位使用者正在執行的程序或所有執行中的程序    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2411760" y="2204864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父處理程序從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fork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取得一個非零值，隨後使用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wait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暫停本身的程式，等待子處理程序回復狀態資訊。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65765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輸出入的</a:t>
            </a:r>
            <a:r>
              <a:rPr lang="zh-TW" altLang="en-US" dirty="0" smtClean="0"/>
              <a:t>轉向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25" y="1052737"/>
            <a:ext cx="5227350" cy="368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25" y="4941168"/>
            <a:ext cx="634470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5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3" y="706185"/>
            <a:ext cx="872651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>
                <a:effectLst/>
                <a:latin typeface="標楷體" pitchFamily="65" charset="-120"/>
                <a:ea typeface="標楷體" pitchFamily="65" charset="-120"/>
              </a:rPr>
              <a:t>u</a:t>
            </a:r>
            <a:r>
              <a:rPr lang="en-US" altLang="zh-TW" dirty="0" err="1" smtClean="0">
                <a:effectLst/>
                <a:latin typeface="標楷體" pitchFamily="65" charset="-120"/>
                <a:ea typeface="標楷體" pitchFamily="65" charset="-120"/>
              </a:rPr>
              <a:t>seupper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dirty="0" err="1" smtClean="0">
                <a:effectLst/>
                <a:latin typeface="標楷體" pitchFamily="65" charset="-120"/>
                <a:ea typeface="標楷體" pitchFamily="65" charset="-120"/>
              </a:rPr>
              <a:t>freopen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來關閉標準輸入，並使用程式引數</a:t>
            </a:r>
            <a:r>
              <a:rPr lang="zh-TW" altLang="en-US" smtClean="0">
                <a:effectLst/>
                <a:latin typeface="標楷體" pitchFamily="65" charset="-120"/>
                <a:ea typeface="標楷體" pitchFamily="65" charset="-120"/>
              </a:rPr>
              <a:t>來關聯</a:t>
            </a:r>
            <a:r>
              <a:rPr lang="zh-TW" altLang="en-US">
                <a:effectLst/>
                <a:latin typeface="標楷體" pitchFamily="65" charset="-120"/>
                <a:ea typeface="標楷體" pitchFamily="65" charset="-120"/>
              </a:rPr>
              <a:t>檔</a:t>
            </a:r>
            <a:r>
              <a:rPr lang="zh-TW" altLang="en-US" smtClean="0">
                <a:effectLst/>
                <a:latin typeface="標楷體" pitchFamily="65" charset="-120"/>
                <a:ea typeface="標楷體" pitchFamily="65" charset="-120"/>
              </a:rPr>
              <a:t>案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資料流</a:t>
            </a:r>
            <a:r>
              <a:rPr lang="en-US" altLang="zh-TW" dirty="0" err="1" smtClean="0">
                <a:effectLst/>
                <a:latin typeface="標楷體" pitchFamily="65" charset="-120"/>
                <a:ea typeface="標楷體" pitchFamily="65" charset="-120"/>
              </a:rPr>
              <a:t>stdin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，呼叫</a:t>
            </a:r>
            <a:r>
              <a:rPr lang="en-US" altLang="zh-TW" dirty="0" err="1" smtClean="0">
                <a:effectLst/>
                <a:latin typeface="標楷體" pitchFamily="65" charset="-120"/>
                <a:ea typeface="標楷體" pitchFamily="65" charset="-120"/>
              </a:rPr>
              <a:t>execl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以上面的程式來取代執行中的程序。</a:t>
            </a:r>
            <a:endParaRPr lang="zh-TW" altLang="en-US" dirty="0">
              <a:effectLst/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4000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4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訊息名稱，</a:t>
            </a:r>
            <a:r>
              <a:rPr lang="en-US" altLang="zh-TW" dirty="0" err="1" smtClean="0">
                <a:hlinkClick r:id="rId2"/>
              </a:rPr>
              <a:t>signal.h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5700" y="1556792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SIGABORT  *</a:t>
            </a:r>
            <a:r>
              <a:rPr lang="zh-TW" altLang="en-US" dirty="0" smtClean="0"/>
              <a:t>程序停止 </a:t>
            </a:r>
            <a:endParaRPr lang="en-US" altLang="zh-TW" dirty="0" smtClean="0"/>
          </a:p>
          <a:p>
            <a:r>
              <a:rPr lang="en-US" altLang="zh-TW" dirty="0" smtClean="0"/>
              <a:t>SIGALRM</a:t>
            </a:r>
            <a:r>
              <a:rPr lang="zh-TW" altLang="en-US" dirty="0" smtClean="0"/>
              <a:t>      警示</a:t>
            </a:r>
            <a:endParaRPr lang="en-US" altLang="zh-TW" dirty="0" smtClean="0"/>
          </a:p>
          <a:p>
            <a:r>
              <a:rPr lang="en-US" altLang="zh-TW" dirty="0" smtClean="0"/>
              <a:t>SIGFPE</a:t>
            </a:r>
            <a:r>
              <a:rPr lang="zh-TW" altLang="en-US" dirty="0" smtClean="0"/>
              <a:t>         *浮點數例外</a:t>
            </a:r>
            <a:endParaRPr lang="en-US" altLang="zh-TW" dirty="0" smtClean="0"/>
          </a:p>
          <a:p>
            <a:r>
              <a:rPr lang="en-US" altLang="zh-TW" dirty="0" smtClean="0"/>
              <a:t>SIGHUP</a:t>
            </a:r>
            <a:r>
              <a:rPr lang="zh-TW" altLang="en-US" dirty="0" smtClean="0"/>
              <a:t>         掛斷</a:t>
            </a:r>
            <a:endParaRPr lang="en-US" altLang="zh-TW" dirty="0" smtClean="0"/>
          </a:p>
          <a:p>
            <a:r>
              <a:rPr lang="en-US" altLang="zh-TW" dirty="0" smtClean="0"/>
              <a:t>SIGILL</a:t>
            </a:r>
            <a:r>
              <a:rPr lang="zh-TW" altLang="en-US" dirty="0" smtClean="0"/>
              <a:t>           *非法指令 </a:t>
            </a:r>
            <a:endParaRPr lang="en-US" altLang="zh-TW" dirty="0" smtClean="0"/>
          </a:p>
          <a:p>
            <a:r>
              <a:rPr lang="en-US" altLang="zh-TW" dirty="0" smtClean="0"/>
              <a:t>SIGINT</a:t>
            </a:r>
            <a:r>
              <a:rPr lang="zh-TW" altLang="en-US" dirty="0" smtClean="0"/>
              <a:t>           終端機插斷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100" dirty="0">
                <a:effectLst/>
                <a:hlinkClick r:id="rId3" tooltip="Ctrl-C"/>
              </a:rPr>
              <a:t>Ctrl-C</a:t>
            </a:r>
            <a:r>
              <a:rPr lang="en-US" altLang="zh-TW" sz="2100" dirty="0">
                <a:effectLst/>
              </a:rPr>
              <a:t> (in older </a:t>
            </a:r>
            <a:r>
              <a:rPr lang="en-US" altLang="zh-TW" sz="2100" dirty="0" err="1">
                <a:effectLst/>
              </a:rPr>
              <a:t>Unixes</a:t>
            </a:r>
            <a:r>
              <a:rPr lang="en-US" altLang="zh-TW" sz="2100" dirty="0">
                <a:effectLst/>
              </a:rPr>
              <a:t>, DEL) sends an </a:t>
            </a:r>
            <a:r>
              <a:rPr lang="en-US" altLang="zh-TW" sz="2100" dirty="0" err="1">
                <a:effectLst/>
              </a:rPr>
              <a:t>INT</a:t>
            </a:r>
            <a:r>
              <a:rPr lang="en-US" altLang="zh-TW" sz="2100" dirty="0">
                <a:effectLst/>
              </a:rPr>
              <a:t> signal (</a:t>
            </a:r>
            <a:r>
              <a:rPr lang="en-US" altLang="zh-TW" sz="2100" dirty="0" err="1">
                <a:effectLst/>
                <a:hlinkClick r:id="rId4"/>
              </a:rPr>
              <a:t>SIGINT</a:t>
            </a:r>
            <a:r>
              <a:rPr lang="en-US" altLang="zh-TW" sz="2100" dirty="0">
                <a:effectLst/>
              </a:rPr>
              <a:t>); by default, this causes the process to terminate.</a:t>
            </a:r>
          </a:p>
          <a:p>
            <a:pPr marL="0" indent="0">
              <a:buNone/>
            </a:pPr>
            <a:r>
              <a:rPr lang="en-US" altLang="zh-TW" sz="2100" dirty="0">
                <a:effectLst/>
                <a:hlinkClick r:id="rId5" tooltip="Ctrl-Z"/>
              </a:rPr>
              <a:t>Ctrl-Z</a:t>
            </a:r>
            <a:r>
              <a:rPr lang="en-US" altLang="zh-TW" sz="2100" dirty="0">
                <a:effectLst/>
              </a:rPr>
              <a:t> sends a </a:t>
            </a:r>
            <a:r>
              <a:rPr lang="en-US" altLang="zh-TW" sz="2100" dirty="0" err="1">
                <a:effectLst/>
              </a:rPr>
              <a:t>TSTP</a:t>
            </a:r>
            <a:r>
              <a:rPr lang="en-US" altLang="zh-TW" sz="2100" dirty="0">
                <a:effectLst/>
              </a:rPr>
              <a:t> signal (</a:t>
            </a:r>
            <a:r>
              <a:rPr lang="en-US" altLang="zh-TW" sz="2100" dirty="0" err="1">
                <a:effectLst/>
                <a:hlinkClick r:id="rId6" tooltip="SIGTSTP"/>
              </a:rPr>
              <a:t>SIGTSTP</a:t>
            </a:r>
            <a:r>
              <a:rPr lang="en-US" altLang="zh-TW" sz="2100" dirty="0">
                <a:effectLst/>
              </a:rPr>
              <a:t>); by default, this causes the process to suspend execution.</a:t>
            </a:r>
          </a:p>
          <a:p>
            <a:pPr marL="0" indent="0">
              <a:buNone/>
            </a:pPr>
            <a:r>
              <a:rPr lang="en-US" altLang="zh-TW" sz="2100" dirty="0">
                <a:effectLst/>
                <a:hlinkClick r:id="rId7" tooltip="Ctrl-\"/>
              </a:rPr>
              <a:t>Ctrl-\</a:t>
            </a:r>
            <a:r>
              <a:rPr lang="en-US" altLang="zh-TW" sz="2100" dirty="0">
                <a:effectLst/>
              </a:rPr>
              <a:t> sends a QUIT signal (</a:t>
            </a:r>
            <a:r>
              <a:rPr lang="en-US" altLang="zh-TW" sz="2100" dirty="0" err="1">
                <a:effectLst/>
                <a:hlinkClick r:id="rId8"/>
              </a:rPr>
              <a:t>SIGQUIT</a:t>
            </a:r>
            <a:r>
              <a:rPr lang="en-US" altLang="zh-TW" sz="2100" dirty="0">
                <a:effectLst/>
              </a:rPr>
              <a:t>); by default, this causes the process to terminate and dump core.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3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#include&lt;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signal.h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oid(*signal(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sig,void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(*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func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 (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)))(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 ;</a:t>
            </a:r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兩個參數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sig 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func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指名要處理的訊號類型，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func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描述與信號關聯的動作。</a:t>
            </a:r>
            <a:endParaRPr lang="en-US" altLang="zh-TW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SIG_IGN: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表示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忽略該信號，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執行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signal()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後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進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程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會忽略類型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sig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的信號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。</a:t>
            </a:r>
          </a:p>
          <a:p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SIG_DFL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這個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符號表示恢復系統對信號的默認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處 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		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 理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 marL="0" indent="0">
              <a:buNone/>
            </a:pPr>
            <a:endParaRPr lang="zh-TW" altLang="en-US" dirty="0">
              <a:effectLst/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29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4664"/>
            <a:ext cx="6341183" cy="49694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690004"/>
            <a:ext cx="4926095" cy="21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sigaction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sig,const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struct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sigaction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*act, 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struct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sigaction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*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oact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);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sig: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要處理的訊號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act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指針非空， 則根據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act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修改該信號的處理動作。若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oact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指針非空，則通過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oact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傳出該信號原來的處理動作。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Void(*)(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sa_handler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sigset_t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sa_mask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sa_flags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sa_handler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新的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信號處理。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sa_mask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用來設置在處理該信號時暫時將</a:t>
            </a:r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sa_mask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指定的信號集擱置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sa_flags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用來設置信號處理的其他相關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操作。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40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703856"/>
            <a:ext cx="6696744" cy="61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04864"/>
            <a:ext cx="5323309" cy="39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–f</a:t>
            </a:r>
            <a:r>
              <a:rPr lang="zh-TW" altLang="en-US" dirty="0" smtClean="0">
                <a:effectLst/>
              </a:rPr>
              <a:t>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全格式。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-e 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顯示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所有進程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a       :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顯示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終端上的所有進程，包括其他用戶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的  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	   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進程。</a:t>
            </a:r>
            <a:endParaRPr lang="en-US" altLang="zh-TW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x   :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顯示沒有控制終端的進程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TTY  : 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顯示啟動處理程序時所在的終端機。</a:t>
            </a:r>
            <a:endParaRPr lang="en-US" altLang="zh-TW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TIME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 顯示消耗掉的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CPU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時間。</a:t>
            </a:r>
            <a:endParaRPr lang="en-US" altLang="zh-TW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C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>MD  : </a:t>
            </a:r>
            <a:r>
              <a:rPr lang="zh-TW" altLang="en-US" dirty="0" smtClean="0">
                <a:effectLst/>
                <a:latin typeface="標楷體" pitchFamily="65" charset="-120"/>
                <a:ea typeface="標楷體" pitchFamily="65" charset="-120"/>
              </a:rPr>
              <a:t>顯示啟動處理程序的命令。</a:t>
            </a:r>
            <a:endParaRPr lang="en-US" altLang="zh-TW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effectLst/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4400" dirty="0" smtClean="0"/>
              <a:t>Thanks </a:t>
            </a:r>
            <a:r>
              <a:rPr lang="en-US" altLang="zh-TW" sz="4400" dirty="0"/>
              <a:t>for your listening !!</a:t>
            </a:r>
          </a:p>
          <a:p>
            <a:pPr marL="0" indent="0" algn="ctr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138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</a:t>
            </a:r>
            <a:r>
              <a:rPr lang="zh-TW" altLang="en-US" dirty="0" smtClean="0"/>
              <a:t>，程序的狀態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R (Running)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：該程式正在運作中；</a:t>
            </a:r>
          </a:p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S (Sleep)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：該程式目前正在睡眠狀態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(idle)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，但可以被喚醒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(signal)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。</a:t>
            </a:r>
          </a:p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D 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：不可被喚醒的睡眠狀態，通常這支程式可能在等待 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I/O 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的情況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(ex&gt;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列印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T 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：停止狀態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(stop)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，可能是在工作控制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背景暫停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或除錯 </a:t>
            </a:r>
            <a:r>
              <a:rPr lang="en-US" altLang="zh-TW" dirty="0">
                <a:effectLst/>
                <a:latin typeface="標楷體" pitchFamily="65" charset="-120"/>
                <a:ea typeface="標楷體" pitchFamily="65" charset="-120"/>
              </a:rPr>
              <a:t>(traced) </a:t>
            </a:r>
            <a:r>
              <a:rPr lang="zh-TW" altLang="en-US" dirty="0">
                <a:effectLst/>
                <a:latin typeface="標楷體" pitchFamily="65" charset="-120"/>
                <a:ea typeface="標楷體" pitchFamily="65" charset="-120"/>
              </a:rPr>
              <a:t>狀態；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5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system 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char *string);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37842"/>
            <a:ext cx="7704856" cy="33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30524"/>
            <a:ext cx="462238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0" y="4892563"/>
            <a:ext cx="4610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程序的替換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有一系列的相關函數，都是以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exec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為首。他們起動程式的方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不同還包含程式的參數。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exec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函數會以一個新的處理程序取代目前的處理程序，新處理程序就是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path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參數所指定程式。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#include&lt;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unistd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execl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*path,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*arg0, ...,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(char *) 0);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execlp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*file,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*arg0, ...,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(char *) 0);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execle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*path,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*arg0, ...,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(char *) 0,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envp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[]);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execv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*path,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argv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[]);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execvp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*file,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argv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[]);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execve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*path,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argv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[],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char *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envp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[]);</a:t>
            </a:r>
          </a:p>
          <a:p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20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path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參數表示你要啟動程序的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名稱。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arg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參數表示啟動程序所帶的參數，一般第一個參數為要執行命令名，不是帶路徑且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arg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必須以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NULL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結束。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帶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exec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函數：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execl,execlp,execle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，表示後邊的參數以可變參數的形式給出且都以一個空指針結束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字尾為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的函數期不同之處在於他們會搜尋</a:t>
            </a:r>
            <a:r>
              <a:rPr lang="en-US" altLang="zh-TW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PATH</a:t>
            </a:r>
            <a:r>
              <a:rPr lang="zh-TW" altLang="en-US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環境變數來尋找新程式的執行檔。</a:t>
            </a:r>
            <a:endParaRPr lang="zh-TW" altLang="en-US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15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1125</Words>
  <Application>Microsoft Office PowerPoint</Application>
  <PresentationFormat>如螢幕大小 (4:3)</PresentationFormat>
  <Paragraphs>169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新細明體</vt:lpstr>
      <vt:lpstr>標楷體</vt:lpstr>
      <vt:lpstr>Arial</vt:lpstr>
      <vt:lpstr>Calibri</vt:lpstr>
      <vt:lpstr>Wingdings</vt:lpstr>
      <vt:lpstr>Office 佈景主題</vt:lpstr>
      <vt:lpstr>Linux Programming 程序 </vt:lpstr>
      <vt:lpstr>程序</vt:lpstr>
      <vt:lpstr>PowerPoint 簡報</vt:lpstr>
      <vt:lpstr>STAT，程序的狀態</vt:lpstr>
      <vt:lpstr>PowerPoint 簡報</vt:lpstr>
      <vt:lpstr>PowerPoint 簡報</vt:lpstr>
      <vt:lpstr>程序的替換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複製程序 </vt:lpstr>
      <vt:lpstr>PowerPoint 簡報</vt:lpstr>
      <vt:lpstr>PowerPoint 簡報</vt:lpstr>
      <vt:lpstr>等待程序</vt:lpstr>
      <vt:lpstr>PowerPoint 簡報</vt:lpstr>
      <vt:lpstr>PowerPoint 簡報</vt:lpstr>
      <vt:lpstr>PowerPoint 簡報</vt:lpstr>
      <vt:lpstr>輸出入的轉向 </vt:lpstr>
      <vt:lpstr>PowerPoint 簡報</vt:lpstr>
      <vt:lpstr>PowerPoint 簡報</vt:lpstr>
      <vt:lpstr>訊息名稱，signal.h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李宥頡</cp:lastModifiedBy>
  <cp:revision>88</cp:revision>
  <dcterms:created xsi:type="dcterms:W3CDTF">2012-01-07T05:26:11Z</dcterms:created>
  <dcterms:modified xsi:type="dcterms:W3CDTF">2015-03-12T16:25:00Z</dcterms:modified>
</cp:coreProperties>
</file>