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8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07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7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51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9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1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9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3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1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C93D-A1A2-417C-9A15-7E15ADF2434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8877-D619-48D1-8DD2-1805504E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4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if-else practice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49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9078" y="204186"/>
            <a:ext cx="186431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echo “Please … :”</a:t>
            </a:r>
          </a:p>
          <a:p>
            <a:pPr algn="ctr"/>
            <a:r>
              <a:rPr lang="en-US" altLang="zh-TW" dirty="0"/>
              <a:t>read USERNAME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26115" y="1322774"/>
            <a:ext cx="2450237" cy="1136342"/>
            <a:chOff x="1837675" y="1322774"/>
            <a:chExt cx="2450237" cy="1136342"/>
          </a:xfrm>
          <a:solidFill>
            <a:schemeClr val="accent2"/>
          </a:solidFill>
        </p:grpSpPr>
        <p:sp>
          <p:nvSpPr>
            <p:cNvPr id="5" name="流程圖: 決策 4"/>
            <p:cNvSpPr/>
            <p:nvPr/>
          </p:nvSpPr>
          <p:spPr>
            <a:xfrm>
              <a:off x="1837675" y="1322774"/>
              <a:ext cx="2450237" cy="113634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057839" y="1439948"/>
              <a:ext cx="200990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-s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${USERNAME}_DAT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99385" y="2895088"/>
            <a:ext cx="2356775" cy="110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AGE = cat </a:t>
            </a:r>
            <a:r>
              <a:rPr lang="en-US" altLang="zh-TW" dirty="0">
                <a:solidFill>
                  <a:schemeClr val="bg1"/>
                </a:solidFill>
              </a:rPr>
              <a:t>${USERNAME}_DAT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echo “You are $AGE years old!”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8665" y="1553593"/>
            <a:ext cx="1907229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echo “How old …?”</a:t>
            </a:r>
          </a:p>
          <a:p>
            <a:pPr algn="ctr"/>
            <a:r>
              <a:rPr lang="en-US" altLang="zh-TW" dirty="0"/>
              <a:t>read AGE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685703" y="2932619"/>
            <a:ext cx="2450237" cy="1136342"/>
            <a:chOff x="1837675" y="1322774"/>
            <a:chExt cx="2450237" cy="1136342"/>
          </a:xfrm>
          <a:solidFill>
            <a:schemeClr val="accent2"/>
          </a:solidFill>
        </p:grpSpPr>
        <p:sp>
          <p:nvSpPr>
            <p:cNvPr id="12" name="流程圖: 決策 11"/>
            <p:cNvSpPr/>
            <p:nvPr/>
          </p:nvSpPr>
          <p:spPr>
            <a:xfrm>
              <a:off x="1837675" y="1322774"/>
              <a:ext cx="2450237" cy="113634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427875" y="1706279"/>
              <a:ext cx="1269836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$AGE -le 18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26141" y="2932619"/>
            <a:ext cx="2450237" cy="1136342"/>
            <a:chOff x="1837675" y="1322774"/>
            <a:chExt cx="2450237" cy="1136342"/>
          </a:xfrm>
          <a:solidFill>
            <a:schemeClr val="accent2"/>
          </a:solidFill>
        </p:grpSpPr>
        <p:sp>
          <p:nvSpPr>
            <p:cNvPr id="15" name="流程圖: 決策 14"/>
            <p:cNvSpPr/>
            <p:nvPr/>
          </p:nvSpPr>
          <p:spPr>
            <a:xfrm>
              <a:off x="1837675" y="1322774"/>
              <a:ext cx="2450237" cy="113634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400785" y="1706279"/>
              <a:ext cx="1324017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$AGE -</a:t>
              </a:r>
              <a:r>
                <a:rPr lang="en-US" altLang="zh-TW" dirty="0" err="1">
                  <a:solidFill>
                    <a:schemeClr val="bg1"/>
                  </a:solidFill>
                </a:rPr>
                <a:t>ge</a:t>
              </a:r>
              <a:r>
                <a:rPr lang="en-US" altLang="zh-TW" dirty="0">
                  <a:solidFill>
                    <a:schemeClr val="bg1"/>
                  </a:solidFill>
                </a:rPr>
                <a:t> 60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9766578" y="3163438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r>
              <a:rPr lang="en-US" altLang="zh-TW" dirty="0">
                <a:solidFill>
                  <a:schemeClr val="bg1"/>
                </a:solidFill>
              </a:rPr>
              <a:t>echo $AGE &gt; ${USERNAME}_DAT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8" y="4730103"/>
            <a:ext cx="2886075" cy="7715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09" y="4867925"/>
            <a:ext cx="2790825" cy="119062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46" y="4867925"/>
            <a:ext cx="2714625" cy="12096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r="52481" b="32253"/>
          <a:stretch/>
        </p:blipFill>
        <p:spPr>
          <a:xfrm>
            <a:off x="9498681" y="4867925"/>
            <a:ext cx="2693063" cy="93566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5"/>
          <a:srcRect t="64402"/>
          <a:stretch/>
        </p:blipFill>
        <p:spPr>
          <a:xfrm>
            <a:off x="6524369" y="6341728"/>
            <a:ext cx="5667375" cy="491649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>
            <a:off x="1651233" y="878889"/>
            <a:ext cx="1" cy="443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651233" y="2459116"/>
            <a:ext cx="0" cy="445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  <a:stCxn id="8" idx="2"/>
          </p:cNvCxnSpPr>
          <p:nvPr/>
        </p:nvCxnSpPr>
        <p:spPr>
          <a:xfrm flipH="1">
            <a:off x="1667523" y="4000831"/>
            <a:ext cx="10250" cy="729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  <a:stCxn id="5" idx="3"/>
            <a:endCxn id="10" idx="1"/>
          </p:cNvCxnSpPr>
          <p:nvPr/>
        </p:nvCxnSpPr>
        <p:spPr>
          <a:xfrm>
            <a:off x="2876352" y="1890945"/>
            <a:ext cx="1102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910821" y="2228296"/>
            <a:ext cx="1" cy="704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2" idx="2"/>
            <a:endCxn id="20" idx="0"/>
          </p:cNvCxnSpPr>
          <p:nvPr/>
        </p:nvCxnSpPr>
        <p:spPr>
          <a:xfrm>
            <a:off x="4910822" y="4068961"/>
            <a:ext cx="0" cy="798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3"/>
            <a:endCxn id="15" idx="1"/>
          </p:cNvCxnSpPr>
          <p:nvPr/>
        </p:nvCxnSpPr>
        <p:spPr>
          <a:xfrm>
            <a:off x="6135940" y="3500790"/>
            <a:ext cx="5902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2"/>
            <a:endCxn id="21" idx="0"/>
          </p:cNvCxnSpPr>
          <p:nvPr/>
        </p:nvCxnSpPr>
        <p:spPr>
          <a:xfrm flipH="1">
            <a:off x="7951259" y="4068961"/>
            <a:ext cx="1" cy="798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5" idx="3"/>
            <a:endCxn id="18" idx="1"/>
          </p:cNvCxnSpPr>
          <p:nvPr/>
        </p:nvCxnSpPr>
        <p:spPr>
          <a:xfrm>
            <a:off x="9176378" y="3500790"/>
            <a:ext cx="59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8" idx="2"/>
            <a:endCxn id="22" idx="0"/>
          </p:cNvCxnSpPr>
          <p:nvPr/>
        </p:nvCxnSpPr>
        <p:spPr>
          <a:xfrm flipH="1">
            <a:off x="10845213" y="3838141"/>
            <a:ext cx="1" cy="1029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667523" y="24127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951258" y="40543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883127" y="405134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848658" y="15216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124097" y="31613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135939" y="31613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2498" y="436077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9332109" y="449859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475023" y="451799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434587" y="449859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614793" y="201139"/>
            <a:ext cx="6215062" cy="1231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zh-TW" altLang="en-US" sz="2000" dirty="0"/>
              <a:t>寫一個判斷使用者年紀的程式碼。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輸入使用者名稱，判斷是否有用戶人資料（檔案）</a:t>
            </a:r>
            <a:endParaRPr kumimoji="1" lang="en-US" altLang="zh-TW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若沒有則詢問年紀並判斷是否在於正常年紀範圍內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     ，成功則將</a:t>
            </a:r>
            <a:r>
              <a:rPr kumimoji="1" lang="en-US" altLang="zh-TW" dirty="0"/>
              <a:t>AGE</a:t>
            </a:r>
            <a:r>
              <a:rPr kumimoji="1" lang="zh-TW" altLang="en-US" dirty="0"/>
              <a:t>導入用戶檔案。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844073" y="4949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6856345" y="5501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7089884" y="5038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772133" y="5476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3978665" y="5034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9766578" y="5481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10057100" y="5026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</p:spTree>
    <p:extLst>
      <p:ext uri="{BB962C8B-B14F-4D97-AF65-F5344CB8AC3E}">
        <p14:creationId xmlns:p14="http://schemas.microsoft.com/office/powerpoint/2010/main" val="322520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for loop practice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2497" y="204186"/>
            <a:ext cx="186431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echo “Please … ”</a:t>
            </a:r>
          </a:p>
          <a:p>
            <a:pPr algn="ctr"/>
            <a:r>
              <a:rPr lang="en-US" altLang="zh-TW" dirty="0"/>
              <a:t>read NUMBERS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829534" y="2642044"/>
            <a:ext cx="2450237" cy="1136342"/>
            <a:chOff x="1837675" y="1322774"/>
            <a:chExt cx="2450237" cy="1136342"/>
          </a:xfrm>
          <a:solidFill>
            <a:schemeClr val="accent2"/>
          </a:solidFill>
        </p:grpSpPr>
        <p:sp>
          <p:nvSpPr>
            <p:cNvPr id="5" name="流程圖: 決策 4"/>
            <p:cNvSpPr/>
            <p:nvPr/>
          </p:nvSpPr>
          <p:spPr>
            <a:xfrm>
              <a:off x="1837675" y="1322774"/>
              <a:ext cx="2450237" cy="113634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209834" y="1439948"/>
              <a:ext cx="17059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1 &lt; $NUM &lt; 100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976015" y="4347469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echo “ $NUM is valid”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5210" y="2849733"/>
            <a:ext cx="1907229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echo “Invalid Number ($NUM)…”</a:t>
            </a:r>
          </a:p>
        </p:txBody>
      </p:sp>
      <p:sp>
        <p:nvSpPr>
          <p:cNvPr id="18" name="矩形 17"/>
          <p:cNvSpPr/>
          <p:nvPr/>
        </p:nvSpPr>
        <p:spPr>
          <a:xfrm>
            <a:off x="1976017" y="1298075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for NUM in NUMBERS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054652" y="878889"/>
            <a:ext cx="1" cy="443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  <a:stCxn id="8" idx="2"/>
            <a:endCxn id="39" idx="0"/>
          </p:cNvCxnSpPr>
          <p:nvPr/>
        </p:nvCxnSpPr>
        <p:spPr>
          <a:xfrm>
            <a:off x="3054651" y="5022172"/>
            <a:ext cx="0" cy="614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  <a:stCxn id="5" idx="3"/>
            <a:endCxn id="10" idx="1"/>
          </p:cNvCxnSpPr>
          <p:nvPr/>
        </p:nvCxnSpPr>
        <p:spPr>
          <a:xfrm flipV="1">
            <a:off x="4279771" y="3187085"/>
            <a:ext cx="675439" cy="2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cxnSpLocks/>
            <a:stCxn id="5" idx="2"/>
            <a:endCxn id="8" idx="0"/>
          </p:cNvCxnSpPr>
          <p:nvPr/>
        </p:nvCxnSpPr>
        <p:spPr>
          <a:xfrm flipH="1">
            <a:off x="3054651" y="3778386"/>
            <a:ext cx="2" cy="569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  <a:stCxn id="18" idx="2"/>
            <a:endCxn id="5" idx="0"/>
          </p:cNvCxnSpPr>
          <p:nvPr/>
        </p:nvCxnSpPr>
        <p:spPr>
          <a:xfrm>
            <a:off x="3054653" y="1972778"/>
            <a:ext cx="0" cy="669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026955" y="3760774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304578" y="27592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2823277" y="5636211"/>
            <a:ext cx="462748" cy="4627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接點: 肘形 50"/>
          <p:cNvCxnSpPr>
            <a:stCxn id="10" idx="2"/>
            <a:endCxn id="39" idx="6"/>
          </p:cNvCxnSpPr>
          <p:nvPr/>
        </p:nvCxnSpPr>
        <p:spPr>
          <a:xfrm rot="5400000">
            <a:off x="3425851" y="3384610"/>
            <a:ext cx="2343149" cy="26228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結束點 54"/>
          <p:cNvSpPr/>
          <p:nvPr/>
        </p:nvSpPr>
        <p:spPr>
          <a:xfrm>
            <a:off x="2557500" y="6555419"/>
            <a:ext cx="994299" cy="3151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56" name="直線單箭頭接點 55"/>
          <p:cNvCxnSpPr>
            <a:cxnSpLocks/>
            <a:stCxn id="39" idx="4"/>
            <a:endCxn id="55" idx="0"/>
          </p:cNvCxnSpPr>
          <p:nvPr/>
        </p:nvCxnSpPr>
        <p:spPr>
          <a:xfrm flipH="1">
            <a:off x="3054650" y="6098959"/>
            <a:ext cx="1" cy="456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/>
          <p:cNvCxnSpPr>
            <a:stCxn id="39" idx="4"/>
            <a:endCxn id="18" idx="1"/>
          </p:cNvCxnSpPr>
          <p:nvPr/>
        </p:nvCxnSpPr>
        <p:spPr>
          <a:xfrm rot="5400000" flipH="1">
            <a:off x="283568" y="3327876"/>
            <a:ext cx="4463532" cy="1078634"/>
          </a:xfrm>
          <a:prstGeom prst="bentConnector4">
            <a:avLst>
              <a:gd name="adj1" fmla="val -5122"/>
              <a:gd name="adj2" fmla="val 18539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圖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42" y="4062927"/>
            <a:ext cx="5819775" cy="1895475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8657880" y="368252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50349" y="1076305"/>
            <a:ext cx="6215062" cy="1231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zh-TW" altLang="en-US" sz="2000" dirty="0"/>
              <a:t>寫一個用迴圈判斷是否在範圍內的程式碼。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讀取一串數字，依序的判斷是否介於題目要求的範圍</a:t>
            </a:r>
            <a:endParaRPr kumimoji="1" lang="en-US" altLang="zh-TW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最後依序輸出如題目要求的樣式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  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344345" y="4221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鍵盤輸入</a:t>
            </a:r>
          </a:p>
        </p:txBody>
      </p:sp>
    </p:spTree>
    <p:extLst>
      <p:ext uri="{BB962C8B-B14F-4D97-AF65-F5344CB8AC3E}">
        <p14:creationId xmlns:p14="http://schemas.microsoft.com/office/powerpoint/2010/main" val="74046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function practice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8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349413" y="1485047"/>
            <a:ext cx="2450237" cy="1136342"/>
            <a:chOff x="1837675" y="1322774"/>
            <a:chExt cx="2450237" cy="1136342"/>
          </a:xfrm>
          <a:solidFill>
            <a:schemeClr val="accent2"/>
          </a:solidFill>
        </p:grpSpPr>
        <p:sp>
          <p:nvSpPr>
            <p:cNvPr id="5" name="流程圖: 決策 4"/>
            <p:cNvSpPr/>
            <p:nvPr/>
          </p:nvSpPr>
          <p:spPr>
            <a:xfrm>
              <a:off x="1837675" y="1322774"/>
              <a:ext cx="2450237" cy="113634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681916" y="1439948"/>
              <a:ext cx="7617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$n &gt; 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443413" y="4226784"/>
            <a:ext cx="1907229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echo “$n must …”</a:t>
            </a:r>
          </a:p>
        </p:txBody>
      </p:sp>
      <p:cxnSp>
        <p:nvCxnSpPr>
          <p:cNvPr id="29" name="直線單箭頭接點 28"/>
          <p:cNvCxnSpPr>
            <a:cxnSpLocks/>
            <a:stCxn id="30" idx="2"/>
            <a:endCxn id="5" idx="0"/>
          </p:cNvCxnSpPr>
          <p:nvPr/>
        </p:nvCxnSpPr>
        <p:spPr>
          <a:xfrm>
            <a:off x="4569306" y="1169890"/>
            <a:ext cx="5226" cy="315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cxnSpLocks/>
            <a:stCxn id="5" idx="2"/>
            <a:endCxn id="26" idx="0"/>
          </p:cNvCxnSpPr>
          <p:nvPr/>
        </p:nvCxnSpPr>
        <p:spPr>
          <a:xfrm>
            <a:off x="4574532" y="2621389"/>
            <a:ext cx="0" cy="53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545920" y="2660086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980798" y="16064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51" name="接點: 肘形 50"/>
          <p:cNvCxnSpPr>
            <a:cxnSpLocks/>
            <a:stCxn id="5" idx="3"/>
            <a:endCxn id="10" idx="0"/>
          </p:cNvCxnSpPr>
          <p:nvPr/>
        </p:nvCxnSpPr>
        <p:spPr>
          <a:xfrm>
            <a:off x="5799650" y="2053218"/>
            <a:ext cx="1597378" cy="21735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結束點 54"/>
          <p:cNvSpPr/>
          <p:nvPr/>
        </p:nvSpPr>
        <p:spPr>
          <a:xfrm>
            <a:off x="4072157" y="5609743"/>
            <a:ext cx="994299" cy="3151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56" name="直線單箭頭接點 55"/>
          <p:cNvCxnSpPr>
            <a:cxnSpLocks/>
            <a:stCxn id="27" idx="2"/>
            <a:endCxn id="55" idx="0"/>
          </p:cNvCxnSpPr>
          <p:nvPr/>
        </p:nvCxnSpPr>
        <p:spPr>
          <a:xfrm flipH="1">
            <a:off x="4569307" y="4901487"/>
            <a:ext cx="5225" cy="708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521316" y="541966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95896" y="3159909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fact $n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ret=$?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5896" y="4226784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echo $ret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7" name="接點: 肘形 36"/>
          <p:cNvCxnSpPr>
            <a:cxnSpLocks/>
            <a:stCxn id="10" idx="2"/>
            <a:endCxn id="55" idx="3"/>
          </p:cNvCxnSpPr>
          <p:nvPr/>
        </p:nvCxnSpPr>
        <p:spPr>
          <a:xfrm rot="5400000">
            <a:off x="5798825" y="4169118"/>
            <a:ext cx="865835" cy="23305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  <a:stCxn id="26" idx="2"/>
            <a:endCxn id="27" idx="0"/>
          </p:cNvCxnSpPr>
          <p:nvPr/>
        </p:nvCxnSpPr>
        <p:spPr>
          <a:xfrm>
            <a:off x="4574532" y="3834612"/>
            <a:ext cx="0" cy="392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89378" y="1937683"/>
            <a:ext cx="2351476" cy="156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bg1"/>
                </a:solidFill>
              </a:rPr>
              <a:t>fact (){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for 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in 1…n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      </a:t>
            </a:r>
            <a:r>
              <a:rPr lang="zh-TW" altLang="en-US" dirty="0">
                <a:solidFill>
                  <a:schemeClr val="bg1"/>
                </a:solidFill>
              </a:rPr>
              <a:t>計算</a:t>
            </a:r>
            <a:r>
              <a:rPr lang="en-US" altLang="zh-TW" dirty="0">
                <a:solidFill>
                  <a:schemeClr val="bg1"/>
                </a:solidFill>
              </a:rPr>
              <a:t>n!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return n!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598620" y="1056940"/>
            <a:ext cx="4362721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zh-TW" altLang="en-US" sz="2000" dirty="0"/>
              <a:t>寫一個呼叫函式的計算階層程式。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輸入一個</a:t>
            </a:r>
            <a:r>
              <a:rPr kumimoji="1" lang="en-US" altLang="zh-TW" dirty="0"/>
              <a:t>n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判斷是否大於</a:t>
            </a:r>
            <a:r>
              <a:rPr kumimoji="1" lang="en-US" altLang="zh-TW" dirty="0"/>
              <a:t>0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若是呼叫副程式</a:t>
            </a:r>
            <a:r>
              <a:rPr kumimoji="1" lang="en-US" altLang="zh-TW" dirty="0"/>
              <a:t>fact()</a:t>
            </a:r>
            <a:r>
              <a:rPr kumimoji="1" lang="zh-TW" altLang="en-US" dirty="0"/>
              <a:t>，並傳入參數</a:t>
            </a:r>
            <a:r>
              <a:rPr kumimoji="1" lang="en-US" altLang="zh-TW" dirty="0"/>
              <a:t>n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顯示回傳值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  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574297" y="1483096"/>
            <a:ext cx="194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fact(): </a:t>
            </a:r>
            <a:r>
              <a:rPr lang="zh-TW" altLang="en-US" dirty="0"/>
              <a:t>副程式內容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5648" y="453215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90670" y="495187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echo “type n:”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read 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4" y="5064544"/>
            <a:ext cx="3848100" cy="71437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92" y="5759419"/>
            <a:ext cx="3914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if-else practice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382061" y="293435"/>
            <a:ext cx="2450237" cy="1136342"/>
            <a:chOff x="1837675" y="1322774"/>
            <a:chExt cx="2450237" cy="1136342"/>
          </a:xfrm>
          <a:solidFill>
            <a:schemeClr val="accent2"/>
          </a:solidFill>
        </p:grpSpPr>
        <p:sp>
          <p:nvSpPr>
            <p:cNvPr id="5" name="流程圖: 決策 4"/>
            <p:cNvSpPr/>
            <p:nvPr/>
          </p:nvSpPr>
          <p:spPr>
            <a:xfrm>
              <a:off x="1837675" y="1322774"/>
              <a:ext cx="2450237" cy="113634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685122" y="1439948"/>
              <a:ext cx="7553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$# = 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528540" y="1909610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echo “ Your BMI :”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3413" y="4226784"/>
            <a:ext cx="1907229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echo “incorrect number …”</a:t>
            </a:r>
          </a:p>
        </p:txBody>
      </p:sp>
      <p:cxnSp>
        <p:nvCxnSpPr>
          <p:cNvPr id="29" name="直線單箭頭接點 28"/>
          <p:cNvCxnSpPr>
            <a:cxnSpLocks/>
            <a:stCxn id="8" idx="2"/>
          </p:cNvCxnSpPr>
          <p:nvPr/>
        </p:nvCxnSpPr>
        <p:spPr>
          <a:xfrm>
            <a:off x="4607176" y="2584313"/>
            <a:ext cx="0" cy="595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cxnSpLocks/>
            <a:stCxn id="5" idx="2"/>
            <a:endCxn id="8" idx="0"/>
          </p:cNvCxnSpPr>
          <p:nvPr/>
        </p:nvCxnSpPr>
        <p:spPr>
          <a:xfrm flipH="1">
            <a:off x="4607176" y="1429777"/>
            <a:ext cx="4" cy="479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640799" y="1501296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800882" y="5193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51" name="接點: 肘形 50"/>
          <p:cNvCxnSpPr>
            <a:cxnSpLocks/>
            <a:stCxn id="5" idx="3"/>
            <a:endCxn id="10" idx="0"/>
          </p:cNvCxnSpPr>
          <p:nvPr/>
        </p:nvCxnSpPr>
        <p:spPr>
          <a:xfrm>
            <a:off x="5832298" y="861606"/>
            <a:ext cx="1564730" cy="3365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結束點 54"/>
          <p:cNvSpPr/>
          <p:nvPr/>
        </p:nvSpPr>
        <p:spPr>
          <a:xfrm>
            <a:off x="4095813" y="5643245"/>
            <a:ext cx="994299" cy="3151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56" name="直線單箭頭接點 55"/>
          <p:cNvCxnSpPr>
            <a:cxnSpLocks/>
            <a:stCxn id="27" idx="2"/>
            <a:endCxn id="55" idx="0"/>
          </p:cNvCxnSpPr>
          <p:nvPr/>
        </p:nvCxnSpPr>
        <p:spPr>
          <a:xfrm flipH="1">
            <a:off x="4592963" y="4901487"/>
            <a:ext cx="1" cy="741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521316" y="541966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14329" y="3159909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BMI $1 $2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14328" y="4226784"/>
            <a:ext cx="2157271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echo $</a:t>
            </a:r>
            <a:r>
              <a:rPr lang="en-US" altLang="zh-TW" dirty="0" err="1">
                <a:solidFill>
                  <a:schemeClr val="bg1"/>
                </a:solidFill>
              </a:rPr>
              <a:t>bmi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7" name="接點: 肘形 36"/>
          <p:cNvCxnSpPr>
            <a:cxnSpLocks/>
            <a:stCxn id="10" idx="2"/>
            <a:endCxn id="55" idx="3"/>
          </p:cNvCxnSpPr>
          <p:nvPr/>
        </p:nvCxnSpPr>
        <p:spPr>
          <a:xfrm rot="5400000">
            <a:off x="5793902" y="4197697"/>
            <a:ext cx="899337" cy="23069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028" y="6041060"/>
            <a:ext cx="4582322" cy="52387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" y="5071997"/>
            <a:ext cx="3860667" cy="695325"/>
          </a:xfrm>
          <a:prstGeom prst="rect">
            <a:avLst/>
          </a:prstGeom>
        </p:spPr>
      </p:pic>
      <p:cxnSp>
        <p:nvCxnSpPr>
          <p:cNvPr id="43" name="直線單箭頭接點 42"/>
          <p:cNvCxnSpPr>
            <a:cxnSpLocks/>
            <a:stCxn id="26" idx="2"/>
            <a:endCxn id="27" idx="0"/>
          </p:cNvCxnSpPr>
          <p:nvPr/>
        </p:nvCxnSpPr>
        <p:spPr>
          <a:xfrm flipH="1">
            <a:off x="4592964" y="3834612"/>
            <a:ext cx="1" cy="392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89378" y="1937683"/>
            <a:ext cx="2351476" cy="156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bg1"/>
                </a:solidFill>
              </a:rPr>
              <a:t>BMI (){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 #weight=$1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 #height=$2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 #</a:t>
            </a:r>
            <a:r>
              <a:rPr lang="en-US" altLang="zh-TW" dirty="0" err="1">
                <a:solidFill>
                  <a:schemeClr val="bg1"/>
                </a:solidFill>
              </a:rPr>
              <a:t>bmi</a:t>
            </a:r>
            <a:r>
              <a:rPr lang="en-US" altLang="zh-TW" dirty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chemeClr val="bg1"/>
                </a:solidFill>
              </a:rPr>
              <a:t>計算</a:t>
            </a:r>
            <a:r>
              <a:rPr lang="en-US" altLang="zh-TW" dirty="0" err="1">
                <a:solidFill>
                  <a:schemeClr val="bg1"/>
                </a:solidFill>
              </a:rPr>
              <a:t>bmi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598620" y="1056940"/>
            <a:ext cx="4362721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zh-TW" altLang="en-US" sz="2000" dirty="0"/>
              <a:t>寫一個呼叫函式的</a:t>
            </a:r>
            <a:r>
              <a:rPr kumimoji="1" lang="en-US" altLang="zh-TW" sz="2000" dirty="0"/>
              <a:t>BMI</a:t>
            </a:r>
            <a:r>
              <a:rPr kumimoji="1" lang="zh-TW" altLang="en-US" sz="2000" dirty="0"/>
              <a:t>程式。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判斷輸入參數是否為</a:t>
            </a:r>
            <a:r>
              <a:rPr kumimoji="1" lang="en-US" altLang="zh-TW" dirty="0"/>
              <a:t>2</a:t>
            </a:r>
            <a:r>
              <a:rPr kumimoji="1" lang="zh-TW" altLang="en-US" dirty="0"/>
              <a:t>個</a:t>
            </a:r>
            <a:endParaRPr kumimoji="1" lang="en-US" altLang="zh-TW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若為否印出錯誤訊息並離開程式</a:t>
            </a:r>
            <a:endParaRPr kumimoji="1" lang="en-US" altLang="zh-TW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若為是呼叫副程式</a:t>
            </a:r>
            <a:r>
              <a:rPr kumimoji="1" lang="en-US" altLang="zh-TW" dirty="0"/>
              <a:t>BMI()</a:t>
            </a:r>
            <a:r>
              <a:rPr kumimoji="1" lang="zh-TW" altLang="en-US" dirty="0"/>
              <a:t>，並傳入參數</a:t>
            </a:r>
            <a:endParaRPr kumimoji="1" lang="en-US" altLang="zh-TW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dirty="0"/>
              <a:t>顯示運算完的</a:t>
            </a:r>
            <a:r>
              <a:rPr kumimoji="1" lang="en-US" altLang="zh-TW" dirty="0" err="1"/>
              <a:t>bmi</a:t>
            </a:r>
            <a:r>
              <a:rPr kumimoji="1" lang="zh-TW" altLang="en-US" dirty="0"/>
              <a:t>值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  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574297" y="148309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BMI(): </a:t>
            </a:r>
            <a:r>
              <a:rPr lang="zh-TW" altLang="en-US" dirty="0"/>
              <a:t>副程式內容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5648" y="453215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08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391</Words>
  <Application>Microsoft Office PowerPoint</Application>
  <PresentationFormat>寬螢幕</PresentationFormat>
  <Paragraphs>100</Paragraphs>
  <Slides>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if-else practice</vt:lpstr>
      <vt:lpstr>PowerPoint 簡報</vt:lpstr>
      <vt:lpstr>for loop practice</vt:lpstr>
      <vt:lpstr>PowerPoint 簡報</vt:lpstr>
      <vt:lpstr>function practice</vt:lpstr>
      <vt:lpstr>PowerPoint 簡報</vt:lpstr>
      <vt:lpstr>if-else practice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奇鴻</dc:creator>
  <cp:lastModifiedBy>奇鴻</cp:lastModifiedBy>
  <cp:revision>35</cp:revision>
  <dcterms:created xsi:type="dcterms:W3CDTF">2017-05-08T14:13:04Z</dcterms:created>
  <dcterms:modified xsi:type="dcterms:W3CDTF">2017-05-12T02:07:05Z</dcterms:modified>
</cp:coreProperties>
</file>