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55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6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8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27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7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7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2265-81E2-4E0F-91A7-E7CA2D7E40FB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D7A2-59A3-4641-865E-73CD797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2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 正數與負數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第五題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(1)</a:t>
                </a:r>
                <a:r>
                  <a:rPr lang="zh-TW" altLang="en-US" dirty="0" smtClean="0"/>
                  <a:t> 絕對值小於 </a:t>
                </a:r>
                <a:r>
                  <a:rPr lang="en-US" altLang="zh-TW" dirty="0" smtClean="0"/>
                  <a:t>5</a:t>
                </a:r>
                <a:r>
                  <a:rPr lang="zh-TW" altLang="en-US" dirty="0" smtClean="0"/>
                  <a:t> 的整數有幾個</a:t>
                </a:r>
                <a:r>
                  <a:rPr lang="en-US" altLang="zh-TW" dirty="0" smtClean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(2)</a:t>
                </a:r>
                <a:r>
                  <a:rPr lang="zh-TW" altLang="en-US" dirty="0" smtClean="0"/>
                  <a:t> 甲、乙是兩個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正整數</a:t>
                </a:r>
                <a:r>
                  <a:rPr lang="zh-TW" altLang="en-US" dirty="0" smtClean="0"/>
                  <a:t>，絕對值小於甲數的正整數有 </a:t>
                </a:r>
                <a:r>
                  <a:rPr lang="en-US" altLang="zh-TW" dirty="0" smtClean="0"/>
                  <a:t>8</a:t>
                </a:r>
                <a:r>
                  <a:rPr lang="zh-TW" altLang="en-US" dirty="0" smtClean="0"/>
                  <a:t> 個，絕對值小於乙數的整數有 </a:t>
                </a:r>
                <a:r>
                  <a:rPr lang="en-US" altLang="zh-TW" dirty="0" smtClean="0"/>
                  <a:t>9</a:t>
                </a:r>
                <a:r>
                  <a:rPr lang="zh-TW" altLang="en-US" dirty="0" smtClean="0"/>
                  <a:t> 個，請問 甲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 smtClean="0"/>
                  <a:t>乙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 正負數的加減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同號數相加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兩同號數相加等於兩數的絕對值相加，再冠上原來的性質符號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3+17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600" dirty="0" smtClean="0"/>
                  <a:t>(1)</a:t>
                </a:r>
                <a:r>
                  <a:rPr lang="zh-TW" alt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13+25</m:t>
                    </m:r>
                  </m:oMath>
                </a14:m>
                <a:endParaRPr lang="en-US" altLang="zh-TW" sz="3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600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(−8) + (−20)</m:t>
                    </m:r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異號數相加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TW" altLang="en-US" dirty="0" smtClean="0"/>
                  <a:t>兩異號數相加的結果，等於較大的絕對值減去較小的絕對值，再冠上絕對值較大者的性質符號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30 + (−50) = −(50−30) = −20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zh-TW" altLang="en-US" dirty="0"/>
                  <a:t>若</a:t>
                </a:r>
                <a:r>
                  <a:rPr lang="zh-TW" altLang="en-US" dirty="0" smtClean="0"/>
                  <a:t>兩數互為相反數的話，則相加結果為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6 + (−6) = 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5+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TW" sz="36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+3+(−6)</m:t>
                    </m:r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正負數減法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 若是減去正數的話，就是加上這個正數的相反數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Example: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3−7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 若是減去負數的話，就是加上這個負數的相反數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(−2)−(−6) = (−2) + 6 = 4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不論減去正數還負數，就是加上這個數字的相反數</a:t>
                </a: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600" dirty="0" smtClean="0"/>
                  <a:t>(1)</a:t>
                </a:r>
                <a:r>
                  <a:rPr lang="zh-TW" alt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(−45)−(−6)</m:t>
                    </m:r>
                  </m:oMath>
                </a14:m>
                <a:endParaRPr lang="en-US" altLang="zh-TW" sz="3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600" dirty="0" smtClean="0"/>
                  <a:t>(2)</a:t>
                </a:r>
                <a:r>
                  <a:rPr lang="zh-TW" alt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26−(−7)</m:t>
                    </m:r>
                  </m:oMath>
                </a14:m>
                <a:endParaRPr lang="en-US" altLang="zh-TW" sz="3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600" dirty="0" smtClean="0"/>
                  <a:t>(3)</a:t>
                </a:r>
                <a:r>
                  <a:rPr lang="zh-TW" alt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(−4)−9</m:t>
                    </m:r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數線三大要素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1076037" y="3429000"/>
            <a:ext cx="10060523" cy="92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816080" y="3165764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256240" y="3175001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75028" y="3156528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955760" y="3170383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375920" y="3179620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1055440" y="3429000"/>
            <a:ext cx="9937104" cy="46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15880" y="429309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原點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59896" y="378904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704512" y="3645024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正向箭頭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5447928" y="285293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單位</a:t>
            </a:r>
            <a:r>
              <a:rPr lang="zh-TW" altLang="en-US" sz="2800" dirty="0"/>
              <a:t>長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9696400" y="3212976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375920" y="3429000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2416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dirty="0" smtClean="0"/>
                  <a:t>數線上有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 smtClean="0"/>
                  <a:t>四點，且分別代表的數為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−2, −8, 10, 14</m:t>
                    </m:r>
                  </m:oMath>
                </a14:m>
                <a:r>
                  <a:rPr lang="en-US" altLang="zh-TW" sz="3200" dirty="0"/>
                  <a:t/>
                </a:r>
                <a:br>
                  <a:rPr lang="en-US" altLang="zh-TW" sz="3200" dirty="0"/>
                </a:br>
                <a:r>
                  <a:rPr lang="zh-TW" altLang="en-US" sz="3200" dirty="0"/>
                  <a:t>若</a:t>
                </a:r>
                <a:r>
                  <a:rPr lang="zh-TW" altLang="en-US" sz="3200" dirty="0" smtClean="0"/>
                  <a:t>改以 </a:t>
                </a:r>
                <a:r>
                  <a:rPr lang="en-US" altLang="zh-TW" sz="3200" dirty="0" smtClean="0"/>
                  <a:t>C </a:t>
                </a:r>
                <a:r>
                  <a:rPr lang="zh-TW" altLang="en-US" sz="3200" dirty="0" smtClean="0"/>
                  <a:t>為新原點，單位長不變，則</a:t>
                </a:r>
                <a:r>
                  <a:rPr lang="zh-TW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 smtClean="0"/>
                  <a:t>分別為何</a:t>
                </a:r>
                <a:r>
                  <a:rPr lang="en-US" altLang="zh-TW" sz="3200" dirty="0" smtClean="0"/>
                  <a:t>?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2416" cy="4351338"/>
              </a:xfrm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2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</a:t>
            </a:r>
            <a:r>
              <a:rPr lang="zh-TW" altLang="en-US" dirty="0" smtClean="0"/>
              <a:t>的大小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076037" y="2700209"/>
            <a:ext cx="10060523" cy="92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816080" y="2436973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256240" y="2446210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475028" y="2427737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955760" y="2441592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375920" y="2450829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231904" y="314096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9696400" y="2484185"/>
            <a:ext cx="0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72064" y="313225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112224" y="313225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552384" y="313225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791744" y="313225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51584" y="313225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27448" y="4581128"/>
                <a:ext cx="9145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en-US" sz="2400" dirty="0" smtClean="0"/>
                  <a:t>數線上越右邊的點所對應的數越大，越左邊的點所對應的數越小</a:t>
                </a:r>
                <a:endParaRPr lang="en-US" altLang="zh-TW" sz="2400" dirty="0" smtClean="0"/>
              </a:p>
              <a:p>
                <a:pPr marL="342900" indent="-342900">
                  <a:buAutoNum type="arabicPeriod"/>
                </a:pPr>
                <a:r>
                  <a:rPr lang="zh-TW" altLang="en-US" sz="2400" dirty="0"/>
                  <a:t>在數線</a:t>
                </a:r>
                <a:r>
                  <a:rPr lang="zh-TW" altLang="en-US" sz="2400" dirty="0" smtClean="0"/>
                  <a:t>上， 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負數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正數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581128"/>
                <a:ext cx="9145016" cy="830997"/>
              </a:xfrm>
              <a:prstGeom prst="rect">
                <a:avLst/>
              </a:prstGeom>
              <a:blipFill>
                <a:blip r:embed="rId2"/>
                <a:stretch>
                  <a:fillRect l="-933" t="-5839" r="-67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8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 smtClean="0"/>
                  <a:t>比較下列各數的大小關係</a:t>
                </a:r>
                <a:r>
                  <a:rPr lang="en-US" altLang="zh-TW" dirty="0" smtClean="0"/>
                  <a:t>:</a:t>
                </a:r>
                <a:br>
                  <a:rPr lang="en-US" altLang="zh-TW" dirty="0" smtClean="0"/>
                </a:br>
                <a:r>
                  <a:rPr lang="en-US" altLang="zh-TW" sz="3600" dirty="0" smtClean="0"/>
                  <a:t>4.5</a:t>
                </a:r>
                <a:r>
                  <a:rPr lang="zh-TW" altLang="en-US" sz="36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TW" sz="3600" b="0" i="0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3600" dirty="0" smtClean="0"/>
                  <a:t>、</a:t>
                </a:r>
                <a:r>
                  <a:rPr lang="en-US" altLang="zh-TW" sz="3600" dirty="0" smtClean="0"/>
                  <a:t>0</a:t>
                </a:r>
                <a:r>
                  <a:rPr lang="zh-TW" altLang="en-US" sz="36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altLang="zh-TW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en-US" sz="36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TW" sz="3600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TW" altLang="en-US" sz="36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zh-TW" altLang="en-US" sz="3600" dirty="0" smtClean="0"/>
                  <a:t>、</a:t>
                </a:r>
                <a:r>
                  <a:rPr lang="en-US" altLang="zh-TW" sz="3600" dirty="0" smtClean="0"/>
                  <a:t>6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3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en-US" dirty="0" smtClean="0"/>
                  <a:t> 的相反數是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altLang="zh-TW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zh-TW" altLang="en-US" dirty="0" smtClean="0"/>
                  <a:t> 的相反數是 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的相反數為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的相反數為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TW" alt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 </a:t>
                </a:r>
                <a:r>
                  <a:rPr lang="zh-TW" altLang="en-US" dirty="0"/>
                  <a:t>的相反</a:t>
                </a:r>
                <a:r>
                  <a:rPr lang="zh-TW" altLang="en-US" dirty="0" smtClean="0"/>
                  <a:t>數為 </a:t>
                </a:r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(1)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en-US" dirty="0" smtClean="0"/>
                  <a:t> 的相反數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(2)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−4.3</m:t>
                    </m:r>
                  </m:oMath>
                </a14:m>
                <a:r>
                  <a:rPr lang="zh-TW" altLang="en-US" dirty="0" smtClean="0"/>
                  <a:t> 的相反數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(3)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dirty="0" smtClean="0"/>
                  <a:t>相反數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(4)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甲</m:t>
                    </m:r>
                  </m:oMath>
                </a14:m>
                <a:r>
                  <a:rPr lang="zh-TW" altLang="en-US" dirty="0" smtClean="0"/>
                  <a:t>的相反數為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zh-TW" altLang="en-US" dirty="0" smtClean="0"/>
                  <a:t>，請問甲是多少</a:t>
                </a:r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3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絕對值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 在數線上，點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與</m:t>
                    </m:r>
                  </m:oMath>
                </a14:m>
                <a:r>
                  <a:rPr lang="zh-TW" altLang="en-US" dirty="0" smtClean="0"/>
                  <a:t>原點的距離稱為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TW" altLang="en-US" dirty="0" smtClean="0"/>
                  <a:t>，以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TW" altLang="en-US" dirty="0" smtClean="0"/>
                  <a:t> 表示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 任意數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，加上</m:t>
                    </m:r>
                  </m:oMath>
                </a14:m>
                <a:r>
                  <a:rPr lang="zh-TW" altLang="en-US" dirty="0" smtClean="0"/>
                  <a:t>絕對值之後，值一定大於或等於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，也就是加上絕對值之後的數一定為正數或</a:t>
                </a:r>
                <a:r>
                  <a:rPr lang="en-US" altLang="zh-TW" dirty="0" smtClean="0"/>
                  <a:t>0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可表示成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 請問有沒有絕對值得數等於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−4.5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如果</m:t>
                    </m:r>
                  </m:oMath>
                </a14:m>
                <a:r>
                  <a:rPr lang="zh-TW" altLang="en-US" b="0" dirty="0" smtClean="0"/>
                  <a:t>有請告訴我</a:t>
                </a:r>
                <a:r>
                  <a:rPr lang="zh-TW" altLang="en-US" dirty="0"/>
                  <a:t>是</a:t>
                </a:r>
                <a:r>
                  <a:rPr lang="zh-TW" altLang="en-US" b="0" dirty="0" smtClean="0"/>
                  <a:t>什麼數</a:t>
                </a:r>
                <a:r>
                  <a:rPr lang="en-US" altLang="zh-TW" b="0" dirty="0" smtClean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2. </a:t>
                </a:r>
                <a:r>
                  <a:rPr lang="zh-TW" altLang="en-US" dirty="0" smtClean="0"/>
                  <a:t>請問有沒有絕對值得數等於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4.5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如果</m:t>
                    </m:r>
                  </m:oMath>
                </a14:m>
                <a:r>
                  <a:rPr lang="zh-TW" altLang="en-US" b="0" dirty="0" smtClean="0"/>
                  <a:t>有請告訴我是什麼數</a:t>
                </a:r>
                <a:r>
                  <a:rPr lang="en-US" altLang="zh-TW" b="0" dirty="0" smtClean="0"/>
                  <a:t>?</a:t>
                </a:r>
              </a:p>
              <a:p>
                <a:endParaRPr lang="en-US" altLang="zh-TW" b="0" dirty="0" smtClean="0"/>
              </a:p>
              <a:p>
                <a:r>
                  <a:rPr lang="en-US" altLang="zh-TW" dirty="0" smtClean="0"/>
                  <a:t>3~6</a:t>
                </a:r>
                <a:r>
                  <a:rPr lang="zh-TW" altLang="en-US" dirty="0"/>
                  <a:t> </a:t>
                </a:r>
                <a:r>
                  <a:rPr lang="zh-TW" altLang="en-US" dirty="0" smtClean="0"/>
                  <a:t>題為是非題</a:t>
                </a:r>
                <a:endParaRPr lang="en-US" altLang="zh-TW" b="0" dirty="0" smtClean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 smtClean="0"/>
                  <a:t>3. (</a:t>
                </a:r>
                <a:r>
                  <a:rPr lang="zh-TW" altLang="en-US" dirty="0" smtClean="0"/>
                  <a:t>   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 沒有相反數</a:t>
                </a:r>
                <a:endParaRPr lang="en-US" altLang="zh-TW" dirty="0" smtClean="0"/>
              </a:p>
              <a:p>
                <a:pPr>
                  <a:lnSpc>
                    <a:spcPct val="160000"/>
                  </a:lnSpc>
                </a:pPr>
                <a:r>
                  <a:rPr lang="en-US" altLang="zh-TW" b="0" dirty="0" smtClean="0"/>
                  <a:t>4.</a:t>
                </a:r>
                <a:r>
                  <a:rPr lang="zh-TW" altLang="en-US" b="0" dirty="0" smtClean="0"/>
                  <a:t> </a:t>
                </a:r>
                <a:r>
                  <a:rPr lang="en-US" altLang="zh-TW" b="0" dirty="0" smtClean="0"/>
                  <a:t>(</a:t>
                </a:r>
                <a:r>
                  <a:rPr lang="zh-TW" altLang="en-US" b="0" dirty="0" smtClean="0"/>
                  <a:t>   </a:t>
                </a:r>
                <a:r>
                  <a:rPr lang="en-US" altLang="zh-TW" b="0" dirty="0" smtClean="0"/>
                  <a:t>)</a:t>
                </a:r>
                <a:r>
                  <a:rPr lang="zh-TW" altLang="en-US" b="0" dirty="0" smtClean="0"/>
                  <a:t> </a:t>
                </a:r>
                <a:r>
                  <a:rPr lang="en-US" altLang="zh-TW" b="0" dirty="0" smtClean="0"/>
                  <a:t>2.3</a:t>
                </a:r>
                <a:r>
                  <a:rPr lang="zh-TW" altLang="en-US" b="0" dirty="0" smtClean="0"/>
                  <a:t> 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相反</a:t>
                </a:r>
                <a:r>
                  <a:rPr lang="zh-TW" altLang="en-US" dirty="0" smtClean="0"/>
                  <a:t>數是 </a:t>
                </a:r>
                <a:r>
                  <a:rPr lang="en-US" altLang="zh-TW" dirty="0" smtClean="0"/>
                  <a:t>3.2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TW" b="0" dirty="0" smtClean="0"/>
                  <a:t>5.</a:t>
                </a:r>
                <a:r>
                  <a:rPr lang="zh-TW" altLang="en-US" b="0" dirty="0" smtClean="0"/>
                  <a:t> </a:t>
                </a:r>
                <a:r>
                  <a:rPr lang="en-US" altLang="zh-TW" b="0" dirty="0" smtClean="0"/>
                  <a:t>(</a:t>
                </a:r>
                <a:r>
                  <a:rPr lang="zh-TW" altLang="en-US" b="0" dirty="0" smtClean="0"/>
                  <a:t>   </a:t>
                </a:r>
                <a:r>
                  <a:rPr lang="en-US" altLang="zh-TW" b="0" dirty="0" smtClean="0"/>
                  <a:t>)</a:t>
                </a:r>
                <a:r>
                  <a:rPr lang="zh-TW" alt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−2.2</m:t>
                    </m:r>
                  </m:oMath>
                </a14:m>
                <a:r>
                  <a:rPr lang="zh-TW" altLang="en-US" b="0" dirty="0" smtClean="0"/>
                  <a:t> 的相反數是 </a:t>
                </a:r>
                <a:r>
                  <a:rPr lang="en-US" altLang="zh-TW" b="0" dirty="0" smtClean="0"/>
                  <a:t>2.2</a:t>
                </a:r>
                <a:endParaRPr lang="en-US" altLang="zh-TW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b="0" dirty="0" smtClean="0"/>
                  <a:t>6.</a:t>
                </a:r>
                <a:r>
                  <a:rPr lang="zh-TW" altLang="en-US" b="0" dirty="0" smtClean="0"/>
                  <a:t> </a:t>
                </a:r>
                <a:r>
                  <a:rPr lang="en-US" altLang="zh-TW" b="0" dirty="0" smtClean="0"/>
                  <a:t>(</a:t>
                </a:r>
                <a:r>
                  <a:rPr lang="zh-TW" altLang="en-US" b="0" dirty="0" smtClean="0"/>
                  <a:t>   </a:t>
                </a:r>
                <a:r>
                  <a:rPr lang="en-US" altLang="zh-TW" b="0" dirty="0" smtClean="0"/>
                  <a:t>)</a:t>
                </a:r>
                <a:r>
                  <a:rPr lang="zh-TW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b="0" dirty="0" smtClean="0"/>
                  <a:t> </a:t>
                </a:r>
                <a:r>
                  <a:rPr lang="zh-TW" altLang="en-US" b="0" dirty="0" smtClean="0"/>
                  <a:t>的相反數是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6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465</Words>
  <Application>Microsoft Office PowerPoint</Application>
  <PresentationFormat>寬螢幕</PresentationFormat>
  <Paragraphs>83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標楷體</vt:lpstr>
      <vt:lpstr>Arial</vt:lpstr>
      <vt:lpstr>Cambria Math</vt:lpstr>
      <vt:lpstr>Times New Roman</vt:lpstr>
      <vt:lpstr>Office 佈景主題</vt:lpstr>
      <vt:lpstr>1-1 正數與負數</vt:lpstr>
      <vt:lpstr>數線三大要素</vt:lpstr>
      <vt:lpstr>第一題</vt:lpstr>
      <vt:lpstr>數的大小</vt:lpstr>
      <vt:lpstr>第二題</vt:lpstr>
      <vt:lpstr>相反數</vt:lpstr>
      <vt:lpstr>第三題</vt:lpstr>
      <vt:lpstr>絕對值</vt:lpstr>
      <vt:lpstr>第四題</vt:lpstr>
      <vt:lpstr>第五題 </vt:lpstr>
      <vt:lpstr>1-2 正負數的加減 </vt:lpstr>
      <vt:lpstr>同號數相加</vt:lpstr>
      <vt:lpstr>第一題</vt:lpstr>
      <vt:lpstr>異號數相加</vt:lpstr>
      <vt:lpstr>第二題</vt:lpstr>
      <vt:lpstr>正負數減法</vt:lpstr>
      <vt:lpstr>第三題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68</cp:revision>
  <dcterms:created xsi:type="dcterms:W3CDTF">2023-09-06T07:34:54Z</dcterms:created>
  <dcterms:modified xsi:type="dcterms:W3CDTF">2023-09-07T07:46:19Z</dcterms:modified>
</cp:coreProperties>
</file>