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0" r:id="rId4"/>
    <p:sldId id="259" r:id="rId5"/>
    <p:sldId id="313" r:id="rId6"/>
    <p:sldId id="279" r:id="rId7"/>
    <p:sldId id="280" r:id="rId8"/>
    <p:sldId id="282" r:id="rId9"/>
    <p:sldId id="308" r:id="rId10"/>
    <p:sldId id="309" r:id="rId11"/>
    <p:sldId id="310" r:id="rId12"/>
    <p:sldId id="284" r:id="rId13"/>
    <p:sldId id="311" r:id="rId14"/>
    <p:sldId id="312" r:id="rId15"/>
    <p:sldId id="307"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6" autoAdjust="0"/>
    <p:restoredTop sz="94660"/>
  </p:normalViewPr>
  <p:slideViewPr>
    <p:cSldViewPr snapToGrid="0">
      <p:cViewPr varScale="1">
        <p:scale>
          <a:sx n="116" d="100"/>
          <a:sy n="116" d="100"/>
        </p:scale>
        <p:origin x="408"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14866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0383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89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8517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420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4076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537628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5972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95075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69413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07554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0770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70519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525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25218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DAA045-4540-44C0-BB87-F5B0427377A2}" type="datetimeFigureOut">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17642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DAA045-4540-44C0-BB87-F5B0427377A2}" type="datetimeFigureOut">
              <a:rPr lang="zh-TW" altLang="en-US" smtClean="0"/>
              <a:t>2017/6/19</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4825036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PMS</a:t>
            </a:r>
            <a:endParaRPr lang="zh-TW" altLang="en-US" dirty="0"/>
          </a:p>
        </p:txBody>
      </p:sp>
      <p:sp>
        <p:nvSpPr>
          <p:cNvPr id="3" name="副標題 2"/>
          <p:cNvSpPr>
            <a:spLocks noGrp="1"/>
          </p:cNvSpPr>
          <p:nvPr>
            <p:ph type="subTitle" idx="1"/>
          </p:nvPr>
        </p:nvSpPr>
        <p:spPr/>
        <p:txBody>
          <a:bodyPr>
            <a:normAutofit lnSpcReduction="10000"/>
          </a:bodyPr>
          <a:lstStyle/>
          <a:p>
            <a:r>
              <a:rPr lang="en-US" altLang="zh-TW" dirty="0" smtClean="0"/>
              <a:t>105598003 </a:t>
            </a:r>
            <a:r>
              <a:rPr lang="zh-TW" altLang="en-US" dirty="0" smtClean="0"/>
              <a:t>劉彥麟</a:t>
            </a:r>
            <a:endParaRPr lang="en-US" altLang="zh-TW" dirty="0" smtClean="0"/>
          </a:p>
          <a:p>
            <a:r>
              <a:rPr lang="en-US" altLang="zh-TW" dirty="0" smtClean="0"/>
              <a:t>105598048 </a:t>
            </a:r>
            <a:r>
              <a:rPr lang="zh-TW" altLang="en-US" dirty="0" smtClean="0"/>
              <a:t>陳政皓</a:t>
            </a:r>
            <a:endParaRPr lang="en-US" altLang="zh-TW" dirty="0" smtClean="0"/>
          </a:p>
          <a:p>
            <a:r>
              <a:rPr lang="en-US" altLang="zh-TW" dirty="0" smtClean="0"/>
              <a:t>105598074 </a:t>
            </a:r>
            <a:r>
              <a:rPr lang="zh-TW" altLang="en-US" dirty="0" smtClean="0"/>
              <a:t>呂昭陞</a:t>
            </a:r>
            <a:endParaRPr lang="zh-TW" altLang="en-US" dirty="0"/>
          </a:p>
        </p:txBody>
      </p:sp>
    </p:spTree>
    <p:extLst>
      <p:ext uri="{BB962C8B-B14F-4D97-AF65-F5344CB8AC3E}">
        <p14:creationId xmlns:p14="http://schemas.microsoft.com/office/powerpoint/2010/main" val="2955337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20089" y="565921"/>
            <a:ext cx="10682500" cy="1280890"/>
          </a:xfrm>
        </p:spPr>
        <p:txBody>
          <a:bodyPr>
            <a:noAutofit/>
          </a:bodyPr>
          <a:lstStyle/>
          <a:p>
            <a:r>
              <a:rPr lang="en-US" altLang="zh-TW" sz="4000" dirty="0" smtClean="0"/>
              <a:t>Source code of significant functionality</a:t>
            </a:r>
            <a:endParaRPr lang="zh-TW" altLang="en-US" sz="4000" dirty="0"/>
          </a:p>
        </p:txBody>
      </p:sp>
      <p:pic>
        <p:nvPicPr>
          <p:cNvPr id="4" name="圖片 3"/>
          <p:cNvPicPr>
            <a:picLocks noChangeAspect="1"/>
          </p:cNvPicPr>
          <p:nvPr/>
        </p:nvPicPr>
        <p:blipFill>
          <a:blip r:embed="rId2"/>
          <a:stretch>
            <a:fillRect/>
          </a:stretch>
        </p:blipFill>
        <p:spPr>
          <a:xfrm>
            <a:off x="2299489" y="2405477"/>
            <a:ext cx="9205123" cy="3570893"/>
          </a:xfrm>
          <a:prstGeom prst="rect">
            <a:avLst/>
          </a:prstGeom>
        </p:spPr>
      </p:pic>
      <p:sp>
        <p:nvSpPr>
          <p:cNvPr id="5" name="文字方塊 4"/>
          <p:cNvSpPr txBox="1"/>
          <p:nvPr/>
        </p:nvSpPr>
        <p:spPr>
          <a:xfrm>
            <a:off x="1521228" y="1720334"/>
            <a:ext cx="2942707" cy="523220"/>
          </a:xfrm>
          <a:prstGeom prst="rect">
            <a:avLst/>
          </a:prstGeom>
          <a:noFill/>
        </p:spPr>
        <p:txBody>
          <a:bodyPr wrap="square" rtlCol="0">
            <a:spAutoFit/>
          </a:bodyPr>
          <a:lstStyle/>
          <a:p>
            <a:r>
              <a:rPr lang="en-US" altLang="zh-TW" sz="2800" dirty="0" err="1" smtClean="0"/>
              <a:t>TestManager</a:t>
            </a:r>
            <a:endParaRPr lang="zh-TW" altLang="en-US" sz="2800" dirty="0"/>
          </a:p>
        </p:txBody>
      </p:sp>
    </p:spTree>
    <p:extLst>
      <p:ext uri="{BB962C8B-B14F-4D97-AF65-F5344CB8AC3E}">
        <p14:creationId xmlns:p14="http://schemas.microsoft.com/office/powerpoint/2010/main" val="679653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531926" y="2520871"/>
            <a:ext cx="10114205" cy="1676208"/>
          </a:xfrm>
          <a:prstGeom prst="rect">
            <a:avLst/>
          </a:prstGeom>
        </p:spPr>
      </p:pic>
      <p:sp>
        <p:nvSpPr>
          <p:cNvPr id="8" name="標題 1"/>
          <p:cNvSpPr txBox="1">
            <a:spLocks/>
          </p:cNvSpPr>
          <p:nvPr/>
        </p:nvSpPr>
        <p:spPr>
          <a:xfrm>
            <a:off x="1720089" y="565921"/>
            <a:ext cx="10682500"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sz="4000" dirty="0" smtClean="0"/>
              <a:t>Source code of significant functionality</a:t>
            </a:r>
            <a:endParaRPr lang="zh-TW" altLang="en-US" sz="4000" dirty="0"/>
          </a:p>
        </p:txBody>
      </p:sp>
      <p:sp>
        <p:nvSpPr>
          <p:cNvPr id="9" name="文字方塊 8"/>
          <p:cNvSpPr txBox="1"/>
          <p:nvPr/>
        </p:nvSpPr>
        <p:spPr>
          <a:xfrm>
            <a:off x="1521228" y="1720334"/>
            <a:ext cx="3026058" cy="523220"/>
          </a:xfrm>
          <a:prstGeom prst="rect">
            <a:avLst/>
          </a:prstGeom>
          <a:noFill/>
        </p:spPr>
        <p:txBody>
          <a:bodyPr wrap="square" rtlCol="0">
            <a:spAutoFit/>
          </a:bodyPr>
          <a:lstStyle/>
          <a:p>
            <a:r>
              <a:rPr lang="en-US" altLang="zh-TW" sz="2800" dirty="0" err="1" smtClean="0"/>
              <a:t>ProjectManager</a:t>
            </a:r>
            <a:endParaRPr lang="zh-TW" altLang="en-US" sz="2800" dirty="0"/>
          </a:p>
        </p:txBody>
      </p:sp>
    </p:spTree>
    <p:extLst>
      <p:ext uri="{BB962C8B-B14F-4D97-AF65-F5344CB8AC3E}">
        <p14:creationId xmlns:p14="http://schemas.microsoft.com/office/powerpoint/2010/main" val="679214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78525" y="2868547"/>
            <a:ext cx="8911687" cy="1280890"/>
          </a:xfrm>
        </p:spPr>
        <p:txBody>
          <a:bodyPr/>
          <a:lstStyle/>
          <a:p>
            <a:pPr algn="ctr"/>
            <a:r>
              <a:rPr lang="en-US" altLang="zh-TW" dirty="0" smtClean="0"/>
              <a:t>Demo for Unit Tests</a:t>
            </a:r>
            <a:endParaRPr lang="zh-TW" altLang="en-US" dirty="0"/>
          </a:p>
        </p:txBody>
      </p:sp>
    </p:spTree>
    <p:extLst>
      <p:ext uri="{BB962C8B-B14F-4D97-AF65-F5344CB8AC3E}">
        <p14:creationId xmlns:p14="http://schemas.microsoft.com/office/powerpoint/2010/main" val="93982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922057"/>
          </a:xfrm>
        </p:spPr>
        <p:txBody>
          <a:bodyPr/>
          <a:lstStyle/>
          <a:p>
            <a:r>
              <a:rPr lang="en-US" altLang="zh-TW" dirty="0" smtClean="0"/>
              <a:t>Source </a:t>
            </a:r>
            <a:r>
              <a:rPr lang="en-US" altLang="zh-TW" dirty="0"/>
              <a:t>code of a significant test </a:t>
            </a:r>
            <a:r>
              <a:rPr lang="en-US" altLang="zh-TW" dirty="0" smtClean="0"/>
              <a:t>case</a:t>
            </a:r>
            <a:endParaRPr lang="zh-TW" altLang="en-US" dirty="0"/>
          </a:p>
        </p:txBody>
      </p:sp>
      <p:pic>
        <p:nvPicPr>
          <p:cNvPr id="5" name="圖片 4"/>
          <p:cNvPicPr>
            <a:picLocks noChangeAspect="1"/>
          </p:cNvPicPr>
          <p:nvPr/>
        </p:nvPicPr>
        <p:blipFill>
          <a:blip r:embed="rId2"/>
          <a:stretch>
            <a:fillRect/>
          </a:stretch>
        </p:blipFill>
        <p:spPr>
          <a:xfrm>
            <a:off x="241324" y="1936867"/>
            <a:ext cx="5041874" cy="3403529"/>
          </a:xfrm>
          <a:prstGeom prst="rect">
            <a:avLst/>
          </a:prstGeom>
        </p:spPr>
      </p:pic>
      <p:pic>
        <p:nvPicPr>
          <p:cNvPr id="6" name="圖片 5"/>
          <p:cNvPicPr>
            <a:picLocks noChangeAspect="1"/>
          </p:cNvPicPr>
          <p:nvPr/>
        </p:nvPicPr>
        <p:blipFill>
          <a:blip r:embed="rId3"/>
          <a:stretch>
            <a:fillRect/>
          </a:stretch>
        </p:blipFill>
        <p:spPr>
          <a:xfrm>
            <a:off x="5525829" y="1936866"/>
            <a:ext cx="6666171" cy="3403529"/>
          </a:xfrm>
          <a:prstGeom prst="rect">
            <a:avLst/>
          </a:prstGeom>
        </p:spPr>
      </p:pic>
      <p:sp>
        <p:nvSpPr>
          <p:cNvPr id="7" name="文字方塊 6"/>
          <p:cNvSpPr txBox="1"/>
          <p:nvPr/>
        </p:nvSpPr>
        <p:spPr>
          <a:xfrm>
            <a:off x="241324" y="1470952"/>
            <a:ext cx="1995055" cy="369332"/>
          </a:xfrm>
          <a:prstGeom prst="rect">
            <a:avLst/>
          </a:prstGeom>
          <a:noFill/>
        </p:spPr>
        <p:txBody>
          <a:bodyPr wrap="square" rtlCol="0">
            <a:spAutoFit/>
          </a:bodyPr>
          <a:lstStyle/>
          <a:p>
            <a:r>
              <a:rPr lang="en-US" altLang="zh-TW" dirty="0" err="1" smtClean="0"/>
              <a:t>TestManager</a:t>
            </a:r>
            <a:endParaRPr lang="zh-TW" altLang="en-US" dirty="0"/>
          </a:p>
        </p:txBody>
      </p:sp>
      <p:sp>
        <p:nvSpPr>
          <p:cNvPr id="9" name="矩形 8"/>
          <p:cNvSpPr/>
          <p:nvPr/>
        </p:nvSpPr>
        <p:spPr>
          <a:xfrm>
            <a:off x="5525829" y="1454327"/>
            <a:ext cx="2007281" cy="369332"/>
          </a:xfrm>
          <a:prstGeom prst="rect">
            <a:avLst/>
          </a:prstGeom>
        </p:spPr>
        <p:txBody>
          <a:bodyPr wrap="none">
            <a:spAutoFit/>
          </a:bodyPr>
          <a:lstStyle/>
          <a:p>
            <a:r>
              <a:rPr lang="en-US" altLang="zh-TW" dirty="0" err="1" smtClean="0"/>
              <a:t>ProjectManager</a:t>
            </a:r>
            <a:endParaRPr lang="zh-TW" altLang="en-US" dirty="0"/>
          </a:p>
        </p:txBody>
      </p:sp>
    </p:spTree>
    <p:extLst>
      <p:ext uri="{BB962C8B-B14F-4D97-AF65-F5344CB8AC3E}">
        <p14:creationId xmlns:p14="http://schemas.microsoft.com/office/powerpoint/2010/main" val="3495328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678525" y="2868547"/>
            <a:ext cx="8911687" cy="730864"/>
          </a:xfrm>
        </p:spPr>
        <p:txBody>
          <a:bodyPr/>
          <a:lstStyle/>
          <a:p>
            <a:pPr algn="ctr"/>
            <a:r>
              <a:rPr lang="en-US" altLang="zh-TW" dirty="0"/>
              <a:t>Lessons learned</a:t>
            </a:r>
            <a:endParaRPr lang="zh-TW" altLang="en-US" dirty="0"/>
          </a:p>
        </p:txBody>
      </p:sp>
    </p:spTree>
    <p:extLst>
      <p:ext uri="{BB962C8B-B14F-4D97-AF65-F5344CB8AC3E}">
        <p14:creationId xmlns:p14="http://schemas.microsoft.com/office/powerpoint/2010/main" val="2843880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74565" y="2696354"/>
            <a:ext cx="8911687" cy="1280890"/>
          </a:xfrm>
        </p:spPr>
        <p:txBody>
          <a:bodyPr>
            <a:normAutofit/>
          </a:bodyPr>
          <a:lstStyle/>
          <a:p>
            <a:pPr algn="ctr"/>
            <a:r>
              <a:rPr lang="en-US" altLang="zh-TW" sz="6600" dirty="0" smtClean="0"/>
              <a:t>Thanks for listening</a:t>
            </a:r>
            <a:endParaRPr lang="zh-TW" altLang="en-US" sz="6600" dirty="0"/>
          </a:p>
        </p:txBody>
      </p:sp>
    </p:spTree>
    <p:extLst>
      <p:ext uri="{BB962C8B-B14F-4D97-AF65-F5344CB8AC3E}">
        <p14:creationId xmlns:p14="http://schemas.microsoft.com/office/powerpoint/2010/main" val="2923369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STATEMENT</a:t>
            </a:r>
            <a:endParaRPr lang="zh-TW" altLang="en-US" dirty="0"/>
          </a:p>
        </p:txBody>
      </p:sp>
      <p:sp>
        <p:nvSpPr>
          <p:cNvPr id="3" name="內容版面配置區 2"/>
          <p:cNvSpPr>
            <a:spLocks noGrp="1"/>
          </p:cNvSpPr>
          <p:nvPr>
            <p:ph idx="1"/>
          </p:nvPr>
        </p:nvSpPr>
        <p:spPr>
          <a:xfrm>
            <a:off x="736462" y="1904999"/>
            <a:ext cx="10393092" cy="4417423"/>
          </a:xfrm>
        </p:spPr>
        <p:txBody>
          <a:bodyPr>
            <a:normAutofit/>
          </a:bodyPr>
          <a:lstStyle/>
          <a:p>
            <a:r>
              <a:rPr lang="zh-TW" altLang="zh-TW" sz="2400" dirty="0"/>
              <a:t>本軟體主要是為了讓專案管理者和開發人員可以追蹤專案進度與需求而設計。應用於各軟體開發公司或實驗室。</a:t>
            </a:r>
          </a:p>
          <a:p>
            <a:endParaRPr lang="en-US" altLang="zh-TW" sz="2400" dirty="0" smtClean="0"/>
          </a:p>
          <a:p>
            <a:r>
              <a:rPr lang="zh-TW" altLang="zh-TW" sz="2400" dirty="0"/>
              <a:t>本軟體主要以圖形介面呈現，使用者一開始需要把專案的需求與測試項目新增至本軟體，軟體會依據使用者新增的內容，產生需求與測試的關係圖，讓使用者知道需求與測試的關係和完成狀態。</a:t>
            </a:r>
          </a:p>
        </p:txBody>
      </p:sp>
    </p:spTree>
    <p:extLst>
      <p:ext uri="{BB962C8B-B14F-4D97-AF65-F5344CB8AC3E}">
        <p14:creationId xmlns:p14="http://schemas.microsoft.com/office/powerpoint/2010/main" val="2982262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 DIAGRAM</a:t>
            </a:r>
            <a:endParaRPr lang="zh-TW" altLang="en-US" dirty="0"/>
          </a:p>
        </p:txBody>
      </p:sp>
      <p:pic>
        <p:nvPicPr>
          <p:cNvPr id="1028" name="Picture 4" descr="Use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2" y="0"/>
            <a:ext cx="9804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0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174198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782821" y="2742443"/>
            <a:ext cx="8911687" cy="1280890"/>
          </a:xfrm>
        </p:spPr>
        <p:txBody>
          <a:bodyPr>
            <a:normAutofit/>
          </a:bodyPr>
          <a:lstStyle/>
          <a:p>
            <a:r>
              <a:rPr lang="en-US" altLang="zh-TW" sz="4400" dirty="0"/>
              <a:t>Project information</a:t>
            </a:r>
            <a:endParaRPr lang="zh-TW" altLang="en-US" sz="4400" dirty="0"/>
          </a:p>
        </p:txBody>
      </p:sp>
    </p:spTree>
    <p:extLst>
      <p:ext uri="{BB962C8B-B14F-4D97-AF65-F5344CB8AC3E}">
        <p14:creationId xmlns:p14="http://schemas.microsoft.com/office/powerpoint/2010/main" val="1514948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production code</a:t>
            </a:r>
            <a:endParaRPr lang="zh-TW" altLang="en-US" dirty="0"/>
          </a:p>
        </p:txBody>
      </p:sp>
      <p:pic>
        <p:nvPicPr>
          <p:cNvPr id="6" name="圖片 5"/>
          <p:cNvPicPr>
            <a:picLocks noChangeAspect="1"/>
          </p:cNvPicPr>
          <p:nvPr/>
        </p:nvPicPr>
        <p:blipFill>
          <a:blip r:embed="rId2"/>
          <a:stretch>
            <a:fillRect/>
          </a:stretch>
        </p:blipFill>
        <p:spPr>
          <a:xfrm>
            <a:off x="2347784" y="1264555"/>
            <a:ext cx="7957751" cy="5490016"/>
          </a:xfrm>
          <a:prstGeom prst="rect">
            <a:avLst/>
          </a:prstGeom>
        </p:spPr>
      </p:pic>
    </p:spTree>
    <p:extLst>
      <p:ext uri="{BB962C8B-B14F-4D97-AF65-F5344CB8AC3E}">
        <p14:creationId xmlns:p14="http://schemas.microsoft.com/office/powerpoint/2010/main" val="1403454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20336" y="565921"/>
            <a:ext cx="8911687" cy="1280890"/>
          </a:xfrm>
        </p:spPr>
        <p:txBody>
          <a:bodyPr>
            <a:normAutofit/>
          </a:bodyPr>
          <a:lstStyle/>
          <a:p>
            <a:r>
              <a:rPr lang="en-US" altLang="zh-TW" sz="4000" dirty="0"/>
              <a:t>LOC of test code</a:t>
            </a:r>
            <a:endParaRPr lang="zh-TW" altLang="en-US" sz="4000" dirty="0"/>
          </a:p>
        </p:txBody>
      </p:sp>
      <p:sp>
        <p:nvSpPr>
          <p:cNvPr id="3" name="內容版面配置區 2"/>
          <p:cNvSpPr>
            <a:spLocks noGrp="1"/>
          </p:cNvSpPr>
          <p:nvPr>
            <p:ph idx="1"/>
          </p:nvPr>
        </p:nvSpPr>
        <p:spPr>
          <a:xfrm>
            <a:off x="1895017" y="1680598"/>
            <a:ext cx="8915400" cy="3777622"/>
          </a:xfrm>
        </p:spPr>
        <p:txBody>
          <a:bodyPr>
            <a:normAutofit/>
          </a:bodyPr>
          <a:lstStyle/>
          <a:p>
            <a:r>
              <a:rPr lang="en-US" altLang="zh-TW" sz="2800" dirty="0" smtClean="0"/>
              <a:t>Total Unit Test : 41</a:t>
            </a:r>
          </a:p>
          <a:p>
            <a:r>
              <a:rPr lang="en-US" altLang="zh-TW" sz="2800" dirty="0" smtClean="0"/>
              <a:t>LOC of test code:773</a:t>
            </a:r>
          </a:p>
          <a:p>
            <a:r>
              <a:rPr lang="en-US" altLang="zh-TW" sz="2800" dirty="0" err="1" smtClean="0"/>
              <a:t>Test:All</a:t>
            </a:r>
            <a:r>
              <a:rPr lang="en-US" altLang="zh-TW" sz="2800" dirty="0" smtClean="0"/>
              <a:t> pass</a:t>
            </a:r>
            <a:endParaRPr lang="zh-TW" altLang="en-US" sz="2800" dirty="0"/>
          </a:p>
        </p:txBody>
      </p:sp>
      <p:pic>
        <p:nvPicPr>
          <p:cNvPr id="5" name="圖片 4"/>
          <p:cNvPicPr/>
          <p:nvPr/>
        </p:nvPicPr>
        <p:blipFill>
          <a:blip r:embed="rId2"/>
          <a:stretch>
            <a:fillRect/>
          </a:stretch>
        </p:blipFill>
        <p:spPr>
          <a:xfrm>
            <a:off x="7577797" y="5833980"/>
            <a:ext cx="3776935" cy="1006344"/>
          </a:xfrm>
          <a:prstGeom prst="rect">
            <a:avLst/>
          </a:prstGeom>
        </p:spPr>
      </p:pic>
      <p:pic>
        <p:nvPicPr>
          <p:cNvPr id="6" name="圖片 5"/>
          <p:cNvPicPr>
            <a:picLocks noChangeAspect="1"/>
          </p:cNvPicPr>
          <p:nvPr/>
        </p:nvPicPr>
        <p:blipFill>
          <a:blip r:embed="rId3"/>
          <a:stretch>
            <a:fillRect/>
          </a:stretch>
        </p:blipFill>
        <p:spPr>
          <a:xfrm>
            <a:off x="7577796" y="718477"/>
            <a:ext cx="3776935" cy="5115503"/>
          </a:xfrm>
          <a:prstGeom prst="rect">
            <a:avLst/>
          </a:prstGeom>
        </p:spPr>
      </p:pic>
    </p:spTree>
    <p:extLst>
      <p:ext uri="{BB962C8B-B14F-4D97-AF65-F5344CB8AC3E}">
        <p14:creationId xmlns:p14="http://schemas.microsoft.com/office/powerpoint/2010/main" val="3006276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7030" y="560663"/>
            <a:ext cx="8911687" cy="1280890"/>
          </a:xfrm>
        </p:spPr>
        <p:txBody>
          <a:bodyPr>
            <a:normAutofit/>
          </a:bodyPr>
          <a:lstStyle/>
          <a:p>
            <a:pPr algn="ctr"/>
            <a:r>
              <a:rPr lang="en-US" altLang="zh-TW" sz="4000" dirty="0" smtClean="0"/>
              <a:t>TOTAL TIME FOR MEMBERS</a:t>
            </a:r>
            <a:endParaRPr lang="zh-TW" altLang="en-US" sz="4000" dirty="0"/>
          </a:p>
        </p:txBody>
      </p:sp>
      <p:pic>
        <p:nvPicPr>
          <p:cNvPr id="5" name="內容版面配置區 4"/>
          <p:cNvPicPr>
            <a:picLocks noGrp="1" noChangeAspect="1"/>
          </p:cNvPicPr>
          <p:nvPr>
            <p:ph idx="1"/>
          </p:nvPr>
        </p:nvPicPr>
        <p:blipFill>
          <a:blip r:embed="rId2"/>
          <a:stretch>
            <a:fillRect/>
          </a:stretch>
        </p:blipFill>
        <p:spPr>
          <a:xfrm>
            <a:off x="357030" y="1321675"/>
            <a:ext cx="4471789" cy="5325800"/>
          </a:xfrm>
          <a:prstGeom prst="rect">
            <a:avLst/>
          </a:prstGeom>
        </p:spPr>
      </p:pic>
      <p:pic>
        <p:nvPicPr>
          <p:cNvPr id="3" name="圖片 2"/>
          <p:cNvPicPr>
            <a:picLocks noChangeAspect="1"/>
          </p:cNvPicPr>
          <p:nvPr/>
        </p:nvPicPr>
        <p:blipFill>
          <a:blip r:embed="rId3"/>
          <a:stretch>
            <a:fillRect/>
          </a:stretch>
        </p:blipFill>
        <p:spPr>
          <a:xfrm>
            <a:off x="4828819" y="1363304"/>
            <a:ext cx="3874606" cy="5299507"/>
          </a:xfrm>
          <a:prstGeom prst="rect">
            <a:avLst/>
          </a:prstGeom>
        </p:spPr>
      </p:pic>
      <p:sp>
        <p:nvSpPr>
          <p:cNvPr id="4" name="文字方塊 3"/>
          <p:cNvSpPr txBox="1"/>
          <p:nvPr/>
        </p:nvSpPr>
        <p:spPr>
          <a:xfrm>
            <a:off x="8803178" y="3306741"/>
            <a:ext cx="3233651" cy="1200329"/>
          </a:xfrm>
          <a:prstGeom prst="rect">
            <a:avLst/>
          </a:prstGeom>
          <a:noFill/>
        </p:spPr>
        <p:txBody>
          <a:bodyPr wrap="square" rtlCol="0">
            <a:spAutoFit/>
          </a:bodyPr>
          <a:lstStyle/>
          <a:p>
            <a:pPr algn="ctr"/>
            <a:r>
              <a:rPr lang="en-US" altLang="zh-TW" b="1" dirty="0" smtClean="0">
                <a:solidFill>
                  <a:srgbClr val="FF0000"/>
                </a:solidFill>
              </a:rPr>
              <a:t>Each person:</a:t>
            </a:r>
          </a:p>
          <a:p>
            <a:pPr algn="ctr"/>
            <a:r>
              <a:rPr lang="en-US" altLang="zh-TW" b="1" dirty="0" smtClean="0">
                <a:solidFill>
                  <a:srgbClr val="FF0000"/>
                </a:solidFill>
              </a:rPr>
              <a:t>57.7 </a:t>
            </a:r>
            <a:r>
              <a:rPr lang="en-US" altLang="zh-TW" b="1" dirty="0" err="1" smtClean="0">
                <a:solidFill>
                  <a:srgbClr val="FF0000"/>
                </a:solidFill>
              </a:rPr>
              <a:t>hr</a:t>
            </a:r>
            <a:endParaRPr lang="en-US" altLang="zh-TW" b="1" dirty="0" smtClean="0">
              <a:solidFill>
                <a:srgbClr val="FF0000"/>
              </a:solidFill>
            </a:endParaRPr>
          </a:p>
          <a:p>
            <a:pPr algn="ctr"/>
            <a:r>
              <a:rPr lang="en-US" altLang="zh-TW" b="1" dirty="0" smtClean="0">
                <a:solidFill>
                  <a:srgbClr val="FF0000"/>
                </a:solidFill>
              </a:rPr>
              <a:t>Total </a:t>
            </a:r>
            <a:r>
              <a:rPr lang="en-US" altLang="zh-TW" b="1" dirty="0" smtClean="0">
                <a:solidFill>
                  <a:srgbClr val="FF0000"/>
                </a:solidFill>
              </a:rPr>
              <a:t>time for whole project:</a:t>
            </a:r>
            <a:br>
              <a:rPr lang="en-US" altLang="zh-TW" b="1" dirty="0" smtClean="0">
                <a:solidFill>
                  <a:srgbClr val="FF0000"/>
                </a:solidFill>
              </a:rPr>
            </a:br>
            <a:r>
              <a:rPr lang="en-US" altLang="zh-TW" b="1" dirty="0" smtClean="0">
                <a:solidFill>
                  <a:srgbClr val="FF0000"/>
                </a:solidFill>
              </a:rPr>
              <a:t>173.1</a:t>
            </a:r>
            <a:r>
              <a:rPr lang="en-US" altLang="zh-TW" b="1" dirty="0" smtClean="0">
                <a:solidFill>
                  <a:srgbClr val="FF0000"/>
                </a:solidFill>
              </a:rPr>
              <a:t>hr</a:t>
            </a:r>
            <a:endParaRPr lang="zh-TW" altLang="en-US" b="1" dirty="0">
              <a:solidFill>
                <a:srgbClr val="FF0000"/>
              </a:solidFill>
            </a:endParaRPr>
          </a:p>
        </p:txBody>
      </p:sp>
    </p:spTree>
    <p:extLst>
      <p:ext uri="{BB962C8B-B14F-4D97-AF65-F5344CB8AC3E}">
        <p14:creationId xmlns:p14="http://schemas.microsoft.com/office/powerpoint/2010/main" val="929864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20336" y="657361"/>
            <a:ext cx="8911687" cy="1280890"/>
          </a:xfrm>
        </p:spPr>
        <p:txBody>
          <a:bodyPr/>
          <a:lstStyle/>
          <a:p>
            <a:r>
              <a:rPr lang="en-US" altLang="zh-TW" dirty="0" smtClean="0"/>
              <a:t>Design Class Diagram</a:t>
            </a:r>
            <a:endParaRPr lang="zh-TW" altLang="en-US" dirty="0"/>
          </a:p>
        </p:txBody>
      </p:sp>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082" y="0"/>
            <a:ext cx="11118468" cy="6858000"/>
          </a:xfrm>
          <a:prstGeom prst="rect">
            <a:avLst/>
          </a:prstGeom>
        </p:spPr>
      </p:pic>
    </p:spTree>
    <p:extLst>
      <p:ext uri="{BB962C8B-B14F-4D97-AF65-F5344CB8AC3E}">
        <p14:creationId xmlns:p14="http://schemas.microsoft.com/office/powerpoint/2010/main" val="245749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1520</TotalTime>
  <Words>167</Words>
  <Application>Microsoft Office PowerPoint</Application>
  <PresentationFormat>寬螢幕</PresentationFormat>
  <Paragraphs>31</Paragraphs>
  <Slides>15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15</vt:i4>
      </vt:variant>
    </vt:vector>
  </HeadingPairs>
  <TitlesOfParts>
    <vt:vector size="20" baseType="lpstr">
      <vt:lpstr>微軟正黑體</vt:lpstr>
      <vt:lpstr>Arial</vt:lpstr>
      <vt:lpstr>Century Gothic</vt:lpstr>
      <vt:lpstr>Wingdings 3</vt:lpstr>
      <vt:lpstr>絲縷</vt:lpstr>
      <vt:lpstr>PMS</vt:lpstr>
      <vt:lpstr>PROBLEM STATEMENT</vt:lpstr>
      <vt:lpstr>USE CASE DIAGRAM</vt:lpstr>
      <vt:lpstr>DEMO</vt:lpstr>
      <vt:lpstr>Project information</vt:lpstr>
      <vt:lpstr>LOC of production code</vt:lpstr>
      <vt:lpstr>LOC of test code</vt:lpstr>
      <vt:lpstr>TOTAL TIME FOR MEMBERS</vt:lpstr>
      <vt:lpstr>Design Class Diagram</vt:lpstr>
      <vt:lpstr>Source code of significant functionality</vt:lpstr>
      <vt:lpstr>PowerPoint 簡報</vt:lpstr>
      <vt:lpstr>Demo for Unit Tests</vt:lpstr>
      <vt:lpstr>Source code of a significant test case</vt:lpstr>
      <vt:lpstr>Lessons learned</vt:lpstr>
      <vt:lpstr>Thanks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dc:title>
  <dc:creator>Jeff</dc:creator>
  <cp:lastModifiedBy>Joker</cp:lastModifiedBy>
  <cp:revision>43</cp:revision>
  <dcterms:created xsi:type="dcterms:W3CDTF">2017-05-07T08:49:14Z</dcterms:created>
  <dcterms:modified xsi:type="dcterms:W3CDTF">2017-06-19T02:00:30Z</dcterms:modified>
</cp:coreProperties>
</file>