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17"/>
  </p:notesMasterIdLst>
  <p:handoutMasterIdLst>
    <p:handoutMasterId r:id="rId18"/>
  </p:handoutMasterIdLst>
  <p:sldIdLst>
    <p:sldId id="547" r:id="rId2"/>
    <p:sldId id="550" r:id="rId3"/>
    <p:sldId id="555" r:id="rId4"/>
    <p:sldId id="557" r:id="rId5"/>
    <p:sldId id="558" r:id="rId6"/>
    <p:sldId id="559" r:id="rId7"/>
    <p:sldId id="560" r:id="rId8"/>
    <p:sldId id="561" r:id="rId9"/>
    <p:sldId id="563" r:id="rId10"/>
    <p:sldId id="564" r:id="rId11"/>
    <p:sldId id="562" r:id="rId12"/>
    <p:sldId id="554" r:id="rId13"/>
    <p:sldId id="565" r:id="rId14"/>
    <p:sldId id="552" r:id="rId15"/>
    <p:sldId id="553" r:id="rId1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6093" autoAdjust="0"/>
    <p:restoredTop sz="94660"/>
  </p:normalViewPr>
  <p:slideViewPr>
    <p:cSldViewPr>
      <p:cViewPr varScale="1">
        <p:scale>
          <a:sx n="65" d="100"/>
          <a:sy n="65" d="100"/>
        </p:scale>
        <p:origin x="-1218" y="-114"/>
      </p:cViewPr>
      <p:guideLst>
        <p:guide orient="horz" pos="2160"/>
        <p:guide pos="2880"/>
      </p:guideLst>
    </p:cSldViewPr>
  </p:slideViewPr>
  <p:notesTextViewPr>
    <p:cViewPr>
      <p:scale>
        <a:sx n="100" d="100"/>
        <a:sy n="100" d="100"/>
      </p:scale>
      <p:origin x="0" y="0"/>
    </p:cViewPr>
  </p:notesTextViewPr>
  <p:notesViewPr>
    <p:cSldViewPr>
      <p:cViewPr varScale="1">
        <p:scale>
          <a:sx n="90" d="100"/>
          <a:sy n="90" d="100"/>
        </p:scale>
        <p:origin x="-3732"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72E8B3F-6C5A-4B25-BF01-B9CB9706263B}" type="datetimeFigureOut">
              <a:rPr lang="en-CA" smtClean="0"/>
              <a:t>21/08/2018</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96729F5-A69B-472A-BBDE-AD04EDC179DE}" type="slidenum">
              <a:rPr lang="en-CA" smtClean="0"/>
              <a:t>‹#›</a:t>
            </a:fld>
            <a:endParaRPr lang="en-CA"/>
          </a:p>
        </p:txBody>
      </p:sp>
    </p:spTree>
    <p:extLst>
      <p:ext uri="{BB962C8B-B14F-4D97-AF65-F5344CB8AC3E}">
        <p14:creationId xmlns:p14="http://schemas.microsoft.com/office/powerpoint/2010/main" val="2123804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4A6F3147-B3C0-4B2A-B964-AB106F786BE1}" type="datetimeFigureOut">
              <a:rPr lang="en-US"/>
              <a:pPr>
                <a:defRPr/>
              </a:pPr>
              <a:t>8/21/2018</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CA"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CA"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1BF7B1FF-DFE5-4B27-8E0E-F1DDF2FB76BC}" type="slidenum">
              <a:rPr lang="en-CA"/>
              <a:pPr>
                <a:defRPr/>
              </a:pPr>
              <a:t>‹#›</a:t>
            </a:fld>
            <a:endParaRPr lang="en-CA"/>
          </a:p>
        </p:txBody>
      </p:sp>
    </p:spTree>
    <p:extLst>
      <p:ext uri="{BB962C8B-B14F-4D97-AF65-F5344CB8AC3E}">
        <p14:creationId xmlns:p14="http://schemas.microsoft.com/office/powerpoint/2010/main" val="30715480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8.png"/><Relationship Id="rId4" Type="http://schemas.microsoft.com/office/2007/relationships/hdphoto" Target="../media/hdphoto1.wdp"/></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9" name="Picture 3" descr="C:\Users\dwharder\Desktop\ece.150.png"/>
          <p:cNvPicPr>
            <a:picLocks noChangeAspect="1" noChangeArrowheads="1"/>
          </p:cNvPicPr>
          <p:nvPr userDrawn="1"/>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259471" y="5645346"/>
            <a:ext cx="1245391" cy="45834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2918048" y="3111103"/>
            <a:ext cx="6046440" cy="1470025"/>
          </a:xfrm>
        </p:spPr>
        <p:txBody>
          <a:bodyPr>
            <a:normAutofit/>
          </a:bodyPr>
          <a:lstStyle>
            <a:lvl1pPr>
              <a:defRPr sz="4000" b="1">
                <a:solidFill>
                  <a:schemeClr val="bg1">
                    <a:lumMod val="95000"/>
                  </a:schemeClr>
                </a:solidFill>
              </a:defRPr>
            </a:lvl1pPr>
          </a:lstStyle>
          <a:p>
            <a:r>
              <a:rPr lang="en-US" dirty="0" smtClean="0"/>
              <a:t>Click to edit Master title style</a:t>
            </a:r>
            <a:endParaRPr lang="en-CA" dirty="0"/>
          </a:p>
        </p:txBody>
      </p:sp>
      <p:sp>
        <p:nvSpPr>
          <p:cNvPr id="6" name="Text Box 14"/>
          <p:cNvSpPr txBox="1">
            <a:spLocks noChangeArrowheads="1"/>
          </p:cNvSpPr>
          <p:nvPr userDrawn="1"/>
        </p:nvSpPr>
        <p:spPr bwMode="auto">
          <a:xfrm>
            <a:off x="3779838" y="260350"/>
            <a:ext cx="5040312" cy="400050"/>
          </a:xfrm>
          <a:prstGeom prst="rect">
            <a:avLst/>
          </a:prstGeom>
          <a:noFill/>
          <a:ln w="9525">
            <a:noFill/>
            <a:miter lim="800000"/>
            <a:headEnd/>
            <a:tailEnd/>
          </a:ln>
          <a:effectLst>
            <a:outerShdw blurRad="50800" dist="25400" dir="2700000" algn="tl" rotWithShape="0">
              <a:prstClr val="black"/>
            </a:outerShdw>
          </a:effectLst>
        </p:spPr>
        <p:txBody>
          <a:bodyPr anchor="ctr">
            <a:spAutoFit/>
          </a:bodyPr>
          <a:lstStyle/>
          <a:p>
            <a:pPr algn="ctr" fontAlgn="auto">
              <a:spcBef>
                <a:spcPts val="0"/>
              </a:spcBef>
              <a:spcAft>
                <a:spcPts val="0"/>
              </a:spcAft>
              <a:defRPr/>
            </a:pPr>
            <a:r>
              <a:rPr lang="en-US" sz="2000" cap="small" baseline="0" dirty="0" smtClean="0">
                <a:solidFill>
                  <a:schemeClr val="bg1"/>
                </a:solidFill>
                <a:latin typeface="Constantia" panose="02030602050306030303" pitchFamily="18" charset="0"/>
                <a:cs typeface="Arial" pitchFamily="34" charset="0"/>
              </a:rPr>
              <a:t>ece</a:t>
            </a:r>
            <a:r>
              <a:rPr lang="en-US" sz="2000" dirty="0" smtClean="0">
                <a:solidFill>
                  <a:schemeClr val="bg1"/>
                </a:solidFill>
                <a:latin typeface="Constantia" panose="02030602050306030303" pitchFamily="18" charset="0"/>
                <a:cs typeface="Arial" pitchFamily="34" charset="0"/>
              </a:rPr>
              <a:t> 150</a:t>
            </a:r>
            <a:r>
              <a:rPr lang="en-US" sz="2000" dirty="0" smtClean="0">
                <a:solidFill>
                  <a:schemeClr val="bg1"/>
                </a:solidFill>
                <a:latin typeface="Georgia" panose="02040502050405020303" pitchFamily="18" charset="0"/>
                <a:cs typeface="Arial" pitchFamily="34" charset="0"/>
              </a:rPr>
              <a:t> </a:t>
            </a:r>
            <a:r>
              <a:rPr lang="en-US" sz="2000" i="1" dirty="0" smtClean="0">
                <a:solidFill>
                  <a:schemeClr val="bg1"/>
                </a:solidFill>
                <a:latin typeface="Georgia" panose="02040502050405020303" pitchFamily="18" charset="0"/>
                <a:cs typeface="Arial" pitchFamily="34" charset="0"/>
              </a:rPr>
              <a:t>Fundamentals of Programming</a:t>
            </a:r>
            <a:endParaRPr lang="en-US" sz="2000" i="1" dirty="0">
              <a:solidFill>
                <a:schemeClr val="bg1"/>
              </a:solidFill>
              <a:latin typeface="Georgia" panose="02040502050405020303" pitchFamily="18" charset="0"/>
              <a:cs typeface="Arial" pitchFamily="34" charset="0"/>
            </a:endParaRPr>
          </a:p>
        </p:txBody>
      </p:sp>
      <p:sp>
        <p:nvSpPr>
          <p:cNvPr id="7" name="Text Box 14"/>
          <p:cNvSpPr txBox="1">
            <a:spLocks noChangeArrowheads="1"/>
          </p:cNvSpPr>
          <p:nvPr userDrawn="1"/>
        </p:nvSpPr>
        <p:spPr bwMode="auto">
          <a:xfrm>
            <a:off x="6156498" y="5576753"/>
            <a:ext cx="2807990" cy="1092607"/>
          </a:xfrm>
          <a:prstGeom prst="rect">
            <a:avLst/>
          </a:prstGeom>
          <a:noFill/>
          <a:ln w="9525">
            <a:noFill/>
            <a:miter lim="800000"/>
            <a:headEnd/>
            <a:tailEnd/>
          </a:ln>
          <a:effectLst>
            <a:outerShdw blurRad="50800" dist="25400" dir="2700000" algn="tl" rotWithShape="0">
              <a:prstClr val="black"/>
            </a:outerShdw>
          </a:effectLst>
        </p:spPr>
        <p:txBody>
          <a:bodyPr wrap="square">
            <a:spAutoFit/>
          </a:bodyPr>
          <a:lstStyle/>
          <a:p>
            <a:pPr defTabSz="457200">
              <a:spcBef>
                <a:spcPct val="20000"/>
              </a:spcBef>
              <a:defRPr/>
            </a:pPr>
            <a:r>
              <a:rPr lang="en-US" sz="1100" b="0" kern="0" dirty="0" smtClean="0">
                <a:solidFill>
                  <a:srgbClr val="FFFFFF"/>
                </a:solidFill>
                <a:latin typeface="Georgia" panose="02040502050405020303" pitchFamily="18" charset="0"/>
                <a:ea typeface="ＭＳ Ｐゴシック" charset="-128"/>
                <a:cs typeface="Arial" pitchFamily="34" charset="0"/>
              </a:rPr>
              <a:t>Douglas </a:t>
            </a:r>
            <a:r>
              <a:rPr lang="en-US" sz="1100" b="0" kern="0" dirty="0">
                <a:solidFill>
                  <a:srgbClr val="FFFFFF"/>
                </a:solidFill>
                <a:latin typeface="Georgia" panose="02040502050405020303" pitchFamily="18" charset="0"/>
                <a:ea typeface="ＭＳ Ｐゴシック" charset="-128"/>
                <a:cs typeface="Arial" pitchFamily="34" charset="0"/>
              </a:rPr>
              <a:t>Wilhelm Harder, </a:t>
            </a:r>
            <a:r>
              <a:rPr lang="en-US" sz="1100" b="0" kern="0" dirty="0" err="1" smtClean="0">
                <a:solidFill>
                  <a:srgbClr val="FFFFFF"/>
                </a:solidFill>
                <a:latin typeface="Georgia" panose="02040502050405020303" pitchFamily="18" charset="0"/>
                <a:ea typeface="ＭＳ Ｐゴシック" charset="-128"/>
                <a:cs typeface="Arial" pitchFamily="34" charset="0"/>
              </a:rPr>
              <a:t>M.Math</a:t>
            </a:r>
            <a:endParaRPr lang="en-US" sz="1100" b="0" kern="0" dirty="0" smtClean="0">
              <a:solidFill>
                <a:srgbClr val="FFFFFF"/>
              </a:solidFill>
              <a:latin typeface="Georgia" panose="02040502050405020303" pitchFamily="18" charset="0"/>
              <a:ea typeface="ＭＳ Ｐゴシック" charset="-128"/>
              <a:cs typeface="Arial" pitchFamily="34" charset="0"/>
            </a:endParaRPr>
          </a:p>
          <a:p>
            <a:pPr marL="0" marR="0" indent="0" algn="l" defTabSz="457200" rtl="0" eaLnBrk="1" fontAlgn="base" latinLnBrk="0" hangingPunct="1">
              <a:lnSpc>
                <a:spcPct val="100000"/>
              </a:lnSpc>
              <a:spcBef>
                <a:spcPct val="20000"/>
              </a:spcBef>
              <a:spcAft>
                <a:spcPct val="0"/>
              </a:spcAft>
              <a:buClrTx/>
              <a:buSzTx/>
              <a:buFontTx/>
              <a:buNone/>
              <a:tabLst/>
              <a:defRPr/>
            </a:pPr>
            <a:r>
              <a:rPr lang="en-US" sz="1100" b="0" kern="0" dirty="0" smtClean="0">
                <a:solidFill>
                  <a:srgbClr val="FFFFFF"/>
                </a:solidFill>
                <a:latin typeface="Georgia" panose="02040502050405020303" pitchFamily="18" charset="0"/>
                <a:ea typeface="ＭＳ Ｐゴシック" charset="-128"/>
                <a:cs typeface="Arial" pitchFamily="34" charset="0"/>
              </a:rPr>
              <a:t>Prof. Hiren Patel, Ph.D.</a:t>
            </a:r>
          </a:p>
          <a:p>
            <a:pPr defTabSz="457200">
              <a:spcBef>
                <a:spcPct val="20000"/>
              </a:spcBef>
              <a:defRPr/>
            </a:pPr>
            <a:r>
              <a:rPr lang="en-US" sz="900" kern="0" dirty="0" smtClean="0">
                <a:solidFill>
                  <a:srgbClr val="FFFFFF"/>
                </a:solidFill>
                <a:latin typeface="Georgia" panose="02040502050405020303" pitchFamily="18" charset="0"/>
                <a:ea typeface="ＭＳ Ｐゴシック" charset="-128"/>
                <a:cs typeface="Arial" pitchFamily="34" charset="0"/>
              </a:rPr>
              <a:t>hdpatel@uwaterloo.ca      dwharder@uwaterloo.ca</a:t>
            </a:r>
          </a:p>
          <a:p>
            <a:pPr defTabSz="457200">
              <a:spcBef>
                <a:spcPct val="20000"/>
              </a:spcBef>
              <a:defRPr/>
            </a:pPr>
            <a:endParaRPr lang="en-CA" sz="800" dirty="0">
              <a:solidFill>
                <a:srgbClr val="FFFFFF"/>
              </a:solidFill>
              <a:latin typeface="Georgia" panose="02040502050405020303" pitchFamily="18" charset="0"/>
              <a:ea typeface="ＭＳ Ｐゴシック" charset="-128"/>
            </a:endParaRPr>
          </a:p>
          <a:p>
            <a:pPr defTabSz="457200">
              <a:spcBef>
                <a:spcPct val="20000"/>
              </a:spcBef>
              <a:defRPr/>
            </a:pPr>
            <a:r>
              <a:rPr lang="en-CA" sz="850" dirty="0">
                <a:solidFill>
                  <a:srgbClr val="FFFFFF"/>
                </a:solidFill>
                <a:latin typeface="Georgia" panose="02040502050405020303" pitchFamily="18" charset="0"/>
                <a:ea typeface="ＭＳ Ｐゴシック" charset="-128"/>
              </a:rPr>
              <a:t>© </a:t>
            </a:r>
            <a:r>
              <a:rPr lang="en-CA" sz="850" dirty="0" smtClean="0">
                <a:solidFill>
                  <a:srgbClr val="FFFFFF"/>
                </a:solidFill>
                <a:latin typeface="Georgia" panose="02040502050405020303" pitchFamily="18" charset="0"/>
                <a:ea typeface="ＭＳ Ｐゴシック" charset="-128"/>
              </a:rPr>
              <a:t>2018  by  Douglas </a:t>
            </a:r>
            <a:r>
              <a:rPr lang="en-CA" sz="850" dirty="0">
                <a:solidFill>
                  <a:srgbClr val="FFFFFF"/>
                </a:solidFill>
                <a:latin typeface="Georgia" panose="02040502050405020303" pitchFamily="18" charset="0"/>
                <a:ea typeface="ＭＳ Ｐゴシック" charset="-128"/>
              </a:rPr>
              <a:t>Wilhelm </a:t>
            </a:r>
            <a:r>
              <a:rPr lang="en-CA" sz="850" dirty="0" smtClean="0">
                <a:solidFill>
                  <a:srgbClr val="FFFFFF"/>
                </a:solidFill>
                <a:latin typeface="Georgia" panose="02040502050405020303" pitchFamily="18" charset="0"/>
                <a:ea typeface="ＭＳ Ｐゴシック" charset="-128"/>
              </a:rPr>
              <a:t>Harder and Hiren Patel.</a:t>
            </a:r>
          </a:p>
          <a:p>
            <a:pPr defTabSz="457200">
              <a:spcBef>
                <a:spcPct val="20000"/>
              </a:spcBef>
              <a:defRPr/>
            </a:pPr>
            <a:r>
              <a:rPr lang="en-CA" sz="850" dirty="0" smtClean="0">
                <a:solidFill>
                  <a:srgbClr val="FFFFFF"/>
                </a:solidFill>
                <a:latin typeface="Georgia" panose="02040502050405020303" pitchFamily="18" charset="0"/>
                <a:ea typeface="ＭＳ Ｐゴシック" charset="-128"/>
              </a:rPr>
              <a:t>     Some </a:t>
            </a:r>
            <a:r>
              <a:rPr lang="en-CA" sz="850" dirty="0">
                <a:solidFill>
                  <a:srgbClr val="FFFFFF"/>
                </a:solidFill>
                <a:latin typeface="Georgia" panose="02040502050405020303" pitchFamily="18" charset="0"/>
                <a:ea typeface="ＭＳ Ｐゴシック" charset="-128"/>
              </a:rPr>
              <a:t>rights reserved</a:t>
            </a:r>
            <a:r>
              <a:rPr lang="en-CA" sz="850" dirty="0" smtClean="0">
                <a:solidFill>
                  <a:srgbClr val="FFFFFF"/>
                </a:solidFill>
                <a:latin typeface="Georgia" panose="02040502050405020303" pitchFamily="18" charset="0"/>
                <a:ea typeface="ＭＳ Ｐゴシック" charset="-128"/>
              </a:rPr>
              <a:t>.</a:t>
            </a:r>
            <a:endParaRPr lang="en-US" sz="850" kern="0" dirty="0">
              <a:solidFill>
                <a:srgbClr val="FFFFFF"/>
              </a:solidFill>
              <a:latin typeface="Georgia" panose="02040502050405020303" pitchFamily="18" charset="0"/>
              <a:ea typeface="ＭＳ Ｐゴシック" charset="-128"/>
              <a:cs typeface="Arial" pitchFamily="34" charset="0"/>
            </a:endParaRPr>
          </a:p>
        </p:txBody>
      </p:sp>
      <p:pic>
        <p:nvPicPr>
          <p:cNvPr id="5"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251520" y="6257914"/>
            <a:ext cx="1272512" cy="411446"/>
          </a:xfrm>
          <a:prstGeom prst="rect">
            <a:avLst/>
          </a:prstGeom>
          <a:noFill/>
          <a:ln w="9525">
            <a:noFill/>
            <a:miter lim="800000"/>
            <a:headEnd/>
            <a:tailEnd/>
          </a:ln>
        </p:spPr>
      </p:pic>
      <p:pic>
        <p:nvPicPr>
          <p:cNvPr id="6147" name="Picture 3"/>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36512" y="-27384"/>
            <a:ext cx="2699345" cy="926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descr="C:\Users\dwharder\Desktop\ece.150.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51520" y="5634955"/>
            <a:ext cx="1245391" cy="45834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6" name="TextBox 5"/>
          <p:cNvSpPr txBox="1"/>
          <p:nvPr userDrawn="1"/>
        </p:nvSpPr>
        <p:spPr>
          <a:xfrm>
            <a:off x="8588938" y="188640"/>
            <a:ext cx="447558" cy="307777"/>
          </a:xfrm>
          <a:prstGeom prst="rect">
            <a:avLst/>
          </a:prstGeom>
          <a:noFill/>
        </p:spPr>
        <p:txBody>
          <a:bodyPr wrap="none">
            <a:spAutoFit/>
          </a:bodyPr>
          <a:lstStyle/>
          <a:p>
            <a:pPr algn="r">
              <a:defRPr/>
            </a:pPr>
            <a:fld id="{CB04C21C-B0BC-4588-B282-CC300FAFEEC9}" type="slidenum">
              <a:rPr lang="en-CA" sz="1400">
                <a:solidFill>
                  <a:schemeClr val="bg1"/>
                </a:solidFill>
                <a:latin typeface="Georgia" panose="02040502050405020303" pitchFamily="18" charset="0"/>
              </a:rPr>
              <a:pPr algn="r">
                <a:defRPr/>
              </a:pPr>
              <a:t>‹#›</a:t>
            </a:fld>
            <a:endParaRPr lang="en-CA" sz="1400" dirty="0">
              <a:solidFill>
                <a:schemeClr val="bg1"/>
              </a:solidFill>
              <a:latin typeface="Georgia" panose="02040502050405020303" pitchFamily="18" charset="0"/>
            </a:endParaRPr>
          </a:p>
        </p:txBody>
      </p:sp>
      <p:sp>
        <p:nvSpPr>
          <p:cNvPr id="7" name="Footer Placeholder 4"/>
          <p:cNvSpPr txBox="1">
            <a:spLocks/>
          </p:cNvSpPr>
          <p:nvPr userDrawn="1"/>
        </p:nvSpPr>
        <p:spPr>
          <a:xfrm>
            <a:off x="3636069" y="7286"/>
            <a:ext cx="5112395" cy="365125"/>
          </a:xfrm>
          <a:prstGeom prst="rect">
            <a:avLst/>
          </a:prstGeom>
          <a:effectLst>
            <a:outerShdw blurRad="279400" dist="139700" dir="2700000" algn="tl" rotWithShape="0">
              <a:prstClr val="black">
                <a:alpha val="24000"/>
              </a:prstClr>
            </a:outerShdw>
          </a:effectLst>
        </p:spPr>
        <p:txBody>
          <a:bodyPr/>
          <a:lstStyle>
            <a:lvl1pPr algn="ctr" fontAlgn="auto">
              <a:spcBef>
                <a:spcPts val="0"/>
              </a:spcBef>
              <a:spcAft>
                <a:spcPts val="0"/>
              </a:spcAft>
              <a:defRPr sz="1600">
                <a:solidFill>
                  <a:schemeClr val="tx1">
                    <a:lumMod val="50000"/>
                    <a:lumOff val="50000"/>
                  </a:schemeClr>
                </a:solidFill>
                <a:latin typeface="+mn-lt"/>
                <a:cs typeface="+mn-cs"/>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CA" sz="1600" b="1" i="0" u="none" strike="noStrike" kern="1200" cap="none" spc="0" normalizeH="0" baseline="0" noProof="0" dirty="0" smtClean="0">
                <a:ln>
                  <a:noFill/>
                </a:ln>
                <a:solidFill>
                  <a:schemeClr val="bg1"/>
                </a:solidFill>
                <a:effectLst>
                  <a:outerShdw blurRad="190500" dist="114300" dir="2700000" algn="tl" rotWithShape="0">
                    <a:prstClr val="black"/>
                  </a:outerShdw>
                </a:effectLst>
                <a:uLnTx/>
                <a:uFillTx/>
                <a:latin typeface="Georgia" panose="02040502050405020303" pitchFamily="18" charset="0"/>
                <a:ea typeface="+mn-ea"/>
                <a:cs typeface="+mn-cs"/>
              </a:rPr>
              <a:t>Hello world!</a:t>
            </a:r>
            <a:endParaRPr kumimoji="0" lang="en-CA" sz="1600" b="1" i="0" u="none" strike="noStrike" kern="1200" cap="none" spc="0" normalizeH="0" baseline="0" noProof="0" dirty="0">
              <a:ln>
                <a:noFill/>
              </a:ln>
              <a:solidFill>
                <a:schemeClr val="bg1"/>
              </a:solidFill>
              <a:effectLst>
                <a:outerShdw blurRad="190500" dist="114300" dir="2700000" algn="tl" rotWithShape="0">
                  <a:prstClr val="black"/>
                </a:outerShdw>
              </a:effectLst>
              <a:uLnTx/>
              <a:uFillTx/>
              <a:latin typeface="Georgia" panose="02040502050405020303" pitchFamily="18" charset="0"/>
              <a:ea typeface="+mn-ea"/>
              <a:cs typeface="+mn-cs"/>
            </a:endParaRPr>
          </a:p>
        </p:txBody>
      </p:sp>
      <p:sp>
        <p:nvSpPr>
          <p:cNvPr id="2" name="Title 1"/>
          <p:cNvSpPr>
            <a:spLocks noGrp="1"/>
          </p:cNvSpPr>
          <p:nvPr>
            <p:ph type="title"/>
          </p:nvPr>
        </p:nvSpPr>
        <p:spPr/>
        <p:txBody>
          <a:bodyPr>
            <a:normAutofit/>
          </a:bodyPr>
          <a:lstStyle>
            <a:lvl1pPr>
              <a:defRPr sz="2800"/>
            </a:lvl1pPr>
          </a:lstStyle>
          <a:p>
            <a:r>
              <a:rPr lang="en-US" dirty="0" smtClean="0"/>
              <a:t>Click to edit Master title style</a:t>
            </a:r>
            <a:endParaRPr lang="en-CA" dirty="0"/>
          </a:p>
        </p:txBody>
      </p:sp>
      <p:sp>
        <p:nvSpPr>
          <p:cNvPr id="3" name="Content Placeholder 2"/>
          <p:cNvSpPr>
            <a:spLocks noGrp="1"/>
          </p:cNvSpPr>
          <p:nvPr>
            <p:ph idx="1"/>
          </p:nvPr>
        </p:nvSpPr>
        <p:spPr/>
        <p:txBody>
          <a:bodyPr>
            <a:normAutofit/>
          </a:bodyPr>
          <a:lstStyle>
            <a:lvl1pPr marL="342900" indent="-342900">
              <a:buFont typeface="Arial" panose="020B0604020202020204" pitchFamily="34" charset="0"/>
              <a:buChar char="•"/>
              <a:defRPr sz="2000"/>
            </a:lvl1pPr>
            <a:lvl2pPr>
              <a:defRPr sz="1800"/>
            </a:lvl2pPr>
            <a:lvl3pPr>
              <a:defRPr sz="16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pic>
        <p:nvPicPr>
          <p:cNvPr id="8" name="Picture 3"/>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10080" t="19122"/>
          <a:stretch/>
        </p:blipFill>
        <p:spPr bwMode="auto">
          <a:xfrm>
            <a:off x="50006" y="40480"/>
            <a:ext cx="1697780" cy="524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p:cNvPicPr>
            <a:picLocks noChangeAspect="1" noChangeArrowheads="1"/>
          </p:cNvPicPr>
          <p:nvPr userDrawn="1"/>
        </p:nvPicPr>
        <p:blipFill>
          <a:blip r:embed="rId3" cstate="print">
            <a:duotone>
              <a:prstClr val="black"/>
              <a:schemeClr val="accent4">
                <a:tint val="45000"/>
                <a:satMod val="400000"/>
              </a:schemeClr>
            </a:duotone>
            <a:extLst>
              <a:ext uri="{BEBA8EAE-BF5A-486C-A8C5-ECC9F3942E4B}">
                <a14:imgProps xmlns:a14="http://schemas.microsoft.com/office/drawing/2010/main">
                  <a14:imgLayer r:embed="rId4">
                    <a14:imgEffect>
                      <a14:colorTemperature colorTemp="4700"/>
                    </a14:imgEffect>
                  </a14:imgLayer>
                </a14:imgProps>
              </a:ext>
              <a:ext uri="{28A0092B-C50C-407E-A947-70E740481C1C}">
                <a14:useLocalDpi xmlns:a14="http://schemas.microsoft.com/office/drawing/2010/main" val="0"/>
              </a:ext>
            </a:extLst>
          </a:blip>
          <a:stretch>
            <a:fillRect/>
          </a:stretch>
        </p:blipFill>
        <p:spPr bwMode="auto">
          <a:xfrm>
            <a:off x="83651" y="6581450"/>
            <a:ext cx="636256" cy="205723"/>
          </a:xfrm>
          <a:prstGeom prst="rect">
            <a:avLst/>
          </a:prstGeom>
          <a:noFill/>
          <a:ln w="9525">
            <a:noFill/>
            <a:miter lim="800000"/>
            <a:headEnd/>
            <a:tailEnd/>
          </a:ln>
        </p:spPr>
      </p:pic>
      <p:pic>
        <p:nvPicPr>
          <p:cNvPr id="10" name="Picture 3" descr="C:\Users\dwharder\Desktop\ece.150.png"/>
          <p:cNvPicPr>
            <a:picLocks noChangeAspect="1" noChangeArrowheads="1"/>
          </p:cNvPicPr>
          <p:nvPr userDrawn="1"/>
        </p:nvPicPr>
        <p:blipFill>
          <a:blip r:embed="rId5" cstate="print">
            <a:lum bright="70000" contrast="-70000"/>
            <a:extLst>
              <a:ext uri="{28A0092B-C50C-407E-A947-70E740481C1C}">
                <a14:useLocalDpi xmlns:a14="http://schemas.microsoft.com/office/drawing/2010/main" val="0"/>
              </a:ext>
            </a:extLst>
          </a:blip>
          <a:srcRect/>
          <a:stretch>
            <a:fillRect/>
          </a:stretch>
        </p:blipFill>
        <p:spPr bwMode="auto">
          <a:xfrm>
            <a:off x="8244409" y="6515494"/>
            <a:ext cx="864095" cy="3180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endParaRPr lang="en-CA" dirty="0" smtClean="0"/>
          </a:p>
        </p:txBody>
      </p:sp>
      <p:sp>
        <p:nvSpPr>
          <p:cNvPr id="3174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smtClean="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Lst>
  <p:timing>
    <p:tnLst>
      <p:par>
        <p:cTn id="1" dur="indefinite" restart="never" nodeType="tmRoot"/>
      </p:par>
    </p:tnLst>
  </p:timing>
  <p:hf hdr="0" ftr="0" dt="0"/>
  <p:txStyles>
    <p:titleStyle>
      <a:lvl1pPr algn="ctr" rtl="0" eaLnBrk="0" fontAlgn="base" hangingPunct="0">
        <a:spcBef>
          <a:spcPct val="0"/>
        </a:spcBef>
        <a:spcAft>
          <a:spcPct val="0"/>
        </a:spcAft>
        <a:defRPr sz="2800" b="1" kern="1200">
          <a:solidFill>
            <a:schemeClr val="tx1"/>
          </a:solidFill>
          <a:latin typeface="Georgia" panose="02040502050405020303" pitchFamily="18" charset="0"/>
          <a:ea typeface="+mj-ea"/>
          <a:cs typeface="Arial" pitchFamily="34" charset="0"/>
        </a:defRPr>
      </a:lvl1pPr>
      <a:lvl2pPr algn="ctr" rtl="0" eaLnBrk="0" fontAlgn="base" hangingPunct="0">
        <a:spcBef>
          <a:spcPct val="0"/>
        </a:spcBef>
        <a:spcAft>
          <a:spcPct val="0"/>
        </a:spcAft>
        <a:defRPr sz="2800">
          <a:solidFill>
            <a:schemeClr val="tx1"/>
          </a:solidFill>
          <a:latin typeface="Arial" charset="0"/>
          <a:cs typeface="Arial" charset="0"/>
        </a:defRPr>
      </a:lvl2pPr>
      <a:lvl3pPr algn="ctr" rtl="0" eaLnBrk="0" fontAlgn="base" hangingPunct="0">
        <a:spcBef>
          <a:spcPct val="0"/>
        </a:spcBef>
        <a:spcAft>
          <a:spcPct val="0"/>
        </a:spcAft>
        <a:defRPr sz="2800">
          <a:solidFill>
            <a:schemeClr val="tx1"/>
          </a:solidFill>
          <a:latin typeface="Arial" charset="0"/>
          <a:cs typeface="Arial" charset="0"/>
        </a:defRPr>
      </a:lvl3pPr>
      <a:lvl4pPr algn="ctr" rtl="0" eaLnBrk="0" fontAlgn="base" hangingPunct="0">
        <a:spcBef>
          <a:spcPct val="0"/>
        </a:spcBef>
        <a:spcAft>
          <a:spcPct val="0"/>
        </a:spcAft>
        <a:defRPr sz="2800">
          <a:solidFill>
            <a:schemeClr val="tx1"/>
          </a:solidFill>
          <a:latin typeface="Arial" charset="0"/>
          <a:cs typeface="Arial" charset="0"/>
        </a:defRPr>
      </a:lvl4pPr>
      <a:lvl5pPr algn="ctr" rtl="0" eaLnBrk="0" fontAlgn="base" hangingPunct="0">
        <a:spcBef>
          <a:spcPct val="0"/>
        </a:spcBef>
        <a:spcAft>
          <a:spcPct val="0"/>
        </a:spcAft>
        <a:defRPr sz="2800">
          <a:solidFill>
            <a:schemeClr val="tx1"/>
          </a:solidFill>
          <a:latin typeface="Arial" charset="0"/>
          <a:cs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0" indent="0" algn="just" rtl="0" eaLnBrk="0" fontAlgn="base" hangingPunct="0">
        <a:spcBef>
          <a:spcPct val="20000"/>
        </a:spcBef>
        <a:spcAft>
          <a:spcPct val="0"/>
        </a:spcAft>
        <a:buFont typeface="Arial" charset="0"/>
        <a:buNone/>
        <a:defRPr sz="2000" kern="1200">
          <a:solidFill>
            <a:schemeClr val="tx1"/>
          </a:solidFill>
          <a:latin typeface="Georgia" panose="02040502050405020303" pitchFamily="18" charset="0"/>
          <a:ea typeface="+mn-ea"/>
          <a:cs typeface="Arial" pitchFamily="34" charset="0"/>
        </a:defRPr>
      </a:lvl1pPr>
      <a:lvl2pPr marL="742950" indent="-285750" algn="just" rtl="0" eaLnBrk="0" fontAlgn="base" hangingPunct="0">
        <a:spcBef>
          <a:spcPct val="20000"/>
        </a:spcBef>
        <a:spcAft>
          <a:spcPct val="0"/>
        </a:spcAft>
        <a:buFont typeface="Arial" charset="0"/>
        <a:buChar char="–"/>
        <a:defRPr sz="1900" kern="1200">
          <a:solidFill>
            <a:schemeClr val="tx1"/>
          </a:solidFill>
          <a:latin typeface="Georgia" panose="02040502050405020303" pitchFamily="18" charset="0"/>
          <a:ea typeface="+mn-ea"/>
          <a:cs typeface="Arial" pitchFamily="34" charset="0"/>
        </a:defRPr>
      </a:lvl2pPr>
      <a:lvl3pPr marL="1143000" indent="-228600" algn="just" rtl="0" eaLnBrk="0" fontAlgn="base" hangingPunct="0">
        <a:spcBef>
          <a:spcPct val="20000"/>
        </a:spcBef>
        <a:spcAft>
          <a:spcPct val="0"/>
        </a:spcAft>
        <a:buFont typeface="Arial" charset="0"/>
        <a:buChar char="•"/>
        <a:defRPr sz="1800" kern="1200">
          <a:solidFill>
            <a:schemeClr val="tx1"/>
          </a:solidFill>
          <a:latin typeface="Georgia" panose="02040502050405020303" pitchFamily="18" charset="0"/>
          <a:ea typeface="+mn-ea"/>
          <a:cs typeface="Arial" pitchFamily="34" charset="0"/>
        </a:defRPr>
      </a:lvl3pPr>
      <a:lvl4pPr marL="1600200" indent="-228600" algn="just" rtl="0" eaLnBrk="0" fontAlgn="base" hangingPunct="0">
        <a:spcBef>
          <a:spcPct val="20000"/>
        </a:spcBef>
        <a:spcAft>
          <a:spcPct val="0"/>
        </a:spcAft>
        <a:buFont typeface="Arial" charset="0"/>
        <a:buChar char="–"/>
        <a:defRPr sz="1700" kern="1200">
          <a:solidFill>
            <a:schemeClr val="tx1"/>
          </a:solidFill>
          <a:latin typeface="Georgia" panose="02040502050405020303" pitchFamily="18" charset="0"/>
          <a:ea typeface="+mn-ea"/>
          <a:cs typeface="Arial" pitchFamily="34" charset="0"/>
        </a:defRPr>
      </a:lvl4pPr>
      <a:lvl5pPr marL="2057400" indent="-228600" algn="just" rtl="0" eaLnBrk="0" fontAlgn="base" hangingPunct="0">
        <a:spcBef>
          <a:spcPct val="20000"/>
        </a:spcBef>
        <a:spcAft>
          <a:spcPct val="0"/>
        </a:spcAft>
        <a:buFont typeface="Arial" charset="0"/>
        <a:buChar char="»"/>
        <a:defRPr sz="1600" kern="1200">
          <a:solidFill>
            <a:schemeClr val="tx1"/>
          </a:solidFill>
          <a:latin typeface="Georgia" panose="02040502050405020303" pitchFamily="18"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0.wmf"/><Relationship Id="rId5" Type="http://schemas.openxmlformats.org/officeDocument/2006/relationships/oleObject" Target="../embeddings/oleObject2.bin"/><Relationship Id="rId4" Type="http://schemas.openxmlformats.org/officeDocument/2006/relationships/image" Target="../media/image9.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cpp.sh/"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Hello world!</a:t>
            </a:r>
            <a:endParaRPr lang="en-CA" dirty="0"/>
          </a:p>
        </p:txBody>
      </p:sp>
    </p:spTree>
    <p:extLst>
      <p:ext uri="{BB962C8B-B14F-4D97-AF65-F5344CB8AC3E}">
        <p14:creationId xmlns:p14="http://schemas.microsoft.com/office/powerpoint/2010/main" val="13239743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Our first program</a:t>
            </a:r>
          </a:p>
        </p:txBody>
      </p:sp>
      <p:sp>
        <p:nvSpPr>
          <p:cNvPr id="3" name="Content Placeholder 2"/>
          <p:cNvSpPr>
            <a:spLocks noGrp="1"/>
          </p:cNvSpPr>
          <p:nvPr>
            <p:ph idx="1"/>
          </p:nvPr>
        </p:nvSpPr>
        <p:spPr/>
        <p:txBody>
          <a:bodyPr/>
          <a:lstStyle/>
          <a:p>
            <a:r>
              <a:rPr lang="en-CA" dirty="0" smtClean="0"/>
              <a:t>When you select the </a:t>
            </a:r>
            <a:r>
              <a:rPr lang="en-CA" b="1" dirty="0" smtClean="0">
                <a:solidFill>
                  <a:srgbClr val="0070C0"/>
                </a:solidFill>
                <a:latin typeface="Arial" panose="020B0604020202020204" pitchFamily="34" charset="0"/>
              </a:rPr>
              <a:t>Run</a:t>
            </a:r>
            <a:r>
              <a:rPr lang="en-CA" dirty="0" smtClean="0"/>
              <a:t> button, text is printed to the console output</a:t>
            </a: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2492896"/>
            <a:ext cx="5438775" cy="1647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774786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Summary</a:t>
            </a:r>
            <a:endParaRPr lang="en-CA" dirty="0"/>
          </a:p>
        </p:txBody>
      </p:sp>
      <p:sp>
        <p:nvSpPr>
          <p:cNvPr id="3" name="Content Placeholder 2"/>
          <p:cNvSpPr>
            <a:spLocks noGrp="1"/>
          </p:cNvSpPr>
          <p:nvPr>
            <p:ph idx="1"/>
          </p:nvPr>
        </p:nvSpPr>
        <p:spPr/>
        <p:txBody>
          <a:bodyPr/>
          <a:lstStyle/>
          <a:p>
            <a:r>
              <a:rPr lang="en-CA" dirty="0"/>
              <a:t>In this presentation, </a:t>
            </a:r>
            <a:r>
              <a:rPr lang="en-CA" dirty="0" smtClean="0"/>
              <a:t>you now</a:t>
            </a:r>
            <a:endParaRPr lang="en-CA" dirty="0"/>
          </a:p>
          <a:p>
            <a:pPr lvl="1"/>
            <a:r>
              <a:rPr lang="en-CA" dirty="0" smtClean="0"/>
              <a:t>Have an overview of how computers executing instructions</a:t>
            </a:r>
          </a:p>
          <a:p>
            <a:pPr lvl="2"/>
            <a:r>
              <a:rPr lang="en-CA" dirty="0" smtClean="0"/>
              <a:t>These are encoded in binary:  </a:t>
            </a:r>
            <a:r>
              <a:rPr lang="en-CA" dirty="0" smtClean="0">
                <a:latin typeface="Consolas" panose="020B0609020204030204" pitchFamily="49" charset="0"/>
                <a:cs typeface="Consolas" panose="020B0609020204030204" pitchFamily="49" charset="0"/>
              </a:rPr>
              <a:t>0</a:t>
            </a:r>
            <a:r>
              <a:rPr lang="en-CA" dirty="0" smtClean="0"/>
              <a:t>s and </a:t>
            </a:r>
            <a:r>
              <a:rPr lang="en-CA" dirty="0" smtClean="0">
                <a:latin typeface="Consolas" panose="020B0609020204030204" pitchFamily="49" charset="0"/>
                <a:cs typeface="Consolas" panose="020B0609020204030204" pitchFamily="49" charset="0"/>
              </a:rPr>
              <a:t>1</a:t>
            </a:r>
            <a:r>
              <a:rPr lang="en-CA" dirty="0" smtClean="0"/>
              <a:t>s</a:t>
            </a:r>
            <a:endParaRPr lang="en-CA" dirty="0"/>
          </a:p>
          <a:p>
            <a:pPr lvl="1"/>
            <a:r>
              <a:rPr lang="en-CA" dirty="0" smtClean="0"/>
              <a:t>Programming languages allow us to define programs using a human-readable interface</a:t>
            </a:r>
          </a:p>
          <a:p>
            <a:pPr lvl="2"/>
            <a:r>
              <a:rPr lang="en-CA" dirty="0" smtClean="0"/>
              <a:t>The program must be compiled into an executable and run</a:t>
            </a:r>
            <a:endParaRPr lang="en-CA" dirty="0"/>
          </a:p>
          <a:p>
            <a:pPr lvl="1"/>
            <a:r>
              <a:rPr lang="en-CA" dirty="0" smtClean="0"/>
              <a:t>Our first program is the ubiquitous </a:t>
            </a:r>
            <a:r>
              <a:rPr lang="en-CA" i="1" dirty="0" smtClean="0"/>
              <a:t>Hello world!</a:t>
            </a:r>
            <a:r>
              <a:rPr lang="en-CA" dirty="0" smtClean="0"/>
              <a:t> program</a:t>
            </a:r>
            <a:endParaRPr lang="en-CA" dirty="0"/>
          </a:p>
          <a:p>
            <a:pPr lvl="1"/>
            <a:r>
              <a:rPr lang="en-CA" dirty="0" smtClean="0"/>
              <a:t>We saw this output on http://cpp.sh</a:t>
            </a:r>
          </a:p>
          <a:p>
            <a:pPr lvl="2"/>
            <a:r>
              <a:rPr lang="en-CA" dirty="0" smtClean="0"/>
              <a:t>The first lab includes installing the Eclipse </a:t>
            </a:r>
            <a:r>
              <a:rPr lang="en-CA" cap="small" dirty="0" smtClean="0"/>
              <a:t>ide</a:t>
            </a:r>
            <a:endParaRPr lang="en-CA" dirty="0" smtClean="0"/>
          </a:p>
          <a:p>
            <a:pPr lvl="2"/>
            <a:r>
              <a:rPr lang="en-CA" dirty="0" smtClean="0"/>
              <a:t>You are not required to use Eclipse, but it is the only </a:t>
            </a:r>
            <a:r>
              <a:rPr lang="en-CA" cap="small" dirty="0"/>
              <a:t>ide</a:t>
            </a:r>
            <a:r>
              <a:rPr lang="en-CA" dirty="0" smtClean="0"/>
              <a:t> that is supported</a:t>
            </a:r>
            <a:endParaRPr lang="en-CA" cap="small" dirty="0"/>
          </a:p>
        </p:txBody>
      </p:sp>
    </p:spTree>
    <p:extLst>
      <p:ext uri="{BB962C8B-B14F-4D97-AF65-F5344CB8AC3E}">
        <p14:creationId xmlns:p14="http://schemas.microsoft.com/office/powerpoint/2010/main" val="34465433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References</a:t>
            </a:r>
            <a:endParaRPr lang="en-CA" dirty="0"/>
          </a:p>
        </p:txBody>
      </p:sp>
      <p:sp>
        <p:nvSpPr>
          <p:cNvPr id="3" name="Content Placeholder 2"/>
          <p:cNvSpPr>
            <a:spLocks noGrp="1"/>
          </p:cNvSpPr>
          <p:nvPr>
            <p:ph idx="1"/>
          </p:nvPr>
        </p:nvSpPr>
        <p:spPr/>
        <p:txBody>
          <a:bodyPr>
            <a:normAutofit/>
          </a:bodyPr>
          <a:lstStyle/>
          <a:p>
            <a:pPr marL="0" indent="0">
              <a:buNone/>
            </a:pPr>
            <a:r>
              <a:rPr lang="en-CA" sz="1800" dirty="0"/>
              <a:t>[1]	</a:t>
            </a:r>
            <a:r>
              <a:rPr lang="en-CA" sz="1800" dirty="0" smtClean="0"/>
              <a:t>https</a:t>
            </a:r>
            <a:r>
              <a:rPr lang="en-CA" sz="1800" dirty="0"/>
              <a:t>://en.wikipedia.org/wiki/APL_(programming_language</a:t>
            </a:r>
            <a:r>
              <a:rPr lang="en-CA" sz="1800" dirty="0" smtClean="0"/>
              <a:t>)</a:t>
            </a:r>
            <a:endParaRPr lang="en-CA" sz="1800" dirty="0"/>
          </a:p>
        </p:txBody>
      </p:sp>
    </p:spTree>
    <p:extLst>
      <p:ext uri="{BB962C8B-B14F-4D97-AF65-F5344CB8AC3E}">
        <p14:creationId xmlns:p14="http://schemas.microsoft.com/office/powerpoint/2010/main" val="16154384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Acknowledgments</a:t>
            </a:r>
            <a:endParaRPr lang="en-CA" dirty="0"/>
          </a:p>
        </p:txBody>
      </p:sp>
      <p:sp>
        <p:nvSpPr>
          <p:cNvPr id="3" name="Content Placeholder 2"/>
          <p:cNvSpPr>
            <a:spLocks noGrp="1"/>
          </p:cNvSpPr>
          <p:nvPr>
            <p:ph idx="1"/>
          </p:nvPr>
        </p:nvSpPr>
        <p:spPr/>
        <p:txBody>
          <a:bodyPr>
            <a:normAutofit/>
          </a:bodyPr>
          <a:lstStyle/>
          <a:p>
            <a:pPr marL="0" indent="0">
              <a:buNone/>
            </a:pPr>
            <a:r>
              <a:rPr lang="en-CA" sz="1800" dirty="0" smtClean="0"/>
              <a:t>Proof read by Dr. Thomas McConkey</a:t>
            </a:r>
            <a:endParaRPr lang="en-CA" sz="1800" dirty="0" smtClean="0"/>
          </a:p>
        </p:txBody>
      </p:sp>
    </p:spTree>
    <p:extLst>
      <p:ext uri="{BB962C8B-B14F-4D97-AF65-F5344CB8AC3E}">
        <p14:creationId xmlns:p14="http://schemas.microsoft.com/office/powerpoint/2010/main" val="28550179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Colophon </a:t>
            </a:r>
          </a:p>
        </p:txBody>
      </p:sp>
      <p:sp>
        <p:nvSpPr>
          <p:cNvPr id="3" name="Content Placeholder 2"/>
          <p:cNvSpPr>
            <a:spLocks noGrp="1"/>
          </p:cNvSpPr>
          <p:nvPr>
            <p:ph idx="1"/>
          </p:nvPr>
        </p:nvSpPr>
        <p:spPr/>
        <p:txBody>
          <a:bodyPr/>
          <a:lstStyle/>
          <a:p>
            <a:pPr marL="0" indent="0">
              <a:buNone/>
            </a:pPr>
            <a:r>
              <a:rPr lang="en-CA" dirty="0" smtClean="0"/>
              <a:t>These slides were prepared using the Georgia typeface. Mathematical equations use </a:t>
            </a:r>
            <a:r>
              <a:rPr lang="en-CA" dirty="0" smtClean="0">
                <a:latin typeface="Times New Roman" panose="02020603050405020304" pitchFamily="18" charset="0"/>
                <a:cs typeface="Times New Roman" panose="02020603050405020304" pitchFamily="18" charset="0"/>
              </a:rPr>
              <a:t>Times New Roman</a:t>
            </a:r>
            <a:r>
              <a:rPr lang="en-CA" dirty="0" smtClean="0"/>
              <a:t>, and source code is presented using </a:t>
            </a:r>
            <a:r>
              <a:rPr lang="en-CA" dirty="0" smtClean="0">
                <a:latin typeface="Consolas" panose="020B0609020204030204" pitchFamily="49" charset="0"/>
                <a:cs typeface="Consolas" panose="020B0609020204030204" pitchFamily="49" charset="0"/>
              </a:rPr>
              <a:t>Consolas</a:t>
            </a:r>
            <a:r>
              <a:rPr lang="en-CA" dirty="0" smtClean="0"/>
              <a:t>.</a:t>
            </a:r>
          </a:p>
          <a:p>
            <a:pPr marL="0" indent="0">
              <a:buNone/>
            </a:pPr>
            <a:endParaRPr lang="en-CA" dirty="0" smtClean="0"/>
          </a:p>
          <a:p>
            <a:pPr marL="0" indent="0">
              <a:buNone/>
            </a:pPr>
            <a:r>
              <a:rPr lang="en-CA" dirty="0" smtClean="0"/>
              <a:t>The </a:t>
            </a:r>
            <a:r>
              <a:rPr lang="en-CA" dirty="0"/>
              <a:t>photographs of lilacs in bloom appearing on the title slide and accenting the top of each other slide were taken at the Royal Botanical Gardens on May 27, 2018 by Douglas Wilhelm Harder. Please see</a:t>
            </a:r>
          </a:p>
          <a:p>
            <a:pPr marL="0" indent="0" algn="ctr">
              <a:buNone/>
            </a:pPr>
            <a:r>
              <a:rPr lang="en-CA" dirty="0"/>
              <a:t>https://www.rbg.ca/</a:t>
            </a:r>
          </a:p>
          <a:p>
            <a:pPr marL="0" indent="0">
              <a:buNone/>
            </a:pPr>
            <a:r>
              <a:rPr lang="en-CA" dirty="0" smtClean="0"/>
              <a:t>for </a:t>
            </a:r>
            <a:r>
              <a:rPr lang="en-CA" dirty="0"/>
              <a:t>more information.</a:t>
            </a: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35896" y="4532755"/>
            <a:ext cx="3240360" cy="2163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12785" y="4221088"/>
            <a:ext cx="1535679" cy="2300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8658" y="4703278"/>
            <a:ext cx="2867198" cy="1822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97540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Disclaimer</a:t>
            </a:r>
          </a:p>
        </p:txBody>
      </p:sp>
      <p:sp>
        <p:nvSpPr>
          <p:cNvPr id="3" name="Content Placeholder 2"/>
          <p:cNvSpPr>
            <a:spLocks noGrp="1"/>
          </p:cNvSpPr>
          <p:nvPr>
            <p:ph idx="1"/>
          </p:nvPr>
        </p:nvSpPr>
        <p:spPr/>
        <p:txBody>
          <a:bodyPr/>
          <a:lstStyle/>
          <a:p>
            <a:pPr marL="0" indent="0">
              <a:buNone/>
            </a:pPr>
            <a:r>
              <a:rPr lang="en-CA" dirty="0"/>
              <a:t>These slides are provided for the </a:t>
            </a:r>
            <a:r>
              <a:rPr lang="en-CA" cap="small" dirty="0" smtClean="0"/>
              <a:t>ece</a:t>
            </a:r>
            <a:r>
              <a:rPr lang="en-CA" dirty="0" smtClean="0"/>
              <a:t> </a:t>
            </a:r>
            <a:r>
              <a:rPr lang="en-CA" dirty="0"/>
              <a:t>150 </a:t>
            </a:r>
            <a:r>
              <a:rPr lang="en-CA" i="1" dirty="0"/>
              <a:t>Fundamentals of Programming</a:t>
            </a:r>
            <a:r>
              <a:rPr lang="en-CA" dirty="0"/>
              <a:t> </a:t>
            </a:r>
            <a:r>
              <a:rPr lang="en-CA" dirty="0" smtClean="0"/>
              <a:t>course taught at the University of Waterloo. </a:t>
            </a:r>
            <a:r>
              <a:rPr lang="en-CA" dirty="0"/>
              <a:t>The material in it reflects the authors’ best judgment in light of the information available to them at the time of preparation. Any reliance on these course slides by any party for any other purpose are the responsibility of such parties. The authors accept no responsibility for damages, if any, suffered by any party as a result of decisions made or actions based on these course slides for any other purpose than that for which it was intended.</a:t>
            </a:r>
          </a:p>
          <a:p>
            <a:pPr marL="0" indent="0">
              <a:buNone/>
            </a:pPr>
            <a:endParaRPr lang="en-CA" dirty="0"/>
          </a:p>
        </p:txBody>
      </p:sp>
    </p:spTree>
    <p:extLst>
      <p:ext uri="{BB962C8B-B14F-4D97-AF65-F5344CB8AC3E}">
        <p14:creationId xmlns:p14="http://schemas.microsoft.com/office/powerpoint/2010/main" val="8449834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Outline</a:t>
            </a:r>
            <a:endParaRPr lang="en-CA" dirty="0"/>
          </a:p>
        </p:txBody>
      </p:sp>
      <p:sp>
        <p:nvSpPr>
          <p:cNvPr id="3" name="Content Placeholder 2"/>
          <p:cNvSpPr>
            <a:spLocks noGrp="1"/>
          </p:cNvSpPr>
          <p:nvPr>
            <p:ph idx="1"/>
          </p:nvPr>
        </p:nvSpPr>
        <p:spPr/>
        <p:txBody>
          <a:bodyPr/>
          <a:lstStyle/>
          <a:p>
            <a:r>
              <a:rPr lang="en-CA" dirty="0" smtClean="0"/>
              <a:t>In this presentation, we will:</a:t>
            </a:r>
          </a:p>
          <a:p>
            <a:pPr lvl="1"/>
            <a:r>
              <a:rPr lang="en-CA" dirty="0" smtClean="0"/>
              <a:t>Describe executing programs</a:t>
            </a:r>
          </a:p>
          <a:p>
            <a:pPr lvl="1"/>
            <a:r>
              <a:rPr lang="en-CA" dirty="0" smtClean="0"/>
              <a:t>Define programming languages</a:t>
            </a:r>
          </a:p>
          <a:p>
            <a:pPr lvl="1"/>
            <a:r>
              <a:rPr lang="en-CA" dirty="0" smtClean="0"/>
              <a:t>Our first program: </a:t>
            </a:r>
            <a:r>
              <a:rPr lang="en-CA" i="1" dirty="0" smtClean="0"/>
              <a:t>Hello world!</a:t>
            </a:r>
            <a:endParaRPr lang="en-CA" dirty="0"/>
          </a:p>
          <a:p>
            <a:pPr lvl="1"/>
            <a:r>
              <a:rPr lang="en-CA" dirty="0" smtClean="0"/>
              <a:t>Integrated development environments and on-line compilers</a:t>
            </a:r>
            <a:endParaRPr lang="en-CA" dirty="0"/>
          </a:p>
        </p:txBody>
      </p:sp>
    </p:spTree>
    <p:extLst>
      <p:ext uri="{BB962C8B-B14F-4D97-AF65-F5344CB8AC3E}">
        <p14:creationId xmlns:p14="http://schemas.microsoft.com/office/powerpoint/2010/main" val="38574437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Executing programs</a:t>
            </a:r>
            <a:endParaRPr lang="en-CA" dirty="0"/>
          </a:p>
        </p:txBody>
      </p:sp>
      <p:sp>
        <p:nvSpPr>
          <p:cNvPr id="3" name="Content Placeholder 2"/>
          <p:cNvSpPr>
            <a:spLocks noGrp="1"/>
          </p:cNvSpPr>
          <p:nvPr>
            <p:ph idx="1"/>
          </p:nvPr>
        </p:nvSpPr>
        <p:spPr/>
        <p:txBody>
          <a:bodyPr/>
          <a:lstStyle/>
          <a:p>
            <a:r>
              <a:rPr lang="en-CA" dirty="0" smtClean="0"/>
              <a:t>When you execute/open/run an application, your computer, laptop or smart phone begins executing </a:t>
            </a:r>
            <a:r>
              <a:rPr lang="en-CA" i="1" dirty="0" smtClean="0"/>
              <a:t>instructions</a:t>
            </a:r>
          </a:p>
          <a:p>
            <a:r>
              <a:rPr lang="en-CA" dirty="0" smtClean="0"/>
              <a:t>These instructions</a:t>
            </a:r>
            <a:r>
              <a:rPr lang="en-CA" i="1" dirty="0" smtClean="0"/>
              <a:t> </a:t>
            </a:r>
            <a:r>
              <a:rPr lang="en-CA" dirty="0" smtClean="0"/>
              <a:t>are coded using a </a:t>
            </a:r>
            <a:r>
              <a:rPr lang="en-CA" i="1" dirty="0" smtClean="0"/>
              <a:t>binary encoding</a:t>
            </a:r>
            <a:r>
              <a:rPr lang="en-CA" dirty="0" smtClean="0"/>
              <a:t>: </a:t>
            </a:r>
            <a:r>
              <a:rPr lang="en-CA" dirty="0" smtClean="0">
                <a:latin typeface="Consolas" panose="020B0609020204030204" pitchFamily="49" charset="0"/>
                <a:cs typeface="Consolas" panose="020B0609020204030204" pitchFamily="49" charset="0"/>
              </a:rPr>
              <a:t>0</a:t>
            </a:r>
            <a:r>
              <a:rPr lang="en-CA" dirty="0" smtClean="0"/>
              <a:t>s and </a:t>
            </a:r>
            <a:r>
              <a:rPr lang="en-CA" dirty="0" smtClean="0">
                <a:latin typeface="Consolas" panose="020B0609020204030204" pitchFamily="49" charset="0"/>
                <a:cs typeface="Consolas" panose="020B0609020204030204" pitchFamily="49" charset="0"/>
              </a:rPr>
              <a:t>1</a:t>
            </a:r>
            <a:r>
              <a:rPr lang="en-CA" dirty="0" smtClean="0"/>
              <a:t>s</a:t>
            </a:r>
          </a:p>
          <a:p>
            <a:r>
              <a:rPr lang="en-CA" dirty="0" smtClean="0"/>
              <a:t>The set of all possible instructions defines a </a:t>
            </a:r>
            <a:r>
              <a:rPr lang="en-CA" i="1" dirty="0" smtClean="0"/>
              <a:t>machine language</a:t>
            </a:r>
            <a:endParaRPr lang="en-CA" dirty="0"/>
          </a:p>
          <a:p>
            <a:r>
              <a:rPr lang="en-CA" dirty="0" smtClean="0"/>
              <a:t>These are difficult to read:</a:t>
            </a:r>
          </a:p>
          <a:p>
            <a:pPr marL="0" indent="0">
              <a:buNone/>
            </a:pPr>
            <a:r>
              <a:rPr lang="en-CA" dirty="0" smtClean="0"/>
              <a:t>	</a:t>
            </a:r>
            <a:r>
              <a:rPr lang="en-CA" dirty="0" smtClean="0">
                <a:latin typeface="Consolas" panose="020B0609020204030204" pitchFamily="49" charset="0"/>
                <a:cs typeface="Consolas" panose="020B0609020204030204" pitchFamily="49" charset="0"/>
              </a:rPr>
              <a:t>01100100 0011 0110 0101001000101010</a:t>
            </a:r>
          </a:p>
          <a:p>
            <a:pPr marL="0" indent="0">
              <a:buNone/>
            </a:pPr>
            <a:r>
              <a:rPr lang="en-CA" dirty="0" smtClean="0">
                <a:latin typeface="Consolas" panose="020B0609020204030204" pitchFamily="49" charset="0"/>
                <a:cs typeface="Consolas" panose="020B0609020204030204" pitchFamily="49" charset="0"/>
              </a:rPr>
              <a:t>	01001110 0101 0011 0011100010001011</a:t>
            </a:r>
          </a:p>
          <a:p>
            <a:pPr marL="0" indent="0">
              <a:buNone/>
            </a:pPr>
            <a:r>
              <a:rPr lang="en-CA" dirty="0">
                <a:latin typeface="Consolas" panose="020B0609020204030204" pitchFamily="49" charset="0"/>
                <a:cs typeface="Consolas" panose="020B0609020204030204" pitchFamily="49" charset="0"/>
              </a:rPr>
              <a:t>	</a:t>
            </a:r>
            <a:r>
              <a:rPr lang="en-CA" dirty="0" smtClean="0">
                <a:latin typeface="Consolas" panose="020B0609020204030204" pitchFamily="49" charset="0"/>
                <a:cs typeface="Consolas" panose="020B0609020204030204" pitchFamily="49" charset="0"/>
              </a:rPr>
              <a:t>10001101 1010 0110 0000000000000000</a:t>
            </a:r>
          </a:p>
        </p:txBody>
      </p:sp>
    </p:spTree>
    <p:extLst>
      <p:ext uri="{BB962C8B-B14F-4D97-AF65-F5344CB8AC3E}">
        <p14:creationId xmlns:p14="http://schemas.microsoft.com/office/powerpoint/2010/main" val="24376715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Programming languages</a:t>
            </a:r>
            <a:endParaRPr lang="en-CA" dirty="0"/>
          </a:p>
        </p:txBody>
      </p:sp>
      <p:sp>
        <p:nvSpPr>
          <p:cNvPr id="3" name="Content Placeholder 2"/>
          <p:cNvSpPr>
            <a:spLocks noGrp="1"/>
          </p:cNvSpPr>
          <p:nvPr>
            <p:ph idx="1"/>
          </p:nvPr>
        </p:nvSpPr>
        <p:spPr/>
        <p:txBody>
          <a:bodyPr/>
          <a:lstStyle/>
          <a:p>
            <a:r>
              <a:rPr lang="en-CA" dirty="0" smtClean="0"/>
              <a:t>A </a:t>
            </a:r>
            <a:r>
              <a:rPr lang="en-CA" i="1" dirty="0" smtClean="0"/>
              <a:t>programming language</a:t>
            </a:r>
            <a:r>
              <a:rPr lang="en-CA" dirty="0" smtClean="0"/>
              <a:t> is a </a:t>
            </a:r>
            <a:r>
              <a:rPr lang="en-CA" i="1" dirty="0" smtClean="0"/>
              <a:t>human readable </a:t>
            </a:r>
            <a:r>
              <a:rPr lang="en-CA" dirty="0" smtClean="0"/>
              <a:t>means of specifying the operations a computer is to perform</a:t>
            </a:r>
          </a:p>
          <a:p>
            <a:r>
              <a:rPr lang="en-CA" dirty="0" smtClean="0"/>
              <a:t>Programming languages are used to generate source code</a:t>
            </a:r>
          </a:p>
          <a:p>
            <a:pPr lvl="1"/>
            <a:r>
              <a:rPr lang="en-CA" dirty="0" smtClean="0"/>
              <a:t>This source code is compiled and translated into machine instructions</a:t>
            </a:r>
          </a:p>
          <a:p>
            <a:pPr lvl="1"/>
            <a:r>
              <a:rPr lang="en-CA" dirty="0" smtClean="0"/>
              <a:t>The resulting instructions can then be executed</a:t>
            </a:r>
          </a:p>
          <a:p>
            <a:endParaRPr lang="en-CA" dirty="0"/>
          </a:p>
          <a:p>
            <a:r>
              <a:rPr lang="en-CA" dirty="0" smtClean="0"/>
              <a:t>Programming languages are restricted, however, to the characters that appear on a standard keyboard</a:t>
            </a:r>
          </a:p>
        </p:txBody>
      </p:sp>
    </p:spTree>
    <p:extLst>
      <p:ext uri="{BB962C8B-B14F-4D97-AF65-F5344CB8AC3E}">
        <p14:creationId xmlns:p14="http://schemas.microsoft.com/office/powerpoint/2010/main" val="38024786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Programming languages</a:t>
            </a:r>
            <a:endParaRPr lang="en-CA" dirty="0"/>
          </a:p>
        </p:txBody>
      </p:sp>
      <p:sp>
        <p:nvSpPr>
          <p:cNvPr id="3" name="Content Placeholder 2"/>
          <p:cNvSpPr>
            <a:spLocks noGrp="1"/>
          </p:cNvSpPr>
          <p:nvPr>
            <p:ph idx="1"/>
          </p:nvPr>
        </p:nvSpPr>
        <p:spPr/>
        <p:txBody>
          <a:bodyPr/>
          <a:lstStyle/>
          <a:p>
            <a:r>
              <a:rPr lang="en-CA" dirty="0" smtClean="0"/>
              <a:t>A Programing Language (</a:t>
            </a:r>
            <a:r>
              <a:rPr lang="en-CA" cap="small" dirty="0" err="1" smtClean="0"/>
              <a:t>apl</a:t>
            </a:r>
            <a:r>
              <a:rPr lang="en-CA" dirty="0" smtClean="0"/>
              <a:t>) attempted to introduce additional characters [4]:</a:t>
            </a:r>
          </a:p>
          <a:p>
            <a:pPr marL="457200" lvl="1" indent="0">
              <a:buNone/>
            </a:pPr>
            <a:r>
              <a:rPr lang="en-CA" dirty="0"/>
              <a:t>	</a:t>
            </a:r>
            <a:r>
              <a:rPr lang="en-CA" dirty="0">
                <a:latin typeface="Consolas" panose="020B0609020204030204" pitchFamily="49" charset="0"/>
                <a:cs typeface="Consolas" panose="020B0609020204030204" pitchFamily="49" charset="0"/>
              </a:rPr>
              <a:t>D </a:t>
            </a:r>
            <a:r>
              <a:rPr lang="en-CA" dirty="0" smtClean="0">
                <a:latin typeface="Consolas" panose="020B0609020204030204" pitchFamily="49" charset="0"/>
                <a:cs typeface="Consolas" panose="020B0609020204030204" pitchFamily="49" charset="0"/>
              </a:rPr>
              <a:t>← (u/A)</a:t>
            </a:r>
            <a:r>
              <a:rPr lang="en-CA" baseline="30000" dirty="0" smtClean="0">
                <a:latin typeface="Consolas" panose="020B0609020204030204" pitchFamily="49" charset="0"/>
                <a:cs typeface="Consolas" panose="020B0609020204030204" pitchFamily="49" charset="0"/>
              </a:rPr>
              <a:t>[-1]</a:t>
            </a:r>
            <a:endParaRPr lang="en-CA" dirty="0" smtClean="0">
              <a:latin typeface="Consolas" panose="020B0609020204030204" pitchFamily="49" charset="0"/>
              <a:cs typeface="Consolas" panose="020B0609020204030204" pitchFamily="49" charset="0"/>
            </a:endParaRPr>
          </a:p>
          <a:p>
            <a:pPr marL="457200" lvl="1" indent="0">
              <a:buNone/>
            </a:pPr>
            <a:r>
              <a:rPr lang="en-CA" dirty="0">
                <a:latin typeface="Consolas" panose="020B0609020204030204" pitchFamily="49" charset="0"/>
                <a:cs typeface="Consolas" panose="020B0609020204030204" pitchFamily="49" charset="0"/>
              </a:rPr>
              <a:t>	</a:t>
            </a:r>
            <a:r>
              <a:rPr lang="en-CA" dirty="0" smtClean="0">
                <a:latin typeface="Consolas" panose="020B0609020204030204" pitchFamily="49" charset="0"/>
                <a:cs typeface="Consolas" panose="020B0609020204030204" pitchFamily="49" charset="0"/>
              </a:rPr>
              <a:t>x ← Db</a:t>
            </a:r>
          </a:p>
          <a:p>
            <a:pPr marL="457200" lvl="1" indent="0">
              <a:buNone/>
            </a:pPr>
            <a:r>
              <a:rPr lang="en-CA" dirty="0">
                <a:latin typeface="Consolas" panose="020B0609020204030204" pitchFamily="49" charset="0"/>
                <a:cs typeface="Consolas" panose="020B0609020204030204" pitchFamily="49" charset="0"/>
              </a:rPr>
              <a:t>	</a:t>
            </a:r>
            <a:r>
              <a:rPr lang="en-CA" dirty="0" smtClean="0">
                <a:latin typeface="Consolas" panose="020B0609020204030204" pitchFamily="49" charset="0"/>
                <a:cs typeface="Consolas" panose="020B0609020204030204" pitchFamily="49" charset="0"/>
              </a:rPr>
              <a:t>y ← u\x</a:t>
            </a:r>
          </a:p>
          <a:p>
            <a:pPr marL="457200" lvl="1" indent="0">
              <a:buNone/>
            </a:pPr>
            <a:r>
              <a:rPr lang="en-CA" dirty="0">
                <a:latin typeface="Consolas" panose="020B0609020204030204" pitchFamily="49" charset="0"/>
                <a:cs typeface="Consolas" panose="020B0609020204030204" pitchFamily="49" charset="0"/>
              </a:rPr>
              <a:t>	</a:t>
            </a:r>
            <a:r>
              <a:rPr lang="en-CA" dirty="0" smtClean="0">
                <a:latin typeface="Consolas" panose="020B0609020204030204" pitchFamily="49" charset="0"/>
                <a:cs typeface="Consolas" panose="020B0609020204030204" pitchFamily="49" charset="0"/>
              </a:rPr>
              <a:t>P ← DA</a:t>
            </a:r>
          </a:p>
          <a:p>
            <a:pPr marL="457200" lvl="1" indent="0">
              <a:buNone/>
            </a:pPr>
            <a:r>
              <a:rPr lang="en-CA" dirty="0">
                <a:latin typeface="Consolas" panose="020B0609020204030204" pitchFamily="49" charset="0"/>
                <a:cs typeface="Consolas" panose="020B0609020204030204" pitchFamily="49" charset="0"/>
              </a:rPr>
              <a:t>	</a:t>
            </a:r>
            <a:r>
              <a:rPr lang="en-CA" dirty="0" smtClean="0">
                <a:latin typeface="Consolas" panose="020B0609020204030204" pitchFamily="49" charset="0"/>
                <a:cs typeface="Consolas" panose="020B0609020204030204" pitchFamily="49" charset="0"/>
              </a:rPr>
              <a:t>g ← c – (u/c)P</a:t>
            </a:r>
          </a:p>
          <a:p>
            <a:pPr marL="457200" lvl="1" indent="0">
              <a:buNone/>
            </a:pPr>
            <a:r>
              <a:rPr lang="en-CA" dirty="0">
                <a:latin typeface="Consolas" panose="020B0609020204030204" pitchFamily="49" charset="0"/>
                <a:cs typeface="Consolas" panose="020B0609020204030204" pitchFamily="49" charset="0"/>
              </a:rPr>
              <a:t>	</a:t>
            </a:r>
            <a:r>
              <a:rPr lang="en-CA" dirty="0" smtClean="0">
                <a:latin typeface="Consolas" panose="020B0609020204030204" pitchFamily="49" charset="0"/>
                <a:cs typeface="Consolas" panose="020B0609020204030204" pitchFamily="49" charset="0"/>
              </a:rPr>
              <a:t>v ← </a:t>
            </a:r>
            <a:r>
              <a:rPr lang="el-GR" dirty="0" smtClean="0">
                <a:latin typeface="Consolas" panose="020B0609020204030204" pitchFamily="49" charset="0"/>
                <a:cs typeface="Consolas" panose="020B0609020204030204" pitchFamily="49" charset="0"/>
              </a:rPr>
              <a:t>ϵ</a:t>
            </a:r>
            <a:r>
              <a:rPr lang="en-CA" sz="400" dirty="0" smtClean="0">
                <a:latin typeface="Consolas" panose="020B0609020204030204" pitchFamily="49" charset="0"/>
                <a:cs typeface="Consolas" panose="020B0609020204030204" pitchFamily="49" charset="0"/>
              </a:rPr>
              <a:t> </a:t>
            </a:r>
            <a:r>
              <a:rPr lang="el-GR" dirty="0" smtClean="0">
                <a:latin typeface="Consolas" panose="020B0609020204030204" pitchFamily="49" charset="0"/>
                <a:cs typeface="Consolas" panose="020B0609020204030204" pitchFamily="49" charset="0"/>
              </a:rPr>
              <a:t>⌈</a:t>
            </a:r>
            <a:r>
              <a:rPr lang="en-CA" sz="500" dirty="0">
                <a:latin typeface="Consolas" panose="020B0609020204030204" pitchFamily="49" charset="0"/>
                <a:cs typeface="Consolas" panose="020B0609020204030204" pitchFamily="49" charset="0"/>
              </a:rPr>
              <a:t> </a:t>
            </a:r>
            <a:r>
              <a:rPr lang="en-CA" dirty="0" smtClean="0">
                <a:latin typeface="Consolas" panose="020B0609020204030204" pitchFamily="49" charset="0"/>
                <a:cs typeface="Consolas" panose="020B0609020204030204" pitchFamily="49" charset="0"/>
              </a:rPr>
              <a:t>g</a:t>
            </a:r>
          </a:p>
          <a:p>
            <a:pPr marL="457200" lvl="1" indent="0">
              <a:buNone/>
            </a:pPr>
            <a:r>
              <a:rPr lang="en-CA" dirty="0">
                <a:latin typeface="Consolas" panose="020B0609020204030204" pitchFamily="49" charset="0"/>
                <a:cs typeface="Consolas" panose="020B0609020204030204" pitchFamily="49" charset="0"/>
              </a:rPr>
              <a:t>	</a:t>
            </a:r>
            <a:r>
              <a:rPr lang="en-CA" i="1" dirty="0" smtClean="0">
                <a:latin typeface="Consolas" panose="020B0609020204030204" pitchFamily="49" charset="0"/>
                <a:cs typeface="Consolas" panose="020B0609020204030204" pitchFamily="49" charset="0"/>
              </a:rPr>
              <a:t>j</a:t>
            </a:r>
            <a:r>
              <a:rPr lang="en-CA" dirty="0" smtClean="0">
                <a:latin typeface="Consolas" panose="020B0609020204030204" pitchFamily="49" charset="0"/>
                <a:cs typeface="Consolas" panose="020B0609020204030204" pitchFamily="49" charset="0"/>
              </a:rPr>
              <a:t> ← (v/</a:t>
            </a:r>
            <a:r>
              <a:rPr lang="el-GR" dirty="0">
                <a:latin typeface="Consolas" panose="020B0609020204030204" pitchFamily="49" charset="0"/>
                <a:cs typeface="Consolas" panose="020B0609020204030204" pitchFamily="49" charset="0"/>
              </a:rPr>
              <a:t>ι</a:t>
            </a:r>
            <a:r>
              <a:rPr lang="en-CA" dirty="0" smtClean="0">
                <a:latin typeface="Consolas" panose="020B0609020204030204" pitchFamily="49" charset="0"/>
                <a:cs typeface="Consolas" panose="020B0609020204030204" pitchFamily="49" charset="0"/>
              </a:rPr>
              <a:t>)</a:t>
            </a:r>
            <a:r>
              <a:rPr lang="en-CA" baseline="-25000" dirty="0" smtClean="0">
                <a:latin typeface="Consolas" panose="020B0609020204030204" pitchFamily="49" charset="0"/>
                <a:cs typeface="Consolas" panose="020B0609020204030204" pitchFamily="49" charset="0"/>
              </a:rPr>
              <a:t>1</a:t>
            </a:r>
            <a:endParaRPr lang="en-CA" dirty="0" smtClean="0">
              <a:latin typeface="Consolas" panose="020B0609020204030204" pitchFamily="49" charset="0"/>
              <a:cs typeface="Consolas" panose="020B0609020204030204" pitchFamily="49" charset="0"/>
            </a:endParaRPr>
          </a:p>
          <a:p>
            <a:pPr marL="457200" lvl="1" indent="0">
              <a:buNone/>
            </a:pPr>
            <a:r>
              <a:rPr lang="en-CA" dirty="0">
                <a:latin typeface="Consolas" panose="020B0609020204030204" pitchFamily="49" charset="0"/>
                <a:cs typeface="Consolas" panose="020B0609020204030204" pitchFamily="49" charset="0"/>
              </a:rPr>
              <a:t>	</a:t>
            </a:r>
            <a:r>
              <a:rPr lang="en-CA" dirty="0" smtClean="0">
                <a:latin typeface="Consolas" panose="020B0609020204030204" pitchFamily="49" charset="0"/>
                <a:cs typeface="Consolas" panose="020B0609020204030204" pitchFamily="49" charset="0"/>
              </a:rPr>
              <a:t>g</a:t>
            </a:r>
            <a:r>
              <a:rPr lang="en-CA" i="1" baseline="-25000" dirty="0" smtClean="0">
                <a:latin typeface="Consolas" panose="020B0609020204030204" pitchFamily="49" charset="0"/>
                <a:cs typeface="Consolas" panose="020B0609020204030204" pitchFamily="49" charset="0"/>
              </a:rPr>
              <a:t>j</a:t>
            </a:r>
            <a:r>
              <a:rPr lang="en-CA" dirty="0" smtClean="0">
                <a:latin typeface="Consolas" panose="020B0609020204030204" pitchFamily="49" charset="0"/>
                <a:cs typeface="Consolas" panose="020B0609020204030204" pitchFamily="49" charset="0"/>
              </a:rPr>
              <a:t>:0</a:t>
            </a:r>
          </a:p>
          <a:p>
            <a:pPr marL="457200" lvl="1" indent="0">
              <a:buNone/>
            </a:pPr>
            <a:r>
              <a:rPr lang="en-CA" dirty="0">
                <a:latin typeface="Consolas" panose="020B0609020204030204" pitchFamily="49" charset="0"/>
                <a:cs typeface="Consolas" panose="020B0609020204030204" pitchFamily="49" charset="0"/>
              </a:rPr>
              <a:t>	r ← x </a:t>
            </a:r>
            <a:r>
              <a:rPr lang="en-CA" dirty="0" smtClean="0">
                <a:latin typeface="Consolas" panose="020B0609020204030204" pitchFamily="49" charset="0"/>
                <a:cs typeface="Consolas" panose="020B0609020204030204" pitchFamily="49" charset="0"/>
              </a:rPr>
              <a:t>÷ </a:t>
            </a:r>
            <a:r>
              <a:rPr lang="en-CA" dirty="0" err="1" smtClean="0">
                <a:latin typeface="Consolas" panose="020B0609020204030204" pitchFamily="49" charset="0"/>
                <a:cs typeface="Consolas" panose="020B0609020204030204" pitchFamily="49" charset="0"/>
              </a:rPr>
              <a:t>P</a:t>
            </a:r>
            <a:r>
              <a:rPr lang="en-CA" i="1" baseline="-25000" dirty="0" err="1" smtClean="0">
                <a:latin typeface="Consolas" panose="020B0609020204030204" pitchFamily="49" charset="0"/>
                <a:cs typeface="Consolas" panose="020B0609020204030204" pitchFamily="49" charset="0"/>
              </a:rPr>
              <a:t>j</a:t>
            </a:r>
            <a:endParaRPr lang="en-CA" dirty="0" smtClean="0">
              <a:latin typeface="Consolas" panose="020B0609020204030204" pitchFamily="49" charset="0"/>
              <a:cs typeface="Consolas" panose="020B0609020204030204" pitchFamily="49" charset="0"/>
            </a:endParaRPr>
          </a:p>
          <a:p>
            <a:pPr marL="457200" lvl="1" indent="0">
              <a:buNone/>
            </a:pPr>
            <a:r>
              <a:rPr lang="en-CA" dirty="0">
                <a:latin typeface="Consolas" panose="020B0609020204030204" pitchFamily="49" charset="0"/>
                <a:cs typeface="Consolas" panose="020B0609020204030204" pitchFamily="49" charset="0"/>
              </a:rPr>
              <a:t>	</a:t>
            </a:r>
            <a:r>
              <a:rPr lang="en-CA" dirty="0" smtClean="0">
                <a:latin typeface="Consolas" panose="020B0609020204030204" pitchFamily="49" charset="0"/>
                <a:cs typeface="Consolas" panose="020B0609020204030204" pitchFamily="49" charset="0"/>
              </a:rPr>
              <a:t>(r&gt;0):0	</a:t>
            </a:r>
          </a:p>
          <a:p>
            <a:r>
              <a:rPr lang="en-CA" dirty="0" smtClean="0"/>
              <a:t>This experiment failed…you will never have to learn </a:t>
            </a:r>
            <a:r>
              <a:rPr lang="en-CA" cap="small" dirty="0" err="1" smtClean="0"/>
              <a:t>apl</a:t>
            </a:r>
            <a:r>
              <a:rPr lang="en-CA" cap="small" dirty="0" smtClean="0"/>
              <a:t> </a:t>
            </a:r>
            <a:r>
              <a:rPr lang="en-CA" dirty="0" smtClean="0">
                <a:solidFill>
                  <a:srgbClr val="00B0F0"/>
                </a:solidFill>
                <a:sym typeface="Wingdings" panose="05000000000000000000" pitchFamily="2" charset="2"/>
              </a:rPr>
              <a:t></a:t>
            </a:r>
            <a:endParaRPr lang="en-CA" dirty="0" smtClean="0">
              <a:solidFill>
                <a:srgbClr val="00B0F0"/>
              </a:solidFill>
            </a:endParaRPr>
          </a:p>
          <a:p>
            <a:pPr lvl="1"/>
            <a:r>
              <a:rPr lang="en-CA" dirty="0" smtClean="0"/>
              <a:t>Today, M</a:t>
            </a:r>
            <a:r>
              <a:rPr lang="en-CA" cap="small" dirty="0" smtClean="0"/>
              <a:t>atlab</a:t>
            </a:r>
            <a:r>
              <a:rPr lang="en-CA" dirty="0" smtClean="0"/>
              <a:t> is used where </a:t>
            </a:r>
            <a:r>
              <a:rPr lang="en-CA" cap="small" dirty="0" err="1" smtClean="0"/>
              <a:t>apl</a:t>
            </a:r>
            <a:r>
              <a:rPr lang="en-CA" cap="small" dirty="0" smtClean="0"/>
              <a:t> </a:t>
            </a:r>
            <a:r>
              <a:rPr lang="en-CA" dirty="0" smtClean="0"/>
              <a:t>used to be used </a:t>
            </a:r>
            <a:r>
              <a:rPr lang="en-CA" dirty="0" smtClean="0">
                <a:sym typeface="Wingdings" panose="05000000000000000000" pitchFamily="2" charset="2"/>
              </a:rPr>
              <a:t> </a:t>
            </a:r>
            <a:endParaRPr lang="en-CA" dirty="0" smtClean="0"/>
          </a:p>
        </p:txBody>
      </p:sp>
    </p:spTree>
    <p:extLst>
      <p:ext uri="{BB962C8B-B14F-4D97-AF65-F5344CB8AC3E}">
        <p14:creationId xmlns:p14="http://schemas.microsoft.com/office/powerpoint/2010/main" val="9348174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Programming languages</a:t>
            </a:r>
            <a:endParaRPr lang="en-CA" dirty="0"/>
          </a:p>
        </p:txBody>
      </p:sp>
      <p:sp>
        <p:nvSpPr>
          <p:cNvPr id="3" name="Content Placeholder 2"/>
          <p:cNvSpPr>
            <a:spLocks noGrp="1"/>
          </p:cNvSpPr>
          <p:nvPr>
            <p:ph idx="1"/>
          </p:nvPr>
        </p:nvSpPr>
        <p:spPr/>
        <p:txBody>
          <a:bodyPr/>
          <a:lstStyle/>
          <a:p>
            <a:r>
              <a:rPr lang="en-CA" dirty="0" smtClean="0"/>
              <a:t>All of programming falls under the domain of mathematics</a:t>
            </a:r>
          </a:p>
          <a:p>
            <a:pPr lvl="1"/>
            <a:r>
              <a:rPr lang="en-CA" dirty="0" smtClean="0"/>
              <a:t>The </a:t>
            </a:r>
            <a:r>
              <a:rPr lang="en-CA" dirty="0" err="1" smtClean="0"/>
              <a:t>Cheriton</a:t>
            </a:r>
            <a:r>
              <a:rPr lang="en-CA" dirty="0" smtClean="0"/>
              <a:t> School of Computer Science is within the Faculty of Math</a:t>
            </a:r>
          </a:p>
          <a:p>
            <a:r>
              <a:rPr lang="en-CA" dirty="0" smtClean="0"/>
              <a:t>We cannot use mathematical notation in programming languages, and thus we must use other means of describing our intentions</a:t>
            </a:r>
          </a:p>
        </p:txBody>
      </p:sp>
      <p:graphicFrame>
        <p:nvGraphicFramePr>
          <p:cNvPr id="5" name="Table 4"/>
          <p:cNvGraphicFramePr>
            <a:graphicFrameLocks noGrp="1"/>
          </p:cNvGraphicFramePr>
          <p:nvPr>
            <p:extLst>
              <p:ext uri="{D42A27DB-BD31-4B8C-83A1-F6EECF244321}">
                <p14:modId xmlns:p14="http://schemas.microsoft.com/office/powerpoint/2010/main" val="660267288"/>
              </p:ext>
            </p:extLst>
          </p:nvPr>
        </p:nvGraphicFramePr>
        <p:xfrm>
          <a:off x="2195736" y="3212976"/>
          <a:ext cx="4680520" cy="3393440"/>
        </p:xfrm>
        <a:graphic>
          <a:graphicData uri="http://schemas.openxmlformats.org/drawingml/2006/table">
            <a:tbl>
              <a:tblPr>
                <a:tableStyleId>{2D5ABB26-0587-4C30-8999-92F81FD0307C}</a:tableStyleId>
              </a:tblPr>
              <a:tblGrid>
                <a:gridCol w="1728192"/>
                <a:gridCol w="2952328"/>
              </a:tblGrid>
              <a:tr h="139040">
                <a:tc>
                  <a:txBody>
                    <a:bodyPr/>
                    <a:lstStyle/>
                    <a:p>
                      <a:r>
                        <a:rPr lang="en-CA" b="1" dirty="0" smtClean="0">
                          <a:latin typeface="Georgia" panose="02040502050405020303" pitchFamily="18" charset="0"/>
                          <a:cs typeface="Times New Roman" panose="02020603050405020304" pitchFamily="18" charset="0"/>
                        </a:rPr>
                        <a:t>Expression</a:t>
                      </a:r>
                      <a:endParaRPr lang="en-CA" b="1" dirty="0">
                        <a:latin typeface="Georgia" panose="02040502050405020303"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b="1" dirty="0" smtClean="0">
                          <a:latin typeface="Georgia" panose="02040502050405020303" pitchFamily="18" charset="0"/>
                          <a:cs typeface="Consolas" panose="020B0609020204030204" pitchFamily="49" charset="0"/>
                        </a:rPr>
                        <a:t>Representation</a:t>
                      </a:r>
                      <a:r>
                        <a:rPr lang="en-CA" b="1" baseline="0" dirty="0" smtClean="0">
                          <a:latin typeface="Georgia" panose="02040502050405020303" pitchFamily="18" charset="0"/>
                          <a:cs typeface="Consolas" panose="020B0609020204030204" pitchFamily="49" charset="0"/>
                        </a:rPr>
                        <a:t> in C++</a:t>
                      </a:r>
                      <a:endParaRPr lang="en-CA" b="1" dirty="0">
                        <a:latin typeface="Georgia" panose="02040502050405020303" pitchFamily="18" charset="0"/>
                        <a:cs typeface="Consolas" panose="020B0609020204030204" pitchFamily="49"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9040">
                <a:tc>
                  <a:txBody>
                    <a:bodyPr/>
                    <a:lstStyle/>
                    <a:p>
                      <a:pPr algn="ctr"/>
                      <a:r>
                        <a:rPr lang="en-CA" dirty="0" smtClean="0">
                          <a:latin typeface="Times New Roman" panose="02020603050405020304" pitchFamily="18" charset="0"/>
                          <a:cs typeface="Times New Roman" panose="02020603050405020304" pitchFamily="18" charset="0"/>
                        </a:rPr>
                        <a:t>2(</a:t>
                      </a:r>
                      <a:r>
                        <a:rPr lang="en-CA" i="1" dirty="0" smtClean="0">
                          <a:latin typeface="Times New Roman" panose="02020603050405020304" pitchFamily="18" charset="0"/>
                          <a:cs typeface="Times New Roman" panose="02020603050405020304" pitchFamily="18" charset="0"/>
                        </a:rPr>
                        <a:t>x</a:t>
                      </a:r>
                      <a:r>
                        <a:rPr lang="en-CA" i="0" dirty="0" smtClean="0">
                          <a:latin typeface="Times New Roman" panose="02020603050405020304" pitchFamily="18" charset="0"/>
                          <a:cs typeface="Times New Roman" panose="02020603050405020304" pitchFamily="18" charset="0"/>
                        </a:rPr>
                        <a:t> + </a:t>
                      </a:r>
                      <a:r>
                        <a:rPr lang="en-CA" i="1" dirty="0" smtClean="0">
                          <a:latin typeface="Times New Roman" panose="02020603050405020304" pitchFamily="18" charset="0"/>
                          <a:cs typeface="Times New Roman" panose="02020603050405020304" pitchFamily="18" charset="0"/>
                        </a:rPr>
                        <a:t>y</a:t>
                      </a:r>
                      <a:r>
                        <a:rPr lang="en-CA" i="0" dirty="0" smtClean="0">
                          <a:latin typeface="Times New Roman" panose="02020603050405020304" pitchFamily="18" charset="0"/>
                          <a:cs typeface="Times New Roman" panose="02020603050405020304" pitchFamily="18" charset="0"/>
                        </a:rPr>
                        <a:t>)</a:t>
                      </a:r>
                      <a:endParaRPr lang="en-CA"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tcPr>
                </a:tc>
                <a:tc>
                  <a:txBody>
                    <a:bodyPr/>
                    <a:lstStyle/>
                    <a:p>
                      <a:pPr algn="ctr"/>
                      <a:r>
                        <a:rPr lang="en-CA" dirty="0" smtClean="0">
                          <a:latin typeface="Consolas" panose="020B0609020204030204" pitchFamily="49" charset="0"/>
                          <a:cs typeface="Consolas" panose="020B0609020204030204" pitchFamily="49" charset="0"/>
                        </a:rPr>
                        <a:t>2*(x</a:t>
                      </a:r>
                      <a:r>
                        <a:rPr lang="en-CA" baseline="0" dirty="0" smtClean="0">
                          <a:latin typeface="Consolas" panose="020B0609020204030204" pitchFamily="49" charset="0"/>
                          <a:cs typeface="Consolas" panose="020B0609020204030204" pitchFamily="49" charset="0"/>
                        </a:rPr>
                        <a:t> + y)</a:t>
                      </a:r>
                      <a:endParaRPr lang="en-CA" dirty="0">
                        <a:latin typeface="Consolas" panose="020B0609020204030204" pitchFamily="49" charset="0"/>
                        <a:cs typeface="Consolas" panose="020B0609020204030204" pitchFamily="49" charset="0"/>
                      </a:endParaRPr>
                    </a:p>
                  </a:txBody>
                  <a:tcPr anchor="ctr">
                    <a:lnT w="12700" cap="flat" cmpd="sng" algn="ctr">
                      <a:solidFill>
                        <a:schemeClr val="tx1"/>
                      </a:solidFill>
                      <a:prstDash val="solid"/>
                      <a:round/>
                      <a:headEnd type="none" w="med" len="med"/>
                      <a:tailEnd type="none" w="med" len="med"/>
                    </a:lnT>
                  </a:tcPr>
                </a:tc>
              </a:tr>
              <a:tr h="370840">
                <a:tc>
                  <a:txBody>
                    <a:bodyPr/>
                    <a:lstStyle/>
                    <a:p>
                      <a:pPr algn="ctr"/>
                      <a:endParaRPr lang="en-CA" dirty="0" smtClean="0">
                        <a:latin typeface="Times New Roman" panose="02020603050405020304" pitchFamily="18" charset="0"/>
                        <a:cs typeface="Times New Roman" panose="02020603050405020304" pitchFamily="18" charset="0"/>
                      </a:endParaRPr>
                    </a:p>
                    <a:p>
                      <a:pPr algn="ctr"/>
                      <a:endParaRPr lang="en-CA" dirty="0">
                        <a:latin typeface="Times New Roman" panose="02020603050405020304" pitchFamily="18" charset="0"/>
                        <a:cs typeface="Times New Roman" panose="02020603050405020304" pitchFamily="18" charset="0"/>
                      </a:endParaRPr>
                    </a:p>
                  </a:txBody>
                  <a:tcPr/>
                </a:tc>
                <a:tc>
                  <a:txBody>
                    <a:bodyPr/>
                    <a:lstStyle/>
                    <a:p>
                      <a:pPr algn="ctr"/>
                      <a:r>
                        <a:rPr lang="en-CA" dirty="0" smtClean="0">
                          <a:latin typeface="Consolas" panose="020B0609020204030204" pitchFamily="49" charset="0"/>
                          <a:cs typeface="Consolas" panose="020B0609020204030204" pitchFamily="49" charset="0"/>
                        </a:rPr>
                        <a:t>(n*n*n)/3</a:t>
                      </a:r>
                    </a:p>
                  </a:txBody>
                  <a:tcPr anchor="ctr"/>
                </a:tc>
              </a:tr>
              <a:tr h="370840">
                <a:tc>
                  <a:txBody>
                    <a:bodyPr/>
                    <a:lstStyle/>
                    <a:p>
                      <a:pPr algn="ctr"/>
                      <a:endParaRPr lang="en-CA" dirty="0" smtClean="0">
                        <a:latin typeface="Times New Roman" panose="02020603050405020304" pitchFamily="18" charset="0"/>
                        <a:cs typeface="Times New Roman" panose="02020603050405020304" pitchFamily="18" charset="0"/>
                      </a:endParaRPr>
                    </a:p>
                    <a:p>
                      <a:pPr algn="ctr"/>
                      <a:endParaRPr lang="en-CA" dirty="0">
                        <a:latin typeface="Times New Roman" panose="02020603050405020304" pitchFamily="18" charset="0"/>
                        <a:cs typeface="Times New Roman" panose="02020603050405020304" pitchFamily="18" charset="0"/>
                      </a:endParaRPr>
                    </a:p>
                  </a:txBody>
                  <a:tcPr/>
                </a:tc>
                <a:tc>
                  <a:txBody>
                    <a:bodyPr/>
                    <a:lstStyle/>
                    <a:p>
                      <a:pPr algn="ctr"/>
                      <a:r>
                        <a:rPr lang="en-CA" dirty="0" smtClean="0">
                          <a:latin typeface="Consolas" panose="020B0609020204030204" pitchFamily="49" charset="0"/>
                          <a:cs typeface="Consolas" panose="020B0609020204030204" pitchFamily="49" charset="0"/>
                        </a:rPr>
                        <a:t>0.5*9.8*s*s</a:t>
                      </a:r>
                      <a:r>
                        <a:rPr lang="en-CA" baseline="0" dirty="0" smtClean="0">
                          <a:latin typeface="Consolas" panose="020B0609020204030204" pitchFamily="49" charset="0"/>
                          <a:cs typeface="Consolas" panose="020B0609020204030204" pitchFamily="49" charset="0"/>
                        </a:rPr>
                        <a:t> + v0*s</a:t>
                      </a:r>
                      <a:endParaRPr lang="en-CA" dirty="0">
                        <a:latin typeface="Consolas" panose="020B0609020204030204" pitchFamily="49" charset="0"/>
                        <a:cs typeface="Consolas" panose="020B0609020204030204" pitchFamily="49" charset="0"/>
                      </a:endParaRPr>
                    </a:p>
                  </a:txBody>
                  <a:tcPr anchor="ctr"/>
                </a:tc>
              </a:tr>
              <a:tr h="370840">
                <a:tc>
                  <a:txBody>
                    <a:bodyPr/>
                    <a:lstStyle/>
                    <a:p>
                      <a:pPr algn="ctr"/>
                      <a:r>
                        <a:rPr lang="en-CA" dirty="0" smtClean="0">
                          <a:latin typeface="Times New Roman" panose="02020603050405020304" pitchFamily="18" charset="0"/>
                          <a:cs typeface="Times New Roman" panose="02020603050405020304" pitchFamily="18" charset="0"/>
                        </a:rPr>
                        <a:t>sin(</a:t>
                      </a:r>
                      <a:r>
                        <a:rPr lang="en-CA" i="1" dirty="0" smtClean="0">
                          <a:latin typeface="Times New Roman" panose="02020603050405020304" pitchFamily="18" charset="0"/>
                          <a:cs typeface="Times New Roman" panose="02020603050405020304" pitchFamily="18" charset="0"/>
                        </a:rPr>
                        <a:t>x</a:t>
                      </a:r>
                      <a:r>
                        <a:rPr lang="en-CA" i="0" dirty="0" smtClean="0">
                          <a:latin typeface="Times New Roman" panose="02020603050405020304" pitchFamily="18" charset="0"/>
                          <a:cs typeface="Times New Roman" panose="02020603050405020304" pitchFamily="18" charset="0"/>
                        </a:rPr>
                        <a:t>)</a:t>
                      </a:r>
                      <a:endParaRPr lang="en-CA" dirty="0">
                        <a:latin typeface="Times New Roman" panose="02020603050405020304" pitchFamily="18" charset="0"/>
                        <a:cs typeface="Times New Roman" panose="02020603050405020304" pitchFamily="18" charset="0"/>
                      </a:endParaRPr>
                    </a:p>
                  </a:txBody>
                  <a:tcPr/>
                </a:tc>
                <a:tc>
                  <a:txBody>
                    <a:bodyPr/>
                    <a:lstStyle/>
                    <a:p>
                      <a:pPr algn="ctr"/>
                      <a:r>
                        <a:rPr lang="en-CA" dirty="0" smtClean="0">
                          <a:latin typeface="Consolas" panose="020B0609020204030204" pitchFamily="49" charset="0"/>
                          <a:cs typeface="Consolas" panose="020B0609020204030204" pitchFamily="49" charset="0"/>
                        </a:rPr>
                        <a:t>sin(x)</a:t>
                      </a:r>
                      <a:endParaRPr lang="en-CA" dirty="0">
                        <a:latin typeface="Consolas" panose="020B0609020204030204" pitchFamily="49" charset="0"/>
                        <a:cs typeface="Consolas" panose="020B0609020204030204" pitchFamily="49" charset="0"/>
                      </a:endParaRPr>
                    </a:p>
                  </a:txBody>
                  <a:tcPr anchor="ctr"/>
                </a:tc>
              </a:tr>
              <a:tr h="370840">
                <a:tc>
                  <a:txBody>
                    <a:bodyPr/>
                    <a:lstStyle/>
                    <a:p>
                      <a:pPr algn="ctr"/>
                      <a:r>
                        <a:rPr lang="en-CA" dirty="0" smtClean="0">
                          <a:latin typeface="Times New Roman" panose="02020603050405020304" pitchFamily="18" charset="0"/>
                          <a:cs typeface="Times New Roman" panose="02020603050405020304" pitchFamily="18" charset="0"/>
                        </a:rPr>
                        <a:t>|</a:t>
                      </a:r>
                      <a:r>
                        <a:rPr lang="en-CA" i="1" dirty="0" smtClean="0">
                          <a:latin typeface="Times New Roman" panose="02020603050405020304" pitchFamily="18" charset="0"/>
                          <a:cs typeface="Times New Roman" panose="02020603050405020304" pitchFamily="18" charset="0"/>
                        </a:rPr>
                        <a:t>x</a:t>
                      </a:r>
                      <a:r>
                        <a:rPr lang="en-CA" i="0" dirty="0" smtClean="0">
                          <a:latin typeface="Times New Roman" panose="02020603050405020304" pitchFamily="18" charset="0"/>
                          <a:cs typeface="Times New Roman" panose="02020603050405020304" pitchFamily="18" charset="0"/>
                        </a:rPr>
                        <a:t>|</a:t>
                      </a:r>
                      <a:endParaRPr lang="en-CA" dirty="0">
                        <a:latin typeface="Times New Roman" panose="02020603050405020304" pitchFamily="18" charset="0"/>
                        <a:cs typeface="Times New Roman" panose="02020603050405020304" pitchFamily="18" charset="0"/>
                      </a:endParaRPr>
                    </a:p>
                  </a:txBody>
                  <a:tcPr/>
                </a:tc>
                <a:tc>
                  <a:txBody>
                    <a:bodyPr/>
                    <a:lstStyle/>
                    <a:p>
                      <a:pPr algn="ctr"/>
                      <a:r>
                        <a:rPr lang="en-CA" dirty="0" smtClean="0">
                          <a:latin typeface="Consolas" panose="020B0609020204030204" pitchFamily="49" charset="0"/>
                          <a:cs typeface="Consolas" panose="020B0609020204030204" pitchFamily="49" charset="0"/>
                        </a:rPr>
                        <a:t>abs(x)</a:t>
                      </a:r>
                      <a:endParaRPr lang="en-CA" dirty="0">
                        <a:latin typeface="Consolas" panose="020B0609020204030204" pitchFamily="49" charset="0"/>
                        <a:cs typeface="Consolas" panose="020B0609020204030204" pitchFamily="49" charset="0"/>
                      </a:endParaRPr>
                    </a:p>
                  </a:txBody>
                  <a:tcPr anchor="ctr"/>
                </a:tc>
              </a:tr>
              <a:tr h="370840">
                <a:tc>
                  <a:txBody>
                    <a:bodyPr/>
                    <a:lstStyle/>
                    <a:p>
                      <a:pPr algn="ctr"/>
                      <a:endParaRPr lang="en-CA" dirty="0" smtClean="0">
                        <a:latin typeface="Times New Roman" panose="02020603050405020304" pitchFamily="18" charset="0"/>
                        <a:cs typeface="Times New Roman" panose="02020603050405020304" pitchFamily="18" charset="0"/>
                      </a:endParaRPr>
                    </a:p>
                    <a:p>
                      <a:pPr algn="ctr"/>
                      <a:endParaRPr lang="en-CA"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tc>
                  <a:txBody>
                    <a:bodyPr/>
                    <a:lstStyle/>
                    <a:p>
                      <a:pPr algn="ctr"/>
                      <a:r>
                        <a:rPr lang="en-CA" dirty="0" smtClean="0">
                          <a:latin typeface="Consolas" panose="020B0609020204030204" pitchFamily="49" charset="0"/>
                          <a:cs typeface="Consolas" panose="020B0609020204030204" pitchFamily="49" charset="0"/>
                        </a:rPr>
                        <a:t>sqrt(x)</a:t>
                      </a:r>
                      <a:endParaRPr lang="en-CA" dirty="0">
                        <a:latin typeface="Consolas" panose="020B0609020204030204" pitchFamily="49" charset="0"/>
                        <a:cs typeface="Consolas" panose="020B0609020204030204" pitchFamily="49" charset="0"/>
                      </a:endParaRPr>
                    </a:p>
                  </a:txBody>
                  <a:tcPr anchor="ctr">
                    <a:lnB w="12700" cap="flat" cmpd="sng" algn="ctr">
                      <a:solidFill>
                        <a:schemeClr val="tx1"/>
                      </a:solidFill>
                      <a:prstDash val="solid"/>
                      <a:round/>
                      <a:headEnd type="none" w="med" len="med"/>
                      <a:tailEnd type="none" w="med" len="med"/>
                    </a:lnB>
                  </a:tcPr>
                </a:tc>
              </a:tr>
            </a:tbl>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81688579"/>
              </p:ext>
            </p:extLst>
          </p:nvPr>
        </p:nvGraphicFramePr>
        <p:xfrm>
          <a:off x="2843808" y="4005064"/>
          <a:ext cx="504056" cy="648072"/>
        </p:xfrm>
        <a:graphic>
          <a:graphicData uri="http://schemas.openxmlformats.org/presentationml/2006/ole">
            <mc:AlternateContent xmlns:mc="http://schemas.openxmlformats.org/markup-compatibility/2006">
              <mc:Choice xmlns:v="urn:schemas-microsoft-com:vml" Requires="v">
                <p:oleObj spid="_x0000_s1062" name="Equation" r:id="rId3" imgW="190440" imgH="368280" progId="Equation.DSMT4">
                  <p:embed/>
                </p:oleObj>
              </mc:Choice>
              <mc:Fallback>
                <p:oleObj name="Equation" r:id="rId3" imgW="190440" imgH="36828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808" y="4005064"/>
                        <a:ext cx="504056" cy="648072"/>
                      </a:xfrm>
                      <a:prstGeom prst="rect">
                        <a:avLst/>
                      </a:prstGeom>
                      <a:noFill/>
                      <a:ln>
                        <a:noFill/>
                      </a:ln>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880038752"/>
              </p:ext>
            </p:extLst>
          </p:nvPr>
        </p:nvGraphicFramePr>
        <p:xfrm>
          <a:off x="2866958" y="6093296"/>
          <a:ext cx="361950" cy="334962"/>
        </p:xfrm>
        <a:graphic>
          <a:graphicData uri="http://schemas.openxmlformats.org/presentationml/2006/ole">
            <mc:AlternateContent xmlns:mc="http://schemas.openxmlformats.org/markup-compatibility/2006">
              <mc:Choice xmlns:v="urn:schemas-microsoft-com:vml" Requires="v">
                <p:oleObj spid="_x0000_s1063" name="Equation" r:id="rId5" imgW="215640" imgH="190440" progId="Equation.DSMT4">
                  <p:embed/>
                </p:oleObj>
              </mc:Choice>
              <mc:Fallback>
                <p:oleObj name="Equation" r:id="rId5" imgW="215640" imgH="190440" progId="Equation.DSMT4">
                  <p:embed/>
                  <p:pic>
                    <p:nvPicPr>
                      <p:cNvPr id="0" name="Object 6"/>
                      <p:cNvPicPr>
                        <a:picLocks noChangeAspect="1" noChangeArrowheads="1"/>
                      </p:cNvPicPr>
                      <p:nvPr/>
                    </p:nvPicPr>
                    <p:blipFill>
                      <a:blip r:embed="rId6"/>
                      <a:srcRect/>
                      <a:stretch>
                        <a:fillRect/>
                      </a:stretch>
                    </p:blipFill>
                    <p:spPr bwMode="auto">
                      <a:xfrm>
                        <a:off x="2866958" y="6093296"/>
                        <a:ext cx="361950" cy="334962"/>
                      </a:xfrm>
                      <a:prstGeom prst="rect">
                        <a:avLst/>
                      </a:prstGeom>
                      <a:noFill/>
                      <a:ln>
                        <a:noFill/>
                      </a:ln>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598051453"/>
              </p:ext>
            </p:extLst>
          </p:nvPr>
        </p:nvGraphicFramePr>
        <p:xfrm>
          <a:off x="2483768" y="4581128"/>
          <a:ext cx="1152525" cy="603250"/>
        </p:xfrm>
        <a:graphic>
          <a:graphicData uri="http://schemas.openxmlformats.org/presentationml/2006/ole">
            <mc:AlternateContent xmlns:mc="http://schemas.openxmlformats.org/markup-compatibility/2006">
              <mc:Choice xmlns:v="urn:schemas-microsoft-com:vml" Requires="v">
                <p:oleObj spid="_x0000_s1064" name="Equation" r:id="rId7" imgW="685800" imgH="342720" progId="Equation.DSMT4">
                  <p:embed/>
                </p:oleObj>
              </mc:Choice>
              <mc:Fallback>
                <p:oleObj name="Equation" r:id="rId7" imgW="685800" imgH="34272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83768" y="4581128"/>
                        <a:ext cx="1152525"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3741961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Our first program</a:t>
            </a:r>
            <a:endParaRPr lang="en-CA" dirty="0"/>
          </a:p>
        </p:txBody>
      </p:sp>
      <p:sp>
        <p:nvSpPr>
          <p:cNvPr id="3" name="Content Placeholder 2"/>
          <p:cNvSpPr>
            <a:spLocks noGrp="1"/>
          </p:cNvSpPr>
          <p:nvPr>
            <p:ph idx="1"/>
          </p:nvPr>
        </p:nvSpPr>
        <p:spPr>
          <a:xfrm>
            <a:off x="1644053" y="1556792"/>
            <a:ext cx="5842992" cy="4525963"/>
          </a:xfrm>
        </p:spPr>
        <p:txBody>
          <a:bodyPr/>
          <a:lstStyle/>
          <a:p>
            <a:pPr marL="0" indent="0">
              <a:buNone/>
            </a:pPr>
            <a:r>
              <a:rPr lang="en-CA" dirty="0" smtClean="0">
                <a:solidFill>
                  <a:srgbClr val="7030A0"/>
                </a:solidFill>
                <a:latin typeface="Consolas" panose="020B0609020204030204" pitchFamily="49" charset="0"/>
                <a:cs typeface="Consolas" panose="020B0609020204030204" pitchFamily="49" charset="0"/>
              </a:rPr>
              <a:t>#include &lt;iostream&gt;</a:t>
            </a:r>
          </a:p>
          <a:p>
            <a:pPr marL="0" indent="0">
              <a:buNone/>
            </a:pPr>
            <a:endParaRPr lang="en-CA" dirty="0">
              <a:latin typeface="Consolas" panose="020B0609020204030204" pitchFamily="49" charset="0"/>
              <a:cs typeface="Consolas" panose="020B0609020204030204" pitchFamily="49" charset="0"/>
            </a:endParaRPr>
          </a:p>
          <a:p>
            <a:pPr marL="0" indent="0">
              <a:buNone/>
            </a:pPr>
            <a:r>
              <a:rPr lang="en-CA" dirty="0" smtClean="0">
                <a:latin typeface="Consolas" panose="020B0609020204030204" pitchFamily="49" charset="0"/>
                <a:cs typeface="Consolas" panose="020B0609020204030204" pitchFamily="49" charset="0"/>
              </a:rPr>
              <a:t>int </a:t>
            </a:r>
            <a:r>
              <a:rPr lang="en-CA" dirty="0" smtClean="0">
                <a:solidFill>
                  <a:srgbClr val="0070C0"/>
                </a:solidFill>
                <a:latin typeface="Consolas" panose="020B0609020204030204" pitchFamily="49" charset="0"/>
                <a:cs typeface="Consolas" panose="020B0609020204030204" pitchFamily="49" charset="0"/>
              </a:rPr>
              <a:t>main</a:t>
            </a:r>
            <a:r>
              <a:rPr lang="en-CA" dirty="0" smtClean="0">
                <a:latin typeface="Consolas" panose="020B0609020204030204" pitchFamily="49" charset="0"/>
                <a:cs typeface="Consolas" panose="020B0609020204030204" pitchFamily="49" charset="0"/>
              </a:rPr>
              <a:t>();</a:t>
            </a:r>
          </a:p>
          <a:p>
            <a:pPr marL="0" indent="0">
              <a:buNone/>
            </a:pPr>
            <a:endParaRPr lang="en-CA" dirty="0">
              <a:latin typeface="Consolas" panose="020B0609020204030204" pitchFamily="49" charset="0"/>
              <a:cs typeface="Consolas" panose="020B0609020204030204" pitchFamily="49" charset="0"/>
            </a:endParaRPr>
          </a:p>
          <a:p>
            <a:pPr marL="0" indent="0">
              <a:buNone/>
            </a:pPr>
            <a:r>
              <a:rPr lang="en-CA" dirty="0" smtClean="0">
                <a:latin typeface="Consolas" panose="020B0609020204030204" pitchFamily="49" charset="0"/>
                <a:cs typeface="Consolas" panose="020B0609020204030204" pitchFamily="49" charset="0"/>
              </a:rPr>
              <a:t>int </a:t>
            </a:r>
            <a:r>
              <a:rPr lang="en-CA" dirty="0" smtClean="0">
                <a:solidFill>
                  <a:srgbClr val="0070C0"/>
                </a:solidFill>
                <a:latin typeface="Consolas" panose="020B0609020204030204" pitchFamily="49" charset="0"/>
                <a:cs typeface="Consolas" panose="020B0609020204030204" pitchFamily="49" charset="0"/>
              </a:rPr>
              <a:t>main</a:t>
            </a:r>
            <a:r>
              <a:rPr lang="en-CA" dirty="0" smtClean="0">
                <a:latin typeface="Consolas" panose="020B0609020204030204" pitchFamily="49" charset="0"/>
                <a:cs typeface="Consolas" panose="020B0609020204030204" pitchFamily="49" charset="0"/>
              </a:rPr>
              <a:t>() {</a:t>
            </a:r>
          </a:p>
          <a:p>
            <a:pPr marL="0" indent="0">
              <a:buNone/>
            </a:pPr>
            <a:r>
              <a:rPr lang="en-CA" dirty="0" smtClean="0">
                <a:latin typeface="Consolas" panose="020B0609020204030204" pitchFamily="49" charset="0"/>
                <a:cs typeface="Consolas" panose="020B0609020204030204" pitchFamily="49" charset="0"/>
              </a:rPr>
              <a:t>	</a:t>
            </a:r>
            <a:r>
              <a:rPr lang="en-CA" dirty="0" smtClean="0">
                <a:solidFill>
                  <a:srgbClr val="00B050"/>
                </a:solidFill>
                <a:latin typeface="Consolas" panose="020B0609020204030204" pitchFamily="49" charset="0"/>
                <a:cs typeface="Consolas" panose="020B0609020204030204" pitchFamily="49" charset="0"/>
              </a:rPr>
              <a:t>std::cout </a:t>
            </a:r>
            <a:r>
              <a:rPr lang="en-CA" dirty="0" smtClean="0">
                <a:latin typeface="Consolas" panose="020B0609020204030204" pitchFamily="49" charset="0"/>
                <a:cs typeface="Consolas" panose="020B0609020204030204" pitchFamily="49" charset="0"/>
              </a:rPr>
              <a:t>&lt;&lt; </a:t>
            </a:r>
            <a:r>
              <a:rPr lang="en-CA" dirty="0" smtClean="0">
                <a:solidFill>
                  <a:schemeClr val="accent6">
                    <a:lumMod val="75000"/>
                  </a:schemeClr>
                </a:solidFill>
                <a:latin typeface="Consolas" panose="020B0609020204030204" pitchFamily="49" charset="0"/>
                <a:cs typeface="Consolas" panose="020B0609020204030204" pitchFamily="49" charset="0"/>
              </a:rPr>
              <a:t>"Hello world!"</a:t>
            </a:r>
            <a:r>
              <a:rPr lang="en-CA" dirty="0" smtClean="0">
                <a:latin typeface="Consolas" panose="020B0609020204030204" pitchFamily="49" charset="0"/>
                <a:cs typeface="Consolas" panose="020B0609020204030204" pitchFamily="49" charset="0"/>
              </a:rPr>
              <a:t>;</a:t>
            </a:r>
          </a:p>
          <a:p>
            <a:pPr marL="0" indent="0">
              <a:buNone/>
            </a:pPr>
            <a:r>
              <a:rPr lang="en-CA" dirty="0" smtClean="0">
                <a:latin typeface="Consolas" panose="020B0609020204030204" pitchFamily="49" charset="0"/>
                <a:cs typeface="Consolas" panose="020B0609020204030204" pitchFamily="49" charset="0"/>
              </a:rPr>
              <a:t>	</a:t>
            </a:r>
            <a:r>
              <a:rPr lang="en-CA" dirty="0" smtClean="0">
                <a:solidFill>
                  <a:srgbClr val="00B050"/>
                </a:solidFill>
                <a:latin typeface="Consolas" panose="020B0609020204030204" pitchFamily="49" charset="0"/>
                <a:cs typeface="Consolas" panose="020B0609020204030204" pitchFamily="49" charset="0"/>
              </a:rPr>
              <a:t>std::cout </a:t>
            </a:r>
            <a:r>
              <a:rPr lang="en-CA" dirty="0" smtClean="0">
                <a:latin typeface="Consolas" panose="020B0609020204030204" pitchFamily="49" charset="0"/>
                <a:cs typeface="Consolas" panose="020B0609020204030204" pitchFamily="49" charset="0"/>
              </a:rPr>
              <a:t>&lt;&lt; </a:t>
            </a:r>
            <a:r>
              <a:rPr lang="en-CA" dirty="0" smtClean="0">
                <a:solidFill>
                  <a:srgbClr val="00B050"/>
                </a:solidFill>
                <a:latin typeface="Consolas" panose="020B0609020204030204" pitchFamily="49" charset="0"/>
                <a:cs typeface="Consolas" panose="020B0609020204030204" pitchFamily="49" charset="0"/>
              </a:rPr>
              <a:t>std::endl</a:t>
            </a:r>
            <a:r>
              <a:rPr lang="en-CA" dirty="0" smtClean="0">
                <a:latin typeface="Consolas" panose="020B0609020204030204" pitchFamily="49" charset="0"/>
                <a:cs typeface="Consolas" panose="020B0609020204030204" pitchFamily="49" charset="0"/>
              </a:rPr>
              <a:t>;</a:t>
            </a:r>
          </a:p>
          <a:p>
            <a:pPr marL="0" indent="0">
              <a:buNone/>
            </a:pPr>
            <a:endParaRPr lang="en-CA" dirty="0">
              <a:latin typeface="Consolas" panose="020B0609020204030204" pitchFamily="49" charset="0"/>
              <a:cs typeface="Consolas" panose="020B0609020204030204" pitchFamily="49" charset="0"/>
            </a:endParaRPr>
          </a:p>
          <a:p>
            <a:pPr marL="0" indent="0">
              <a:buNone/>
            </a:pPr>
            <a:r>
              <a:rPr lang="en-CA" dirty="0" smtClean="0">
                <a:latin typeface="Consolas" panose="020B0609020204030204" pitchFamily="49" charset="0"/>
                <a:cs typeface="Consolas" panose="020B0609020204030204" pitchFamily="49" charset="0"/>
              </a:rPr>
              <a:t>	</a:t>
            </a:r>
            <a:r>
              <a:rPr lang="en-CA" dirty="0" smtClean="0">
                <a:solidFill>
                  <a:srgbClr val="0070C0"/>
                </a:solidFill>
                <a:latin typeface="Consolas" panose="020B0609020204030204" pitchFamily="49" charset="0"/>
                <a:cs typeface="Consolas" panose="020B0609020204030204" pitchFamily="49" charset="0"/>
              </a:rPr>
              <a:t>return</a:t>
            </a:r>
            <a:r>
              <a:rPr lang="en-CA" dirty="0" smtClean="0">
                <a:latin typeface="Consolas" panose="020B0609020204030204" pitchFamily="49" charset="0"/>
                <a:cs typeface="Consolas" panose="020B0609020204030204" pitchFamily="49" charset="0"/>
              </a:rPr>
              <a:t> </a:t>
            </a:r>
            <a:r>
              <a:rPr lang="en-CA" dirty="0" smtClean="0">
                <a:solidFill>
                  <a:schemeClr val="accent6">
                    <a:lumMod val="75000"/>
                  </a:schemeClr>
                </a:solidFill>
                <a:latin typeface="Consolas" panose="020B0609020204030204" pitchFamily="49" charset="0"/>
                <a:cs typeface="Consolas" panose="020B0609020204030204" pitchFamily="49" charset="0"/>
              </a:rPr>
              <a:t>0</a:t>
            </a:r>
            <a:r>
              <a:rPr lang="en-CA" dirty="0" smtClean="0">
                <a:latin typeface="Consolas" panose="020B0609020204030204" pitchFamily="49" charset="0"/>
                <a:cs typeface="Consolas" panose="020B0609020204030204" pitchFamily="49" charset="0"/>
              </a:rPr>
              <a:t>;</a:t>
            </a:r>
          </a:p>
          <a:p>
            <a:pPr marL="0" indent="0">
              <a:buNone/>
            </a:pPr>
            <a:r>
              <a:rPr lang="en-CA" dirty="0">
                <a:latin typeface="Consolas" panose="020B0609020204030204" pitchFamily="49" charset="0"/>
                <a:cs typeface="Consolas" panose="020B0609020204030204" pitchFamily="49" charset="0"/>
              </a:rPr>
              <a:t>}</a:t>
            </a:r>
            <a:endParaRPr lang="en-CA" dirty="0" smtClean="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6252025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Our first program</a:t>
            </a:r>
          </a:p>
        </p:txBody>
      </p:sp>
      <p:sp>
        <p:nvSpPr>
          <p:cNvPr id="3" name="Content Placeholder 2"/>
          <p:cNvSpPr>
            <a:spLocks noGrp="1"/>
          </p:cNvSpPr>
          <p:nvPr>
            <p:ph idx="1"/>
          </p:nvPr>
        </p:nvSpPr>
        <p:spPr/>
        <p:txBody>
          <a:bodyPr/>
          <a:lstStyle/>
          <a:p>
            <a:r>
              <a:rPr lang="en-CA" dirty="0" smtClean="0"/>
              <a:t>There are two approaches we can take to compiling and executing this code:</a:t>
            </a:r>
          </a:p>
          <a:p>
            <a:pPr lvl="1"/>
            <a:r>
              <a:rPr lang="en-CA" dirty="0" smtClean="0"/>
              <a:t>Using an Integrated Development Environment (</a:t>
            </a:r>
            <a:r>
              <a:rPr lang="en-CA" cap="small" dirty="0" smtClean="0"/>
              <a:t>ide</a:t>
            </a:r>
            <a:r>
              <a:rPr lang="en-CA" dirty="0" smtClean="0"/>
              <a:t>)</a:t>
            </a:r>
          </a:p>
          <a:p>
            <a:pPr lvl="2"/>
            <a:r>
              <a:rPr lang="en-CA" dirty="0" smtClean="0"/>
              <a:t>We will use Eclipse in the laboratories</a:t>
            </a:r>
          </a:p>
          <a:p>
            <a:pPr lvl="1"/>
            <a:r>
              <a:rPr lang="en-CA" dirty="0" smtClean="0"/>
              <a:t>Using an on-line compiler such as </a:t>
            </a:r>
            <a:r>
              <a:rPr lang="en-CA" dirty="0" smtClean="0">
                <a:hlinkClick r:id="rId2"/>
              </a:rPr>
              <a:t>http://cpp.sh/</a:t>
            </a:r>
            <a:endParaRPr lang="en-CA" dirty="0" smtClean="0"/>
          </a:p>
          <a:p>
            <a:endParaRPr lang="en-CA" dirty="0" smtClean="0"/>
          </a:p>
          <a:p>
            <a:r>
              <a:rPr lang="en-CA" dirty="0" smtClean="0"/>
              <a:t>On-line </a:t>
            </a:r>
            <a:r>
              <a:rPr lang="en-CA" dirty="0"/>
              <a:t>compilers, however:</a:t>
            </a:r>
          </a:p>
          <a:p>
            <a:pPr lvl="1"/>
            <a:r>
              <a:rPr lang="en-CA" dirty="0"/>
              <a:t>May not always be available</a:t>
            </a:r>
          </a:p>
          <a:p>
            <a:pPr lvl="1"/>
            <a:r>
              <a:rPr lang="en-CA" dirty="0"/>
              <a:t>Are useless for larger projects</a:t>
            </a:r>
          </a:p>
          <a:p>
            <a:pPr marL="0" indent="0">
              <a:buNone/>
            </a:pPr>
            <a:endParaRPr lang="en-CA" dirty="0"/>
          </a:p>
        </p:txBody>
      </p:sp>
      <p:pic>
        <p:nvPicPr>
          <p:cNvPr id="2050" name="Picture 2" descr="Flag of Saint Helen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76256" y="3645024"/>
            <a:ext cx="1760712" cy="88035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7006139" y="4525380"/>
            <a:ext cx="1502334" cy="369332"/>
          </a:xfrm>
          <a:prstGeom prst="rect">
            <a:avLst/>
          </a:prstGeom>
        </p:spPr>
        <p:txBody>
          <a:bodyPr wrap="none">
            <a:spAutoFit/>
          </a:bodyPr>
          <a:lstStyle/>
          <a:p>
            <a:r>
              <a:rPr lang="en-CA" dirty="0" smtClean="0">
                <a:latin typeface="Georgia" panose="02040502050405020303" pitchFamily="18" charset="0"/>
              </a:rPr>
              <a:t>Saint Helena</a:t>
            </a:r>
            <a:endParaRPr lang="en-CA" dirty="0">
              <a:latin typeface="Georgia" panose="02040502050405020303" pitchFamily="18" charset="0"/>
            </a:endParaRPr>
          </a:p>
        </p:txBody>
      </p:sp>
    </p:spTree>
    <p:extLst>
      <p:ext uri="{BB962C8B-B14F-4D97-AF65-F5344CB8AC3E}">
        <p14:creationId xmlns:p14="http://schemas.microsoft.com/office/powerpoint/2010/main" val="24586557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Our first program</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1185" y="1340768"/>
            <a:ext cx="6805191" cy="47863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5503452"/>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59412</TotalTime>
  <Words>597</Words>
  <Application>Microsoft Office PowerPoint</Application>
  <PresentationFormat>On-screen Show (4:3)</PresentationFormat>
  <Paragraphs>97</Paragraphs>
  <Slides>15</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17" baseType="lpstr">
      <vt:lpstr>Custom Design</vt:lpstr>
      <vt:lpstr>Equation</vt:lpstr>
      <vt:lpstr>Hello world!</vt:lpstr>
      <vt:lpstr>Outline</vt:lpstr>
      <vt:lpstr>Executing programs</vt:lpstr>
      <vt:lpstr>Programming languages</vt:lpstr>
      <vt:lpstr>Programming languages</vt:lpstr>
      <vt:lpstr>Programming languages</vt:lpstr>
      <vt:lpstr>Our first program</vt:lpstr>
      <vt:lpstr>Our first program</vt:lpstr>
      <vt:lpstr>Our first program</vt:lpstr>
      <vt:lpstr>Our first program</vt:lpstr>
      <vt:lpstr>Summary</vt:lpstr>
      <vt:lpstr>References</vt:lpstr>
      <vt:lpstr>Acknowledgments</vt:lpstr>
      <vt:lpstr>Colophon </vt:lpstr>
      <vt:lpstr>Disclaimer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ECE 250 Algorithms and Data Structures</dc:title>
  <dc:creator>dwharder</dc:creator>
  <cp:lastModifiedBy>Douglas Wilhelm Harder</cp:lastModifiedBy>
  <cp:revision>1200</cp:revision>
  <dcterms:created xsi:type="dcterms:W3CDTF">2009-09-11T23:00:44Z</dcterms:created>
  <dcterms:modified xsi:type="dcterms:W3CDTF">2018-08-21T22:25:07Z</dcterms:modified>
</cp:coreProperties>
</file>