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handoutMasterIdLst>
    <p:handoutMasterId r:id="rId26"/>
  </p:handoutMasterIdLst>
  <p:sldIdLst>
    <p:sldId id="547" r:id="rId2"/>
    <p:sldId id="550" r:id="rId3"/>
    <p:sldId id="557" r:id="rId4"/>
    <p:sldId id="558" r:id="rId5"/>
    <p:sldId id="565" r:id="rId6"/>
    <p:sldId id="559" r:id="rId7"/>
    <p:sldId id="566" r:id="rId8"/>
    <p:sldId id="567" r:id="rId9"/>
    <p:sldId id="569" r:id="rId10"/>
    <p:sldId id="570" r:id="rId11"/>
    <p:sldId id="568" r:id="rId12"/>
    <p:sldId id="571" r:id="rId13"/>
    <p:sldId id="572" r:id="rId14"/>
    <p:sldId id="573" r:id="rId15"/>
    <p:sldId id="577" r:id="rId16"/>
    <p:sldId id="574" r:id="rId17"/>
    <p:sldId id="575" r:id="rId18"/>
    <p:sldId id="576" r:id="rId19"/>
    <p:sldId id="562" r:id="rId20"/>
    <p:sldId id="554" r:id="rId21"/>
    <p:sldId id="578" r:id="rId22"/>
    <p:sldId id="552" r:id="rId23"/>
    <p:sldId id="553" r:id="rId2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F"/>
    <a:srgbClr val="FF4747"/>
    <a:srgbClr val="7F1F1F"/>
    <a:srgbClr val="7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093" autoAdjust="0"/>
    <p:restoredTop sz="94660"/>
  </p:normalViewPr>
  <p:slideViewPr>
    <p:cSldViewPr>
      <p:cViewPr>
        <p:scale>
          <a:sx n="66" d="100"/>
          <a:sy n="66" d="100"/>
        </p:scale>
        <p:origin x="-90" y="-84"/>
      </p:cViewPr>
      <p:guideLst>
        <p:guide orient="horz" pos="2160"/>
        <p:guide pos="2880"/>
      </p:guideLst>
    </p:cSldViewPr>
  </p:slideViewPr>
  <p:notesTextViewPr>
    <p:cViewPr>
      <p:scale>
        <a:sx n="100" d="100"/>
        <a:sy n="100" d="100"/>
      </p:scale>
      <p:origin x="0" y="0"/>
    </p:cViewPr>
  </p:notesTextViewPr>
  <p:notesViewPr>
    <p:cSldViewPr>
      <p:cViewPr varScale="1">
        <p:scale>
          <a:sx n="71" d="100"/>
          <a:sy n="71" d="100"/>
        </p:scale>
        <p:origin x="-762"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72E8B3F-6C5A-4B25-BF01-B9CB9706263B}" type="datetimeFigureOut">
              <a:rPr lang="en-CA" smtClean="0"/>
              <a:t>06/09/2018</a:t>
            </a:fld>
            <a:endParaRPr lang="en-CA"/>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96729F5-A69B-472A-BBDE-AD04EDC179DE}" type="slidenum">
              <a:rPr lang="en-CA" smtClean="0"/>
              <a:t>‹#›</a:t>
            </a:fld>
            <a:endParaRPr lang="en-CA"/>
          </a:p>
        </p:txBody>
      </p:sp>
    </p:spTree>
    <p:extLst>
      <p:ext uri="{BB962C8B-B14F-4D97-AF65-F5344CB8AC3E}">
        <p14:creationId xmlns:p14="http://schemas.microsoft.com/office/powerpoint/2010/main" val="212380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9/6/2018</a:t>
            </a:fld>
            <a:endParaRPr lang="en-CA"/>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3" descr="C:\Users\dwharder\Desktop\ece.150.png"/>
          <p:cNvPicPr>
            <a:picLocks noChangeAspect="1" noChangeArrowheads="1"/>
          </p:cNvPicPr>
          <p:nvPr userDrawn="1"/>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59471" y="5645346"/>
            <a:ext cx="1245391" cy="4583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918048" y="3111103"/>
            <a:ext cx="6046440" cy="1470025"/>
          </a:xfrm>
        </p:spPr>
        <p:txBody>
          <a:bodyPr>
            <a:normAutofit/>
          </a:bodyPr>
          <a:lstStyle>
            <a:lvl1pPr>
              <a:defRPr sz="4000" b="1">
                <a:solidFill>
                  <a:schemeClr val="bg1">
                    <a:lumMod val="95000"/>
                  </a:schemeClr>
                </a:solidFill>
              </a:defRPr>
            </a:lvl1pPr>
          </a:lstStyle>
          <a:p>
            <a:r>
              <a:rPr lang="en-US" dirty="0" smtClean="0"/>
              <a:t>Click to edit Master title style</a:t>
            </a:r>
            <a:endParaRPr lang="en-CA" dirty="0"/>
          </a:p>
        </p:txBody>
      </p:sp>
      <p:sp>
        <p:nvSpPr>
          <p:cNvPr id="6" name="Text Box 14"/>
          <p:cNvSpPr txBox="1">
            <a:spLocks noChangeArrowheads="1"/>
          </p:cNvSpPr>
          <p:nvPr userDrawn="1"/>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cap="small" baseline="0" dirty="0" smtClean="0">
                <a:solidFill>
                  <a:schemeClr val="bg1"/>
                </a:solidFill>
                <a:latin typeface="Constantia" panose="02030602050306030303" pitchFamily="18" charset="0"/>
                <a:cs typeface="Arial" pitchFamily="34" charset="0"/>
              </a:rPr>
              <a:t>ece</a:t>
            </a:r>
            <a:r>
              <a:rPr lang="en-US" sz="2000" dirty="0" smtClean="0">
                <a:solidFill>
                  <a:schemeClr val="bg1"/>
                </a:solidFill>
                <a:latin typeface="Constantia" panose="02030602050306030303" pitchFamily="18" charset="0"/>
                <a:cs typeface="Arial" pitchFamily="34" charset="0"/>
              </a:rPr>
              <a:t> 150</a:t>
            </a:r>
            <a:r>
              <a:rPr lang="en-US" sz="2000" dirty="0" smtClean="0">
                <a:solidFill>
                  <a:schemeClr val="bg1"/>
                </a:solidFill>
                <a:latin typeface="Georgia" panose="02040502050405020303" pitchFamily="18" charset="0"/>
                <a:cs typeface="Arial" pitchFamily="34" charset="0"/>
              </a:rPr>
              <a:t> </a:t>
            </a:r>
            <a:r>
              <a:rPr lang="en-US" sz="2000" i="1" dirty="0" smtClean="0">
                <a:solidFill>
                  <a:schemeClr val="bg1"/>
                </a:solidFill>
                <a:latin typeface="Georgia" panose="02040502050405020303" pitchFamily="18" charset="0"/>
                <a:cs typeface="Arial" pitchFamily="34" charset="0"/>
              </a:rPr>
              <a:t>Fundamentals of Programming</a:t>
            </a:r>
            <a:endParaRPr lang="en-US" sz="2000" i="1" dirty="0">
              <a:solidFill>
                <a:schemeClr val="bg1"/>
              </a:solidFill>
              <a:latin typeface="Georgia" panose="02040502050405020303" pitchFamily="18" charset="0"/>
              <a:cs typeface="Arial" pitchFamily="34" charset="0"/>
            </a:endParaRPr>
          </a:p>
        </p:txBody>
      </p:sp>
      <p:sp>
        <p:nvSpPr>
          <p:cNvPr id="7" name="Text Box 14"/>
          <p:cNvSpPr txBox="1">
            <a:spLocks noChangeArrowheads="1"/>
          </p:cNvSpPr>
          <p:nvPr userDrawn="1"/>
        </p:nvSpPr>
        <p:spPr bwMode="auto">
          <a:xfrm>
            <a:off x="6156498" y="5576753"/>
            <a:ext cx="2807990" cy="1092607"/>
          </a:xfrm>
          <a:prstGeom prst="rect">
            <a:avLst/>
          </a:prstGeom>
          <a:noFill/>
          <a:ln w="9525">
            <a:noFill/>
            <a:miter lim="800000"/>
            <a:headEnd/>
            <a:tailEnd/>
          </a:ln>
          <a:effectLst>
            <a:outerShdw blurRad="50800" dist="25400" dir="2700000" algn="tl" rotWithShape="0">
              <a:prstClr val="black"/>
            </a:outerShdw>
          </a:effectLst>
        </p:spPr>
        <p:txBody>
          <a:bodyPr wrap="square">
            <a:spAutoFit/>
          </a:bodyPr>
          <a:lstStyle/>
          <a:p>
            <a:pPr defTabSz="457200">
              <a:spcBef>
                <a:spcPct val="20000"/>
              </a:spcBef>
              <a:defRPr/>
            </a:pPr>
            <a:r>
              <a:rPr lang="en-US" sz="1100" b="0" kern="0" dirty="0" smtClean="0">
                <a:solidFill>
                  <a:srgbClr val="FFFFFF"/>
                </a:solidFill>
                <a:latin typeface="Georgia" panose="02040502050405020303" pitchFamily="18" charset="0"/>
                <a:ea typeface="ＭＳ Ｐゴシック" charset="-128"/>
                <a:cs typeface="Arial" pitchFamily="34" charset="0"/>
              </a:rPr>
              <a:t>Douglas </a:t>
            </a:r>
            <a:r>
              <a:rPr lang="en-US" sz="1100" b="0" kern="0" dirty="0">
                <a:solidFill>
                  <a:srgbClr val="FFFFFF"/>
                </a:solidFill>
                <a:latin typeface="Georgia" panose="02040502050405020303" pitchFamily="18" charset="0"/>
                <a:ea typeface="ＭＳ Ｐゴシック" charset="-128"/>
                <a:cs typeface="Arial" pitchFamily="34" charset="0"/>
              </a:rPr>
              <a:t>Wilhelm Harder, </a:t>
            </a:r>
            <a:r>
              <a:rPr lang="en-US" sz="1100" b="0" kern="0" dirty="0" err="1">
                <a:solidFill>
                  <a:srgbClr val="FFFFFF"/>
                </a:solidFill>
                <a:latin typeface="Georgia" panose="02040502050405020303" pitchFamily="18" charset="0"/>
                <a:ea typeface="ＭＳ Ｐゴシック" charset="-128"/>
                <a:cs typeface="Arial" pitchFamily="34" charset="0"/>
              </a:rPr>
              <a:t>M.Math</a:t>
            </a:r>
            <a:r>
              <a:rPr lang="en-US" sz="1100" b="0" kern="0" dirty="0">
                <a:solidFill>
                  <a:srgbClr val="FFFFFF"/>
                </a:solidFill>
                <a:latin typeface="Georgia" panose="02040502050405020303" pitchFamily="18" charset="0"/>
                <a:ea typeface="ＭＳ Ｐゴシック" charset="-128"/>
                <a:cs typeface="Arial" pitchFamily="34" charset="0"/>
              </a:rPr>
              <a:t>. </a:t>
            </a:r>
            <a:r>
              <a:rPr lang="en-US" sz="1100" b="0" kern="0" dirty="0" smtClean="0">
                <a:solidFill>
                  <a:srgbClr val="FFFFFF"/>
                </a:solidFill>
                <a:latin typeface="Georgia" panose="02040502050405020303" pitchFamily="18" charset="0"/>
                <a:ea typeface="ＭＳ Ｐゴシック" charset="-128"/>
                <a:cs typeface="Arial" pitchFamily="34" charset="0"/>
              </a:rPr>
              <a:t>LEL</a:t>
            </a:r>
          </a:p>
          <a:p>
            <a:pPr marL="0" marR="0" indent="0" algn="l" defTabSz="457200" rtl="0" eaLnBrk="1" fontAlgn="base" latinLnBrk="0" hangingPunct="1">
              <a:lnSpc>
                <a:spcPct val="100000"/>
              </a:lnSpc>
              <a:spcBef>
                <a:spcPct val="20000"/>
              </a:spcBef>
              <a:spcAft>
                <a:spcPct val="0"/>
              </a:spcAft>
              <a:buClrTx/>
              <a:buSzTx/>
              <a:buFontTx/>
              <a:buNone/>
              <a:tabLst/>
              <a:defRPr/>
            </a:pPr>
            <a:r>
              <a:rPr lang="en-US" sz="1100" b="0" kern="0" dirty="0" smtClean="0">
                <a:solidFill>
                  <a:srgbClr val="FFFFFF"/>
                </a:solidFill>
                <a:latin typeface="Georgia" panose="02040502050405020303" pitchFamily="18" charset="0"/>
                <a:ea typeface="ＭＳ Ｐゴシック" charset="-128"/>
                <a:cs typeface="Arial" pitchFamily="34" charset="0"/>
              </a:rPr>
              <a:t>Prof. Hiren Patel, Ph.D.</a:t>
            </a:r>
          </a:p>
          <a:p>
            <a:pPr defTabSz="457200">
              <a:spcBef>
                <a:spcPct val="20000"/>
              </a:spcBef>
              <a:defRPr/>
            </a:pPr>
            <a:r>
              <a:rPr lang="en-US" sz="900" kern="0" dirty="0" smtClean="0">
                <a:solidFill>
                  <a:srgbClr val="FFFFFF"/>
                </a:solidFill>
                <a:latin typeface="Georgia" panose="02040502050405020303" pitchFamily="18" charset="0"/>
                <a:ea typeface="ＭＳ Ｐゴシック" charset="-128"/>
                <a:cs typeface="Arial" pitchFamily="34" charset="0"/>
              </a:rPr>
              <a:t>dwharder@uwaterloo.ca  hiren.patel@uwaterloo.ca</a:t>
            </a:r>
          </a:p>
          <a:p>
            <a:pPr defTabSz="457200">
              <a:spcBef>
                <a:spcPct val="20000"/>
              </a:spcBef>
              <a:defRPr/>
            </a:pPr>
            <a:endParaRPr lang="en-CA" sz="800" dirty="0">
              <a:solidFill>
                <a:srgbClr val="FFFFFF"/>
              </a:solidFill>
              <a:latin typeface="Georgia" panose="02040502050405020303" pitchFamily="18" charset="0"/>
              <a:ea typeface="ＭＳ Ｐゴシック" charset="-128"/>
            </a:endParaRPr>
          </a:p>
          <a:p>
            <a:pPr defTabSz="457200">
              <a:spcBef>
                <a:spcPct val="20000"/>
              </a:spcBef>
              <a:defRPr/>
            </a:pPr>
            <a:r>
              <a:rPr lang="en-CA" sz="850" dirty="0">
                <a:solidFill>
                  <a:srgbClr val="FFFFFF"/>
                </a:solidFill>
                <a:latin typeface="Georgia" panose="02040502050405020303" pitchFamily="18" charset="0"/>
                <a:ea typeface="ＭＳ Ｐゴシック" charset="-128"/>
              </a:rPr>
              <a:t>© </a:t>
            </a:r>
            <a:r>
              <a:rPr lang="en-CA" sz="850" dirty="0" smtClean="0">
                <a:solidFill>
                  <a:srgbClr val="FFFFFF"/>
                </a:solidFill>
                <a:latin typeface="Georgia" panose="02040502050405020303" pitchFamily="18" charset="0"/>
                <a:ea typeface="ＭＳ Ｐゴシック" charset="-128"/>
              </a:rPr>
              <a:t>2018 </a:t>
            </a:r>
            <a:r>
              <a:rPr lang="en-CA" sz="850" dirty="0">
                <a:solidFill>
                  <a:srgbClr val="FFFFFF"/>
                </a:solidFill>
                <a:latin typeface="Georgia" panose="02040502050405020303" pitchFamily="18" charset="0"/>
                <a:ea typeface="ＭＳ Ｐゴシック" charset="-128"/>
              </a:rPr>
              <a:t>by Douglas Wilhelm </a:t>
            </a:r>
            <a:r>
              <a:rPr lang="en-CA" sz="850" dirty="0" smtClean="0">
                <a:solidFill>
                  <a:srgbClr val="FFFFFF"/>
                </a:solidFill>
                <a:latin typeface="Georgia" panose="02040502050405020303" pitchFamily="18" charset="0"/>
                <a:ea typeface="ＭＳ Ｐゴシック" charset="-128"/>
              </a:rPr>
              <a:t>Harder and Hiren Patel.</a:t>
            </a:r>
          </a:p>
          <a:p>
            <a:pPr defTabSz="457200">
              <a:spcBef>
                <a:spcPct val="20000"/>
              </a:spcBef>
              <a:defRPr/>
            </a:pPr>
            <a:r>
              <a:rPr lang="en-CA" sz="850" dirty="0" smtClean="0">
                <a:solidFill>
                  <a:srgbClr val="FFFFFF"/>
                </a:solidFill>
                <a:latin typeface="Georgia" panose="02040502050405020303" pitchFamily="18" charset="0"/>
                <a:ea typeface="ＭＳ Ｐゴシック" charset="-128"/>
              </a:rPr>
              <a:t>     Some </a:t>
            </a:r>
            <a:r>
              <a:rPr lang="en-CA" sz="850" dirty="0">
                <a:solidFill>
                  <a:srgbClr val="FFFFFF"/>
                </a:solidFill>
                <a:latin typeface="Georgia" panose="02040502050405020303" pitchFamily="18" charset="0"/>
                <a:ea typeface="ＭＳ Ｐゴシック" charset="-128"/>
              </a:rPr>
              <a:t>rights reserved</a:t>
            </a:r>
            <a:r>
              <a:rPr lang="en-CA" sz="850" dirty="0" smtClean="0">
                <a:solidFill>
                  <a:srgbClr val="FFFFFF"/>
                </a:solidFill>
                <a:latin typeface="Georgia" panose="02040502050405020303" pitchFamily="18" charset="0"/>
                <a:ea typeface="ＭＳ Ｐゴシック" charset="-128"/>
              </a:rPr>
              <a:t>.</a:t>
            </a:r>
            <a:endParaRPr lang="en-US" sz="850" kern="0" dirty="0">
              <a:solidFill>
                <a:srgbClr val="FFFFFF"/>
              </a:solidFill>
              <a:latin typeface="Georgia" panose="02040502050405020303" pitchFamily="18" charset="0"/>
              <a:ea typeface="ＭＳ Ｐゴシック" charset="-128"/>
              <a:cs typeface="Arial" pitchFamily="34" charset="0"/>
            </a:endParaRPr>
          </a:p>
        </p:txBody>
      </p:sp>
      <p:pic>
        <p:nvPicPr>
          <p:cNvPr id="5"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51520" y="6257914"/>
            <a:ext cx="1272512" cy="411446"/>
          </a:xfrm>
          <a:prstGeom prst="rect">
            <a:avLst/>
          </a:prstGeom>
          <a:noFill/>
          <a:ln w="9525">
            <a:noFill/>
            <a:miter lim="800000"/>
            <a:headEnd/>
            <a:tailEnd/>
          </a:ln>
        </p:spPr>
      </p:pic>
      <p:pic>
        <p:nvPicPr>
          <p:cNvPr id="6147"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6512" y="-27384"/>
            <a:ext cx="2699345" cy="9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Users\dwharder\Desktop\ece.15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1520" y="5634955"/>
            <a:ext cx="1245391" cy="458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588938" y="188640"/>
            <a:ext cx="447558" cy="307777"/>
          </a:xfrm>
          <a:prstGeom prst="rect">
            <a:avLst/>
          </a:prstGeom>
          <a:noFill/>
        </p:spPr>
        <p:txBody>
          <a:bodyPr wrap="none">
            <a:spAutoFit/>
          </a:bodyPr>
          <a:lstStyle/>
          <a:p>
            <a:pPr algn="r">
              <a:defRPr/>
            </a:pPr>
            <a:fld id="{CB04C21C-B0BC-4588-B282-CC300FAFEEC9}" type="slidenum">
              <a:rPr lang="en-CA" sz="1400">
                <a:solidFill>
                  <a:schemeClr val="bg1"/>
                </a:solidFill>
                <a:latin typeface="Georgia" panose="02040502050405020303" pitchFamily="18" charset="0"/>
              </a:rPr>
              <a:pPr algn="r">
                <a:defRPr/>
              </a:pPr>
              <a:t>‹#›</a:t>
            </a:fld>
            <a:endParaRPr lang="en-CA" sz="1400" dirty="0">
              <a:solidFill>
                <a:schemeClr val="bg1"/>
              </a:solidFill>
              <a:latin typeface="Georgia" panose="02040502050405020303" pitchFamily="18" charset="0"/>
            </a:endParaRPr>
          </a:p>
        </p:txBody>
      </p:sp>
      <p:sp>
        <p:nvSpPr>
          <p:cNvPr id="7" name="Footer Placeholder 4"/>
          <p:cNvSpPr txBox="1">
            <a:spLocks/>
          </p:cNvSpPr>
          <p:nvPr userDrawn="1"/>
        </p:nvSpPr>
        <p:spPr>
          <a:xfrm>
            <a:off x="3636069" y="7286"/>
            <a:ext cx="5112395" cy="365125"/>
          </a:xfrm>
          <a:prstGeom prst="rect">
            <a:avLst/>
          </a:prstGeom>
          <a:effectLst>
            <a:outerShdw blurRad="279400" dist="139700" dir="2700000" algn="tl" rotWithShape="0">
              <a:prstClr val="black">
                <a:alpha val="24000"/>
              </a:prstClr>
            </a:outerShdw>
          </a:effectLst>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1600" b="1" i="0" u="none" strike="noStrike" kern="1200" cap="none" spc="0" normalizeH="0" baseline="0" noProof="0" dirty="0" smtClean="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mn-cs"/>
              </a:rPr>
              <a:t>Anatomy of a program</a:t>
            </a:r>
            <a:endParaRPr kumimoji="0" lang="en-CA" sz="1600" b="1" i="0" u="none" strike="noStrike" kern="1200" cap="none" spc="0" normalizeH="0" baseline="0" noProof="0" dirty="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mn-cs"/>
            </a:endParaRPr>
          </a:p>
        </p:txBody>
      </p:sp>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marL="342900" indent="-342900">
              <a:buFont typeface="Arial" panose="020B0604020202020204" pitchFamily="34" charset="0"/>
              <a:buChar char="•"/>
              <a:defRPr sz="2000"/>
            </a:lvl1pPr>
            <a:lvl2pPr>
              <a:defRPr sz="19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8"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954" t="19122"/>
          <a:stretch/>
        </p:blipFill>
        <p:spPr bwMode="auto">
          <a:xfrm>
            <a:off x="47624" y="40480"/>
            <a:ext cx="1700161" cy="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bwMode="auto">
          <a:xfrm>
            <a:off x="83651" y="6581450"/>
            <a:ext cx="636256" cy="205723"/>
          </a:xfrm>
          <a:prstGeom prst="rect">
            <a:avLst/>
          </a:prstGeom>
          <a:noFill/>
          <a:ln w="9525">
            <a:noFill/>
            <a:miter lim="800000"/>
            <a:headEnd/>
            <a:tailEnd/>
          </a:ln>
        </p:spPr>
      </p:pic>
      <p:pic>
        <p:nvPicPr>
          <p:cNvPr id="10" name="Picture 3" descr="C:\Users\dwharder\Desktop\ece.150.png"/>
          <p:cNvPicPr>
            <a:picLocks noChangeAspect="1" noChangeArrowheads="1"/>
          </p:cNvPicPr>
          <p:nvPr userDrawn="1"/>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244409" y="6515494"/>
            <a:ext cx="864095" cy="318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kern="1200">
          <a:solidFill>
            <a:schemeClr val="tx1"/>
          </a:solidFill>
          <a:latin typeface="Georgia" panose="02040502050405020303" pitchFamily="18"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just" rtl="0" eaLnBrk="0" fontAlgn="base" hangingPunct="0">
        <a:spcBef>
          <a:spcPct val="20000"/>
        </a:spcBef>
        <a:spcAft>
          <a:spcPct val="0"/>
        </a:spcAft>
        <a:buFont typeface="Arial" charset="0"/>
        <a:buNone/>
        <a:defRPr sz="2000" kern="1200">
          <a:solidFill>
            <a:schemeClr val="tx1"/>
          </a:solidFill>
          <a:latin typeface="Georgia" panose="02040502050405020303" pitchFamily="18"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kern="1200">
          <a:solidFill>
            <a:schemeClr val="tx1"/>
          </a:solidFill>
          <a:latin typeface="Georgia" panose="02040502050405020303" pitchFamily="18"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1600" kern="1200">
          <a:solidFill>
            <a:schemeClr val="tx1"/>
          </a:solidFill>
          <a:latin typeface="Georgia" panose="02040502050405020303" pitchFamily="18"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Anatomy of</a:t>
            </a:r>
            <a:br>
              <a:rPr lang="en-CA" dirty="0" smtClean="0"/>
            </a:br>
            <a:r>
              <a:rPr lang="en-CA" dirty="0" smtClean="0"/>
              <a:t>a program</a:t>
            </a:r>
            <a:endParaRPr lang="en-CA" dirty="0"/>
          </a:p>
        </p:txBody>
      </p:sp>
    </p:spTree>
    <p:extLst>
      <p:ext uri="{BB962C8B-B14F-4D97-AF65-F5344CB8AC3E}">
        <p14:creationId xmlns:p14="http://schemas.microsoft.com/office/powerpoint/2010/main" val="132397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block of statements</a:t>
            </a:r>
            <a:endParaRPr lang="en-CA" dirty="0"/>
          </a:p>
        </p:txBody>
      </p:sp>
      <p:sp>
        <p:nvSpPr>
          <p:cNvPr id="3" name="Content Placeholder 2"/>
          <p:cNvSpPr>
            <a:spLocks noGrp="1"/>
          </p:cNvSpPr>
          <p:nvPr>
            <p:ph idx="1"/>
          </p:nvPr>
        </p:nvSpPr>
        <p:spPr/>
        <p:txBody>
          <a:bodyPr/>
          <a:lstStyle/>
          <a:p>
            <a:pPr lvl="0"/>
            <a:r>
              <a:rPr lang="en-CA" dirty="0" smtClean="0">
                <a:solidFill>
                  <a:prstClr val="black"/>
                </a:solidFill>
              </a:rPr>
              <a:t>A sample block of statements </a:t>
            </a:r>
            <a:r>
              <a:rPr lang="en-CA" dirty="0">
                <a:solidFill>
                  <a:prstClr val="black"/>
                </a:solidFill>
              </a:rPr>
              <a:t>from the </a:t>
            </a:r>
            <a:r>
              <a:rPr lang="en-CA" cap="small" dirty="0">
                <a:solidFill>
                  <a:prstClr val="black"/>
                </a:solidFill>
              </a:rPr>
              <a:t>nasa</a:t>
            </a:r>
            <a:r>
              <a:rPr lang="en-CA" dirty="0">
                <a:solidFill>
                  <a:prstClr val="black"/>
                </a:solidFill>
              </a:rPr>
              <a:t> core Flight System Memory Manager Application:</a:t>
            </a:r>
          </a:p>
          <a:p>
            <a:endParaRPr lang="en-CA" dirty="0"/>
          </a:p>
          <a:p>
            <a:pPr marL="400050" lvl="1" indent="0">
              <a:buNone/>
            </a:pPr>
            <a:r>
              <a:rPr lang="en-CA" dirty="0" smtClean="0">
                <a:latin typeface="Consolas" panose="020B0609020204030204" pitchFamily="49" charset="0"/>
                <a:cs typeface="Consolas" panose="020B0609020204030204" pitchFamily="49" charset="0"/>
              </a:rPr>
              <a:t>{</a:t>
            </a:r>
          </a:p>
          <a:p>
            <a:pPr marL="400050" lvl="1" indent="0">
              <a:buNone/>
            </a:pPr>
            <a:r>
              <a:rPr lang="en-CA" dirty="0" smtClean="0">
                <a:latin typeface="Consolas" panose="020B0609020204030204" pitchFamily="49" charset="0"/>
                <a:cs typeface="Consolas" panose="020B0609020204030204" pitchFamily="49" charset="0"/>
              </a:rPr>
              <a:t>    Valid = TRUE;</a:t>
            </a:r>
          </a:p>
          <a:p>
            <a:pPr marL="400050" lvl="1" indent="0">
              <a:buNone/>
            </a:pPr>
            <a:r>
              <a:rPr lang="en-CA" dirty="0" smtClean="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MM_AppData.LastAction</a:t>
            </a: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 </a:t>
            </a:r>
            <a:r>
              <a:rPr lang="en-CA" dirty="0">
                <a:latin typeface="Consolas" panose="020B0609020204030204" pitchFamily="49" charset="0"/>
                <a:cs typeface="Consolas" panose="020B0609020204030204" pitchFamily="49" charset="0"/>
              </a:rPr>
              <a:t>MM_LOAD_FROM_FILE;</a:t>
            </a:r>
          </a:p>
          <a:p>
            <a:pPr marL="400050" lvl="1" indent="0">
              <a:buNone/>
            </a:pPr>
            <a:r>
              <a:rPr lang="en-CA" dirty="0" smtClean="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MM_AppData.MemType</a:t>
            </a: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 </a:t>
            </a:r>
            <a:r>
              <a:rPr lang="en-CA" dirty="0" err="1">
                <a:latin typeface="Consolas" panose="020B0609020204030204" pitchFamily="49" charset="0"/>
                <a:cs typeface="Consolas" panose="020B0609020204030204" pitchFamily="49" charset="0"/>
              </a:rPr>
              <a:t>FileHeader</a:t>
            </a:r>
            <a:r>
              <a:rPr lang="en-CA" dirty="0">
                <a:latin typeface="Consolas" panose="020B0609020204030204" pitchFamily="49" charset="0"/>
                <a:cs typeface="Consolas" panose="020B0609020204030204" pitchFamily="49" charset="0"/>
              </a:rPr>
              <a:t>-&gt;</a:t>
            </a:r>
            <a:r>
              <a:rPr lang="en-CA" dirty="0" err="1">
                <a:latin typeface="Consolas" panose="020B0609020204030204" pitchFamily="49" charset="0"/>
                <a:cs typeface="Consolas" panose="020B0609020204030204" pitchFamily="49" charset="0"/>
              </a:rPr>
              <a:t>MemType</a:t>
            </a:r>
            <a:r>
              <a:rPr lang="en-CA" dirty="0">
                <a:latin typeface="Consolas" panose="020B0609020204030204" pitchFamily="49" charset="0"/>
                <a:cs typeface="Consolas" panose="020B0609020204030204" pitchFamily="49" charset="0"/>
              </a:rPr>
              <a:t>;</a:t>
            </a:r>
          </a:p>
          <a:p>
            <a:pPr marL="400050" lvl="1" indent="0">
              <a:buNone/>
            </a:pPr>
            <a:r>
              <a:rPr lang="en-CA" dirty="0" smtClean="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MM_AppData.Address</a:t>
            </a: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a:t>
            </a: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DestAddress</a:t>
            </a:r>
            <a:r>
              <a:rPr lang="en-CA" dirty="0">
                <a:latin typeface="Consolas" panose="020B0609020204030204" pitchFamily="49" charset="0"/>
                <a:cs typeface="Consolas" panose="020B0609020204030204" pitchFamily="49" charset="0"/>
              </a:rPr>
              <a:t>;</a:t>
            </a:r>
          </a:p>
          <a:p>
            <a:pPr marL="400050" lvl="1" indent="0">
              <a:buNone/>
            </a:pPr>
            <a:r>
              <a:rPr lang="en-CA" dirty="0" smtClean="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MM_AppData.BytesProcessed</a:t>
            </a:r>
            <a:r>
              <a:rPr lang="en-CA" dirty="0">
                <a:latin typeface="Consolas" panose="020B0609020204030204" pitchFamily="49" charset="0"/>
                <a:cs typeface="Consolas" panose="020B0609020204030204" pitchFamily="49" charset="0"/>
              </a:rPr>
              <a:t> = </a:t>
            </a:r>
            <a:r>
              <a:rPr lang="en-CA" dirty="0" err="1">
                <a:latin typeface="Consolas" panose="020B0609020204030204" pitchFamily="49" charset="0"/>
                <a:cs typeface="Consolas" panose="020B0609020204030204" pitchFamily="49" charset="0"/>
              </a:rPr>
              <a:t>BytesProcessed</a:t>
            </a:r>
            <a:r>
              <a:rPr lang="en-CA" dirty="0">
                <a:latin typeface="Consolas" panose="020B0609020204030204" pitchFamily="49" charset="0"/>
                <a:cs typeface="Consolas" panose="020B0609020204030204" pitchFamily="49" charset="0"/>
              </a:rPr>
              <a:t>;</a:t>
            </a:r>
          </a:p>
          <a:p>
            <a:pPr marL="400050" lvl="1" indent="0">
              <a:buNone/>
            </a:pPr>
            <a:r>
              <a:rPr lang="en-CA" dirty="0" smtClean="0">
                <a:latin typeface="Consolas" panose="020B0609020204030204" pitchFamily="49" charset="0"/>
                <a:cs typeface="Consolas" panose="020B0609020204030204" pitchFamily="49" charset="0"/>
              </a:rPr>
              <a:t>    </a:t>
            </a:r>
            <a:r>
              <a:rPr lang="en-CA" dirty="0" err="1" smtClean="0">
                <a:latin typeface="Consolas" panose="020B0609020204030204" pitchFamily="49" charset="0"/>
                <a:cs typeface="Consolas" panose="020B0609020204030204" pitchFamily="49" charset="0"/>
              </a:rPr>
              <a:t>strncpy</a:t>
            </a:r>
            <a:r>
              <a:rPr lang="en-CA" dirty="0" smtClean="0">
                <a:latin typeface="Consolas" panose="020B0609020204030204" pitchFamily="49" charset="0"/>
                <a:cs typeface="Consolas" panose="020B0609020204030204" pitchFamily="49" charset="0"/>
              </a:rPr>
              <a:t>( </a:t>
            </a:r>
            <a:r>
              <a:rPr lang="en-CA" dirty="0" err="1" smtClean="0">
                <a:latin typeface="Consolas" panose="020B0609020204030204" pitchFamily="49" charset="0"/>
                <a:cs typeface="Consolas" panose="020B0609020204030204" pitchFamily="49" charset="0"/>
              </a:rPr>
              <a:t>MM_AppData.FileName</a:t>
            </a:r>
            <a:r>
              <a:rPr lang="en-CA" dirty="0" smtClean="0">
                <a:latin typeface="Consolas" panose="020B0609020204030204" pitchFamily="49" charset="0"/>
                <a:cs typeface="Consolas" panose="020B0609020204030204" pitchFamily="49" charset="0"/>
              </a:rPr>
              <a:t>, </a:t>
            </a:r>
          </a:p>
          <a:p>
            <a:pPr marL="40005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a:t>
            </a:r>
            <a:r>
              <a:rPr lang="en-CA" dirty="0" err="1" smtClean="0">
                <a:latin typeface="Consolas" panose="020B0609020204030204" pitchFamily="49" charset="0"/>
                <a:cs typeface="Consolas" panose="020B0609020204030204" pitchFamily="49" charset="0"/>
              </a:rPr>
              <a:t>FileName</a:t>
            </a: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OS_MAX_PATH_LEN );</a:t>
            </a:r>
            <a:endParaRPr lang="en-CA" dirty="0">
              <a:latin typeface="Consolas" panose="020B0609020204030204" pitchFamily="49" charset="0"/>
              <a:cs typeface="Consolas" panose="020B0609020204030204" pitchFamily="49" charset="0"/>
            </a:endParaRPr>
          </a:p>
          <a:p>
            <a:pPr marL="400050" lvl="1" indent="0">
              <a:buNone/>
            </a:pPr>
            <a:r>
              <a:rPr lang="en-CA" dirty="0" smtClean="0">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a:p>
            <a:pPr lvl="1"/>
            <a:endParaRPr lang="en-CA" dirty="0"/>
          </a:p>
        </p:txBody>
      </p:sp>
    </p:spTree>
    <p:extLst>
      <p:ext uri="{BB962C8B-B14F-4D97-AF65-F5344CB8AC3E}">
        <p14:creationId xmlns:p14="http://schemas.microsoft.com/office/powerpoint/2010/main" val="63172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block of statements</a:t>
            </a:r>
          </a:p>
        </p:txBody>
      </p:sp>
      <p:sp>
        <p:nvSpPr>
          <p:cNvPr id="3" name="Content Placeholder 2"/>
          <p:cNvSpPr>
            <a:spLocks noGrp="1"/>
          </p:cNvSpPr>
          <p:nvPr>
            <p:ph idx="1"/>
          </p:nvPr>
        </p:nvSpPr>
        <p:spPr/>
        <p:txBody>
          <a:bodyPr/>
          <a:lstStyle/>
          <a:p>
            <a:r>
              <a:rPr lang="en-CA" dirty="0" smtClean="0"/>
              <a:t>An empty block of statements may look like</a:t>
            </a:r>
          </a:p>
          <a:p>
            <a:pPr marL="0"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a:t>
            </a:r>
            <a:endParaRPr lang="en-CA" dirty="0" smtClean="0"/>
          </a:p>
          <a:p>
            <a:endParaRPr lang="en-CA" dirty="0" smtClean="0">
              <a:cs typeface="Consolas" panose="020B0609020204030204" pitchFamily="49" charset="0"/>
            </a:endParaRPr>
          </a:p>
          <a:p>
            <a:r>
              <a:rPr lang="en-CA" dirty="0" smtClean="0">
                <a:cs typeface="Consolas" panose="020B0609020204030204" pitchFamily="49" charset="0"/>
              </a:rPr>
              <a:t>It is better, however, to be explicit:</a:t>
            </a:r>
          </a:p>
          <a:p>
            <a:endParaRPr lang="en-CA" dirty="0">
              <a:cs typeface="Consolas" panose="020B0609020204030204" pitchFamily="49" charset="0"/>
            </a:endParaRPr>
          </a:p>
          <a:p>
            <a:pPr marL="0" indent="0">
              <a:buNone/>
            </a:pPr>
            <a:r>
              <a:rPr lang="en-CA" dirty="0" smtClean="0">
                <a:latin typeface="Consolas" panose="020B0609020204030204" pitchFamily="49" charset="0"/>
                <a:cs typeface="Consolas" panose="020B0609020204030204" pitchFamily="49" charset="0"/>
              </a:rPr>
              <a:t>	{</a:t>
            </a:r>
          </a:p>
          <a:p>
            <a:pPr marL="0" indent="0">
              <a:buNone/>
            </a:pPr>
            <a:r>
              <a:rPr lang="en-CA" dirty="0" smtClean="0">
                <a:latin typeface="Consolas" panose="020B0609020204030204" pitchFamily="49" charset="0"/>
                <a:cs typeface="Consolas" panose="020B0609020204030204" pitchFamily="49" charset="0"/>
              </a:rPr>
              <a:t>	</a:t>
            </a: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an empty block</a:t>
            </a:r>
          </a:p>
          <a:p>
            <a:pPr marL="0"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  - this is a comment ignored by</a:t>
            </a:r>
          </a:p>
          <a:p>
            <a:pPr marL="0"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	//    the compiler--more on this later</a:t>
            </a:r>
          </a:p>
          <a:p>
            <a:pPr marL="0" indent="0">
              <a:buNone/>
            </a:pPr>
            <a:r>
              <a:rPr lang="en-CA" dirty="0" smtClean="0">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187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 declarations and definitions</a:t>
            </a:r>
            <a:endParaRPr lang="en-CA" dirty="0"/>
          </a:p>
        </p:txBody>
      </p:sp>
      <p:sp>
        <p:nvSpPr>
          <p:cNvPr id="3" name="Content Placeholder 2"/>
          <p:cNvSpPr>
            <a:spLocks noGrp="1"/>
          </p:cNvSpPr>
          <p:nvPr>
            <p:ph idx="1"/>
          </p:nvPr>
        </p:nvSpPr>
        <p:spPr/>
        <p:txBody>
          <a:bodyPr/>
          <a:lstStyle/>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#include &lt;iostream&gt;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b="1" dirty="0">
                <a:solidFill>
                  <a:srgbClr val="FF0000"/>
                </a:solidFill>
                <a:latin typeface="Consolas" panose="020B0609020204030204" pitchFamily="49" charset="0"/>
                <a:cs typeface="Consolas" panose="020B0609020204030204" pitchFamily="49" charset="0"/>
              </a:rPr>
              <a:t>int main();</a:t>
            </a:r>
          </a:p>
          <a:p>
            <a:pPr marL="0" indent="0">
              <a:buNone/>
            </a:pPr>
            <a:endParaRPr lang="en-CA" dirty="0">
              <a:solidFill>
                <a:schemeClr val="bg1">
                  <a:lumMod val="50000"/>
                </a:schemeClr>
              </a:solidFill>
              <a:latin typeface="Consolas" panose="020B0609020204030204" pitchFamily="49" charset="0"/>
              <a:cs typeface="Consolas" panose="020B0609020204030204" pitchFamily="49" charset="0"/>
            </a:endParaRPr>
          </a:p>
          <a:p>
            <a:pPr marL="0" indent="0">
              <a:buNone/>
            </a:pPr>
            <a:r>
              <a:rPr lang="en-CA" dirty="0">
                <a:solidFill>
                  <a:srgbClr val="0070C0"/>
                </a:solidFill>
                <a:latin typeface="Consolas" panose="020B0609020204030204" pitchFamily="49" charset="0"/>
                <a:cs typeface="Consolas" panose="020B0609020204030204" pitchFamily="49" charset="0"/>
              </a:rPr>
              <a:t>int main() {</a:t>
            </a:r>
          </a:p>
          <a:p>
            <a:pPr marL="0" indent="0">
              <a:buNone/>
            </a:pPr>
            <a:r>
              <a:rPr lang="en-CA" b="1" dirty="0">
                <a:solidFill>
                  <a:srgbClr val="0070C0"/>
                </a:solidFill>
                <a:latin typeface="Consolas" panose="020B0609020204030204" pitchFamily="49" charset="0"/>
                <a:cs typeface="Consolas" panose="020B0609020204030204" pitchFamily="49" charset="0"/>
              </a:rPr>
              <a:t>	</a:t>
            </a:r>
            <a:r>
              <a:rPr lang="en-CA" dirty="0">
                <a:solidFill>
                  <a:srgbClr val="0070C0"/>
                </a:solidFill>
                <a:latin typeface="Consolas" panose="020B0609020204030204" pitchFamily="49" charset="0"/>
                <a:cs typeface="Consolas" panose="020B0609020204030204" pitchFamily="49" charset="0"/>
              </a:rPr>
              <a:t>std::cout &lt;&lt; "Hello world!";</a:t>
            </a:r>
          </a:p>
          <a:p>
            <a:pPr marL="0" indent="0">
              <a:buNone/>
            </a:pPr>
            <a:r>
              <a:rPr lang="en-CA" dirty="0">
                <a:solidFill>
                  <a:srgbClr val="0070C0"/>
                </a:solidFill>
                <a:latin typeface="Consolas" panose="020B0609020204030204" pitchFamily="49" charset="0"/>
                <a:cs typeface="Consolas" panose="020B0609020204030204" pitchFamily="49" charset="0"/>
              </a:rPr>
              <a:t>	std::cout &lt;&lt; std::endl;</a:t>
            </a:r>
          </a:p>
          <a:p>
            <a:pPr marL="0" indent="0">
              <a:buNone/>
            </a:pPr>
            <a:endParaRPr lang="en-CA" dirty="0">
              <a:solidFill>
                <a:srgbClr val="0070C0"/>
              </a:solidFill>
              <a:latin typeface="Consolas" panose="020B0609020204030204" pitchFamily="49" charset="0"/>
              <a:cs typeface="Consolas" panose="020B0609020204030204" pitchFamily="49" charset="0"/>
            </a:endParaRPr>
          </a:p>
          <a:p>
            <a:pPr marL="0" indent="0">
              <a:buNone/>
            </a:pPr>
            <a:r>
              <a:rPr lang="en-CA" dirty="0">
                <a:solidFill>
                  <a:srgbClr val="0070C0"/>
                </a:solidFill>
                <a:latin typeface="Consolas" panose="020B0609020204030204" pitchFamily="49" charset="0"/>
                <a:cs typeface="Consolas" panose="020B0609020204030204" pitchFamily="49" charset="0"/>
              </a:rPr>
              <a:t>	return 0;</a:t>
            </a:r>
          </a:p>
          <a:p>
            <a:pPr marL="0" indent="0">
              <a:buNone/>
            </a:pPr>
            <a:r>
              <a:rPr lang="en-CA" dirty="0">
                <a:solidFill>
                  <a:srgbClr val="0070C0"/>
                </a:solidFill>
                <a:latin typeface="Consolas" panose="020B0609020204030204" pitchFamily="49" charset="0"/>
                <a:cs typeface="Consolas" panose="020B0609020204030204" pitchFamily="49" charset="0"/>
              </a:rPr>
              <a:t>}</a:t>
            </a:r>
          </a:p>
          <a:p>
            <a:pPr marL="0" indent="0">
              <a:buNone/>
            </a:pPr>
            <a:endParaRPr lang="en-CA" dirty="0" smtClean="0"/>
          </a:p>
        </p:txBody>
      </p:sp>
      <p:sp>
        <p:nvSpPr>
          <p:cNvPr id="4" name="TextBox 3"/>
          <p:cNvSpPr txBox="1"/>
          <p:nvPr/>
        </p:nvSpPr>
        <p:spPr>
          <a:xfrm>
            <a:off x="2411760" y="2236222"/>
            <a:ext cx="2313454" cy="369332"/>
          </a:xfrm>
          <a:prstGeom prst="rect">
            <a:avLst/>
          </a:prstGeom>
          <a:noFill/>
        </p:spPr>
        <p:txBody>
          <a:bodyPr wrap="none" rtlCol="0">
            <a:spAutoFit/>
          </a:bodyPr>
          <a:lstStyle/>
          <a:p>
            <a:r>
              <a:rPr lang="en-CA" dirty="0" smtClean="0">
                <a:solidFill>
                  <a:srgbClr val="FF0000"/>
                </a:solidFill>
                <a:latin typeface="Georgia" panose="02040502050405020303" pitchFamily="18" charset="0"/>
              </a:rPr>
              <a:t>Function declaration</a:t>
            </a:r>
            <a:endParaRPr lang="en-CA" dirty="0">
              <a:solidFill>
                <a:srgbClr val="FF0000"/>
              </a:solidFill>
              <a:latin typeface="Georgia" panose="02040502050405020303" pitchFamily="18" charset="0"/>
            </a:endParaRPr>
          </a:p>
        </p:txBody>
      </p:sp>
      <p:sp>
        <p:nvSpPr>
          <p:cNvPr id="5" name="TextBox 4"/>
          <p:cNvSpPr txBox="1"/>
          <p:nvPr/>
        </p:nvSpPr>
        <p:spPr>
          <a:xfrm>
            <a:off x="4283968" y="3068960"/>
            <a:ext cx="2161169" cy="369332"/>
          </a:xfrm>
          <a:prstGeom prst="rect">
            <a:avLst/>
          </a:prstGeom>
          <a:noFill/>
        </p:spPr>
        <p:txBody>
          <a:bodyPr wrap="none" rtlCol="0">
            <a:spAutoFit/>
          </a:bodyPr>
          <a:lstStyle/>
          <a:p>
            <a:r>
              <a:rPr lang="en-CA" dirty="0" smtClean="0">
                <a:solidFill>
                  <a:srgbClr val="0070C0"/>
                </a:solidFill>
                <a:latin typeface="Georgia" panose="02040502050405020303" pitchFamily="18" charset="0"/>
              </a:rPr>
              <a:t>Function definition</a:t>
            </a:r>
            <a:endParaRPr lang="en-CA" dirty="0">
              <a:solidFill>
                <a:srgbClr val="0070C0"/>
              </a:solidFill>
              <a:latin typeface="Georgia" panose="02040502050405020303" pitchFamily="18" charset="0"/>
            </a:endParaRPr>
          </a:p>
        </p:txBody>
      </p:sp>
    </p:spTree>
    <p:extLst>
      <p:ext uri="{BB962C8B-B14F-4D97-AF65-F5344CB8AC3E}">
        <p14:creationId xmlns:p14="http://schemas.microsoft.com/office/powerpoint/2010/main" val="1093889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 </a:t>
            </a:r>
            <a:r>
              <a:rPr lang="en-CA" i="1" dirty="0" smtClean="0"/>
              <a:t>function declaration</a:t>
            </a:r>
            <a:r>
              <a:rPr lang="en-CA" dirty="0" smtClean="0"/>
              <a:t> indicates to the compiler that:</a:t>
            </a:r>
          </a:p>
          <a:p>
            <a:pPr lvl="1"/>
            <a:r>
              <a:rPr lang="en-CA" dirty="0" smtClean="0"/>
              <a:t>A function with a specific name exists</a:t>
            </a:r>
          </a:p>
          <a:p>
            <a:pPr lvl="2"/>
            <a:r>
              <a:rPr lang="en-CA" dirty="0" smtClean="0"/>
              <a:t>The name is called the </a:t>
            </a:r>
            <a:r>
              <a:rPr lang="en-CA" i="1" dirty="0" smtClean="0"/>
              <a:t>identifier</a:t>
            </a:r>
            <a:r>
              <a:rPr lang="en-CA" dirty="0" smtClean="0"/>
              <a:t> of the function</a:t>
            </a:r>
          </a:p>
          <a:p>
            <a:pPr lvl="1"/>
            <a:r>
              <a:rPr lang="en-CA" dirty="0" smtClean="0"/>
              <a:t>Any parameters</a:t>
            </a:r>
          </a:p>
          <a:p>
            <a:pPr lvl="1"/>
            <a:r>
              <a:rPr lang="en-CA" dirty="0" smtClean="0"/>
              <a:t>What it returns</a:t>
            </a:r>
          </a:p>
          <a:p>
            <a:pPr lvl="1"/>
            <a:endParaRPr lang="en-CA" dirty="0"/>
          </a:p>
          <a:p>
            <a:r>
              <a:rPr lang="en-CA" dirty="0" smtClean="0"/>
              <a:t>The declaration:</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int main();</a:t>
            </a:r>
          </a:p>
          <a:p>
            <a:pPr marL="361950" indent="-361950">
              <a:buNone/>
            </a:pPr>
            <a:r>
              <a:rPr lang="en-CA" dirty="0" smtClean="0"/>
              <a:t>	indicates:</a:t>
            </a:r>
          </a:p>
          <a:p>
            <a:pPr lvl="1"/>
            <a:r>
              <a:rPr lang="en-CA" dirty="0" smtClean="0"/>
              <a:t>The name of the function is main</a:t>
            </a:r>
          </a:p>
          <a:p>
            <a:pPr lvl="1"/>
            <a:r>
              <a:rPr lang="en-CA" dirty="0" smtClean="0"/>
              <a:t>It has no parameters</a:t>
            </a:r>
          </a:p>
          <a:p>
            <a:pPr lvl="1"/>
            <a:r>
              <a:rPr lang="en-CA" dirty="0" smtClean="0"/>
              <a:t>It returns an </a:t>
            </a:r>
            <a:r>
              <a:rPr lang="en-CA" dirty="0" smtClean="0">
                <a:latin typeface="Consolas" panose="020B0609020204030204" pitchFamily="49" charset="0"/>
                <a:cs typeface="Consolas" panose="020B0609020204030204" pitchFamily="49" charset="0"/>
              </a:rPr>
              <a:t>int</a:t>
            </a:r>
          </a:p>
          <a:p>
            <a:pPr lvl="2"/>
            <a:r>
              <a:rPr lang="en-CA" dirty="0" smtClean="0"/>
              <a:t>An integer</a:t>
            </a:r>
          </a:p>
        </p:txBody>
      </p:sp>
      <p:sp>
        <p:nvSpPr>
          <p:cNvPr id="2" name="Title 1"/>
          <p:cNvSpPr>
            <a:spLocks noGrp="1"/>
          </p:cNvSpPr>
          <p:nvPr>
            <p:ph type="title"/>
          </p:nvPr>
        </p:nvSpPr>
        <p:spPr/>
        <p:txBody>
          <a:bodyPr/>
          <a:lstStyle/>
          <a:p>
            <a:r>
              <a:rPr lang="en-CA" dirty="0" smtClean="0"/>
              <a:t>Function declarations</a:t>
            </a:r>
            <a:endParaRPr lang="en-CA" dirty="0"/>
          </a:p>
        </p:txBody>
      </p:sp>
    </p:spTree>
    <p:extLst>
      <p:ext uri="{BB962C8B-B14F-4D97-AF65-F5344CB8AC3E}">
        <p14:creationId xmlns:p14="http://schemas.microsoft.com/office/powerpoint/2010/main" val="64487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 </a:t>
            </a:r>
            <a:r>
              <a:rPr lang="en-CA" i="1" dirty="0" smtClean="0"/>
              <a:t>function definition </a:t>
            </a:r>
            <a:r>
              <a:rPr lang="en-CA" dirty="0" smtClean="0"/>
              <a:t>is the function declaration immediately followed by a block of statements</a:t>
            </a:r>
          </a:p>
          <a:p>
            <a:pPr lvl="1"/>
            <a:r>
              <a:rPr lang="en-CA" dirty="0" smtClean="0"/>
              <a:t>These will be the statements that are executed when the function is run</a:t>
            </a:r>
          </a:p>
          <a:p>
            <a:pPr lvl="1"/>
            <a:r>
              <a:rPr lang="en-CA" dirty="0" smtClean="0"/>
              <a:t>The three statements executed when </a:t>
            </a:r>
            <a:r>
              <a:rPr lang="en-CA" dirty="0" smtClean="0">
                <a:latin typeface="Consolas" panose="020B0609020204030204" pitchFamily="49" charset="0"/>
                <a:cs typeface="Consolas" panose="020B0609020204030204" pitchFamily="49" charset="0"/>
              </a:rPr>
              <a:t>main()</a:t>
            </a:r>
            <a:r>
              <a:rPr lang="en-CA" dirty="0" smtClean="0"/>
              <a:t> is called include:</a:t>
            </a:r>
          </a:p>
          <a:p>
            <a:pPr lvl="2"/>
            <a:r>
              <a:rPr lang="en-CA" dirty="0" smtClean="0"/>
              <a:t>Printing “Hello world!” to the console output,</a:t>
            </a:r>
          </a:p>
          <a:p>
            <a:pPr lvl="2"/>
            <a:r>
              <a:rPr lang="en-CA" dirty="0" smtClean="0"/>
              <a:t>Printing an end-of-line character to the console output, and</a:t>
            </a:r>
          </a:p>
          <a:p>
            <a:pPr lvl="2"/>
            <a:r>
              <a:rPr lang="en-CA" dirty="0" smtClean="0"/>
              <a:t>Returning the integer </a:t>
            </a:r>
            <a:r>
              <a:rPr lang="en-CA" dirty="0" smtClean="0">
                <a:latin typeface="Consolas" panose="020B0609020204030204" pitchFamily="49" charset="0"/>
                <a:cs typeface="Consolas" panose="020B0609020204030204" pitchFamily="49" charset="0"/>
              </a:rPr>
              <a:t>0</a:t>
            </a:r>
            <a:endParaRPr lang="en-CA"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CA" dirty="0" smtClean="0"/>
              <a:t>Function definition</a:t>
            </a:r>
            <a:endParaRPr lang="en-CA" dirty="0"/>
          </a:p>
        </p:txBody>
      </p:sp>
    </p:spTree>
    <p:extLst>
      <p:ext uri="{BB962C8B-B14F-4D97-AF65-F5344CB8AC3E}">
        <p14:creationId xmlns:p14="http://schemas.microsoft.com/office/powerpoint/2010/main" val="289738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The </a:t>
            </a:r>
            <a:r>
              <a:rPr lang="en-CA" i="1" dirty="0" smtClean="0"/>
              <a:t>main </a:t>
            </a:r>
            <a:r>
              <a:rPr lang="en-CA" dirty="0" smtClean="0"/>
              <a:t>function is especially important in C++</a:t>
            </a:r>
          </a:p>
          <a:p>
            <a:pPr lvl="1"/>
            <a:r>
              <a:rPr lang="en-CA" dirty="0" smtClean="0"/>
              <a:t>There can by many functions, but if source code is compiled into an executable, when that executable is run, it is the </a:t>
            </a:r>
            <a:r>
              <a:rPr lang="en-CA" dirty="0" smtClean="0">
                <a:latin typeface="Consolas" panose="020B0609020204030204" pitchFamily="49" charset="0"/>
                <a:cs typeface="Consolas" panose="020B0609020204030204" pitchFamily="49" charset="0"/>
              </a:rPr>
              <a:t>main()</a:t>
            </a:r>
            <a:r>
              <a:rPr lang="en-CA" dirty="0" smtClean="0"/>
              <a:t> function that is called</a:t>
            </a:r>
          </a:p>
        </p:txBody>
      </p:sp>
      <p:sp>
        <p:nvSpPr>
          <p:cNvPr id="2" name="Title 1"/>
          <p:cNvSpPr>
            <a:spLocks noGrp="1"/>
          </p:cNvSpPr>
          <p:nvPr>
            <p:ph type="title"/>
          </p:nvPr>
        </p:nvSpPr>
        <p:spPr/>
        <p:txBody>
          <a:bodyPr/>
          <a:lstStyle/>
          <a:p>
            <a:r>
              <a:rPr lang="en-CA" dirty="0" smtClean="0"/>
              <a:t>Function definition</a:t>
            </a:r>
            <a:endParaRPr lang="en-CA" dirty="0"/>
          </a:p>
        </p:txBody>
      </p:sp>
    </p:spTree>
    <p:extLst>
      <p:ext uri="{BB962C8B-B14F-4D97-AF65-F5344CB8AC3E}">
        <p14:creationId xmlns:p14="http://schemas.microsoft.com/office/powerpoint/2010/main" val="3761971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 </a:t>
            </a:r>
            <a:r>
              <a:rPr lang="en-CA" i="1" dirty="0" smtClean="0"/>
              <a:t>flow chart </a:t>
            </a:r>
            <a:r>
              <a:rPr lang="en-CA" dirty="0" smtClean="0"/>
              <a:t>is a diagrammatic means of documenting what a function does</a:t>
            </a:r>
          </a:p>
        </p:txBody>
      </p:sp>
      <p:sp>
        <p:nvSpPr>
          <p:cNvPr id="2" name="Title 1"/>
          <p:cNvSpPr>
            <a:spLocks noGrp="1"/>
          </p:cNvSpPr>
          <p:nvPr>
            <p:ph type="title"/>
          </p:nvPr>
        </p:nvSpPr>
        <p:spPr/>
        <p:txBody>
          <a:bodyPr/>
          <a:lstStyle/>
          <a:p>
            <a:r>
              <a:rPr lang="en-CA" dirty="0" smtClean="0"/>
              <a:t>Flow charts</a:t>
            </a:r>
            <a:endParaRPr lang="en-CA" dirty="0"/>
          </a:p>
        </p:txBody>
      </p:sp>
      <p:pic>
        <p:nvPicPr>
          <p:cNvPr id="2050" name="Picture 2" descr="https://ece.uwaterloo.ca/~ece050/002/img/hell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852936"/>
            <a:ext cx="381000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44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The start and end of functions are indicated with rounded boxes</a:t>
            </a:r>
            <a:endParaRPr lang="en-CA" dirty="0"/>
          </a:p>
          <a:p>
            <a:r>
              <a:rPr lang="en-CA" dirty="0" smtClean="0"/>
              <a:t>Any internal output is marked with a parallelogram</a:t>
            </a:r>
          </a:p>
          <a:p>
            <a:endParaRPr lang="en-CA" dirty="0"/>
          </a:p>
          <a:p>
            <a:endParaRPr lang="en-CA" dirty="0" smtClean="0"/>
          </a:p>
          <a:p>
            <a:endParaRPr lang="en-CA" dirty="0"/>
          </a:p>
          <a:p>
            <a:endParaRPr lang="en-CA" dirty="0" smtClean="0"/>
          </a:p>
          <a:p>
            <a:endParaRPr lang="en-CA" dirty="0"/>
          </a:p>
          <a:p>
            <a:endParaRPr lang="en-CA" dirty="0" smtClean="0"/>
          </a:p>
          <a:p>
            <a:r>
              <a:rPr lang="en-CA" dirty="0" smtClean="0"/>
              <a:t>Often, the descriptions are point form or English prose</a:t>
            </a:r>
          </a:p>
        </p:txBody>
      </p:sp>
      <p:sp>
        <p:nvSpPr>
          <p:cNvPr id="2" name="Title 1"/>
          <p:cNvSpPr>
            <a:spLocks noGrp="1"/>
          </p:cNvSpPr>
          <p:nvPr>
            <p:ph type="title"/>
          </p:nvPr>
        </p:nvSpPr>
        <p:spPr/>
        <p:txBody>
          <a:bodyPr/>
          <a:lstStyle/>
          <a:p>
            <a:r>
              <a:rPr lang="en-CA" dirty="0" smtClean="0"/>
              <a:t>Flow charts</a:t>
            </a:r>
            <a:endParaRPr lang="en-CA" dirty="0"/>
          </a:p>
        </p:txBody>
      </p:sp>
      <p:pic>
        <p:nvPicPr>
          <p:cNvPr id="4098" name="Picture 2" descr="C:\Users\dwharder\Desktop\funci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807" y="2609800"/>
            <a:ext cx="4374425" cy="175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051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Statements are shown in rectangular boxes</a:t>
            </a:r>
            <a:endParaRPr lang="en-CA" dirty="0"/>
          </a:p>
          <a:p>
            <a:pPr lvl="1"/>
            <a:r>
              <a:rPr lang="en-CA" dirty="0" smtClean="0"/>
              <a:t>The order of the execution of the statements is indicated by the arrows</a:t>
            </a:r>
            <a:endParaRPr lang="en-CA" dirty="0"/>
          </a:p>
          <a:p>
            <a:endParaRPr lang="en-CA" dirty="0" smtClean="0"/>
          </a:p>
          <a:p>
            <a:endParaRPr lang="en-CA" dirty="0"/>
          </a:p>
          <a:p>
            <a:endParaRPr lang="en-CA" dirty="0" smtClean="0"/>
          </a:p>
          <a:p>
            <a:endParaRPr lang="en-CA" dirty="0"/>
          </a:p>
          <a:p>
            <a:endParaRPr lang="en-CA" dirty="0" smtClean="0"/>
          </a:p>
          <a:p>
            <a:endParaRPr lang="en-CA" dirty="0" smtClean="0"/>
          </a:p>
          <a:p>
            <a:r>
              <a:rPr lang="en-CA" dirty="0" smtClean="0"/>
              <a:t>Again, the descriptions are in point form or English prose</a:t>
            </a:r>
          </a:p>
          <a:p>
            <a:pPr lvl="1"/>
            <a:r>
              <a:rPr lang="en-CA" dirty="0" smtClean="0"/>
              <a:t>They tell the reader what is meant to happen</a:t>
            </a:r>
          </a:p>
          <a:p>
            <a:pPr lvl="1"/>
            <a:r>
              <a:rPr lang="en-CA" dirty="0" smtClean="0"/>
              <a:t>These are programming language independent</a:t>
            </a:r>
          </a:p>
        </p:txBody>
      </p:sp>
      <p:sp>
        <p:nvSpPr>
          <p:cNvPr id="2" name="Title 1"/>
          <p:cNvSpPr>
            <a:spLocks noGrp="1"/>
          </p:cNvSpPr>
          <p:nvPr>
            <p:ph type="title"/>
          </p:nvPr>
        </p:nvSpPr>
        <p:spPr/>
        <p:txBody>
          <a:bodyPr/>
          <a:lstStyle/>
          <a:p>
            <a:r>
              <a:rPr lang="en-CA" dirty="0" smtClean="0"/>
              <a:t>Flow charts</a:t>
            </a:r>
            <a:endParaRPr lang="en-CA" dirty="0"/>
          </a:p>
        </p:txBody>
      </p:sp>
      <p:pic>
        <p:nvPicPr>
          <p:cNvPr id="5" name="Picture 2" descr="https://ece.uwaterloo.ca/~ece050/002/img/hello.png"/>
          <p:cNvPicPr>
            <a:picLocks noChangeAspect="1" noChangeArrowheads="1"/>
          </p:cNvPicPr>
          <p:nvPr/>
        </p:nvPicPr>
        <p:blipFill rotWithShape="1">
          <a:blip r:embed="rId2">
            <a:extLst>
              <a:ext uri="{28A0092B-C50C-407E-A947-70E740481C1C}">
                <a14:useLocalDpi xmlns:a14="http://schemas.microsoft.com/office/drawing/2010/main" val="0"/>
              </a:ext>
            </a:extLst>
          </a:blip>
          <a:srcRect t="17268" b="17285"/>
          <a:stretch/>
        </p:blipFill>
        <p:spPr bwMode="auto">
          <a:xfrm>
            <a:off x="2267744" y="2420888"/>
            <a:ext cx="4540707" cy="182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00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a:t>In this presentation, </a:t>
            </a:r>
            <a:r>
              <a:rPr lang="en-CA" dirty="0" smtClean="0"/>
              <a:t>you now</a:t>
            </a:r>
            <a:endParaRPr lang="en-CA" dirty="0"/>
          </a:p>
          <a:p>
            <a:pPr lvl="1"/>
            <a:r>
              <a:rPr lang="en-CA" dirty="0" smtClean="0"/>
              <a:t>Described the include pre-processor directive</a:t>
            </a:r>
            <a:endParaRPr lang="en-CA" dirty="0"/>
          </a:p>
          <a:p>
            <a:pPr lvl="1"/>
            <a:r>
              <a:rPr lang="en-CA" dirty="0" smtClean="0"/>
              <a:t>Defined a statement</a:t>
            </a:r>
          </a:p>
          <a:p>
            <a:pPr lvl="2"/>
            <a:r>
              <a:rPr lang="en-CA" dirty="0" smtClean="0"/>
              <a:t>Operators and function calls terminated by a semi-colon</a:t>
            </a:r>
            <a:endParaRPr lang="en-CA" dirty="0"/>
          </a:p>
          <a:p>
            <a:pPr lvl="1"/>
            <a:r>
              <a:rPr lang="en-CA" dirty="0" smtClean="0"/>
              <a:t>Defined a block of statements</a:t>
            </a:r>
          </a:p>
          <a:p>
            <a:pPr lvl="2"/>
            <a:r>
              <a:rPr lang="en-CA" dirty="0" smtClean="0"/>
              <a:t>Zero or more statements surrounded by braces</a:t>
            </a:r>
            <a:endParaRPr lang="en-CA" dirty="0"/>
          </a:p>
          <a:p>
            <a:pPr lvl="1"/>
            <a:r>
              <a:rPr lang="en-CA" dirty="0" smtClean="0"/>
              <a:t>Defined function declarations and definitions</a:t>
            </a:r>
          </a:p>
          <a:p>
            <a:pPr lvl="1"/>
            <a:r>
              <a:rPr lang="en-CA" dirty="0" smtClean="0"/>
              <a:t>Described and introduced flow charts</a:t>
            </a:r>
            <a:endParaRPr lang="en-CA" cap="small" dirty="0"/>
          </a:p>
        </p:txBody>
      </p:sp>
    </p:spTree>
    <p:extLst>
      <p:ext uri="{BB962C8B-B14F-4D97-AF65-F5344CB8AC3E}">
        <p14:creationId xmlns:p14="http://schemas.microsoft.com/office/powerpoint/2010/main" val="3446543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p:txBody>
          <a:bodyPr/>
          <a:lstStyle/>
          <a:p>
            <a:r>
              <a:rPr lang="en-CA" dirty="0" smtClean="0"/>
              <a:t>In this presentation, we will:</a:t>
            </a:r>
          </a:p>
          <a:p>
            <a:pPr lvl="1"/>
            <a:r>
              <a:rPr lang="en-CA" dirty="0" smtClean="0"/>
              <a:t>Define the components of a program</a:t>
            </a:r>
          </a:p>
          <a:p>
            <a:pPr lvl="2"/>
            <a:r>
              <a:rPr lang="en-CA" dirty="0" smtClean="0"/>
              <a:t>Pre-processor directives</a:t>
            </a:r>
          </a:p>
          <a:p>
            <a:pPr lvl="2"/>
            <a:r>
              <a:rPr lang="en-CA" dirty="0" smtClean="0"/>
              <a:t>Statements</a:t>
            </a:r>
          </a:p>
          <a:p>
            <a:pPr lvl="2"/>
            <a:r>
              <a:rPr lang="en-CA" dirty="0" smtClean="0"/>
              <a:t>Blocks of statements</a:t>
            </a:r>
          </a:p>
          <a:p>
            <a:pPr lvl="2"/>
            <a:r>
              <a:rPr lang="en-CA" dirty="0" smtClean="0"/>
              <a:t>Function declarations and definitions</a:t>
            </a:r>
          </a:p>
        </p:txBody>
      </p:sp>
    </p:spTree>
    <p:extLst>
      <p:ext uri="{BB962C8B-B14F-4D97-AF65-F5344CB8AC3E}">
        <p14:creationId xmlns:p14="http://schemas.microsoft.com/office/powerpoint/2010/main" val="3857443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a:t>[1]	</a:t>
            </a:r>
            <a:r>
              <a:rPr lang="en-CA" sz="1800" dirty="0" smtClean="0"/>
              <a:t>No references?</a:t>
            </a:r>
            <a:endParaRPr lang="en-CA" sz="1800" dirty="0"/>
          </a:p>
        </p:txBody>
      </p:sp>
    </p:spTree>
    <p:extLst>
      <p:ext uri="{BB962C8B-B14F-4D97-AF65-F5344CB8AC3E}">
        <p14:creationId xmlns:p14="http://schemas.microsoft.com/office/powerpoint/2010/main" val="1615438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Acknowledgments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Proof read by Dr. Thomas McConkey</a:t>
            </a:r>
          </a:p>
        </p:txBody>
      </p:sp>
    </p:spTree>
    <p:extLst>
      <p:ext uri="{BB962C8B-B14F-4D97-AF65-F5344CB8AC3E}">
        <p14:creationId xmlns:p14="http://schemas.microsoft.com/office/powerpoint/2010/main" val="285501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Colophon </a:t>
            </a:r>
          </a:p>
        </p:txBody>
      </p:sp>
      <p:sp>
        <p:nvSpPr>
          <p:cNvPr id="3" name="Content Placeholder 2"/>
          <p:cNvSpPr>
            <a:spLocks noGrp="1"/>
          </p:cNvSpPr>
          <p:nvPr>
            <p:ph idx="1"/>
          </p:nvPr>
        </p:nvSpPr>
        <p:spPr/>
        <p:txBody>
          <a:bodyPr/>
          <a:lstStyle/>
          <a:p>
            <a:pPr marL="0" indent="0">
              <a:buNone/>
            </a:pPr>
            <a:r>
              <a:rPr lang="en-CA" dirty="0" smtClean="0"/>
              <a:t>These slides were prepared using the Georgia typeface. Mathematical equations use </a:t>
            </a:r>
            <a:r>
              <a:rPr lang="en-CA" dirty="0" smtClean="0">
                <a:latin typeface="Times New Roman" panose="02020603050405020304" pitchFamily="18" charset="0"/>
                <a:cs typeface="Times New Roman" panose="02020603050405020304" pitchFamily="18" charset="0"/>
              </a:rPr>
              <a:t>Times New Roman</a:t>
            </a:r>
            <a:r>
              <a:rPr lang="en-CA" dirty="0" smtClean="0"/>
              <a:t>, and source code is presented using </a:t>
            </a:r>
            <a:r>
              <a:rPr lang="en-CA" dirty="0" smtClean="0">
                <a:latin typeface="Consolas" panose="020B0609020204030204" pitchFamily="49" charset="0"/>
                <a:cs typeface="Consolas" panose="020B0609020204030204" pitchFamily="49" charset="0"/>
              </a:rPr>
              <a:t>Consolas</a:t>
            </a:r>
            <a:r>
              <a:rPr lang="en-CA" dirty="0" smtClean="0"/>
              <a:t>.</a:t>
            </a:r>
          </a:p>
          <a:p>
            <a:pPr marL="0" indent="0">
              <a:buNone/>
            </a:pPr>
            <a:endParaRPr lang="en-CA" dirty="0" smtClean="0"/>
          </a:p>
          <a:p>
            <a:pPr marL="0" indent="0">
              <a:buNone/>
            </a:pPr>
            <a:r>
              <a:rPr lang="en-CA" dirty="0" smtClean="0"/>
              <a:t>The </a:t>
            </a:r>
            <a:r>
              <a:rPr lang="en-CA" dirty="0"/>
              <a:t>photographs of lilacs in bloom appearing on the title slide and accenting the top of each other slide were taken at the Royal Botanical Gardens on May 27, 2018 by Douglas Wilhelm Harder. Please see</a:t>
            </a:r>
          </a:p>
          <a:p>
            <a:pPr marL="0" indent="0" algn="ctr">
              <a:buNone/>
            </a:pPr>
            <a:r>
              <a:rPr lang="en-CA" dirty="0"/>
              <a:t>https://www.rbg.ca/</a:t>
            </a:r>
          </a:p>
          <a:p>
            <a:pPr marL="0" indent="0">
              <a:buNone/>
            </a:pPr>
            <a:r>
              <a:rPr lang="en-CA" dirty="0" smtClean="0"/>
              <a:t>for </a:t>
            </a:r>
            <a:r>
              <a:rPr lang="en-CA" dirty="0"/>
              <a:t>more information.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4532755"/>
            <a:ext cx="3240360" cy="216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785" y="4221088"/>
            <a:ext cx="1535679" cy="230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658" y="4703278"/>
            <a:ext cx="2867198" cy="182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754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Disclaimer</a:t>
            </a:r>
          </a:p>
        </p:txBody>
      </p:sp>
      <p:sp>
        <p:nvSpPr>
          <p:cNvPr id="3" name="Content Placeholder 2"/>
          <p:cNvSpPr>
            <a:spLocks noGrp="1"/>
          </p:cNvSpPr>
          <p:nvPr>
            <p:ph idx="1"/>
          </p:nvPr>
        </p:nvSpPr>
        <p:spPr/>
        <p:txBody>
          <a:bodyPr/>
          <a:lstStyle/>
          <a:p>
            <a:pPr marL="0" indent="0">
              <a:buNone/>
            </a:pPr>
            <a:r>
              <a:rPr lang="en-CA" dirty="0"/>
              <a:t>These slides are provided for the </a:t>
            </a:r>
            <a:r>
              <a:rPr lang="en-CA" cap="small" dirty="0" smtClean="0"/>
              <a:t>ece</a:t>
            </a:r>
            <a:r>
              <a:rPr lang="en-CA" dirty="0" smtClean="0"/>
              <a:t> </a:t>
            </a:r>
            <a:r>
              <a:rPr lang="en-CA" dirty="0"/>
              <a:t>150 </a:t>
            </a:r>
            <a:r>
              <a:rPr lang="en-CA" i="1" dirty="0"/>
              <a:t>Fundamentals of Programming</a:t>
            </a:r>
            <a:r>
              <a:rPr lang="en-CA" dirty="0"/>
              <a:t> </a:t>
            </a:r>
            <a:r>
              <a:rPr lang="en-CA" dirty="0" smtClean="0"/>
              <a:t>course taught at the University of Waterloo. </a:t>
            </a:r>
            <a:r>
              <a:rPr lang="en-CA" dirty="0"/>
              <a:t>The material in it reflects the authors’ best judgment in light of the information available to them at the time of preparation. Any reliance on these course slides by any party for any other purpose are the responsibility of such parties. The authors accept no responsibility for damages, if any, suffered by any party as a result of decisions made or actions based on these course slides for any other purpose than that for which it was intended.</a:t>
            </a:r>
          </a:p>
          <a:p>
            <a:pPr marL="0" indent="0">
              <a:buNone/>
            </a:pPr>
            <a:endParaRPr lang="en-CA" dirty="0"/>
          </a:p>
        </p:txBody>
      </p:sp>
    </p:spTree>
    <p:extLst>
      <p:ext uri="{BB962C8B-B14F-4D97-AF65-F5344CB8AC3E}">
        <p14:creationId xmlns:p14="http://schemas.microsoft.com/office/powerpoint/2010/main" val="844983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Pre-processor directives</a:t>
            </a:r>
            <a:endParaRPr lang="en-CA" dirty="0"/>
          </a:p>
        </p:txBody>
      </p:sp>
      <p:sp>
        <p:nvSpPr>
          <p:cNvPr id="3" name="Content Placeholder 2"/>
          <p:cNvSpPr>
            <a:spLocks noGrp="1"/>
          </p:cNvSpPr>
          <p:nvPr>
            <p:ph idx="1"/>
          </p:nvPr>
        </p:nvSpPr>
        <p:spPr/>
        <p:txBody>
          <a:bodyPr/>
          <a:lstStyle/>
          <a:p>
            <a:pPr marL="0" indent="0">
              <a:buNone/>
            </a:pPr>
            <a:r>
              <a:rPr lang="en-CA" b="1" dirty="0">
                <a:solidFill>
                  <a:srgbClr val="FF0000"/>
                </a:solidFill>
                <a:latin typeface="Consolas" panose="020B0609020204030204" pitchFamily="49" charset="0"/>
                <a:cs typeface="Consolas" panose="020B0609020204030204" pitchFamily="49" charset="0"/>
              </a:rPr>
              <a:t>#include &lt;iostream&gt;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int main();</a:t>
            </a:r>
          </a:p>
          <a:p>
            <a:pPr marL="0" indent="0">
              <a:buNone/>
            </a:pPr>
            <a:endParaRPr lang="en-CA" dirty="0">
              <a:solidFill>
                <a:schemeClr val="bg1">
                  <a:lumMod val="50000"/>
                </a:schemeClr>
              </a:solidFill>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int main() {</a:t>
            </a: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	std::cout &lt;&lt; "Hello world!";</a:t>
            </a: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	std::cout &lt;&lt; std::endl;</a:t>
            </a:r>
          </a:p>
          <a:p>
            <a:pPr marL="0" indent="0">
              <a:buNone/>
            </a:pPr>
            <a:endParaRPr lang="en-CA" dirty="0">
              <a:solidFill>
                <a:schemeClr val="bg1">
                  <a:lumMod val="50000"/>
                </a:schemeClr>
              </a:solidFill>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	return 0;</a:t>
            </a: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a:t>
            </a:r>
          </a:p>
          <a:p>
            <a:pPr marL="0" indent="0">
              <a:buNone/>
            </a:pPr>
            <a:endParaRPr lang="en-CA" dirty="0" smtClean="0"/>
          </a:p>
        </p:txBody>
      </p:sp>
    </p:spTree>
    <p:extLst>
      <p:ext uri="{BB962C8B-B14F-4D97-AF65-F5344CB8AC3E}">
        <p14:creationId xmlns:p14="http://schemas.microsoft.com/office/powerpoint/2010/main" val="3802478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Pre-processor directives</a:t>
            </a:r>
          </a:p>
        </p:txBody>
      </p:sp>
      <p:sp>
        <p:nvSpPr>
          <p:cNvPr id="3" name="Content Placeholder 2"/>
          <p:cNvSpPr>
            <a:spLocks noGrp="1"/>
          </p:cNvSpPr>
          <p:nvPr>
            <p:ph idx="1"/>
          </p:nvPr>
        </p:nvSpPr>
        <p:spPr/>
        <p:txBody>
          <a:bodyPr/>
          <a:lstStyle/>
          <a:p>
            <a:r>
              <a:rPr lang="en-CA" dirty="0" smtClean="0"/>
              <a:t>Indicates that a particular standard library or file should be included in the compilation</a:t>
            </a:r>
          </a:p>
          <a:p>
            <a:pPr lvl="1"/>
            <a:r>
              <a:rPr lang="en-CA" dirty="0" smtClean="0"/>
              <a:t>C++ Standard libraries contain functionality available to all programmers except perhaps in embedded systems</a:t>
            </a:r>
          </a:p>
          <a:p>
            <a:pPr lvl="1"/>
            <a:r>
              <a:rPr lang="en-CA" dirty="0" smtClean="0"/>
              <a:t>Possible to include other source code you or others have written</a:t>
            </a:r>
          </a:p>
          <a:p>
            <a:pPr marL="0" indent="0">
              <a:buNone/>
            </a:pPr>
            <a:endParaRPr lang="en-CA" dirty="0"/>
          </a:p>
          <a:p>
            <a:pPr marL="0" indent="0">
              <a:buNone/>
            </a:pPr>
            <a:r>
              <a:rPr lang="en-CA" b="1" dirty="0" smtClean="0">
                <a:solidFill>
                  <a:srgbClr val="FF0000"/>
                </a:solidFill>
                <a:latin typeface="Consolas" panose="020B0609020204030204" pitchFamily="49" charset="0"/>
                <a:cs typeface="Consolas" panose="020B0609020204030204" pitchFamily="49" charset="0"/>
              </a:rPr>
              <a:t>	#</a:t>
            </a:r>
            <a:r>
              <a:rPr lang="en-CA" b="1" dirty="0">
                <a:solidFill>
                  <a:srgbClr val="FF0000"/>
                </a:solidFill>
                <a:latin typeface="Consolas" panose="020B0609020204030204" pitchFamily="49" charset="0"/>
                <a:cs typeface="Consolas" panose="020B0609020204030204" pitchFamily="49" charset="0"/>
              </a:rPr>
              <a:t>include &lt;iostream&gt;</a:t>
            </a:r>
          </a:p>
          <a:p>
            <a:pPr marL="0" indent="0">
              <a:buNone/>
            </a:pPr>
            <a:endParaRPr lang="en-CA" dirty="0" smtClean="0"/>
          </a:p>
          <a:p>
            <a:pPr lvl="1"/>
            <a:r>
              <a:rPr lang="en-CA" dirty="0" smtClean="0"/>
              <a:t>All pre-processor directives start with a “</a:t>
            </a:r>
            <a:r>
              <a:rPr lang="en-CA" dirty="0" smtClean="0">
                <a:latin typeface="Consolas" panose="020B0609020204030204" pitchFamily="49" charset="0"/>
                <a:cs typeface="Consolas" panose="020B0609020204030204" pitchFamily="49" charset="0"/>
              </a:rPr>
              <a:t>#</a:t>
            </a:r>
            <a:r>
              <a:rPr lang="en-CA" dirty="0" smtClean="0"/>
              <a:t>”</a:t>
            </a:r>
            <a:endParaRPr lang="en-CA" dirty="0" smtClean="0">
              <a:latin typeface="Consolas" panose="020B0609020204030204" pitchFamily="49" charset="0"/>
              <a:cs typeface="Consolas" panose="020B0609020204030204" pitchFamily="49" charset="0"/>
            </a:endParaRPr>
          </a:p>
          <a:p>
            <a:pPr lvl="1"/>
            <a:r>
              <a:rPr lang="en-CA" dirty="0" smtClean="0"/>
              <a:t>Pre-processor directives are not part of the C++ programming language</a:t>
            </a:r>
          </a:p>
        </p:txBody>
      </p:sp>
    </p:spTree>
    <p:extLst>
      <p:ext uri="{BB962C8B-B14F-4D97-AF65-F5344CB8AC3E}">
        <p14:creationId xmlns:p14="http://schemas.microsoft.com/office/powerpoint/2010/main" val="934817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Statements</a:t>
            </a:r>
            <a:endParaRPr lang="en-CA" dirty="0"/>
          </a:p>
        </p:txBody>
      </p:sp>
      <p:sp>
        <p:nvSpPr>
          <p:cNvPr id="3" name="Content Placeholder 2"/>
          <p:cNvSpPr>
            <a:spLocks noGrp="1"/>
          </p:cNvSpPr>
          <p:nvPr>
            <p:ph idx="1"/>
          </p:nvPr>
        </p:nvSpPr>
        <p:spPr/>
        <p:txBody>
          <a:bodyPr/>
          <a:lstStyle/>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#include &lt;iostream&gt;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b="1" dirty="0">
                <a:solidFill>
                  <a:srgbClr val="FF0000"/>
                </a:solidFill>
                <a:latin typeface="Consolas" panose="020B0609020204030204" pitchFamily="49" charset="0"/>
                <a:cs typeface="Consolas" panose="020B0609020204030204" pitchFamily="49" charset="0"/>
              </a:rPr>
              <a:t>int main();</a:t>
            </a:r>
          </a:p>
          <a:p>
            <a:pPr marL="0" indent="0">
              <a:buNone/>
            </a:pPr>
            <a:endParaRPr lang="en-CA" dirty="0">
              <a:solidFill>
                <a:schemeClr val="bg1">
                  <a:lumMod val="50000"/>
                </a:schemeClr>
              </a:solidFill>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int main() {</a:t>
            </a:r>
          </a:p>
          <a:p>
            <a:pPr marL="0" indent="0">
              <a:buNone/>
            </a:pPr>
            <a:r>
              <a:rPr lang="en-CA" b="1" dirty="0">
                <a:solidFill>
                  <a:srgbClr val="FF0000"/>
                </a:solidFill>
                <a:latin typeface="Consolas" panose="020B0609020204030204" pitchFamily="49" charset="0"/>
                <a:cs typeface="Consolas" panose="020B0609020204030204" pitchFamily="49" charset="0"/>
              </a:rPr>
              <a:t>	std::cout &lt;&lt; "Hello world!";</a:t>
            </a:r>
          </a:p>
          <a:p>
            <a:pPr marL="0" indent="0">
              <a:buNone/>
            </a:pPr>
            <a:r>
              <a:rPr lang="en-CA" b="1" dirty="0">
                <a:solidFill>
                  <a:srgbClr val="FF0000"/>
                </a:solidFill>
                <a:latin typeface="Consolas" panose="020B0609020204030204" pitchFamily="49" charset="0"/>
                <a:cs typeface="Consolas" panose="020B0609020204030204" pitchFamily="49" charset="0"/>
              </a:rPr>
              <a:t>	std::cout &lt;&lt; std::endl;</a:t>
            </a:r>
          </a:p>
          <a:p>
            <a:pPr marL="0" indent="0">
              <a:buNone/>
            </a:pPr>
            <a:endParaRPr lang="en-CA" b="1" dirty="0">
              <a:solidFill>
                <a:srgbClr val="FF0000"/>
              </a:solidFill>
              <a:latin typeface="Consolas" panose="020B0609020204030204" pitchFamily="49" charset="0"/>
              <a:cs typeface="Consolas" panose="020B0609020204030204" pitchFamily="49" charset="0"/>
            </a:endParaRPr>
          </a:p>
          <a:p>
            <a:pPr marL="0" indent="0">
              <a:buNone/>
            </a:pPr>
            <a:r>
              <a:rPr lang="en-CA" b="1" dirty="0">
                <a:solidFill>
                  <a:srgbClr val="FF0000"/>
                </a:solidFill>
                <a:latin typeface="Consolas" panose="020B0609020204030204" pitchFamily="49" charset="0"/>
                <a:cs typeface="Consolas" panose="020B0609020204030204" pitchFamily="49" charset="0"/>
              </a:rPr>
              <a:t>	return 0;</a:t>
            </a: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a:t>
            </a:r>
          </a:p>
          <a:p>
            <a:pPr marL="0" indent="0">
              <a:buNone/>
            </a:pPr>
            <a:endParaRPr lang="en-CA" dirty="0" smtClean="0"/>
          </a:p>
        </p:txBody>
      </p:sp>
    </p:spTree>
    <p:extLst>
      <p:ext uri="{BB962C8B-B14F-4D97-AF65-F5344CB8AC3E}">
        <p14:creationId xmlns:p14="http://schemas.microsoft.com/office/powerpoint/2010/main" val="1841130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57742" y="159579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just" rtl="0" eaLnBrk="0" fontAlgn="base" hangingPunct="0">
              <a:spcBef>
                <a:spcPct val="20000"/>
              </a:spcBef>
              <a:spcAft>
                <a:spcPct val="0"/>
              </a:spcAft>
              <a:buFont typeface="Arial" panose="020B0604020202020204" pitchFamily="34" charset="0"/>
              <a:buChar char="•"/>
              <a:defRPr sz="2000" kern="1200">
                <a:solidFill>
                  <a:schemeClr val="tx1"/>
                </a:solidFill>
                <a:latin typeface="Georgia" panose="02040502050405020303" pitchFamily="18"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sz="1800" kern="1200">
                <a:solidFill>
                  <a:schemeClr val="tx1"/>
                </a:solidFill>
                <a:latin typeface="Georgia" panose="02040502050405020303" pitchFamily="18"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1600" kern="1200">
                <a:solidFill>
                  <a:schemeClr val="tx1"/>
                </a:solidFill>
                <a:latin typeface="Georgia" panose="02040502050405020303" pitchFamily="18"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CA" b="1" dirty="0" smtClean="0">
                <a:solidFill>
                  <a:srgbClr val="FF0000"/>
                </a:solidFill>
                <a:latin typeface="Consolas" panose="020B0609020204030204" pitchFamily="49" charset="0"/>
                <a:cs typeface="Consolas" panose="020B0609020204030204" pitchFamily="49" charset="0"/>
              </a:rPr>
              <a:t>	std::cout &lt;&lt; "Hello world!";</a:t>
            </a:r>
          </a:p>
          <a:p>
            <a:pPr marL="0" indent="0">
              <a:buFont typeface="Arial" panose="020B0604020202020204" pitchFamily="34" charset="0"/>
              <a:buNone/>
            </a:pPr>
            <a:r>
              <a:rPr lang="en-CA" b="1" dirty="0" smtClean="0">
                <a:solidFill>
                  <a:srgbClr val="FF0000"/>
                </a:solidFill>
                <a:latin typeface="Consolas" panose="020B0609020204030204" pitchFamily="49" charset="0"/>
                <a:cs typeface="Consolas" panose="020B0609020204030204" pitchFamily="49" charset="0"/>
              </a:rPr>
              <a:t>	std::cout &lt;&lt; std::endl;</a:t>
            </a:r>
          </a:p>
          <a:p>
            <a:pPr marL="0" indent="0">
              <a:buFont typeface="Arial" panose="020B0604020202020204" pitchFamily="34" charset="0"/>
              <a:buNone/>
            </a:pPr>
            <a:endParaRPr lang="en-CA" b="1" dirty="0" smtClean="0">
              <a:solidFill>
                <a:srgbClr val="FF000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CA" b="1" dirty="0" smtClean="0">
                <a:solidFill>
                  <a:srgbClr val="FF0000"/>
                </a:solidFill>
                <a:latin typeface="Consolas" panose="020B0609020204030204" pitchFamily="49" charset="0"/>
                <a:cs typeface="Consolas" panose="020B0609020204030204" pitchFamily="49" charset="0"/>
              </a:rPr>
              <a:t>	return 0;</a:t>
            </a: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p>
        </p:txBody>
      </p:sp>
      <p:sp>
        <p:nvSpPr>
          <p:cNvPr id="2" name="Title 1"/>
          <p:cNvSpPr>
            <a:spLocks noGrp="1"/>
          </p:cNvSpPr>
          <p:nvPr>
            <p:ph type="title"/>
          </p:nvPr>
        </p:nvSpPr>
        <p:spPr/>
        <p:txBody>
          <a:bodyPr/>
          <a:lstStyle/>
          <a:p>
            <a:r>
              <a:rPr lang="en-CA" dirty="0" smtClean="0"/>
              <a:t>Statements</a:t>
            </a:r>
            <a:endParaRPr lang="en-CA" dirty="0"/>
          </a:p>
        </p:txBody>
      </p:sp>
      <p:sp>
        <p:nvSpPr>
          <p:cNvPr id="3" name="Content Placeholder 2"/>
          <p:cNvSpPr>
            <a:spLocks noGrp="1"/>
          </p:cNvSpPr>
          <p:nvPr>
            <p:ph idx="1"/>
          </p:nvPr>
        </p:nvSpPr>
        <p:spPr/>
        <p:txBody>
          <a:bodyPr/>
          <a:lstStyle/>
          <a:p>
            <a:r>
              <a:rPr lang="en-CA" dirty="0"/>
              <a:t>A statement is a collection of operations </a:t>
            </a:r>
            <a:r>
              <a:rPr lang="en-CA" dirty="0" smtClean="0"/>
              <a:t>and/or function </a:t>
            </a:r>
            <a:r>
              <a:rPr lang="en-CA" dirty="0"/>
              <a:t>calls that are terminated by a semi-colon</a:t>
            </a:r>
          </a:p>
          <a:p>
            <a:r>
              <a:rPr lang="en-CA" dirty="0"/>
              <a:t>A statement may </a:t>
            </a:r>
            <a:r>
              <a:rPr lang="en-CA" dirty="0" smtClean="0"/>
              <a:t>always be described as an action that is being performed on data</a:t>
            </a:r>
          </a:p>
        </p:txBody>
      </p:sp>
    </p:spTree>
    <p:extLst>
      <p:ext uri="{BB962C8B-B14F-4D97-AF65-F5344CB8AC3E}">
        <p14:creationId xmlns:p14="http://schemas.microsoft.com/office/powerpoint/2010/main" val="137419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Statements</a:t>
            </a:r>
            <a:endParaRPr lang="en-CA" dirty="0"/>
          </a:p>
        </p:txBody>
      </p:sp>
      <p:sp>
        <p:nvSpPr>
          <p:cNvPr id="3" name="Content Placeholder 2"/>
          <p:cNvSpPr>
            <a:spLocks noGrp="1"/>
          </p:cNvSpPr>
          <p:nvPr>
            <p:ph idx="1"/>
          </p:nvPr>
        </p:nvSpPr>
        <p:spPr/>
        <p:txBody>
          <a:bodyPr/>
          <a:lstStyle/>
          <a:p>
            <a:pPr lvl="0"/>
            <a:r>
              <a:rPr lang="en-CA" dirty="0">
                <a:solidFill>
                  <a:prstClr val="black"/>
                </a:solidFill>
              </a:rPr>
              <a:t>Some sample statements from the </a:t>
            </a:r>
            <a:r>
              <a:rPr lang="en-CA" cap="small" dirty="0">
                <a:solidFill>
                  <a:prstClr val="black"/>
                </a:solidFill>
              </a:rPr>
              <a:t>nasa</a:t>
            </a:r>
            <a:r>
              <a:rPr lang="en-CA" dirty="0">
                <a:solidFill>
                  <a:prstClr val="black"/>
                </a:solidFill>
              </a:rPr>
              <a:t> core Flight System Memory Manager </a:t>
            </a:r>
            <a:r>
              <a:rPr lang="en-CA" dirty="0" smtClean="0">
                <a:solidFill>
                  <a:prstClr val="black"/>
                </a:solidFill>
              </a:rPr>
              <a:t>Application:</a:t>
            </a:r>
            <a:endParaRPr lang="en-CA" dirty="0">
              <a:solidFill>
                <a:prstClr val="black"/>
              </a:solidFill>
            </a:endParaRPr>
          </a:p>
          <a:p>
            <a:pPr marL="400050" lvl="1" indent="0">
              <a:buNone/>
            </a:pPr>
            <a:endParaRPr lang="pt-BR" sz="1600" b="1" dirty="0" smtClean="0">
              <a:solidFill>
                <a:srgbClr val="FF0000"/>
              </a:solidFill>
              <a:latin typeface="Consolas" panose="020B0609020204030204" pitchFamily="49" charset="0"/>
              <a:cs typeface="Consolas" panose="020B0609020204030204" pitchFamily="49" charset="0"/>
            </a:endParaRPr>
          </a:p>
          <a:p>
            <a:pPr marL="400050" lvl="1" indent="0">
              <a:buNone/>
            </a:pPr>
            <a:r>
              <a:rPr lang="pt-BR" sz="1600" dirty="0" smtClean="0">
                <a:latin typeface="Consolas" panose="020B0609020204030204" pitchFamily="49" charset="0"/>
                <a:cs typeface="Consolas" panose="020B0609020204030204" pitchFamily="49" charset="0"/>
              </a:rPr>
              <a:t>Valid = FALSE;</a:t>
            </a:r>
          </a:p>
          <a:p>
            <a:pPr marL="400050" lvl="1" indent="0">
              <a:buNone/>
            </a:pPr>
            <a:r>
              <a:rPr lang="pt-BR" sz="1600" dirty="0" smtClean="0">
                <a:latin typeface="Consolas" panose="020B0609020204030204" pitchFamily="49" charset="0"/>
                <a:cs typeface="Consolas" panose="020B0609020204030204" pitchFamily="49" charset="0"/>
              </a:rPr>
              <a:t>BytesRemaining </a:t>
            </a:r>
            <a:r>
              <a:rPr lang="pt-BR" sz="1600" dirty="0">
                <a:latin typeface="Consolas" panose="020B0609020204030204" pitchFamily="49" charset="0"/>
                <a:cs typeface="Consolas" panose="020B0609020204030204" pitchFamily="49" charset="0"/>
              </a:rPr>
              <a:t>= 0;</a:t>
            </a:r>
          </a:p>
          <a:p>
            <a:pPr marL="400050" lvl="1" indent="0">
              <a:buNone/>
            </a:pPr>
            <a:r>
              <a:rPr lang="pt-BR" sz="1600" dirty="0" smtClean="0">
                <a:latin typeface="Consolas" panose="020B0609020204030204" pitchFamily="49" charset="0"/>
                <a:cs typeface="Consolas" panose="020B0609020204030204" pitchFamily="49" charset="0"/>
              </a:rPr>
              <a:t>MM_AppData.ErrCounter</a:t>
            </a:r>
            <a:r>
              <a:rPr lang="pt-BR" sz="1600" dirty="0">
                <a:latin typeface="Consolas" panose="020B0609020204030204" pitchFamily="49" charset="0"/>
                <a:cs typeface="Consolas" panose="020B0609020204030204" pitchFamily="49" charset="0"/>
              </a:rPr>
              <a:t>++;</a:t>
            </a:r>
          </a:p>
          <a:p>
            <a:pPr marL="400050" lvl="1" indent="0">
              <a:buNone/>
            </a:pPr>
            <a:r>
              <a:rPr lang="pt-BR" sz="1600" dirty="0" smtClean="0">
                <a:latin typeface="Consolas" panose="020B0609020204030204" pitchFamily="49" charset="0"/>
                <a:cs typeface="Consolas" panose="020B0609020204030204" pitchFamily="49" charset="0"/>
              </a:rPr>
              <a:t>CFE_EVS_SendEvent(MM_PSP_READ_ERR_EID</a:t>
            </a:r>
            <a:r>
              <a:rPr lang="pt-BR" sz="1600" dirty="0">
                <a:latin typeface="Consolas" panose="020B0609020204030204" pitchFamily="49" charset="0"/>
                <a:cs typeface="Consolas" panose="020B0609020204030204" pitchFamily="49" charset="0"/>
              </a:rPr>
              <a:t>, CFE_EVS_ERROR,</a:t>
            </a:r>
          </a:p>
          <a:p>
            <a:pPr marL="400050" lvl="1" indent="0">
              <a:buNone/>
            </a:pPr>
            <a:r>
              <a:rPr lang="pt-BR" sz="1600" dirty="0" smtClean="0">
                <a:latin typeface="Consolas" panose="020B0609020204030204" pitchFamily="49" charset="0"/>
                <a:cs typeface="Consolas" panose="020B0609020204030204" pitchFamily="49" charset="0"/>
              </a:rPr>
              <a:t>                 </a:t>
            </a:r>
            <a:r>
              <a:rPr lang="pt-BR" sz="1600" dirty="0">
                <a:latin typeface="Consolas" panose="020B0609020204030204" pitchFamily="49" charset="0"/>
                <a:cs typeface="Consolas" panose="020B0609020204030204" pitchFamily="49" charset="0"/>
              </a:rPr>
              <a:t>"PSP read memory error: RC=0x%08X, </a:t>
            </a:r>
            <a:r>
              <a:rPr lang="pt-BR" sz="1600" dirty="0" smtClean="0">
                <a:latin typeface="Consolas" panose="020B0609020204030204" pitchFamily="49" charset="0"/>
                <a:cs typeface="Consolas" panose="020B0609020204030204" pitchFamily="49" charset="0"/>
              </a:rPr>
              <a:t>"</a:t>
            </a:r>
          </a:p>
          <a:p>
            <a:pPr marL="400050" lvl="1" indent="0">
              <a:buNone/>
            </a:pPr>
            <a:r>
              <a:rPr lang="pt-BR" sz="1600" dirty="0" smtClean="0">
                <a:latin typeface="Consolas" panose="020B0609020204030204" pitchFamily="49" charset="0"/>
                <a:cs typeface="Consolas" panose="020B0609020204030204" pitchFamily="49" charset="0"/>
              </a:rPr>
              <a:t>                 "Src=0x%08X</a:t>
            </a:r>
            <a:r>
              <a:rPr lang="pt-BR" sz="1600" dirty="0">
                <a:latin typeface="Consolas" panose="020B0609020204030204" pitchFamily="49" charset="0"/>
                <a:cs typeface="Consolas" panose="020B0609020204030204" pitchFamily="49" charset="0"/>
              </a:rPr>
              <a:t>, Tgt=0x%08X, Type=MEM16", </a:t>
            </a:r>
          </a:p>
          <a:p>
            <a:pPr marL="400050" lvl="1" indent="0">
              <a:buNone/>
            </a:pPr>
            <a:r>
              <a:rPr lang="pt-BR" sz="1600" dirty="0">
                <a:latin typeface="Consolas" panose="020B0609020204030204" pitchFamily="49" charset="0"/>
                <a:cs typeface="Consolas" panose="020B0609020204030204" pitchFamily="49" charset="0"/>
              </a:rPr>
              <a:t>                </a:t>
            </a:r>
            <a:r>
              <a:rPr lang="pt-BR" sz="1600" dirty="0" smtClean="0">
                <a:latin typeface="Consolas" panose="020B0609020204030204" pitchFamily="49" charset="0"/>
                <a:cs typeface="Consolas" panose="020B0609020204030204" pitchFamily="49" charset="0"/>
              </a:rPr>
              <a:t>  (unsigned int)PSP_Status,</a:t>
            </a:r>
          </a:p>
          <a:p>
            <a:pPr marL="400050" lvl="1" indent="0">
              <a:buNone/>
            </a:pPr>
            <a:r>
              <a:rPr lang="pt-BR" sz="1600" dirty="0">
                <a:latin typeface="Consolas" panose="020B0609020204030204" pitchFamily="49" charset="0"/>
                <a:cs typeface="Consolas" panose="020B0609020204030204" pitchFamily="49" charset="0"/>
              </a:rPr>
              <a:t> </a:t>
            </a:r>
            <a:r>
              <a:rPr lang="pt-BR" sz="1600" dirty="0" smtClean="0">
                <a:latin typeface="Consolas" panose="020B0609020204030204" pitchFamily="49" charset="0"/>
                <a:cs typeface="Consolas" panose="020B0609020204030204" pitchFamily="49" charset="0"/>
              </a:rPr>
              <a:t>                 </a:t>
            </a:r>
            <a:r>
              <a:rPr lang="pt-BR" sz="1600" dirty="0">
                <a:latin typeface="Consolas" panose="020B0609020204030204" pitchFamily="49" charset="0"/>
                <a:cs typeface="Consolas" panose="020B0609020204030204" pitchFamily="49" charset="0"/>
              </a:rPr>
              <a:t>(unsigned int)DataPointer16</a:t>
            </a:r>
            <a:r>
              <a:rPr lang="pt-BR" sz="1600" dirty="0" smtClean="0">
                <a:latin typeface="Consolas" panose="020B0609020204030204" pitchFamily="49" charset="0"/>
                <a:cs typeface="Consolas" panose="020B0609020204030204" pitchFamily="49" charset="0"/>
              </a:rPr>
              <a:t>,</a:t>
            </a:r>
          </a:p>
          <a:p>
            <a:pPr marL="400050" lvl="1" indent="0">
              <a:buNone/>
            </a:pPr>
            <a:r>
              <a:rPr lang="pt-BR" sz="1600" dirty="0">
                <a:latin typeface="Consolas" panose="020B0609020204030204" pitchFamily="49" charset="0"/>
                <a:cs typeface="Consolas" panose="020B0609020204030204" pitchFamily="49" charset="0"/>
              </a:rPr>
              <a:t> </a:t>
            </a:r>
            <a:r>
              <a:rPr lang="pt-BR" sz="1600" dirty="0" smtClean="0">
                <a:latin typeface="Consolas" panose="020B0609020204030204" pitchFamily="49" charset="0"/>
                <a:cs typeface="Consolas" panose="020B0609020204030204" pitchFamily="49" charset="0"/>
              </a:rPr>
              <a:t>                 </a:t>
            </a:r>
            <a:r>
              <a:rPr lang="pt-BR" sz="1600" dirty="0">
                <a:latin typeface="Consolas" panose="020B0609020204030204" pitchFamily="49" charset="0"/>
                <a:cs typeface="Consolas" panose="020B0609020204030204" pitchFamily="49" charset="0"/>
              </a:rPr>
              <a:t>(unsigned int)&amp;ioBuffer16[i</a:t>
            </a:r>
            <a:r>
              <a:rPr lang="pt-BR" sz="1600" dirty="0" smtClean="0">
                <a:latin typeface="Consolas" panose="020B0609020204030204" pitchFamily="49" charset="0"/>
                <a:cs typeface="Consolas" panose="020B0609020204030204" pitchFamily="49" charset="0"/>
              </a:rPr>
              <a:t>] );</a:t>
            </a:r>
            <a:endParaRPr lang="pt-BR" sz="1600" dirty="0">
              <a:latin typeface="Consolas" panose="020B0609020204030204" pitchFamily="49" charset="0"/>
              <a:cs typeface="Consolas" panose="020B0609020204030204" pitchFamily="49" charset="0"/>
            </a:endParaRPr>
          </a:p>
          <a:p>
            <a:pPr marL="400050" lvl="1" indent="0">
              <a:buNone/>
            </a:pPr>
            <a:r>
              <a:rPr lang="pt-BR" sz="1600" dirty="0" smtClean="0">
                <a:latin typeface="Consolas" panose="020B0609020204030204" pitchFamily="49" charset="0"/>
                <a:cs typeface="Consolas" panose="020B0609020204030204" pitchFamily="49" charset="0"/>
              </a:rPr>
              <a:t>break;</a:t>
            </a:r>
            <a:endParaRPr lang="pt-BR"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0896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block of statements</a:t>
            </a:r>
            <a:endParaRPr lang="en-CA" dirty="0"/>
          </a:p>
        </p:txBody>
      </p:sp>
      <p:sp>
        <p:nvSpPr>
          <p:cNvPr id="3" name="Content Placeholder 2"/>
          <p:cNvSpPr>
            <a:spLocks noGrp="1"/>
          </p:cNvSpPr>
          <p:nvPr>
            <p:ph idx="1"/>
          </p:nvPr>
        </p:nvSpPr>
        <p:spPr/>
        <p:txBody>
          <a:bodyPr/>
          <a:lstStyle/>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#include &lt;iostream&gt;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int main();</a:t>
            </a:r>
          </a:p>
          <a:p>
            <a:pPr marL="0" indent="0">
              <a:buNone/>
            </a:pPr>
            <a:endParaRPr lang="en-CA" dirty="0">
              <a:solidFill>
                <a:schemeClr val="bg1">
                  <a:lumMod val="50000"/>
                </a:schemeClr>
              </a:solidFill>
              <a:latin typeface="Consolas" panose="020B0609020204030204" pitchFamily="49" charset="0"/>
              <a:cs typeface="Consolas" panose="020B0609020204030204" pitchFamily="49" charset="0"/>
            </a:endParaRPr>
          </a:p>
          <a:p>
            <a:pPr marL="0" indent="0">
              <a:buNone/>
            </a:pPr>
            <a:r>
              <a:rPr lang="en-CA" dirty="0">
                <a:solidFill>
                  <a:schemeClr val="bg1">
                    <a:lumMod val="50000"/>
                  </a:schemeClr>
                </a:solidFill>
                <a:latin typeface="Consolas" panose="020B0609020204030204" pitchFamily="49" charset="0"/>
                <a:cs typeface="Consolas" panose="020B0609020204030204" pitchFamily="49" charset="0"/>
              </a:rPr>
              <a:t>int main() </a:t>
            </a:r>
            <a:r>
              <a:rPr lang="en-CA" b="1" dirty="0">
                <a:solidFill>
                  <a:srgbClr val="FF0000"/>
                </a:solidFill>
                <a:latin typeface="Consolas" panose="020B0609020204030204" pitchFamily="49" charset="0"/>
                <a:cs typeface="Consolas" panose="020B0609020204030204" pitchFamily="49" charset="0"/>
              </a:rPr>
              <a:t>{</a:t>
            </a:r>
          </a:p>
          <a:p>
            <a:pPr marL="0" indent="0">
              <a:buNone/>
            </a:pPr>
            <a:r>
              <a:rPr lang="en-CA" b="1" dirty="0">
                <a:solidFill>
                  <a:srgbClr val="7F1F1F"/>
                </a:solidFill>
                <a:latin typeface="Consolas" panose="020B0609020204030204" pitchFamily="49" charset="0"/>
                <a:cs typeface="Consolas" panose="020B0609020204030204" pitchFamily="49" charset="0"/>
              </a:rPr>
              <a:t>	</a:t>
            </a:r>
            <a:r>
              <a:rPr lang="en-CA" dirty="0">
                <a:solidFill>
                  <a:srgbClr val="FF7F7F"/>
                </a:solidFill>
                <a:latin typeface="Consolas" panose="020B0609020204030204" pitchFamily="49" charset="0"/>
                <a:cs typeface="Consolas" panose="020B0609020204030204" pitchFamily="49" charset="0"/>
              </a:rPr>
              <a:t>std::cout &lt;&lt; "Hello world!";</a:t>
            </a:r>
          </a:p>
          <a:p>
            <a:pPr marL="0" indent="0">
              <a:buNone/>
            </a:pPr>
            <a:r>
              <a:rPr lang="en-CA" dirty="0">
                <a:solidFill>
                  <a:srgbClr val="FF7F7F"/>
                </a:solidFill>
                <a:latin typeface="Consolas" panose="020B0609020204030204" pitchFamily="49" charset="0"/>
                <a:cs typeface="Consolas" panose="020B0609020204030204" pitchFamily="49" charset="0"/>
              </a:rPr>
              <a:t>	std::cout &lt;&lt; std::endl;</a:t>
            </a:r>
          </a:p>
          <a:p>
            <a:pPr marL="0" indent="0">
              <a:buNone/>
            </a:pPr>
            <a:endParaRPr lang="en-CA" dirty="0">
              <a:solidFill>
                <a:srgbClr val="FF7F7F"/>
              </a:solidFill>
              <a:latin typeface="Consolas" panose="020B0609020204030204" pitchFamily="49" charset="0"/>
              <a:cs typeface="Consolas" panose="020B0609020204030204" pitchFamily="49" charset="0"/>
            </a:endParaRPr>
          </a:p>
          <a:p>
            <a:pPr marL="0" indent="0">
              <a:buNone/>
            </a:pPr>
            <a:r>
              <a:rPr lang="en-CA" dirty="0">
                <a:solidFill>
                  <a:srgbClr val="FF7F7F"/>
                </a:solidFill>
                <a:latin typeface="Consolas" panose="020B0609020204030204" pitchFamily="49" charset="0"/>
                <a:cs typeface="Consolas" panose="020B0609020204030204" pitchFamily="49" charset="0"/>
              </a:rPr>
              <a:t>	return 0;</a:t>
            </a:r>
          </a:p>
          <a:p>
            <a:pPr marL="0" indent="0">
              <a:buNone/>
            </a:pPr>
            <a:r>
              <a:rPr lang="en-CA" b="1" dirty="0">
                <a:solidFill>
                  <a:srgbClr val="FF0000"/>
                </a:solidFill>
                <a:latin typeface="Consolas" panose="020B0609020204030204" pitchFamily="49" charset="0"/>
                <a:cs typeface="Consolas" panose="020B0609020204030204" pitchFamily="49" charset="0"/>
              </a:rPr>
              <a:t>}</a:t>
            </a:r>
          </a:p>
          <a:p>
            <a:pPr marL="0" indent="0">
              <a:buNone/>
            </a:pPr>
            <a:endParaRPr lang="en-CA" dirty="0" smtClean="0"/>
          </a:p>
        </p:txBody>
      </p:sp>
    </p:spTree>
    <p:extLst>
      <p:ext uri="{BB962C8B-B14F-4D97-AF65-F5344CB8AC3E}">
        <p14:creationId xmlns:p14="http://schemas.microsoft.com/office/powerpoint/2010/main" val="2848769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t>A </a:t>
            </a:r>
            <a:r>
              <a:rPr lang="en-CA" i="1" dirty="0" smtClean="0"/>
              <a:t>block of statements </a:t>
            </a:r>
            <a:r>
              <a:rPr lang="en-CA" dirty="0" smtClean="0"/>
              <a:t>is zero or more statements surrounded by braces</a:t>
            </a:r>
          </a:p>
          <a:p>
            <a:pPr lvl="1"/>
            <a:r>
              <a:rPr lang="en-CA" dirty="0" smtClean="0"/>
              <a:t>Statements are executed one at a time in the order in which they appear</a:t>
            </a:r>
          </a:p>
          <a:p>
            <a:pPr lvl="1"/>
            <a:r>
              <a:rPr lang="en-CA" dirty="0" smtClean="0"/>
              <a:t>One statement must finish executing before the next starts</a:t>
            </a:r>
          </a:p>
        </p:txBody>
      </p:sp>
      <p:sp>
        <p:nvSpPr>
          <p:cNvPr id="4" name="Content Placeholder 2"/>
          <p:cNvSpPr txBox="1">
            <a:spLocks/>
          </p:cNvSpPr>
          <p:nvPr/>
        </p:nvSpPr>
        <p:spPr bwMode="auto">
          <a:xfrm>
            <a:off x="455323" y="1603399"/>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just" rtl="0" eaLnBrk="0" fontAlgn="base" hangingPunct="0">
              <a:spcBef>
                <a:spcPct val="20000"/>
              </a:spcBef>
              <a:spcAft>
                <a:spcPct val="0"/>
              </a:spcAft>
              <a:buFont typeface="Arial" panose="020B0604020202020204" pitchFamily="34" charset="0"/>
              <a:buChar char="•"/>
              <a:defRPr sz="2000" kern="1200">
                <a:solidFill>
                  <a:schemeClr val="tx1"/>
                </a:solidFill>
                <a:latin typeface="Georgia" panose="02040502050405020303" pitchFamily="18"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sz="1800" kern="1200">
                <a:solidFill>
                  <a:schemeClr val="tx1"/>
                </a:solidFill>
                <a:latin typeface="Georgia" panose="02040502050405020303" pitchFamily="18"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1600" kern="1200">
                <a:solidFill>
                  <a:schemeClr val="tx1"/>
                </a:solidFill>
                <a:latin typeface="Georgia" panose="02040502050405020303" pitchFamily="18"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CA" dirty="0" smtClean="0">
              <a:solidFill>
                <a:schemeClr val="bg1">
                  <a:lumMod val="50000"/>
                </a:schemeClr>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CA" b="1" dirty="0" smtClean="0">
                <a:solidFill>
                  <a:srgbClr val="FF0000"/>
                </a:solidFill>
                <a:latin typeface="Consolas" panose="020B0609020204030204" pitchFamily="49" charset="0"/>
                <a:cs typeface="Consolas" panose="020B0609020204030204" pitchFamily="49" charset="0"/>
              </a:rPr>
              <a:t>{</a:t>
            </a:r>
          </a:p>
          <a:p>
            <a:pPr marL="0" indent="0">
              <a:buNone/>
            </a:pPr>
            <a:r>
              <a:rPr lang="en-CA" b="1" dirty="0" smtClean="0">
                <a:solidFill>
                  <a:srgbClr val="7F1F1F"/>
                </a:solidFill>
                <a:latin typeface="Consolas" panose="020B0609020204030204" pitchFamily="49" charset="0"/>
                <a:cs typeface="Consolas" panose="020B0609020204030204" pitchFamily="49" charset="0"/>
              </a:rPr>
              <a:t>	</a:t>
            </a:r>
            <a:r>
              <a:rPr lang="en-CA" dirty="0">
                <a:solidFill>
                  <a:srgbClr val="FF7F7F"/>
                </a:solidFill>
                <a:latin typeface="Consolas" panose="020B0609020204030204" pitchFamily="49" charset="0"/>
                <a:cs typeface="Consolas" panose="020B0609020204030204" pitchFamily="49" charset="0"/>
              </a:rPr>
              <a:t>std::cout &lt;&lt; "Hello world!";</a:t>
            </a:r>
          </a:p>
          <a:p>
            <a:pPr marL="0" indent="0">
              <a:buNone/>
            </a:pPr>
            <a:r>
              <a:rPr lang="en-CA" dirty="0">
                <a:solidFill>
                  <a:srgbClr val="FF7F7F"/>
                </a:solidFill>
                <a:latin typeface="Consolas" panose="020B0609020204030204" pitchFamily="49" charset="0"/>
                <a:cs typeface="Consolas" panose="020B0609020204030204" pitchFamily="49" charset="0"/>
              </a:rPr>
              <a:t>	std::cout &lt;&lt; std::endl;</a:t>
            </a:r>
          </a:p>
          <a:p>
            <a:pPr marL="0" indent="0">
              <a:buNone/>
            </a:pPr>
            <a:endParaRPr lang="en-CA" dirty="0">
              <a:solidFill>
                <a:srgbClr val="FF7F7F"/>
              </a:solidFill>
              <a:latin typeface="Consolas" panose="020B0609020204030204" pitchFamily="49" charset="0"/>
              <a:cs typeface="Consolas" panose="020B0609020204030204" pitchFamily="49" charset="0"/>
            </a:endParaRPr>
          </a:p>
          <a:p>
            <a:pPr marL="0" indent="0">
              <a:buNone/>
            </a:pPr>
            <a:r>
              <a:rPr lang="en-CA" dirty="0">
                <a:solidFill>
                  <a:srgbClr val="FF7F7F"/>
                </a:solidFill>
                <a:latin typeface="Consolas" panose="020B0609020204030204" pitchFamily="49" charset="0"/>
                <a:cs typeface="Consolas" panose="020B0609020204030204" pitchFamily="49" charset="0"/>
              </a:rPr>
              <a:t>	return 0;</a:t>
            </a:r>
          </a:p>
          <a:p>
            <a:pPr marL="0" indent="0">
              <a:buFont typeface="Arial" panose="020B0604020202020204" pitchFamily="34" charset="0"/>
              <a:buNone/>
            </a:pPr>
            <a:r>
              <a:rPr lang="en-CA" b="1" dirty="0" smtClean="0">
                <a:solidFill>
                  <a:srgbClr val="FF0000"/>
                </a:solidFill>
                <a:latin typeface="Consolas" panose="020B0609020204030204" pitchFamily="49" charset="0"/>
                <a:cs typeface="Consolas" panose="020B0609020204030204" pitchFamily="49" charset="0"/>
              </a:rPr>
              <a:t>}</a:t>
            </a:r>
          </a:p>
          <a:p>
            <a:pPr marL="0" indent="0">
              <a:buFont typeface="Arial" panose="020B0604020202020204" pitchFamily="34" charset="0"/>
              <a:buNone/>
            </a:pPr>
            <a:endParaRPr lang="en-CA" dirty="0" smtClean="0"/>
          </a:p>
        </p:txBody>
      </p:sp>
      <p:sp>
        <p:nvSpPr>
          <p:cNvPr id="2" name="Title 1"/>
          <p:cNvSpPr>
            <a:spLocks noGrp="1"/>
          </p:cNvSpPr>
          <p:nvPr>
            <p:ph type="title"/>
          </p:nvPr>
        </p:nvSpPr>
        <p:spPr/>
        <p:txBody>
          <a:bodyPr/>
          <a:lstStyle/>
          <a:p>
            <a:r>
              <a:rPr lang="en-CA" dirty="0" smtClean="0"/>
              <a:t>A block of statements</a:t>
            </a:r>
            <a:endParaRPr lang="en-CA" dirty="0"/>
          </a:p>
        </p:txBody>
      </p:sp>
    </p:spTree>
    <p:extLst>
      <p:ext uri="{BB962C8B-B14F-4D97-AF65-F5344CB8AC3E}">
        <p14:creationId xmlns:p14="http://schemas.microsoft.com/office/powerpoint/2010/main" val="358960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62179</TotalTime>
  <Words>804</Words>
  <Application>Microsoft Office PowerPoint</Application>
  <PresentationFormat>On-screen Show (4:3)</PresentationFormat>
  <Paragraphs>194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 Design</vt:lpstr>
      <vt:lpstr>Anatomy of a program</vt:lpstr>
      <vt:lpstr>Outline</vt:lpstr>
      <vt:lpstr>Pre-processor directives</vt:lpstr>
      <vt:lpstr>Pre-processor directives</vt:lpstr>
      <vt:lpstr>Statements</vt:lpstr>
      <vt:lpstr>Statements</vt:lpstr>
      <vt:lpstr>Statements</vt:lpstr>
      <vt:lpstr>A block of statements</vt:lpstr>
      <vt:lpstr>A block of statements</vt:lpstr>
      <vt:lpstr>A block of statements</vt:lpstr>
      <vt:lpstr>A block of statements</vt:lpstr>
      <vt:lpstr>Function declarations and definitions</vt:lpstr>
      <vt:lpstr>Function declarations</vt:lpstr>
      <vt:lpstr>Function definition</vt:lpstr>
      <vt:lpstr>Function definition</vt:lpstr>
      <vt:lpstr>Flow charts</vt:lpstr>
      <vt:lpstr>Flow charts</vt:lpstr>
      <vt:lpstr>Flow charts</vt:lpstr>
      <vt:lpstr>Summary</vt:lpstr>
      <vt:lpstr>References</vt:lpstr>
      <vt:lpstr>Acknowledgments</vt:lpstr>
      <vt:lpstr>Colophon </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Douglas Wilhelm Harder</cp:lastModifiedBy>
  <cp:revision>1213</cp:revision>
  <dcterms:created xsi:type="dcterms:W3CDTF">2009-09-11T23:00:44Z</dcterms:created>
  <dcterms:modified xsi:type="dcterms:W3CDTF">2018-09-06T21:24:19Z</dcterms:modified>
</cp:coreProperties>
</file>