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handoutMasterIdLst>
    <p:handoutMasterId r:id="rId19"/>
  </p:handoutMasterIdLst>
  <p:sldIdLst>
    <p:sldId id="547" r:id="rId2"/>
    <p:sldId id="550" r:id="rId3"/>
    <p:sldId id="793" r:id="rId4"/>
    <p:sldId id="808" r:id="rId5"/>
    <p:sldId id="828" r:id="rId6"/>
    <p:sldId id="829" r:id="rId7"/>
    <p:sldId id="830" r:id="rId8"/>
    <p:sldId id="831" r:id="rId9"/>
    <p:sldId id="822" r:id="rId10"/>
    <p:sldId id="826" r:id="rId11"/>
    <p:sldId id="825" r:id="rId12"/>
    <p:sldId id="827" r:id="rId13"/>
    <p:sldId id="562" r:id="rId14"/>
    <p:sldId id="554" r:id="rId15"/>
    <p:sldId id="552" r:id="rId16"/>
    <p:sldId id="55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CC3300"/>
    <a:srgbClr val="FF7F7F"/>
    <a:srgbClr val="7F1F1F"/>
    <a:srgbClr val="7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1" autoAdjust="0"/>
    <p:restoredTop sz="94660"/>
  </p:normalViewPr>
  <p:slideViewPr>
    <p:cSldViewPr>
      <p:cViewPr varScale="1">
        <p:scale>
          <a:sx n="65" d="100"/>
          <a:sy n="65" d="100"/>
        </p:scale>
        <p:origin x="-204" y="-114"/>
      </p:cViewPr>
      <p:guideLst>
        <p:guide orient="horz" pos="2160"/>
        <p:guide pos="2880"/>
      </p:guideLst>
    </p:cSldViewPr>
  </p:slideViewPr>
  <p:notesTextViewPr>
    <p:cViewPr>
      <p:scale>
        <a:sx n="100" d="100"/>
        <a:sy n="100" d="100"/>
      </p:scale>
      <p:origin x="0" y="0"/>
    </p:cViewPr>
  </p:notesTextViewPr>
  <p:notesViewPr>
    <p:cSldViewPr>
      <p:cViewPr varScale="1">
        <p:scale>
          <a:sx n="90" d="100"/>
          <a:sy n="90" d="100"/>
        </p:scale>
        <p:origin x="-37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2E8B3F-6C5A-4B25-BF01-B9CB9706263B}" type="datetimeFigureOut">
              <a:rPr lang="en-CA" smtClean="0"/>
              <a:t>07/09/2018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6729F5-A69B-472A-BBDE-AD04EDC179DE}" type="slidenum">
              <a:rPr lang="en-CA" smtClean="0"/>
              <a:t>‹#›</a:t>
            </a:fld>
            <a:endParaRPr lang="en-CA"/>
          </a:p>
        </p:txBody>
      </p:sp>
    </p:spTree>
    <p:extLst>
      <p:ext uri="{BB962C8B-B14F-4D97-AF65-F5344CB8AC3E}">
        <p14:creationId xmlns:p14="http://schemas.microsoft.com/office/powerpoint/2010/main" val="212380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9/7/2018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3" descr="C:\Users\dwharder\Desktop\ece.150.png"/>
          <p:cNvPicPr>
            <a:picLocks noChangeAspect="1" noChangeArrowheads="1"/>
          </p:cNvPicPr>
          <p:nvPr userDrawn="1"/>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59471" y="5645346"/>
            <a:ext cx="1245391" cy="4583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918048" y="3111103"/>
            <a:ext cx="6046440" cy="1470025"/>
          </a:xfrm>
        </p:spPr>
        <p:txBody>
          <a:bodyPr>
            <a:normAutofit/>
          </a:bodyPr>
          <a:lstStyle>
            <a:lvl1pPr>
              <a:defRPr sz="4000" b="1">
                <a:solidFill>
                  <a:schemeClr val="bg1">
                    <a:lumMod val="95000"/>
                  </a:schemeClr>
                </a:solidFill>
              </a:defRPr>
            </a:lvl1pPr>
          </a:lstStyle>
          <a:p>
            <a:r>
              <a:rPr lang="en-US" dirty="0" smtClean="0"/>
              <a:t>Click to edit Master title style</a:t>
            </a:r>
            <a:endParaRPr lang="en-CA" dirty="0"/>
          </a:p>
        </p:txBody>
      </p:sp>
      <p:sp>
        <p:nvSpPr>
          <p:cNvPr id="6" name="Text Box 14"/>
          <p:cNvSpPr txBox="1">
            <a:spLocks noChangeArrowheads="1"/>
          </p:cNvSpPr>
          <p:nvPr userDrawn="1"/>
        </p:nvSpPr>
        <p:spPr bwMode="auto">
          <a:xfrm>
            <a:off x="3779838" y="260350"/>
            <a:ext cx="5040312" cy="400050"/>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US" sz="2000" cap="small" baseline="0" dirty="0" smtClean="0">
                <a:solidFill>
                  <a:schemeClr val="bg1"/>
                </a:solidFill>
                <a:latin typeface="Constantia" panose="02030602050306030303" pitchFamily="18" charset="0"/>
                <a:cs typeface="Arial" pitchFamily="34" charset="0"/>
              </a:rPr>
              <a:t>ece</a:t>
            </a:r>
            <a:r>
              <a:rPr lang="en-US" sz="2000" dirty="0" smtClean="0">
                <a:solidFill>
                  <a:schemeClr val="bg1"/>
                </a:solidFill>
                <a:latin typeface="Constantia" panose="02030602050306030303" pitchFamily="18" charset="0"/>
                <a:cs typeface="Arial" pitchFamily="34" charset="0"/>
              </a:rPr>
              <a:t> 150</a:t>
            </a:r>
            <a:r>
              <a:rPr lang="en-US" sz="2000" dirty="0" smtClean="0">
                <a:solidFill>
                  <a:schemeClr val="bg1"/>
                </a:solidFill>
                <a:latin typeface="Georgia" panose="02040502050405020303" pitchFamily="18" charset="0"/>
                <a:cs typeface="Arial" pitchFamily="34" charset="0"/>
              </a:rPr>
              <a:t> </a:t>
            </a:r>
            <a:r>
              <a:rPr lang="en-US" sz="2000" i="1" dirty="0" smtClean="0">
                <a:solidFill>
                  <a:schemeClr val="bg1"/>
                </a:solidFill>
                <a:latin typeface="Georgia" panose="02040502050405020303" pitchFamily="18" charset="0"/>
                <a:cs typeface="Arial" pitchFamily="34" charset="0"/>
              </a:rPr>
              <a:t>Fundamentals of Programming</a:t>
            </a:r>
            <a:endParaRPr lang="en-US" sz="2000" i="1" dirty="0">
              <a:solidFill>
                <a:schemeClr val="bg1"/>
              </a:solidFill>
              <a:latin typeface="Georgia" panose="02040502050405020303" pitchFamily="18" charset="0"/>
              <a:cs typeface="Arial" pitchFamily="34" charset="0"/>
            </a:endParaRPr>
          </a:p>
        </p:txBody>
      </p:sp>
      <p:sp>
        <p:nvSpPr>
          <p:cNvPr id="7" name="Text Box 14"/>
          <p:cNvSpPr txBox="1">
            <a:spLocks noChangeArrowheads="1"/>
          </p:cNvSpPr>
          <p:nvPr userDrawn="1"/>
        </p:nvSpPr>
        <p:spPr bwMode="auto">
          <a:xfrm>
            <a:off x="6156498" y="5576753"/>
            <a:ext cx="2807990" cy="1092607"/>
          </a:xfrm>
          <a:prstGeom prst="rect">
            <a:avLst/>
          </a:prstGeom>
          <a:noFill/>
          <a:ln w="9525">
            <a:noFill/>
            <a:miter lim="800000"/>
            <a:headEnd/>
            <a:tailEnd/>
          </a:ln>
          <a:effectLst>
            <a:outerShdw blurRad="50800" dist="25400" dir="2700000" algn="tl" rotWithShape="0">
              <a:prstClr val="black"/>
            </a:outerShdw>
          </a:effectLst>
        </p:spPr>
        <p:txBody>
          <a:bodyPr wrap="square">
            <a:spAutoFit/>
          </a:bodyPr>
          <a:lstStyle/>
          <a:p>
            <a:pPr defTabSz="457200">
              <a:spcBef>
                <a:spcPct val="20000"/>
              </a:spcBef>
              <a:defRPr/>
            </a:pPr>
            <a:r>
              <a:rPr lang="en-US" sz="1100" b="0" kern="0" dirty="0" smtClean="0">
                <a:solidFill>
                  <a:srgbClr val="FFFFFF"/>
                </a:solidFill>
                <a:latin typeface="Georgia" panose="02040502050405020303" pitchFamily="18" charset="0"/>
                <a:ea typeface="ＭＳ Ｐゴシック" charset="-128"/>
                <a:cs typeface="Arial" pitchFamily="34" charset="0"/>
              </a:rPr>
              <a:t>Prof. Hiren Patel, Ph.D.</a:t>
            </a:r>
          </a:p>
          <a:p>
            <a:pPr defTabSz="457200">
              <a:spcBef>
                <a:spcPct val="20000"/>
              </a:spcBef>
              <a:defRPr/>
            </a:pPr>
            <a:r>
              <a:rPr lang="en-US" sz="1100" b="0" kern="0" dirty="0" smtClean="0">
                <a:solidFill>
                  <a:srgbClr val="FFFFFF"/>
                </a:solidFill>
                <a:latin typeface="Georgia" panose="02040502050405020303" pitchFamily="18" charset="0"/>
                <a:ea typeface="ＭＳ Ｐゴシック" charset="-128"/>
                <a:cs typeface="Arial" pitchFamily="34" charset="0"/>
              </a:rPr>
              <a:t>Douglas </a:t>
            </a:r>
            <a:r>
              <a:rPr lang="en-US" sz="1100" b="0" kern="0" dirty="0">
                <a:solidFill>
                  <a:srgbClr val="FFFFFF"/>
                </a:solidFill>
                <a:latin typeface="Georgia" panose="02040502050405020303" pitchFamily="18" charset="0"/>
                <a:ea typeface="ＭＳ Ｐゴシック" charset="-128"/>
                <a:cs typeface="Arial" pitchFamily="34" charset="0"/>
              </a:rPr>
              <a:t>Wilhelm Harder, </a:t>
            </a:r>
            <a:r>
              <a:rPr lang="en-US" sz="1100" b="0" kern="0" dirty="0" err="1">
                <a:solidFill>
                  <a:srgbClr val="FFFFFF"/>
                </a:solidFill>
                <a:latin typeface="Georgia" panose="02040502050405020303" pitchFamily="18" charset="0"/>
                <a:ea typeface="ＭＳ Ｐゴシック" charset="-128"/>
                <a:cs typeface="Arial" pitchFamily="34" charset="0"/>
              </a:rPr>
              <a:t>M.Math</a:t>
            </a:r>
            <a:r>
              <a:rPr lang="en-US" sz="1100" b="0" kern="0" dirty="0">
                <a:solidFill>
                  <a:srgbClr val="FFFFFF"/>
                </a:solidFill>
                <a:latin typeface="Georgia" panose="02040502050405020303" pitchFamily="18" charset="0"/>
                <a:ea typeface="ＭＳ Ｐゴシック" charset="-128"/>
                <a:cs typeface="Arial" pitchFamily="34" charset="0"/>
              </a:rPr>
              <a:t>. LEL</a:t>
            </a:r>
          </a:p>
          <a:p>
            <a:pPr defTabSz="457200">
              <a:spcBef>
                <a:spcPct val="20000"/>
              </a:spcBef>
              <a:defRPr/>
            </a:pPr>
            <a:r>
              <a:rPr lang="en-US" sz="900" kern="0" dirty="0" smtClean="0">
                <a:solidFill>
                  <a:srgbClr val="FFFFFF"/>
                </a:solidFill>
                <a:latin typeface="Georgia" panose="02040502050405020303" pitchFamily="18" charset="0"/>
                <a:ea typeface="ＭＳ Ｐゴシック" charset="-128"/>
                <a:cs typeface="Arial" pitchFamily="34" charset="0"/>
              </a:rPr>
              <a:t>hdpatel@uwaterloo.ca    dwharder@uwaterloo.ca</a:t>
            </a:r>
          </a:p>
          <a:p>
            <a:pPr defTabSz="457200">
              <a:spcBef>
                <a:spcPct val="20000"/>
              </a:spcBef>
              <a:defRPr/>
            </a:pPr>
            <a:endParaRPr lang="en-CA" sz="800" dirty="0">
              <a:solidFill>
                <a:srgbClr val="FFFFFF"/>
              </a:solidFill>
              <a:latin typeface="Georgia" panose="02040502050405020303" pitchFamily="18" charset="0"/>
              <a:ea typeface="ＭＳ Ｐゴシック" charset="-128"/>
            </a:endParaRPr>
          </a:p>
          <a:p>
            <a:pPr defTabSz="457200">
              <a:spcBef>
                <a:spcPct val="20000"/>
              </a:spcBef>
              <a:defRPr/>
            </a:pPr>
            <a:r>
              <a:rPr lang="en-CA" sz="850" dirty="0">
                <a:solidFill>
                  <a:srgbClr val="FFFFFF"/>
                </a:solidFill>
                <a:latin typeface="Georgia" panose="02040502050405020303" pitchFamily="18" charset="0"/>
                <a:ea typeface="ＭＳ Ｐゴシック" charset="-128"/>
              </a:rPr>
              <a:t>© </a:t>
            </a:r>
            <a:r>
              <a:rPr lang="en-CA" sz="850" dirty="0" smtClean="0">
                <a:solidFill>
                  <a:srgbClr val="FFFFFF"/>
                </a:solidFill>
                <a:latin typeface="Georgia" panose="02040502050405020303" pitchFamily="18" charset="0"/>
                <a:ea typeface="ＭＳ Ｐゴシック" charset="-128"/>
              </a:rPr>
              <a:t>2018 </a:t>
            </a:r>
            <a:r>
              <a:rPr lang="en-CA" sz="850" dirty="0">
                <a:solidFill>
                  <a:srgbClr val="FFFFFF"/>
                </a:solidFill>
                <a:latin typeface="Georgia" panose="02040502050405020303" pitchFamily="18" charset="0"/>
                <a:ea typeface="ＭＳ Ｐゴシック" charset="-128"/>
              </a:rPr>
              <a:t>by Douglas Wilhelm </a:t>
            </a:r>
            <a:r>
              <a:rPr lang="en-CA" sz="850" dirty="0" smtClean="0">
                <a:solidFill>
                  <a:srgbClr val="FFFFFF"/>
                </a:solidFill>
                <a:latin typeface="Georgia" panose="02040502050405020303" pitchFamily="18" charset="0"/>
                <a:ea typeface="ＭＳ Ｐゴシック" charset="-128"/>
              </a:rPr>
              <a:t>Harder and Hiren Patel.</a:t>
            </a:r>
          </a:p>
          <a:p>
            <a:pPr defTabSz="457200">
              <a:spcBef>
                <a:spcPct val="20000"/>
              </a:spcBef>
              <a:defRPr/>
            </a:pPr>
            <a:r>
              <a:rPr lang="en-CA" sz="850" dirty="0" smtClean="0">
                <a:solidFill>
                  <a:srgbClr val="FFFFFF"/>
                </a:solidFill>
                <a:latin typeface="Georgia" panose="02040502050405020303" pitchFamily="18" charset="0"/>
                <a:ea typeface="ＭＳ Ｐゴシック" charset="-128"/>
              </a:rPr>
              <a:t>     Some </a:t>
            </a:r>
            <a:r>
              <a:rPr lang="en-CA" sz="850" dirty="0">
                <a:solidFill>
                  <a:srgbClr val="FFFFFF"/>
                </a:solidFill>
                <a:latin typeface="Georgia" panose="02040502050405020303" pitchFamily="18" charset="0"/>
                <a:ea typeface="ＭＳ Ｐゴシック" charset="-128"/>
              </a:rPr>
              <a:t>rights reserved</a:t>
            </a:r>
            <a:r>
              <a:rPr lang="en-CA" sz="850" dirty="0" smtClean="0">
                <a:solidFill>
                  <a:srgbClr val="FFFFFF"/>
                </a:solidFill>
                <a:latin typeface="Georgia" panose="02040502050405020303" pitchFamily="18" charset="0"/>
                <a:ea typeface="ＭＳ Ｐゴシック" charset="-128"/>
              </a:rPr>
              <a:t>.</a:t>
            </a:r>
            <a:endParaRPr lang="en-US" sz="850" kern="0" dirty="0">
              <a:solidFill>
                <a:srgbClr val="FFFFFF"/>
              </a:solidFill>
              <a:latin typeface="Georgia" panose="02040502050405020303" pitchFamily="18" charset="0"/>
              <a:ea typeface="ＭＳ Ｐゴシック" charset="-128"/>
              <a:cs typeface="Arial" pitchFamily="34" charset="0"/>
            </a:endParaRPr>
          </a:p>
        </p:txBody>
      </p:sp>
      <p:pic>
        <p:nvPicPr>
          <p:cNvPr id="5"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51520" y="6257914"/>
            <a:ext cx="1272512" cy="411446"/>
          </a:xfrm>
          <a:prstGeom prst="rect">
            <a:avLst/>
          </a:prstGeom>
          <a:noFill/>
          <a:ln w="9525">
            <a:noFill/>
            <a:miter lim="800000"/>
            <a:headEnd/>
            <a:tailEnd/>
          </a:ln>
        </p:spPr>
      </p:pic>
      <p:pic>
        <p:nvPicPr>
          <p:cNvPr id="6147"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6512" y="-27384"/>
            <a:ext cx="2699345" cy="92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descr="C:\Users\dwharder\Desktop\ece.15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51520" y="5634955"/>
            <a:ext cx="1245391" cy="458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588938" y="188640"/>
            <a:ext cx="447558" cy="307777"/>
          </a:xfrm>
          <a:prstGeom prst="rect">
            <a:avLst/>
          </a:prstGeom>
          <a:noFill/>
        </p:spPr>
        <p:txBody>
          <a:bodyPr wrap="none">
            <a:spAutoFit/>
          </a:bodyPr>
          <a:lstStyle/>
          <a:p>
            <a:pPr algn="r">
              <a:defRPr/>
            </a:pPr>
            <a:fld id="{CB04C21C-B0BC-4588-B282-CC300FAFEEC9}" type="slidenum">
              <a:rPr lang="en-CA" sz="1400">
                <a:solidFill>
                  <a:schemeClr val="bg1"/>
                </a:solidFill>
                <a:latin typeface="Georgia" panose="02040502050405020303" pitchFamily="18" charset="0"/>
              </a:rPr>
              <a:pPr algn="r">
                <a:defRPr/>
              </a:pPr>
              <a:t>‹#›</a:t>
            </a:fld>
            <a:endParaRPr lang="en-CA" sz="1400" dirty="0">
              <a:solidFill>
                <a:schemeClr val="bg1"/>
              </a:solidFill>
              <a:latin typeface="Georgia" panose="02040502050405020303" pitchFamily="18" charset="0"/>
            </a:endParaRPr>
          </a:p>
        </p:txBody>
      </p:sp>
      <p:sp>
        <p:nvSpPr>
          <p:cNvPr id="7" name="Footer Placeholder 4"/>
          <p:cNvSpPr txBox="1">
            <a:spLocks/>
          </p:cNvSpPr>
          <p:nvPr userDrawn="1"/>
        </p:nvSpPr>
        <p:spPr>
          <a:xfrm>
            <a:off x="3636069" y="7286"/>
            <a:ext cx="5112395" cy="365125"/>
          </a:xfrm>
          <a:prstGeom prst="rect">
            <a:avLst/>
          </a:prstGeom>
          <a:effectLst>
            <a:outerShdw blurRad="279400" dist="139700" dir="2700000" algn="tl" rotWithShape="0">
              <a:prstClr val="black">
                <a:alpha val="24000"/>
              </a:prstClr>
            </a:outerShdw>
          </a:effectLst>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CA" sz="1600" b="1" i="0" u="none" strike="noStrike" kern="1200" cap="none" spc="0" normalizeH="0" baseline="0" noProof="0" dirty="0" smtClean="0">
                <a:ln>
                  <a:noFill/>
                </a:ln>
                <a:solidFill>
                  <a:schemeClr val="bg1"/>
                </a:solidFill>
                <a:effectLst>
                  <a:outerShdw blurRad="190500" dist="114300" dir="2700000" algn="tl" rotWithShape="0">
                    <a:prstClr val="black"/>
                  </a:outerShdw>
                </a:effectLst>
                <a:uLnTx/>
                <a:uFillTx/>
                <a:latin typeface="Georgia" panose="02040502050405020303" pitchFamily="18" charset="0"/>
                <a:ea typeface="+mn-ea"/>
                <a:cs typeface="Consolas" panose="020B0609020204030204" pitchFamily="49" charset="0"/>
              </a:rPr>
              <a:t>Welcome</a:t>
            </a:r>
            <a:endParaRPr kumimoji="0" lang="en-CA" sz="1600" b="1" i="0" u="none" strike="noStrike" kern="1200" cap="none" spc="0" normalizeH="0" baseline="0" noProof="0" dirty="0">
              <a:ln>
                <a:noFill/>
              </a:ln>
              <a:solidFill>
                <a:schemeClr val="bg1"/>
              </a:solidFill>
              <a:effectLst>
                <a:outerShdw blurRad="190500" dist="114300" dir="2700000" algn="tl" rotWithShape="0">
                  <a:prstClr val="black"/>
                </a:outerShdw>
              </a:effectLst>
              <a:uLnTx/>
              <a:uFillTx/>
              <a:latin typeface="Georgia" panose="02040502050405020303" pitchFamily="18" charset="0"/>
              <a:ea typeface="+mn-ea"/>
              <a:cs typeface="Consolas" panose="020B0609020204030204" pitchFamily="49" charset="0"/>
            </a:endParaRPr>
          </a:p>
        </p:txBody>
      </p:sp>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marL="342900" indent="-342900">
              <a:buFont typeface="Arial" panose="020B0604020202020204" pitchFamily="34" charset="0"/>
              <a:buChar char="•"/>
              <a:defRPr sz="2000"/>
            </a:lvl1pPr>
            <a:lvl2pPr>
              <a:defRPr sz="19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8"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954" t="19122"/>
          <a:stretch/>
        </p:blipFill>
        <p:spPr bwMode="auto">
          <a:xfrm>
            <a:off x="47624" y="40480"/>
            <a:ext cx="1700161" cy="52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userDrawn="1"/>
        </p:nvPicPr>
        <p:blipFill>
          <a:blip r:embed="rId3" cstate="print">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bwMode="auto">
          <a:xfrm>
            <a:off x="83651" y="6581450"/>
            <a:ext cx="636256" cy="205723"/>
          </a:xfrm>
          <a:prstGeom prst="rect">
            <a:avLst/>
          </a:prstGeom>
          <a:noFill/>
          <a:ln w="9525">
            <a:noFill/>
            <a:miter lim="800000"/>
            <a:headEnd/>
            <a:tailEnd/>
          </a:ln>
        </p:spPr>
      </p:pic>
      <p:pic>
        <p:nvPicPr>
          <p:cNvPr id="10" name="Picture 3" descr="C:\Users\dwharder\Desktop\ece.150.png"/>
          <p:cNvPicPr>
            <a:picLocks noChangeAspect="1" noChangeArrowheads="1"/>
          </p:cNvPicPr>
          <p:nvPr userDrawn="1"/>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8244409" y="6515494"/>
            <a:ext cx="864095" cy="318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CA" dirty="0"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2800" b="1" kern="1200">
          <a:solidFill>
            <a:schemeClr val="tx1"/>
          </a:solidFill>
          <a:latin typeface="Georgia" panose="02040502050405020303" pitchFamily="18"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0" indent="0" algn="just" rtl="0" eaLnBrk="0" fontAlgn="base" hangingPunct="0">
        <a:spcBef>
          <a:spcPct val="20000"/>
        </a:spcBef>
        <a:spcAft>
          <a:spcPct val="0"/>
        </a:spcAft>
        <a:buFont typeface="Arial" charset="0"/>
        <a:buNone/>
        <a:defRPr sz="2000" kern="1200">
          <a:solidFill>
            <a:schemeClr val="tx1"/>
          </a:solidFill>
          <a:latin typeface="Georgia" panose="02040502050405020303" pitchFamily="18" charset="0"/>
          <a:ea typeface="+mn-ea"/>
          <a:cs typeface="Arial" pitchFamily="34" charset="0"/>
        </a:defRPr>
      </a:lvl1pPr>
      <a:lvl2pPr marL="742950" indent="-285750" algn="just" rtl="0" eaLnBrk="0" fontAlgn="base" hangingPunct="0">
        <a:spcBef>
          <a:spcPct val="20000"/>
        </a:spcBef>
        <a:spcAft>
          <a:spcPct val="0"/>
        </a:spcAft>
        <a:buFont typeface="Arial" charset="0"/>
        <a:buChar char="–"/>
        <a:defRPr kern="1200">
          <a:solidFill>
            <a:schemeClr val="tx1"/>
          </a:solidFill>
          <a:latin typeface="Georgia" panose="02040502050405020303" pitchFamily="18" charset="0"/>
          <a:ea typeface="+mn-ea"/>
          <a:cs typeface="Arial" pitchFamily="34" charset="0"/>
        </a:defRPr>
      </a:lvl2pPr>
      <a:lvl3pPr marL="1143000" indent="-228600" algn="just" rtl="0" eaLnBrk="0" fontAlgn="base" hangingPunct="0">
        <a:spcBef>
          <a:spcPct val="20000"/>
        </a:spcBef>
        <a:spcAft>
          <a:spcPct val="0"/>
        </a:spcAft>
        <a:buFont typeface="Arial" charset="0"/>
        <a:buChar char="•"/>
        <a:defRPr sz="1600" kern="1200">
          <a:solidFill>
            <a:schemeClr val="tx1"/>
          </a:solidFill>
          <a:latin typeface="Georgia" panose="02040502050405020303" pitchFamily="18" charset="0"/>
          <a:ea typeface="+mn-ea"/>
          <a:cs typeface="Arial" pitchFamily="34" charset="0"/>
        </a:defRPr>
      </a:lvl3pPr>
      <a:lvl4pPr marL="1600200" indent="-228600" algn="just" rtl="0" eaLnBrk="0" fontAlgn="base" hangingPunct="0">
        <a:spcBef>
          <a:spcPct val="20000"/>
        </a:spcBef>
        <a:spcAft>
          <a:spcPct val="0"/>
        </a:spcAft>
        <a:buFont typeface="Arial" charset="0"/>
        <a:buChar char="–"/>
        <a:defRPr sz="1400" kern="1200">
          <a:solidFill>
            <a:schemeClr val="tx1"/>
          </a:solidFill>
          <a:latin typeface="Georgia" panose="02040502050405020303" pitchFamily="18" charset="0"/>
          <a:ea typeface="+mn-ea"/>
          <a:cs typeface="Arial" pitchFamily="34" charset="0"/>
        </a:defRPr>
      </a:lvl4pPr>
      <a:lvl5pPr marL="2057400" indent="-228600" algn="just" rtl="0" eaLnBrk="0" fontAlgn="base" hangingPunct="0">
        <a:spcBef>
          <a:spcPct val="20000"/>
        </a:spcBef>
        <a:spcAft>
          <a:spcPct val="0"/>
        </a:spcAft>
        <a:buFont typeface="Arial" charset="0"/>
        <a:buChar char="»"/>
        <a:defRPr sz="1400" kern="1200">
          <a:solidFill>
            <a:schemeClr val="tx1"/>
          </a:solidFill>
          <a:latin typeface="Georgia" panose="02040502050405020303" pitchFamily="18"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uwaterloo.ca/" TargetMode="External"/><Relationship Id="rId2" Type="http://schemas.openxmlformats.org/officeDocument/2006/relationships/hyperlink" Target="https://ece.uwaterloo.ca/~ece15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hiren.patel@uwaterloo.ca" TargetMode="External"/><Relationship Id="rId2" Type="http://schemas.openxmlformats.org/officeDocument/2006/relationships/hyperlink" Target="mailto:dwharder@uwaterloo.ca" TargetMode="External"/><Relationship Id="rId1" Type="http://schemas.openxmlformats.org/officeDocument/2006/relationships/slideLayout" Target="../slideLayouts/slideLayout2.xml"/><Relationship Id="rId4" Type="http://schemas.openxmlformats.org/officeDocument/2006/relationships/hyperlink" Target="https://caesr.uwaterloo.c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3111103"/>
            <a:ext cx="7200800" cy="1470025"/>
          </a:xfrm>
        </p:spPr>
        <p:txBody>
          <a:bodyPr>
            <a:normAutofit/>
          </a:bodyPr>
          <a:lstStyle/>
          <a:p>
            <a:pPr fontAlgn="auto">
              <a:spcBef>
                <a:spcPts val="0"/>
              </a:spcBef>
              <a:spcAft>
                <a:spcPts val="0"/>
              </a:spcAft>
              <a:defRPr/>
            </a:pPr>
            <a:r>
              <a:rPr lang="en-CA" sz="4400" dirty="0">
                <a:solidFill>
                  <a:schemeClr val="bg1"/>
                </a:solidFill>
                <a:latin typeface="Arial" pitchFamily="34" charset="0"/>
              </a:rPr>
              <a:t>Welcome </a:t>
            </a:r>
            <a:r>
              <a:rPr lang="en-CA" sz="4400" dirty="0" smtClean="0">
                <a:solidFill>
                  <a:schemeClr val="bg1"/>
                </a:solidFill>
                <a:latin typeface="Arial" pitchFamily="34" charset="0"/>
              </a:rPr>
              <a:t>to </a:t>
            </a:r>
            <a:r>
              <a:rPr lang="en-CA" sz="4400" cap="small" dirty="0" smtClean="0">
                <a:solidFill>
                  <a:schemeClr val="bg1"/>
                </a:solidFill>
                <a:latin typeface="Constantia" panose="02030602050306030303" pitchFamily="18" charset="0"/>
              </a:rPr>
              <a:t>ece</a:t>
            </a:r>
            <a:r>
              <a:rPr lang="en-CA" sz="4400" dirty="0" smtClean="0">
                <a:solidFill>
                  <a:schemeClr val="bg1"/>
                </a:solidFill>
                <a:latin typeface="Constantia" panose="02030602050306030303" pitchFamily="18" charset="0"/>
              </a:rPr>
              <a:t> </a:t>
            </a:r>
            <a:r>
              <a:rPr lang="en-CA" sz="4400" b="0" dirty="0" smtClean="0">
                <a:solidFill>
                  <a:schemeClr val="bg1"/>
                </a:solidFill>
                <a:latin typeface="Constantia" panose="02030602050306030303" pitchFamily="18" charset="0"/>
              </a:rPr>
              <a:t>150</a:t>
            </a:r>
            <a:r>
              <a:rPr lang="en-CA" sz="4400" dirty="0">
                <a:solidFill>
                  <a:schemeClr val="bg1"/>
                </a:solidFill>
                <a:latin typeface="Arial" pitchFamily="34" charset="0"/>
              </a:rPr>
              <a:t/>
            </a:r>
            <a:br>
              <a:rPr lang="en-CA" sz="4400" dirty="0">
                <a:solidFill>
                  <a:schemeClr val="bg1"/>
                </a:solidFill>
                <a:latin typeface="Arial" pitchFamily="34" charset="0"/>
              </a:rPr>
            </a:br>
            <a:r>
              <a:rPr lang="en-CA" sz="3200" i="1" dirty="0">
                <a:solidFill>
                  <a:schemeClr val="bg1"/>
                </a:solidFill>
                <a:latin typeface="Arial" pitchFamily="34" charset="0"/>
              </a:rPr>
              <a:t>Fundamentals of programming</a:t>
            </a:r>
            <a:endParaRPr lang="en-US" sz="3600" i="1" dirty="0">
              <a:solidFill>
                <a:schemeClr val="bg1"/>
              </a:solidFill>
              <a:latin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323974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Academic misconduct</a:t>
            </a:r>
            <a:endParaRPr lang="en-CA" dirty="0"/>
          </a:p>
        </p:txBody>
      </p:sp>
      <p:sp>
        <p:nvSpPr>
          <p:cNvPr id="3" name="Content Placeholder 2"/>
          <p:cNvSpPr>
            <a:spLocks noGrp="1"/>
          </p:cNvSpPr>
          <p:nvPr>
            <p:ph idx="1"/>
          </p:nvPr>
        </p:nvSpPr>
        <p:spPr/>
        <p:txBody>
          <a:bodyPr/>
          <a:lstStyle/>
          <a:p>
            <a:r>
              <a:rPr lang="en-CA" dirty="0" smtClean="0"/>
              <a:t>It is considered to be </a:t>
            </a:r>
            <a:r>
              <a:rPr lang="en-CA" i="1" dirty="0" smtClean="0"/>
              <a:t>academic misconduct </a:t>
            </a:r>
            <a:r>
              <a:rPr lang="en-CA" dirty="0" smtClean="0"/>
              <a:t>if:</a:t>
            </a:r>
          </a:p>
          <a:p>
            <a:pPr lvl="1"/>
            <a:r>
              <a:rPr lang="en-CA" dirty="0" smtClean="0"/>
              <a:t>You send your solutions in any format (including a verbal reading thereof) to anyone else, even if they then forward those solutions to a third party</a:t>
            </a:r>
          </a:p>
          <a:p>
            <a:pPr lvl="1"/>
            <a:r>
              <a:rPr lang="en-CA" dirty="0" smtClean="0"/>
              <a:t>You submit code that you were not the sole author thereof</a:t>
            </a:r>
          </a:p>
          <a:p>
            <a:pPr lvl="1"/>
            <a:r>
              <a:rPr lang="en-CA" dirty="0" smtClean="0"/>
              <a:t>You edit or dictate someone else’s code</a:t>
            </a:r>
          </a:p>
          <a:p>
            <a:pPr lvl="1"/>
            <a:r>
              <a:rPr lang="en-CA" dirty="0" smtClean="0"/>
              <a:t>You search the web for a similar problem with a posted solution</a:t>
            </a:r>
          </a:p>
          <a:p>
            <a:pPr lvl="1"/>
            <a:r>
              <a:rPr lang="en-CA" dirty="0" smtClean="0"/>
              <a:t>You get a solution from a student in a previous year and submit it, or something very similar with only cosmetic or minor changes</a:t>
            </a:r>
          </a:p>
          <a:p>
            <a:pPr marL="457200" lvl="1" indent="0">
              <a:buNone/>
            </a:pPr>
            <a:endParaRPr lang="en-CA" sz="1600" dirty="0">
              <a:solidFill>
                <a:prstClr val="black"/>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3614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Penalties</a:t>
            </a:r>
            <a:endParaRPr lang="en-CA" dirty="0"/>
          </a:p>
        </p:txBody>
      </p:sp>
      <p:sp>
        <p:nvSpPr>
          <p:cNvPr id="3" name="Content Placeholder 2"/>
          <p:cNvSpPr>
            <a:spLocks noGrp="1"/>
          </p:cNvSpPr>
          <p:nvPr>
            <p:ph idx="1"/>
          </p:nvPr>
        </p:nvSpPr>
        <p:spPr/>
        <p:txBody>
          <a:bodyPr/>
          <a:lstStyle/>
          <a:p>
            <a:r>
              <a:rPr lang="en-CA" dirty="0" smtClean="0"/>
              <a:t>If you are found guilty of academic misconduct, the penalty is</a:t>
            </a:r>
          </a:p>
          <a:p>
            <a:pPr lvl="1"/>
            <a:r>
              <a:rPr lang="en-CA" dirty="0" smtClean="0"/>
              <a:t>Zero on the entire assessment</a:t>
            </a:r>
          </a:p>
          <a:p>
            <a:pPr lvl="1"/>
            <a:r>
              <a:rPr lang="en-CA" dirty="0" smtClean="0"/>
              <a:t>A deduction of 5% from your final grade</a:t>
            </a:r>
          </a:p>
          <a:p>
            <a:r>
              <a:rPr lang="en-CA" dirty="0" smtClean="0"/>
              <a:t>On subsequent offences, the penalties may increase:</a:t>
            </a:r>
          </a:p>
          <a:p>
            <a:pPr lvl="1"/>
            <a:r>
              <a:rPr lang="en-CA" dirty="0" smtClean="0"/>
              <a:t>A required selection of courses in ethics</a:t>
            </a:r>
          </a:p>
          <a:p>
            <a:pPr lvl="1"/>
            <a:r>
              <a:rPr lang="en-CA" dirty="0" smtClean="0"/>
              <a:t>A failing grade in the course</a:t>
            </a:r>
          </a:p>
          <a:p>
            <a:pPr lvl="1"/>
            <a:r>
              <a:rPr lang="en-CA" dirty="0" smtClean="0"/>
              <a:t>A two-year suspension</a:t>
            </a:r>
          </a:p>
          <a:p>
            <a:pPr lvl="1"/>
            <a:r>
              <a:rPr lang="en-CA" dirty="0" smtClean="0"/>
              <a:t>A 7-year suspension</a:t>
            </a:r>
          </a:p>
          <a:p>
            <a:pPr lvl="1"/>
            <a:r>
              <a:rPr lang="en-CA" dirty="0" smtClean="0"/>
              <a:t>Expulsion</a:t>
            </a:r>
          </a:p>
        </p:txBody>
      </p:sp>
    </p:spTree>
    <p:extLst>
      <p:ext uri="{BB962C8B-B14F-4D97-AF65-F5344CB8AC3E}">
        <p14:creationId xmlns:p14="http://schemas.microsoft.com/office/powerpoint/2010/main" val="825894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succeed</a:t>
            </a:r>
            <a:endParaRPr lang="en-CA" dirty="0"/>
          </a:p>
        </p:txBody>
      </p:sp>
      <p:sp>
        <p:nvSpPr>
          <p:cNvPr id="3" name="Content Placeholder 2"/>
          <p:cNvSpPr>
            <a:spLocks noGrp="1"/>
          </p:cNvSpPr>
          <p:nvPr>
            <p:ph idx="1"/>
          </p:nvPr>
        </p:nvSpPr>
        <p:spPr/>
        <p:txBody>
          <a:bodyPr/>
          <a:lstStyle/>
          <a:p>
            <a:r>
              <a:rPr lang="en-CA" dirty="0" smtClean="0"/>
              <a:t>Attend </a:t>
            </a:r>
            <a:r>
              <a:rPr lang="en-CA" dirty="0" smtClean="0"/>
              <a:t>lectures and take notes</a:t>
            </a:r>
            <a:endParaRPr lang="en-CA" dirty="0" smtClean="0"/>
          </a:p>
          <a:p>
            <a:pPr lvl="1"/>
            <a:r>
              <a:rPr lang="en-CA" dirty="0" smtClean="0"/>
              <a:t>They should make it easier to understand the main concepts</a:t>
            </a:r>
          </a:p>
          <a:p>
            <a:r>
              <a:rPr lang="en-CA" dirty="0" smtClean="0"/>
              <a:t>Practice programming</a:t>
            </a:r>
          </a:p>
          <a:p>
            <a:pPr lvl="1"/>
            <a:r>
              <a:rPr lang="en-CA" dirty="0" smtClean="0"/>
              <a:t>There is no substitute for solving problems using programming</a:t>
            </a:r>
          </a:p>
          <a:p>
            <a:r>
              <a:rPr lang="en-CA" dirty="0" smtClean="0"/>
              <a:t>Clarify confusions </a:t>
            </a:r>
            <a:r>
              <a:rPr lang="en-CA" i="1" dirty="0" smtClean="0"/>
              <a:t>early</a:t>
            </a:r>
          </a:p>
          <a:p>
            <a:pPr lvl="1"/>
            <a:r>
              <a:rPr lang="en-CA" dirty="0" smtClean="0"/>
              <a:t>Seek help from WEEF tutors and TAs</a:t>
            </a:r>
          </a:p>
          <a:p>
            <a:pPr lvl="1"/>
            <a:r>
              <a:rPr lang="en-CA" dirty="0" smtClean="0"/>
              <a:t>Ask instructor </a:t>
            </a:r>
          </a:p>
          <a:p>
            <a:r>
              <a:rPr lang="en-CA" dirty="0" smtClean="0"/>
              <a:t>Review lecture materials </a:t>
            </a:r>
            <a:r>
              <a:rPr lang="en-CA" i="1" dirty="0" smtClean="0"/>
              <a:t>before</a:t>
            </a:r>
            <a:r>
              <a:rPr lang="en-CA" dirty="0" smtClean="0"/>
              <a:t> and </a:t>
            </a:r>
            <a:r>
              <a:rPr lang="en-CA" i="1" dirty="0" smtClean="0"/>
              <a:t>after</a:t>
            </a:r>
            <a:r>
              <a:rPr lang="en-CA" dirty="0" smtClean="0"/>
              <a:t> class</a:t>
            </a:r>
          </a:p>
          <a:p>
            <a:pPr lvl="1"/>
            <a:r>
              <a:rPr lang="en-CA" dirty="0" smtClean="0"/>
              <a:t>Repeated review of the content will help you remember concepts</a:t>
            </a:r>
          </a:p>
          <a:p>
            <a:r>
              <a:rPr lang="en-CA" dirty="0" smtClean="0"/>
              <a:t>Work ahead</a:t>
            </a:r>
          </a:p>
          <a:p>
            <a:pPr lvl="1"/>
            <a:r>
              <a:rPr lang="en-CA" dirty="0" smtClean="0"/>
              <a:t>A large portion of the course’s lecture material is already available for you to study in advance</a:t>
            </a:r>
          </a:p>
          <a:p>
            <a:endParaRPr lang="en-CA" dirty="0" smtClean="0"/>
          </a:p>
          <a:p>
            <a:endParaRPr lang="en-CA" dirty="0" smtClean="0"/>
          </a:p>
          <a:p>
            <a:endParaRPr lang="en-CA" dirty="0"/>
          </a:p>
        </p:txBody>
      </p:sp>
    </p:spTree>
    <p:extLst>
      <p:ext uri="{BB962C8B-B14F-4D97-AF65-F5344CB8AC3E}">
        <p14:creationId xmlns:p14="http://schemas.microsoft.com/office/powerpoint/2010/main" val="143514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smtClean="0"/>
              <a:t>Following this lesson, you now</a:t>
            </a:r>
            <a:endParaRPr lang="en-CA" dirty="0"/>
          </a:p>
          <a:p>
            <a:pPr lvl="1"/>
            <a:r>
              <a:rPr lang="en-CA" dirty="0" smtClean="0"/>
              <a:t>Understand this course’s outcomes and topics</a:t>
            </a:r>
          </a:p>
          <a:p>
            <a:pPr lvl="1"/>
            <a:r>
              <a:rPr lang="en-CA" dirty="0" smtClean="0"/>
              <a:t>Know the grading scheme</a:t>
            </a:r>
          </a:p>
          <a:p>
            <a:pPr lvl="1"/>
            <a:r>
              <a:rPr lang="en-CA" dirty="0" smtClean="0"/>
              <a:t>Understand the policies related to plagiarism, penalties, and late submissions</a:t>
            </a:r>
          </a:p>
          <a:p>
            <a:pPr lvl="1"/>
            <a:r>
              <a:rPr lang="en-CA" dirty="0" smtClean="0"/>
              <a:t>Have been provided suggestions on how to succeed in this course</a:t>
            </a:r>
          </a:p>
          <a:p>
            <a:pPr lvl="1"/>
            <a:endParaRPr lang="en-CA" dirty="0" smtClean="0"/>
          </a:p>
          <a:p>
            <a:pPr lvl="1"/>
            <a:endParaRPr lang="en-CA" dirty="0" smtClean="0"/>
          </a:p>
        </p:txBody>
      </p:sp>
    </p:spTree>
    <p:extLst>
      <p:ext uri="{BB962C8B-B14F-4D97-AF65-F5344CB8AC3E}">
        <p14:creationId xmlns:p14="http://schemas.microsoft.com/office/powerpoint/2010/main" val="3446543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a:t>[1]	</a:t>
            </a:r>
            <a:r>
              <a:rPr lang="en-CA" sz="1800" dirty="0" smtClean="0"/>
              <a:t>No references?</a:t>
            </a:r>
            <a:endParaRPr lang="en-CA" sz="1800" dirty="0"/>
          </a:p>
        </p:txBody>
      </p:sp>
    </p:spTree>
    <p:extLst>
      <p:ext uri="{BB962C8B-B14F-4D97-AF65-F5344CB8AC3E}">
        <p14:creationId xmlns:p14="http://schemas.microsoft.com/office/powerpoint/2010/main" val="1615438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Colophon </a:t>
            </a:r>
          </a:p>
        </p:txBody>
      </p:sp>
      <p:sp>
        <p:nvSpPr>
          <p:cNvPr id="3" name="Content Placeholder 2"/>
          <p:cNvSpPr>
            <a:spLocks noGrp="1"/>
          </p:cNvSpPr>
          <p:nvPr>
            <p:ph idx="1"/>
          </p:nvPr>
        </p:nvSpPr>
        <p:spPr/>
        <p:txBody>
          <a:bodyPr/>
          <a:lstStyle/>
          <a:p>
            <a:pPr marL="0" indent="0">
              <a:buNone/>
            </a:pPr>
            <a:r>
              <a:rPr lang="en-CA" dirty="0" smtClean="0"/>
              <a:t>These slides were prepared using the Georgia typeface. Mathematical equations use </a:t>
            </a:r>
            <a:r>
              <a:rPr lang="en-CA" dirty="0" smtClean="0">
                <a:latin typeface="Times New Roman" panose="02020603050405020304" pitchFamily="18" charset="0"/>
                <a:cs typeface="Times New Roman" panose="02020603050405020304" pitchFamily="18" charset="0"/>
              </a:rPr>
              <a:t>Times New Roman</a:t>
            </a:r>
            <a:r>
              <a:rPr lang="en-CA" dirty="0" smtClean="0"/>
              <a:t>, and source code is presented using </a:t>
            </a:r>
            <a:r>
              <a:rPr lang="en-CA" dirty="0" smtClean="0">
                <a:latin typeface="Consolas" panose="020B0609020204030204" pitchFamily="49" charset="0"/>
                <a:cs typeface="Consolas" panose="020B0609020204030204" pitchFamily="49" charset="0"/>
              </a:rPr>
              <a:t>Consolas</a:t>
            </a:r>
            <a:r>
              <a:rPr lang="en-CA" dirty="0" smtClean="0"/>
              <a:t>.</a:t>
            </a:r>
          </a:p>
          <a:p>
            <a:pPr marL="0" indent="0">
              <a:buNone/>
            </a:pPr>
            <a:endParaRPr lang="en-CA" dirty="0" smtClean="0"/>
          </a:p>
          <a:p>
            <a:pPr marL="0" indent="0">
              <a:buNone/>
            </a:pPr>
            <a:r>
              <a:rPr lang="en-CA" dirty="0" smtClean="0"/>
              <a:t>The </a:t>
            </a:r>
            <a:r>
              <a:rPr lang="en-CA" dirty="0"/>
              <a:t>photographs of lilacs in bloom appearing on the title slide and accenting the top of each other slide were taken at the Royal Botanical Gardens on May 27, 2018 by Douglas Wilhelm Harder. Please see</a:t>
            </a:r>
          </a:p>
          <a:p>
            <a:pPr marL="0" indent="0" algn="ctr">
              <a:buNone/>
            </a:pPr>
            <a:r>
              <a:rPr lang="en-CA" dirty="0"/>
              <a:t>https://www.rbg.ca/</a:t>
            </a:r>
          </a:p>
          <a:p>
            <a:pPr marL="0" indent="0">
              <a:buNone/>
            </a:pPr>
            <a:r>
              <a:rPr lang="en-CA" dirty="0" smtClean="0"/>
              <a:t>for </a:t>
            </a:r>
            <a:r>
              <a:rPr lang="en-CA" dirty="0"/>
              <a:t>more information.</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4532755"/>
            <a:ext cx="3240360" cy="216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2785" y="4221088"/>
            <a:ext cx="1535679" cy="230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658" y="4703278"/>
            <a:ext cx="2867198" cy="182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754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Disclaimer</a:t>
            </a:r>
          </a:p>
        </p:txBody>
      </p:sp>
      <p:sp>
        <p:nvSpPr>
          <p:cNvPr id="3" name="Content Placeholder 2"/>
          <p:cNvSpPr>
            <a:spLocks noGrp="1"/>
          </p:cNvSpPr>
          <p:nvPr>
            <p:ph idx="1"/>
          </p:nvPr>
        </p:nvSpPr>
        <p:spPr/>
        <p:txBody>
          <a:bodyPr/>
          <a:lstStyle/>
          <a:p>
            <a:pPr marL="0" indent="0">
              <a:buNone/>
            </a:pPr>
            <a:r>
              <a:rPr lang="en-CA" dirty="0"/>
              <a:t>These slides are provided for the </a:t>
            </a:r>
            <a:r>
              <a:rPr lang="en-CA" cap="small" dirty="0" smtClean="0"/>
              <a:t>ece</a:t>
            </a:r>
            <a:r>
              <a:rPr lang="en-CA" dirty="0" smtClean="0"/>
              <a:t> </a:t>
            </a:r>
            <a:r>
              <a:rPr lang="en-CA" dirty="0"/>
              <a:t>150 </a:t>
            </a:r>
            <a:r>
              <a:rPr lang="en-CA" i="1" dirty="0"/>
              <a:t>Fundamentals of Programming</a:t>
            </a:r>
            <a:r>
              <a:rPr lang="en-CA" dirty="0"/>
              <a:t> </a:t>
            </a:r>
            <a:r>
              <a:rPr lang="en-CA" dirty="0" smtClean="0"/>
              <a:t>course taught at the University of Waterloo. </a:t>
            </a:r>
            <a:r>
              <a:rPr lang="en-CA" dirty="0"/>
              <a:t>The material in it reflects the authors’ best judgment in light of the information available to them at the time of preparation. Any reliance on these course slides by any party for any other purpose are the responsibility of such parties. The authors accept no responsibility for damages, if any, suffered by any party as a result of decisions made or actions based on these course slides for any other purpose than that for which it was intended.</a:t>
            </a:r>
          </a:p>
          <a:p>
            <a:pPr marL="0" indent="0">
              <a:buNone/>
            </a:pPr>
            <a:endParaRPr lang="en-CA" dirty="0"/>
          </a:p>
        </p:txBody>
      </p:sp>
    </p:spTree>
    <p:extLst>
      <p:ext uri="{BB962C8B-B14F-4D97-AF65-F5344CB8AC3E}">
        <p14:creationId xmlns:p14="http://schemas.microsoft.com/office/powerpoint/2010/main" val="844983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3" name="Content Placeholder 2"/>
          <p:cNvSpPr>
            <a:spLocks noGrp="1"/>
          </p:cNvSpPr>
          <p:nvPr>
            <p:ph idx="1"/>
          </p:nvPr>
        </p:nvSpPr>
        <p:spPr/>
        <p:txBody>
          <a:bodyPr/>
          <a:lstStyle/>
          <a:p>
            <a:r>
              <a:rPr lang="en-CA" dirty="0" smtClean="0"/>
              <a:t>In this lesson, we will have </a:t>
            </a:r>
          </a:p>
          <a:p>
            <a:pPr lvl="1"/>
            <a:r>
              <a:rPr lang="en-CA" dirty="0" smtClean="0"/>
              <a:t>Gone over the main sections of the course syllabus</a:t>
            </a:r>
          </a:p>
        </p:txBody>
      </p:sp>
    </p:spTree>
    <p:extLst>
      <p:ext uri="{BB962C8B-B14F-4D97-AF65-F5344CB8AC3E}">
        <p14:creationId xmlns:p14="http://schemas.microsoft.com/office/powerpoint/2010/main" val="3857443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Course outcomes</a:t>
            </a:r>
            <a:endParaRPr lang="en-CA" dirty="0"/>
          </a:p>
        </p:txBody>
      </p:sp>
      <p:sp>
        <p:nvSpPr>
          <p:cNvPr id="3" name="Content Placeholder 2"/>
          <p:cNvSpPr>
            <a:spLocks noGrp="1"/>
          </p:cNvSpPr>
          <p:nvPr>
            <p:ph idx="1"/>
          </p:nvPr>
        </p:nvSpPr>
        <p:spPr/>
        <p:txBody>
          <a:bodyPr/>
          <a:lstStyle/>
          <a:p>
            <a:r>
              <a:rPr lang="en-CA" dirty="0" smtClean="0"/>
              <a:t>By the end of this course, you will be able to</a:t>
            </a:r>
            <a:endParaRPr lang="en-CA" b="1" dirty="0">
              <a:latin typeface="Courier New" panose="02070309020205020404" pitchFamily="49" charset="0"/>
              <a:cs typeface="Courier New" panose="02070309020205020404" pitchFamily="49" charset="0"/>
            </a:endParaRPr>
          </a:p>
          <a:p>
            <a:pPr lvl="1"/>
            <a:r>
              <a:rPr lang="en-US" dirty="0" smtClean="0"/>
              <a:t>instruct </a:t>
            </a:r>
            <a:r>
              <a:rPr lang="en-US" dirty="0"/>
              <a:t>computers to carry out operational tasks using the C++ </a:t>
            </a:r>
            <a:r>
              <a:rPr lang="en-US" dirty="0" smtClean="0"/>
              <a:t>language,</a:t>
            </a:r>
            <a:endParaRPr lang="en-CA" dirty="0"/>
          </a:p>
          <a:p>
            <a:pPr lvl="1"/>
            <a:r>
              <a:rPr lang="en-US" dirty="0" smtClean="0"/>
              <a:t>demonstrate </a:t>
            </a:r>
            <a:r>
              <a:rPr lang="en-US" dirty="0"/>
              <a:t>ability to perform both procedural programming and object-oriented programming.</a:t>
            </a:r>
            <a:endParaRPr lang="en-CA" dirty="0"/>
          </a:p>
          <a:p>
            <a:pPr lvl="1"/>
            <a:r>
              <a:rPr lang="en-US" dirty="0" smtClean="0"/>
              <a:t>develop </a:t>
            </a:r>
            <a:r>
              <a:rPr lang="en-US" dirty="0"/>
              <a:t>and implement programs to solve electrical and computer </a:t>
            </a:r>
            <a:r>
              <a:rPr lang="en-US" dirty="0" smtClean="0"/>
              <a:t>engineering,</a:t>
            </a:r>
            <a:endParaRPr lang="en-CA" dirty="0"/>
          </a:p>
          <a:p>
            <a:pPr lvl="1"/>
            <a:r>
              <a:rPr lang="en-US" dirty="0" smtClean="0"/>
              <a:t>demonstrate </a:t>
            </a:r>
            <a:r>
              <a:rPr lang="en-US" dirty="0"/>
              <a:t>ability to test and debug </a:t>
            </a:r>
            <a:r>
              <a:rPr lang="en-US" dirty="0" smtClean="0"/>
              <a:t>programs, and</a:t>
            </a:r>
            <a:endParaRPr lang="en-CA" dirty="0"/>
          </a:p>
          <a:p>
            <a:pPr lvl="1"/>
            <a:r>
              <a:rPr lang="en-US" dirty="0" smtClean="0"/>
              <a:t>demonstrate </a:t>
            </a:r>
            <a:r>
              <a:rPr lang="en-US" dirty="0"/>
              <a:t>ability to analyze program </a:t>
            </a:r>
            <a:r>
              <a:rPr lang="en-US" dirty="0" smtClean="0"/>
              <a:t>performance.</a:t>
            </a:r>
            <a:endParaRPr lang="en-CA" dirty="0"/>
          </a:p>
          <a:p>
            <a:pPr marL="857250" lvl="2" indent="0">
              <a:buNone/>
            </a:pPr>
            <a:endParaRPr lang="en-CA" dirty="0" smtClean="0"/>
          </a:p>
        </p:txBody>
      </p:sp>
    </p:spTree>
    <p:extLst>
      <p:ext uri="{BB962C8B-B14F-4D97-AF65-F5344CB8AC3E}">
        <p14:creationId xmlns:p14="http://schemas.microsoft.com/office/powerpoint/2010/main" val="2481936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Course topics</a:t>
            </a:r>
            <a:endParaRPr lang="en-CA" dirty="0"/>
          </a:p>
        </p:txBody>
      </p:sp>
      <p:sp>
        <p:nvSpPr>
          <p:cNvPr id="3" name="Content Placeholder 2"/>
          <p:cNvSpPr>
            <a:spLocks noGrp="1"/>
          </p:cNvSpPr>
          <p:nvPr>
            <p:ph idx="1"/>
          </p:nvPr>
        </p:nvSpPr>
        <p:spPr/>
        <p:txBody>
          <a:bodyPr/>
          <a:lstStyle/>
          <a:p>
            <a:r>
              <a:rPr lang="en-CA" dirty="0" smtClean="0"/>
              <a:t>The topics that will be covered include:</a:t>
            </a:r>
          </a:p>
          <a:p>
            <a:pPr lvl="1"/>
            <a:r>
              <a:rPr lang="en-US" dirty="0"/>
              <a:t>p</a:t>
            </a:r>
            <a:r>
              <a:rPr lang="en-US" dirty="0" smtClean="0"/>
              <a:t>rogramming fundamentals:</a:t>
            </a:r>
          </a:p>
          <a:p>
            <a:pPr lvl="2"/>
            <a:r>
              <a:rPr lang="en-US" dirty="0" smtClean="0"/>
              <a:t>syntax, functions, types, parameters and variables, control statements, arrays and structures,</a:t>
            </a:r>
            <a:endParaRPr lang="en-CA" dirty="0"/>
          </a:p>
          <a:p>
            <a:pPr lvl="1"/>
            <a:r>
              <a:rPr lang="en-US" dirty="0" smtClean="0"/>
              <a:t>addresses </a:t>
            </a:r>
            <a:r>
              <a:rPr lang="en-US" dirty="0"/>
              <a:t>and </a:t>
            </a:r>
            <a:r>
              <a:rPr lang="en-US" dirty="0" smtClean="0"/>
              <a:t>pointers,</a:t>
            </a:r>
            <a:endParaRPr lang="en-CA" dirty="0"/>
          </a:p>
          <a:p>
            <a:pPr lvl="1"/>
            <a:r>
              <a:rPr lang="en-US" dirty="0" smtClean="0"/>
              <a:t>intermediate </a:t>
            </a:r>
            <a:r>
              <a:rPr lang="en-US" dirty="0"/>
              <a:t>programming </a:t>
            </a:r>
            <a:r>
              <a:rPr lang="en-US" dirty="0" smtClean="0"/>
              <a:t>concepts,</a:t>
            </a:r>
            <a:endParaRPr lang="en-CA" dirty="0"/>
          </a:p>
          <a:p>
            <a:pPr lvl="1"/>
            <a:r>
              <a:rPr lang="en-US" dirty="0" smtClean="0"/>
              <a:t>searching algorithms,</a:t>
            </a:r>
            <a:endParaRPr lang="en-CA" dirty="0"/>
          </a:p>
          <a:p>
            <a:pPr lvl="1"/>
            <a:r>
              <a:rPr lang="en-US" dirty="0" smtClean="0"/>
              <a:t>sorting algorithms,</a:t>
            </a:r>
            <a:endParaRPr lang="en-CA" dirty="0"/>
          </a:p>
          <a:p>
            <a:pPr lvl="1"/>
            <a:r>
              <a:rPr lang="en-US" dirty="0" smtClean="0"/>
              <a:t>classes,</a:t>
            </a:r>
            <a:endParaRPr lang="en-CA" dirty="0"/>
          </a:p>
          <a:p>
            <a:pPr lvl="1"/>
            <a:r>
              <a:rPr lang="en-US" dirty="0" smtClean="0"/>
              <a:t>linked lists, and</a:t>
            </a:r>
            <a:endParaRPr lang="en-CA" dirty="0"/>
          </a:p>
          <a:p>
            <a:pPr lvl="1"/>
            <a:r>
              <a:rPr lang="en-US" dirty="0" smtClean="0"/>
              <a:t>inheritance </a:t>
            </a:r>
            <a:r>
              <a:rPr lang="en-US" dirty="0"/>
              <a:t>and </a:t>
            </a:r>
            <a:r>
              <a:rPr lang="en-US" dirty="0" smtClean="0"/>
              <a:t>polymorphism.</a:t>
            </a:r>
            <a:endParaRPr lang="en-CA" dirty="0"/>
          </a:p>
          <a:p>
            <a:pPr lvl="2"/>
            <a:endParaRPr lang="en-CA" dirty="0" smtClean="0"/>
          </a:p>
        </p:txBody>
      </p:sp>
    </p:spTree>
    <p:extLst>
      <p:ext uri="{BB962C8B-B14F-4D97-AF65-F5344CB8AC3E}">
        <p14:creationId xmlns:p14="http://schemas.microsoft.com/office/powerpoint/2010/main" val="851207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Course websites</a:t>
            </a:r>
            <a:endParaRPr lang="en-CA" dirty="0"/>
          </a:p>
        </p:txBody>
      </p:sp>
      <p:sp>
        <p:nvSpPr>
          <p:cNvPr id="3" name="Content Placeholder 2"/>
          <p:cNvSpPr>
            <a:spLocks noGrp="1"/>
          </p:cNvSpPr>
          <p:nvPr>
            <p:ph idx="1"/>
          </p:nvPr>
        </p:nvSpPr>
        <p:spPr/>
        <p:txBody>
          <a:bodyPr/>
          <a:lstStyle/>
          <a:p>
            <a:r>
              <a:rPr lang="en-CA" dirty="0" smtClean="0"/>
              <a:t>Lecture material and notes are available</a:t>
            </a:r>
          </a:p>
          <a:p>
            <a:pPr lvl="1"/>
            <a:r>
              <a:rPr lang="en-US" u="sng" dirty="0">
                <a:hlinkClick r:id="rId2"/>
              </a:rPr>
              <a:t>https://ece.uwaterloo.ca/~ece150</a:t>
            </a:r>
            <a:r>
              <a:rPr lang="en-US" u="sng" dirty="0" smtClean="0">
                <a:hlinkClick r:id="rId2"/>
              </a:rPr>
              <a:t>/</a:t>
            </a:r>
            <a:r>
              <a:rPr lang="en-US" u="sng" dirty="0" smtClean="0"/>
              <a:t> </a:t>
            </a:r>
          </a:p>
          <a:p>
            <a:r>
              <a:rPr lang="en-CA" dirty="0" smtClean="0"/>
              <a:t>Additional material would be available on LEARN</a:t>
            </a:r>
          </a:p>
          <a:p>
            <a:pPr lvl="1"/>
            <a:r>
              <a:rPr lang="en-CA" dirty="0" smtClean="0">
                <a:hlinkClick r:id="rId3"/>
              </a:rPr>
              <a:t>https://learn.uwaterloo.ca/</a:t>
            </a:r>
            <a:r>
              <a:rPr lang="en-CA" dirty="0" smtClean="0"/>
              <a:t> </a:t>
            </a:r>
            <a:endParaRPr lang="en-CA" dirty="0"/>
          </a:p>
          <a:p>
            <a:pPr lvl="2"/>
            <a:endParaRPr lang="en-CA" dirty="0" smtClean="0"/>
          </a:p>
        </p:txBody>
      </p:sp>
    </p:spTree>
    <p:extLst>
      <p:ext uri="{BB962C8B-B14F-4D97-AF65-F5344CB8AC3E}">
        <p14:creationId xmlns:p14="http://schemas.microsoft.com/office/powerpoint/2010/main" val="58886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Course grading scheme</a:t>
            </a:r>
            <a:endParaRPr lang="en-CA" dirty="0"/>
          </a:p>
        </p:txBody>
      </p:sp>
      <p:sp>
        <p:nvSpPr>
          <p:cNvPr id="3" name="Content Placeholder 2"/>
          <p:cNvSpPr>
            <a:spLocks noGrp="1"/>
          </p:cNvSpPr>
          <p:nvPr>
            <p:ph idx="1"/>
          </p:nvPr>
        </p:nvSpPr>
        <p:spPr/>
        <p:txBody>
          <a:bodyPr/>
          <a:lstStyle/>
          <a:p>
            <a:r>
              <a:rPr lang="en-CA" dirty="0" smtClean="0"/>
              <a:t>You will be required to complete four components</a:t>
            </a:r>
          </a:p>
          <a:p>
            <a:pPr lvl="1"/>
            <a:r>
              <a:rPr lang="en-CA" dirty="0" smtClean="0"/>
              <a:t>Assignments</a:t>
            </a:r>
          </a:p>
          <a:p>
            <a:pPr lvl="1"/>
            <a:r>
              <a:rPr lang="en-CA" dirty="0" smtClean="0"/>
              <a:t>Projects</a:t>
            </a:r>
          </a:p>
          <a:p>
            <a:pPr lvl="1"/>
            <a:r>
              <a:rPr lang="en-CA" dirty="0" smtClean="0"/>
              <a:t>Mid-term examination</a:t>
            </a:r>
          </a:p>
          <a:p>
            <a:pPr lvl="1"/>
            <a:r>
              <a:rPr lang="en-CA" dirty="0" smtClean="0"/>
              <a:t>Final examination</a:t>
            </a:r>
          </a:p>
          <a:p>
            <a:r>
              <a:rPr lang="en-CA" dirty="0" smtClean="0"/>
              <a:t>Your final grade will be computed differently based on the weighted average of the examination </a:t>
            </a:r>
            <a:r>
              <a:rPr lang="en-CA" dirty="0" smtClean="0"/>
              <a:t>components</a:t>
            </a:r>
            <a:endParaRPr lang="en-CA" dirty="0" smtClean="0"/>
          </a:p>
          <a:p>
            <a:pPr lvl="1"/>
            <a:r>
              <a:rPr lang="en-CA" dirty="0" smtClean="0"/>
              <a:t>Please see course syllabus for details</a:t>
            </a:r>
          </a:p>
          <a:p>
            <a:r>
              <a:rPr lang="en-CA" dirty="0" smtClean="0"/>
              <a:t>Late policy</a:t>
            </a:r>
          </a:p>
          <a:p>
            <a:pPr lvl="1"/>
            <a:r>
              <a:rPr lang="en-CA" dirty="0" smtClean="0"/>
              <a:t>No late submissions will be accepted</a:t>
            </a:r>
          </a:p>
        </p:txBody>
      </p:sp>
    </p:spTree>
    <p:extLst>
      <p:ext uri="{BB962C8B-B14F-4D97-AF65-F5344CB8AC3E}">
        <p14:creationId xmlns:p14="http://schemas.microsoft.com/office/powerpoint/2010/main" val="67478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Course instructors</a:t>
            </a:r>
            <a:endParaRPr lang="en-CA" dirty="0"/>
          </a:p>
        </p:txBody>
      </p:sp>
      <p:sp>
        <p:nvSpPr>
          <p:cNvPr id="3" name="Content Placeholder 2"/>
          <p:cNvSpPr>
            <a:spLocks noGrp="1"/>
          </p:cNvSpPr>
          <p:nvPr>
            <p:ph idx="1"/>
          </p:nvPr>
        </p:nvSpPr>
        <p:spPr/>
        <p:txBody>
          <a:bodyPr/>
          <a:lstStyle/>
          <a:p>
            <a:r>
              <a:rPr lang="en-CA" dirty="0" smtClean="0"/>
              <a:t>Prof. Douglas W. Harder</a:t>
            </a:r>
          </a:p>
          <a:p>
            <a:pPr lvl="1"/>
            <a:r>
              <a:rPr lang="en-CA" dirty="0" smtClean="0"/>
              <a:t>Email: </a:t>
            </a:r>
            <a:r>
              <a:rPr lang="en-CA" dirty="0" smtClean="0">
                <a:hlinkClick r:id="rId2"/>
              </a:rPr>
              <a:t>dwharder@uwaterloo.ca</a:t>
            </a:r>
            <a:r>
              <a:rPr lang="en-CA" dirty="0" smtClean="0"/>
              <a:t> </a:t>
            </a:r>
          </a:p>
          <a:p>
            <a:pPr lvl="1"/>
            <a:r>
              <a:rPr lang="en-CA" dirty="0" smtClean="0"/>
              <a:t>Office: </a:t>
            </a:r>
            <a:r>
              <a:rPr lang="en-CA" b="1" cap="small" dirty="0" smtClean="0"/>
              <a:t>eit</a:t>
            </a:r>
            <a:r>
              <a:rPr lang="en-CA" dirty="0" smtClean="0"/>
              <a:t>-4018</a:t>
            </a:r>
            <a:endParaRPr lang="en-CA" dirty="0" smtClean="0"/>
          </a:p>
          <a:p>
            <a:endParaRPr lang="en-CA" dirty="0"/>
          </a:p>
          <a:p>
            <a:r>
              <a:rPr lang="en-CA" dirty="0"/>
              <a:t>Prof. Hiren Patel</a:t>
            </a:r>
          </a:p>
          <a:p>
            <a:pPr lvl="1"/>
            <a:r>
              <a:rPr lang="en-CA" dirty="0"/>
              <a:t>Email: </a:t>
            </a:r>
            <a:r>
              <a:rPr lang="en-CA" dirty="0">
                <a:hlinkClick r:id="rId3"/>
              </a:rPr>
              <a:t>hiren.patel@uwaterloo.ca</a:t>
            </a:r>
            <a:r>
              <a:rPr lang="en-CA" dirty="0"/>
              <a:t> </a:t>
            </a:r>
          </a:p>
          <a:p>
            <a:pPr lvl="1"/>
            <a:r>
              <a:rPr lang="en-CA" dirty="0"/>
              <a:t>Office: </a:t>
            </a:r>
            <a:r>
              <a:rPr lang="en-CA" b="1" cap="small" dirty="0" smtClean="0"/>
              <a:t>e</a:t>
            </a:r>
            <a:r>
              <a:rPr lang="en-CA" b="1" dirty="0" smtClean="0"/>
              <a:t>5</a:t>
            </a:r>
            <a:r>
              <a:rPr lang="en-CA" dirty="0" smtClean="0"/>
              <a:t>-4018</a:t>
            </a:r>
            <a:endParaRPr lang="en-CA" dirty="0" smtClean="0"/>
          </a:p>
          <a:p>
            <a:pPr lvl="1"/>
            <a:r>
              <a:rPr lang="en-CA" dirty="0" smtClean="0"/>
              <a:t>Research interests</a:t>
            </a:r>
          </a:p>
          <a:p>
            <a:pPr lvl="2"/>
            <a:r>
              <a:rPr lang="en-CA" dirty="0" smtClean="0"/>
              <a:t>Design and analysis of computers for safety-sensitive </a:t>
            </a:r>
            <a:r>
              <a:rPr lang="en-CA" dirty="0" smtClean="0"/>
              <a:t>systems</a:t>
            </a:r>
          </a:p>
          <a:p>
            <a:pPr lvl="3"/>
            <a:r>
              <a:rPr lang="en-CA" dirty="0" smtClean="0"/>
              <a:t>E.g., </a:t>
            </a:r>
            <a:r>
              <a:rPr lang="en-CA" dirty="0" smtClean="0"/>
              <a:t>airplanes, trains and </a:t>
            </a:r>
            <a:r>
              <a:rPr lang="en-CA" dirty="0" smtClean="0"/>
              <a:t>cars</a:t>
            </a:r>
            <a:endParaRPr lang="en-CA" dirty="0" smtClean="0"/>
          </a:p>
          <a:p>
            <a:pPr lvl="2"/>
            <a:r>
              <a:rPr lang="en-CA" dirty="0" smtClean="0"/>
              <a:t>Embedded software</a:t>
            </a:r>
            <a:endParaRPr lang="en-CA" dirty="0"/>
          </a:p>
          <a:p>
            <a:pPr lvl="1"/>
            <a:r>
              <a:rPr lang="en-CA" dirty="0"/>
              <a:t>Website: </a:t>
            </a:r>
            <a:r>
              <a:rPr lang="en-CA" dirty="0">
                <a:hlinkClick r:id="rId4"/>
              </a:rPr>
              <a:t>https://caesr.uwaterloo.ca</a:t>
            </a:r>
            <a:r>
              <a:rPr lang="en-CA" dirty="0"/>
              <a:t> </a:t>
            </a:r>
          </a:p>
          <a:p>
            <a:pPr lvl="1"/>
            <a:endParaRPr lang="en-CA" dirty="0" smtClean="0"/>
          </a:p>
        </p:txBody>
      </p:sp>
    </p:spTree>
    <p:extLst>
      <p:ext uri="{BB962C8B-B14F-4D97-AF65-F5344CB8AC3E}">
        <p14:creationId xmlns:p14="http://schemas.microsoft.com/office/powerpoint/2010/main" val="721629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Communication with instructor</a:t>
            </a:r>
            <a:endParaRPr lang="en-CA" dirty="0"/>
          </a:p>
        </p:txBody>
      </p:sp>
      <p:sp>
        <p:nvSpPr>
          <p:cNvPr id="3" name="Content Placeholder 2"/>
          <p:cNvSpPr>
            <a:spLocks noGrp="1"/>
          </p:cNvSpPr>
          <p:nvPr>
            <p:ph idx="1"/>
          </p:nvPr>
        </p:nvSpPr>
        <p:spPr/>
        <p:txBody>
          <a:bodyPr/>
          <a:lstStyle/>
          <a:p>
            <a:r>
              <a:rPr lang="en-CA" dirty="0" smtClean="0"/>
              <a:t>Email is a good way to reach me, but please follow a few simple guidelines</a:t>
            </a:r>
          </a:p>
          <a:p>
            <a:pPr lvl="1"/>
            <a:r>
              <a:rPr lang="en-CA" dirty="0" smtClean="0"/>
              <a:t>Only use your uWaterloo email address to send </a:t>
            </a:r>
            <a:r>
              <a:rPr lang="en-CA" dirty="0" smtClean="0"/>
              <a:t>email</a:t>
            </a:r>
            <a:endParaRPr lang="en-CA" dirty="0" smtClean="0"/>
          </a:p>
          <a:p>
            <a:pPr lvl="2"/>
            <a:r>
              <a:rPr lang="en-CA" dirty="0" smtClean="0"/>
              <a:t>No forwarding through </a:t>
            </a:r>
            <a:r>
              <a:rPr lang="en-CA" dirty="0" err="1" smtClean="0"/>
              <a:t>gmail</a:t>
            </a:r>
            <a:r>
              <a:rPr lang="en-CA" dirty="0" smtClean="0"/>
              <a:t> or others</a:t>
            </a:r>
          </a:p>
          <a:p>
            <a:pPr lvl="2"/>
            <a:r>
              <a:rPr lang="en-CA" dirty="0" smtClean="0"/>
              <a:t>You can send me email using LEARN as well</a:t>
            </a:r>
          </a:p>
          <a:p>
            <a:pPr lvl="1"/>
            <a:r>
              <a:rPr lang="en-CA" dirty="0" smtClean="0"/>
              <a:t>Put “ECE150F18” in the subject </a:t>
            </a:r>
            <a:r>
              <a:rPr lang="en-CA" dirty="0" smtClean="0"/>
              <a:t>to increase the </a:t>
            </a:r>
            <a:r>
              <a:rPr lang="en-CA" dirty="0" smtClean="0"/>
              <a:t>priority</a:t>
            </a:r>
          </a:p>
          <a:p>
            <a:pPr lvl="1"/>
            <a:r>
              <a:rPr lang="en-CA" dirty="0" smtClean="0"/>
              <a:t>Be concise and clear when describing your concern</a:t>
            </a:r>
          </a:p>
          <a:p>
            <a:pPr lvl="1"/>
            <a:r>
              <a:rPr lang="en-CA" dirty="0" smtClean="0"/>
              <a:t>Be patient, I’ll do my best to respond to you </a:t>
            </a:r>
            <a:r>
              <a:rPr lang="en-CA" dirty="0" smtClean="0"/>
              <a:t>quickly</a:t>
            </a:r>
          </a:p>
          <a:p>
            <a:pPr lvl="2"/>
            <a:r>
              <a:rPr lang="en-CA" dirty="0" smtClean="0"/>
              <a:t>You can always talk to WEEF TAs</a:t>
            </a:r>
            <a:endParaRPr lang="en-CA" dirty="0" smtClean="0"/>
          </a:p>
        </p:txBody>
      </p:sp>
    </p:spTree>
    <p:extLst>
      <p:ext uri="{BB962C8B-B14F-4D97-AF65-F5344CB8AC3E}">
        <p14:creationId xmlns:p14="http://schemas.microsoft.com/office/powerpoint/2010/main" val="3233069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Collaboration versus plagiarism</a:t>
            </a:r>
            <a:endParaRPr lang="en-CA" dirty="0"/>
          </a:p>
        </p:txBody>
      </p:sp>
      <p:sp>
        <p:nvSpPr>
          <p:cNvPr id="3" name="Content Placeholder 2"/>
          <p:cNvSpPr>
            <a:spLocks noGrp="1"/>
          </p:cNvSpPr>
          <p:nvPr>
            <p:ph idx="1"/>
          </p:nvPr>
        </p:nvSpPr>
        <p:spPr/>
        <p:txBody>
          <a:bodyPr/>
          <a:lstStyle/>
          <a:p>
            <a:r>
              <a:rPr lang="en-CA" dirty="0" smtClean="0"/>
              <a:t>We encourage students to work together</a:t>
            </a:r>
          </a:p>
          <a:p>
            <a:pPr lvl="1"/>
            <a:r>
              <a:rPr lang="en-CA" dirty="0" smtClean="0"/>
              <a:t>Teaching others is one of the best way to ensure you have a mastery of the subject matter</a:t>
            </a:r>
          </a:p>
          <a:p>
            <a:pPr lvl="1"/>
            <a:r>
              <a:rPr lang="en-CA" dirty="0" smtClean="0"/>
              <a:t>You may assist your friends</a:t>
            </a:r>
          </a:p>
          <a:p>
            <a:pPr lvl="1"/>
            <a:r>
              <a:rPr lang="en-CA" dirty="0" smtClean="0"/>
              <a:t>You should only examine another student’s code if you believe you have a reasonable solution, and they are clearly having issues that you have already solved</a:t>
            </a:r>
          </a:p>
          <a:p>
            <a:pPr lvl="1"/>
            <a:r>
              <a:rPr lang="en-CA" dirty="0" smtClean="0"/>
              <a:t>You should help the student you are helping understand the problem</a:t>
            </a:r>
          </a:p>
          <a:p>
            <a:pPr lvl="2"/>
            <a:r>
              <a:rPr lang="en-CA" dirty="0" smtClean="0"/>
              <a:t>Never give the student the correct solution—this will not help that individual and they will become dependent on you</a:t>
            </a:r>
          </a:p>
          <a:p>
            <a:pPr lvl="2"/>
            <a:r>
              <a:rPr lang="en-CA" dirty="0" smtClean="0"/>
              <a:t>They will know you are a source of answers</a:t>
            </a:r>
            <a:endParaRPr lang="en-CA" dirty="0"/>
          </a:p>
        </p:txBody>
      </p:sp>
    </p:spTree>
    <p:extLst>
      <p:ext uri="{BB962C8B-B14F-4D97-AF65-F5344CB8AC3E}">
        <p14:creationId xmlns:p14="http://schemas.microsoft.com/office/powerpoint/2010/main" val="238148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90814</TotalTime>
  <Words>886</Words>
  <Application>Microsoft Office PowerPoint</Application>
  <PresentationFormat>On-screen Show (4:3)</PresentationFormat>
  <Paragraphs>113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 Design</vt:lpstr>
      <vt:lpstr>Welcome to ece 150 Fundamentals of programming</vt:lpstr>
      <vt:lpstr>Outline</vt:lpstr>
      <vt:lpstr>Course outcomes</vt:lpstr>
      <vt:lpstr>Course topics</vt:lpstr>
      <vt:lpstr>Course websites</vt:lpstr>
      <vt:lpstr>Course grading scheme</vt:lpstr>
      <vt:lpstr>Course instructors</vt:lpstr>
      <vt:lpstr>Communication with instructor</vt:lpstr>
      <vt:lpstr>Collaboration versus plagiarism</vt:lpstr>
      <vt:lpstr>Academic misconduct</vt:lpstr>
      <vt:lpstr>Penalties</vt:lpstr>
      <vt:lpstr>How to succeed</vt:lpstr>
      <vt:lpstr>Summary</vt:lpstr>
      <vt:lpstr>References</vt:lpstr>
      <vt:lpstr>Colophon </vt:lpstr>
      <vt:lpstr>Disclaimer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Douglas Wilhelm Harder</cp:lastModifiedBy>
  <cp:revision>1489</cp:revision>
  <dcterms:created xsi:type="dcterms:W3CDTF">2009-09-11T23:00:44Z</dcterms:created>
  <dcterms:modified xsi:type="dcterms:W3CDTF">2018-09-07T12:54:28Z</dcterms:modified>
</cp:coreProperties>
</file>