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9" r:id="rId3"/>
    <p:sldId id="260" r:id="rId4"/>
    <p:sldId id="262" r:id="rId5"/>
    <p:sldId id="261" r:id="rId6"/>
    <p:sldId id="272" r:id="rId7"/>
    <p:sldId id="285" r:id="rId8"/>
    <p:sldId id="266" r:id="rId9"/>
    <p:sldId id="286" r:id="rId10"/>
    <p:sldId id="290" r:id="rId11"/>
    <p:sldId id="287" r:id="rId12"/>
    <p:sldId id="288" r:id="rId13"/>
    <p:sldId id="289" r:id="rId14"/>
    <p:sldId id="291" r:id="rId15"/>
    <p:sldId id="292" r:id="rId16"/>
    <p:sldId id="293" r:id="rId17"/>
    <p:sldId id="277" r:id="rId18"/>
    <p:sldId id="278" r:id="rId19"/>
    <p:sldId id="279" r:id="rId20"/>
    <p:sldId id="294" r:id="rId21"/>
    <p:sldId id="257" r:id="rId22"/>
    <p:sldId id="280" r:id="rId23"/>
  </p:sldIdLst>
  <p:sldSz cx="9144000" cy="5143500" type="screen16x9"/>
  <p:notesSz cx="6858000" cy="9144000"/>
  <p:embeddedFontLst>
    <p:embeddedFont>
      <p:font typeface="Nixie One" panose="020B0604020202020204" charset="0"/>
      <p:regular r:id="rId25"/>
    </p:embeddedFont>
    <p:embeddedFont>
      <p:font typeface="Impact" panose="020B0806030902050204" pitchFamily="34" charset="0"/>
      <p:regular r:id="rId26"/>
    </p:embeddedFont>
    <p:embeddedFont>
      <p:font typeface="Roboto Slab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569175"/>
    <a:srgbClr val="124057"/>
    <a:srgbClr val="3B8D61"/>
    <a:srgbClr val="8DAC74"/>
    <a:srgbClr val="94B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06E307-CCA2-4CE0-8859-D1E1B01E2D38}">
  <a:tblStyle styleId="{B406E307-CCA2-4CE0-8859-D1E1B01E2D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8746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4902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767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241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845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13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369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678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858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299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187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723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783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41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271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520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7626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067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569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265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5925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638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619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038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▪"/>
              <a:defRPr sz="2000">
                <a:solidFill>
                  <a:srgbClr val="FFFFFF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▫"/>
              <a:defRPr sz="2000">
                <a:solidFill>
                  <a:srgbClr val="FFFFFF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1 column" type="tx">
  <p:cSld name="TITLE_AND_BODY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2" name="Shape 42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8" r:id="rId7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Carthafind</a:t>
            </a:r>
            <a:endParaRPr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01866"/>
            <a:ext cx="880306" cy="1016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/>
              <a:t>Design database</a:t>
            </a:r>
            <a:endParaRPr lang="it-CH" sz="2800" dirty="0"/>
          </a:p>
        </p:txBody>
      </p:sp>
      <p:grpSp>
        <p:nvGrpSpPr>
          <p:cNvPr id="207" name="Shape 207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08" name="Shape 20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11" b="5273"/>
          <a:stretch/>
        </p:blipFill>
        <p:spPr>
          <a:xfrm>
            <a:off x="1146025" y="1559425"/>
            <a:ext cx="3965923" cy="341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/>
              <a:t>Interfacce - 1</a:t>
            </a:r>
            <a:endParaRPr lang="it-CH" sz="2800" dirty="0"/>
          </a:p>
        </p:txBody>
      </p:sp>
      <p:grpSp>
        <p:nvGrpSpPr>
          <p:cNvPr id="207" name="Shape 207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08" name="Shape 20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25" y="1887914"/>
            <a:ext cx="3651541" cy="210219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566" y="1887914"/>
            <a:ext cx="3632662" cy="311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0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/>
              <a:t>Interfacce - 2</a:t>
            </a:r>
            <a:endParaRPr lang="it-CH" sz="2800" dirty="0"/>
          </a:p>
        </p:txBody>
      </p:sp>
      <p:grpSp>
        <p:nvGrpSpPr>
          <p:cNvPr id="207" name="Shape 207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08" name="Shape 20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25" y="1896915"/>
            <a:ext cx="7644207" cy="307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8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/>
              <a:t>Interfacce - 3</a:t>
            </a:r>
            <a:endParaRPr lang="it-CH" sz="2800" dirty="0"/>
          </a:p>
        </p:txBody>
      </p:sp>
      <p:grpSp>
        <p:nvGrpSpPr>
          <p:cNvPr id="207" name="Shape 207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08" name="Shape 20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25" y="1686194"/>
            <a:ext cx="4456753" cy="334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 idx="4294967295"/>
          </p:nvPr>
        </p:nvSpPr>
        <p:spPr>
          <a:xfrm>
            <a:off x="786485" y="407376"/>
            <a:ext cx="5614315" cy="580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>
                <a:solidFill>
                  <a:srgbClr val="124057"/>
                </a:solidFill>
              </a:rPr>
              <a:t>CKI – Carthafind Keyword Input</a:t>
            </a:r>
            <a:endParaRPr sz="2800" dirty="0">
              <a:solidFill>
                <a:srgbClr val="124057"/>
              </a:solidFill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3642652" y="3206416"/>
            <a:ext cx="3488400" cy="749700"/>
          </a:xfrm>
          <a:prstGeom prst="homePlate">
            <a:avLst>
              <a:gd name="adj" fmla="val 35440"/>
            </a:avLst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3642651" y="2461253"/>
            <a:ext cx="2227500" cy="749700"/>
          </a:xfrm>
          <a:prstGeom prst="homePlate">
            <a:avLst>
              <a:gd name="adj" fmla="val 35440"/>
            </a:avLst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3642652" y="1711397"/>
            <a:ext cx="2554800" cy="749700"/>
          </a:xfrm>
          <a:prstGeom prst="homePlate">
            <a:avLst>
              <a:gd name="adj" fmla="val 35440"/>
            </a:avLst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2781918" y="1514871"/>
            <a:ext cx="882600" cy="95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" y="0"/>
                </a:moveTo>
                <a:lnTo>
                  <a:pt x="120000" y="25236"/>
                </a:lnTo>
                <a:lnTo>
                  <a:pt x="120000" y="120000"/>
                </a:lnTo>
                <a:lnTo>
                  <a:pt x="311" y="103519"/>
                </a:lnTo>
                <a:cubicBezTo>
                  <a:pt x="497" y="69012"/>
                  <a:pt x="-151" y="34506"/>
                  <a:pt x="33" y="0"/>
                </a:cubicBezTo>
                <a:close/>
              </a:path>
            </a:pathLst>
          </a:custGeom>
          <a:solidFill>
            <a:srgbClr val="87A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2776024" y="2333733"/>
            <a:ext cx="888600" cy="88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2" y="0"/>
                </a:moveTo>
                <a:lnTo>
                  <a:pt x="120000" y="17302"/>
                </a:lnTo>
                <a:lnTo>
                  <a:pt x="120000" y="119999"/>
                </a:lnTo>
                <a:lnTo>
                  <a:pt x="0" y="120000"/>
                </a:lnTo>
                <a:cubicBezTo>
                  <a:pt x="184" y="79999"/>
                  <a:pt x="368" y="40000"/>
                  <a:pt x="552" y="0"/>
                </a:cubicBezTo>
                <a:close/>
              </a:path>
            </a:pathLst>
          </a:custGeom>
          <a:solidFill>
            <a:srgbClr val="0F3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 rot="10800000" flipH="1">
            <a:off x="2775842" y="3210093"/>
            <a:ext cx="888900" cy="876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7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24" y="120000"/>
                </a:lnTo>
                <a:cubicBezTo>
                  <a:pt x="-159" y="80000"/>
                  <a:pt x="761" y="40000"/>
                  <a:pt x="577" y="0"/>
                </a:cubicBezTo>
                <a:close/>
              </a:path>
            </a:pathLst>
          </a:custGeom>
          <a:solidFill>
            <a:srgbClr val="2E6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/>
        </p:nvSpPr>
        <p:spPr>
          <a:xfrm flipH="1">
            <a:off x="1901900" y="2329637"/>
            <a:ext cx="882900" cy="876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80" y="119999"/>
                </a:lnTo>
                <a:cubicBezTo>
                  <a:pt x="-197" y="79999"/>
                  <a:pt x="358" y="40000"/>
                  <a:pt x="80" y="0"/>
                </a:cubicBezTo>
                <a:close/>
              </a:path>
            </a:pathLst>
          </a:custGeom>
          <a:solidFill>
            <a:srgbClr val="1657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 flipH="1">
            <a:off x="1899706" y="1516918"/>
            <a:ext cx="886800" cy="9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" y="0"/>
                </a:moveTo>
                <a:lnTo>
                  <a:pt x="120000" y="25359"/>
                </a:lnTo>
                <a:lnTo>
                  <a:pt x="120000" y="120000"/>
                </a:lnTo>
                <a:lnTo>
                  <a:pt x="310" y="104052"/>
                </a:lnTo>
                <a:cubicBezTo>
                  <a:pt x="495" y="69019"/>
                  <a:pt x="-151" y="35032"/>
                  <a:pt x="33" y="0"/>
                </a:cubicBezTo>
                <a:close/>
              </a:path>
            </a:pathLst>
          </a:custGeom>
          <a:solidFill>
            <a:srgbClr val="94B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 rot="10800000">
            <a:off x="1905058" y="3205803"/>
            <a:ext cx="877500" cy="8802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54" y="120000"/>
                </a:lnTo>
                <a:cubicBezTo>
                  <a:pt x="240" y="79812"/>
                  <a:pt x="-132" y="40187"/>
                  <a:pt x="53" y="0"/>
                </a:cubicBezTo>
                <a:lnTo>
                  <a:pt x="120000" y="16766"/>
                </a:lnTo>
                <a:close/>
              </a:path>
            </a:pathLst>
          </a:custGeom>
          <a:solidFill>
            <a:srgbClr val="3B8D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1918987" y="1427280"/>
            <a:ext cx="477600" cy="329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3762544" y="1856681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01</a:t>
            </a:r>
            <a:endParaRPr sz="2400"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58" name="Shape 258"/>
          <p:cNvCxnSpPr/>
          <p:nvPr/>
        </p:nvCxnSpPr>
        <p:spPr>
          <a:xfrm>
            <a:off x="4359610" y="1885069"/>
            <a:ext cx="0" cy="3930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9" name="Shape 259"/>
          <p:cNvSpPr txBox="1"/>
          <p:nvPr/>
        </p:nvSpPr>
        <p:spPr>
          <a:xfrm>
            <a:off x="4415370" y="1870106"/>
            <a:ext cx="1677858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Space</a:t>
            </a:r>
            <a:endParaRPr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Conferma inserimento</a:t>
            </a:r>
            <a:endParaRPr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3762570" y="2594456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02</a:t>
            </a:r>
            <a:endParaRPr sz="2400" b="1"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61" name="Shape 261"/>
          <p:cNvCxnSpPr/>
          <p:nvPr/>
        </p:nvCxnSpPr>
        <p:spPr>
          <a:xfrm>
            <a:off x="4359609" y="2622839"/>
            <a:ext cx="0" cy="3930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2" name="Shape 262"/>
          <p:cNvSpPr txBox="1"/>
          <p:nvPr/>
        </p:nvSpPr>
        <p:spPr>
          <a:xfrm>
            <a:off x="4415380" y="2611980"/>
            <a:ext cx="13851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Doppio click</a:t>
            </a:r>
            <a:endParaRPr dirty="0"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Modifica parola</a:t>
            </a:r>
            <a:endParaRPr sz="1000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3762569" y="3353481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03</a:t>
            </a:r>
            <a:endParaRPr sz="24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64" name="Shape 264"/>
          <p:cNvCxnSpPr/>
          <p:nvPr/>
        </p:nvCxnSpPr>
        <p:spPr>
          <a:xfrm>
            <a:off x="4359609" y="3381865"/>
            <a:ext cx="0" cy="3930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5" name="Shape 265"/>
          <p:cNvSpPr txBox="1"/>
          <p:nvPr/>
        </p:nvSpPr>
        <p:spPr>
          <a:xfrm>
            <a:off x="4415379" y="3296794"/>
            <a:ext cx="2534059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Doppio backspace o click su ‘x’</a:t>
            </a:r>
            <a:endParaRPr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Eliminazione parola</a:t>
            </a:r>
            <a:endParaRPr sz="1000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69" name="Shape 269"/>
          <p:cNvSpPr/>
          <p:nvPr/>
        </p:nvSpPr>
        <p:spPr>
          <a:xfrm flipH="1">
            <a:off x="3670954" y="1511307"/>
            <a:ext cx="91800" cy="2978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Shape 279"/>
          <p:cNvGrpSpPr/>
          <p:nvPr/>
        </p:nvGrpSpPr>
        <p:grpSpPr>
          <a:xfrm>
            <a:off x="3074438" y="2663280"/>
            <a:ext cx="369549" cy="274765"/>
            <a:chOff x="5247525" y="3007275"/>
            <a:chExt cx="517575" cy="384825"/>
          </a:xfrm>
        </p:grpSpPr>
        <p:sp>
          <p:nvSpPr>
            <p:cNvPr id="280" name="Shape 28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3199432" y="4046966"/>
            <a:ext cx="305199" cy="319997"/>
            <a:chOff x="5961125" y="1623900"/>
            <a:chExt cx="427450" cy="448175"/>
          </a:xfrm>
        </p:grpSpPr>
        <p:sp>
          <p:nvSpPr>
            <p:cNvPr id="283" name="Shape 28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Shape 178"/>
          <p:cNvGrpSpPr/>
          <p:nvPr/>
        </p:nvGrpSpPr>
        <p:grpSpPr>
          <a:xfrm>
            <a:off x="3075769" y="1834716"/>
            <a:ext cx="360458" cy="372943"/>
            <a:chOff x="1923675" y="1633650"/>
            <a:chExt cx="436000" cy="435975"/>
          </a:xfrm>
        </p:grpSpPr>
        <p:sp>
          <p:nvSpPr>
            <p:cNvPr id="56" name="Shape 17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18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18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18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18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18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Shape 805"/>
          <p:cNvGrpSpPr/>
          <p:nvPr/>
        </p:nvGrpSpPr>
        <p:grpSpPr>
          <a:xfrm>
            <a:off x="3122057" y="3442250"/>
            <a:ext cx="225213" cy="316516"/>
            <a:chOff x="6689325" y="2984125"/>
            <a:chExt cx="315425" cy="443300"/>
          </a:xfrm>
        </p:grpSpPr>
        <p:sp>
          <p:nvSpPr>
            <p:cNvPr id="63" name="Shape 80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80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80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80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810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40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 idx="4294967295"/>
          </p:nvPr>
        </p:nvSpPr>
        <p:spPr>
          <a:xfrm>
            <a:off x="786485" y="407376"/>
            <a:ext cx="5614315" cy="580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>
                <a:solidFill>
                  <a:srgbClr val="124057"/>
                </a:solidFill>
              </a:rPr>
              <a:t>CRT – Carthafind Research Tool</a:t>
            </a:r>
            <a:endParaRPr sz="2800" dirty="0">
              <a:solidFill>
                <a:srgbClr val="124057"/>
              </a:solidFill>
            </a:endParaRPr>
          </a:p>
        </p:txBody>
      </p:sp>
      <p:sp>
        <p:nvSpPr>
          <p:cNvPr id="47" name="Shape 230"/>
          <p:cNvSpPr/>
          <p:nvPr/>
        </p:nvSpPr>
        <p:spPr>
          <a:xfrm>
            <a:off x="1114159" y="1744428"/>
            <a:ext cx="2541300" cy="2541300"/>
          </a:xfrm>
          <a:prstGeom prst="ellipse">
            <a:avLst/>
          </a:prstGeom>
          <a:solidFill>
            <a:schemeClr val="bg1"/>
          </a:solidFill>
          <a:ln w="76200" cap="flat" cmpd="sng">
            <a:solidFill>
              <a:srgbClr val="94BF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3B8D61"/>
                </a:solidFill>
                <a:latin typeface="Nixie One"/>
                <a:ea typeface="Nixie One"/>
                <a:cs typeface="Nixie One"/>
                <a:sym typeface="Nixie One"/>
              </a:rPr>
              <a:t>Informazioni del progetto</a:t>
            </a:r>
            <a:endParaRPr b="1" dirty="0">
              <a:solidFill>
                <a:srgbClr val="3B8D6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" name="Shape 231"/>
          <p:cNvSpPr/>
          <p:nvPr/>
        </p:nvSpPr>
        <p:spPr>
          <a:xfrm>
            <a:off x="5455988" y="1744428"/>
            <a:ext cx="2541300" cy="2541300"/>
          </a:xfrm>
          <a:prstGeom prst="ellipse">
            <a:avLst/>
          </a:prstGeom>
          <a:noFill/>
          <a:ln w="76200" cap="flat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18637B"/>
                </a:solidFill>
                <a:latin typeface="Nixie One"/>
                <a:ea typeface="Nixie One"/>
                <a:cs typeface="Nixie One"/>
                <a:sym typeface="Nixie One"/>
              </a:rPr>
              <a:t>Parole chiave</a:t>
            </a:r>
            <a:endParaRPr b="1" dirty="0">
              <a:solidFill>
                <a:srgbClr val="18637B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9" name="Shape 238"/>
          <p:cNvSpPr/>
          <p:nvPr/>
        </p:nvSpPr>
        <p:spPr>
          <a:xfrm>
            <a:off x="3285073" y="1744428"/>
            <a:ext cx="2541300" cy="2541300"/>
          </a:xfrm>
          <a:prstGeom prst="ellipse">
            <a:avLst/>
          </a:prstGeom>
          <a:solidFill>
            <a:srgbClr val="569175">
              <a:alpha val="8980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Risultato</a:t>
            </a:r>
            <a:endParaRPr b="1" dirty="0">
              <a:solidFill>
                <a:schemeClr val="bg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225304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 smtClean="0"/>
              <a:t>Conclusione</a:t>
            </a:r>
            <a:endParaRPr lang="it-CH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52045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/>
        </p:nvSpPr>
        <p:spPr>
          <a:xfrm>
            <a:off x="56102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14454"/>
          </a:solidFill>
          <a:ln w="19050" cap="flat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57419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Nixie One"/>
                <a:ea typeface="Nixie One"/>
                <a:cs typeface="Nixie One"/>
                <a:sym typeface="Nixie One"/>
              </a:rPr>
              <a:t>Place your screenshot here</a:t>
            </a:r>
            <a:endParaRPr sz="1000" dirty="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86" name="Shape 386"/>
          <p:cNvSpPr txBox="1">
            <a:spLocks noGrp="1"/>
          </p:cNvSpPr>
          <p:nvPr>
            <p:ph type="body" idx="4294967295"/>
          </p:nvPr>
        </p:nvSpPr>
        <p:spPr>
          <a:xfrm>
            <a:off x="1053050" y="501950"/>
            <a:ext cx="3506100" cy="4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CH" sz="5400" b="1" dirty="0" smtClean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PHONE</a:t>
            </a:r>
            <a:endParaRPr sz="5400" b="1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5891983" y="2414673"/>
            <a:ext cx="1289633" cy="33855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114454"/>
              </a:buClr>
              <a:buSzPts val="3000"/>
            </a:pPr>
            <a:r>
              <a:rPr lang="it-CH" sz="1600" b="1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Nixie One"/>
              </a:rPr>
              <a:t>Carthafind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/>
        </p:nvSpPr>
        <p:spPr>
          <a:xfrm>
            <a:off x="51687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14454"/>
          </a:solidFill>
          <a:ln w="19050" cap="flat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body" idx="4294967295"/>
          </p:nvPr>
        </p:nvSpPr>
        <p:spPr>
          <a:xfrm>
            <a:off x="1028112" y="486698"/>
            <a:ext cx="3506100" cy="4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CH" sz="5400" b="1" dirty="0" smtClean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TABLET</a:t>
            </a:r>
            <a:endParaRPr sz="5400" b="1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" name="Shape 385"/>
          <p:cNvSpPr/>
          <p:nvPr/>
        </p:nvSpPr>
        <p:spPr>
          <a:xfrm>
            <a:off x="5376189" y="922843"/>
            <a:ext cx="2446087" cy="329171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Nixie One"/>
                <a:ea typeface="Nixie One"/>
                <a:cs typeface="Nixie One"/>
                <a:sym typeface="Nixie One"/>
              </a:rPr>
              <a:t>Place your screenshot here</a:t>
            </a:r>
            <a:endParaRPr sz="1000" dirty="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616268" y="2399421"/>
            <a:ext cx="1984371" cy="33855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114454"/>
              </a:buClr>
              <a:buSzPts val="3000"/>
            </a:pPr>
            <a:r>
              <a:rPr lang="it-CH" sz="1600" b="1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Nixie One"/>
              </a:rPr>
              <a:t>Carthafind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4904508" y="1253688"/>
            <a:ext cx="3882044" cy="301905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14454"/>
          </a:solidFill>
          <a:ln w="19050" cap="flat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Shape 400"/>
          <p:cNvSpPr txBox="1">
            <a:spLocks noGrp="1"/>
          </p:cNvSpPr>
          <p:nvPr>
            <p:ph type="body" idx="4294967295"/>
          </p:nvPr>
        </p:nvSpPr>
        <p:spPr>
          <a:xfrm>
            <a:off x="1282721" y="484899"/>
            <a:ext cx="3410885" cy="4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DEKSTOP</a:t>
            </a:r>
            <a:endParaRPr sz="5400" b="1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" name="Shape 385"/>
          <p:cNvSpPr/>
          <p:nvPr/>
        </p:nvSpPr>
        <p:spPr>
          <a:xfrm>
            <a:off x="5076930" y="1436904"/>
            <a:ext cx="3518429" cy="2220695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Nixie One"/>
                <a:ea typeface="Nixie One"/>
                <a:cs typeface="Nixie One"/>
                <a:sym typeface="Nixie One"/>
              </a:rPr>
              <a:t>Place your screenshot here</a:t>
            </a:r>
            <a:endParaRPr sz="1000" dirty="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5418379" y="2377974"/>
            <a:ext cx="2854301" cy="33855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114454"/>
              </a:buClr>
              <a:buSzPts val="3000"/>
            </a:pPr>
            <a:r>
              <a:rPr lang="it-CH" sz="1600" b="1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Nixie One"/>
              </a:rPr>
              <a:t>Carthafind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 smtClean="0"/>
              <a:t>Introduzione</a:t>
            </a:r>
            <a:endParaRPr lang="it-CH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/>
              <a:t>Sviluppi futuri</a:t>
            </a:r>
            <a:endParaRPr lang="it-CH" sz="2800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146025" y="1897118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GB" dirty="0" smtClean="0"/>
              <a:t>Modifica ed eliminazione</a:t>
            </a:r>
          </a:p>
          <a:p>
            <a:pPr marL="50800" lvl="0" indent="0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lang="en-GB" dirty="0"/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GB" dirty="0" smtClean="0"/>
              <a:t>Algoritmi di controllo</a:t>
            </a:r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endParaRPr lang="en-GB" dirty="0"/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GB" dirty="0" smtClean="0"/>
              <a:t>Ricerca per contenuto doc</a:t>
            </a:r>
            <a:endParaRPr lang="it-CH" dirty="0" smtClean="0"/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34303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/>
              <a:t>Crediti</a:t>
            </a:r>
            <a:endParaRPr lang="it-CH" sz="28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Shape 119"/>
          <p:cNvSpPr txBox="1"/>
          <p:nvPr/>
        </p:nvSpPr>
        <p:spPr>
          <a:xfrm>
            <a:off x="1146025" y="1901616"/>
            <a:ext cx="3663970" cy="268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Template ed icone messe a disposizione da SlidesCarnival.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sz="16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Progetto creato da Nadir Barlozzo sotto la proprietà dell’istituto Scuola Arti e Mestieri di Trevano.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sz="16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Supervisione del docente</a:t>
            </a:r>
            <a:br>
              <a:rPr lang="en" sz="1600" b="1" dirty="0" smtClean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</a:br>
            <a:r>
              <a:rPr lang="en" sz="1600" b="1" dirty="0" smtClean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Luca Muggiasca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subTitle" idx="4294967295"/>
          </p:nvPr>
        </p:nvSpPr>
        <p:spPr>
          <a:xfrm>
            <a:off x="681700" y="1300998"/>
            <a:ext cx="7884600" cy="24064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 smtClean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Grazie dell’ascolto!</a:t>
            </a:r>
            <a:endParaRPr sz="3600" b="1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FFFFFF"/>
                </a:solidFill>
              </a:rPr>
              <a:t>Domande?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sz="3600" b="1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1"/>
                </a:solidFill>
                <a:latin typeface="Roboto Slab"/>
                <a:ea typeface="Roboto Slab"/>
                <a:cs typeface="Roboto Slab"/>
              </a:rPr>
              <a:t>No?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1"/>
                </a:solidFill>
                <a:latin typeface="Roboto Slab"/>
                <a:ea typeface="Roboto Slab"/>
                <a:cs typeface="Roboto Slab"/>
              </a:rPr>
              <a:t>Passiamo </a:t>
            </a:r>
            <a:r>
              <a:rPr lang="en" sz="18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</a:rPr>
              <a:t>alla </a:t>
            </a:r>
            <a:r>
              <a:rPr lang="en" sz="1800" b="1" dirty="0" smtClean="0">
                <a:solidFill>
                  <a:schemeClr val="lt1"/>
                </a:solidFill>
                <a:latin typeface="Roboto Slab"/>
                <a:ea typeface="Roboto Slab"/>
                <a:cs typeface="Roboto Slab"/>
              </a:rPr>
              <a:t>demo…</a:t>
            </a:r>
            <a:endParaRPr lang="en" sz="1800" b="1" dirty="0">
              <a:solidFill>
                <a:schemeClr val="lt1"/>
              </a:solidFill>
              <a:latin typeface="Roboto Slab"/>
              <a:ea typeface="Roboto Slab"/>
              <a:cs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it-CH" dirty="0" smtClean="0"/>
              <a:t>Ordine, velocità ed efficienza.</a:t>
            </a:r>
            <a:endParaRPr lang="it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ctrTitle" idx="4294967295"/>
          </p:nvPr>
        </p:nvSpPr>
        <p:spPr>
          <a:xfrm>
            <a:off x="1600200" y="211588"/>
            <a:ext cx="442104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 smtClean="0">
                <a:solidFill>
                  <a:srgbClr val="94BF6E"/>
                </a:solidFill>
              </a:rPr>
              <a:t>CONCETTO</a:t>
            </a:r>
            <a:endParaRPr sz="6000" dirty="0">
              <a:solidFill>
                <a:srgbClr val="94BF6E"/>
              </a:solidFill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subTitle" idx="4294967295"/>
          </p:nvPr>
        </p:nvSpPr>
        <p:spPr>
          <a:xfrm>
            <a:off x="1160413" y="1371388"/>
            <a:ext cx="4153200" cy="32687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/>
            <a:endParaRPr lang="en-GB" sz="2400" dirty="0" smtClean="0"/>
          </a:p>
          <a:p>
            <a:pPr marL="342900" indent="-342900"/>
            <a:endParaRPr lang="en-GB" sz="2400" dirty="0"/>
          </a:p>
          <a:p>
            <a:pPr marL="342900" indent="-342900"/>
            <a:endParaRPr lang="en-GB" sz="2400" dirty="0" smtClean="0"/>
          </a:p>
          <a:p>
            <a:pPr marL="342900" indent="-342900"/>
            <a:r>
              <a:rPr lang="it-CH" sz="2400" dirty="0" smtClean="0"/>
              <a:t>Luogo</a:t>
            </a:r>
            <a:r>
              <a:rPr lang="en-GB" sz="2400" dirty="0" smtClean="0"/>
              <a:t> </a:t>
            </a:r>
            <a:r>
              <a:rPr lang="it-CH" sz="2400" dirty="0" smtClean="0"/>
              <a:t>comune</a:t>
            </a:r>
          </a:p>
          <a:p>
            <a:pPr marL="342900" indent="-342900"/>
            <a:endParaRPr lang="it-CH" sz="2400" dirty="0"/>
          </a:p>
          <a:p>
            <a:pPr marL="342900" indent="-342900"/>
            <a:r>
              <a:rPr lang="it-CH" sz="2400" dirty="0" smtClean="0"/>
              <a:t>Progetti passati</a:t>
            </a:r>
          </a:p>
          <a:p>
            <a:pPr marL="0" indent="0">
              <a:buNone/>
            </a:pPr>
            <a:endParaRPr lang="it-CH" sz="2400" dirty="0" smtClean="0"/>
          </a:p>
          <a:p>
            <a:pPr marL="342900" indent="-342900"/>
            <a:r>
              <a:rPr lang="it-CH" sz="2400" dirty="0" smtClean="0"/>
              <a:t>Ricerca di informazioni</a:t>
            </a:r>
          </a:p>
          <a:p>
            <a:pPr marL="342900" indent="-342900"/>
            <a:endParaRPr lang="it-CH" sz="2400" dirty="0" smtClean="0"/>
          </a:p>
          <a:p>
            <a:pPr marL="342900" indent="-342900"/>
            <a:r>
              <a:rPr lang="it-CH" sz="2400" dirty="0" smtClean="0"/>
              <a:t>Gestibilità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GB" sz="2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GB" sz="2400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64" name="Shape 164"/>
          <p:cNvGrpSpPr/>
          <p:nvPr/>
        </p:nvGrpSpPr>
        <p:grpSpPr>
          <a:xfrm>
            <a:off x="5872706" y="2365214"/>
            <a:ext cx="1544005" cy="1520646"/>
            <a:chOff x="576250" y="4319400"/>
            <a:chExt cx="442075" cy="442050"/>
          </a:xfrm>
        </p:grpSpPr>
        <p:sp>
          <p:nvSpPr>
            <p:cNvPr id="165" name="Shape 165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5" name="Immagin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4BF6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329" y="1268975"/>
            <a:ext cx="1042764" cy="1096239"/>
          </a:xfrm>
          <a:prstGeom prst="rect">
            <a:avLst/>
          </a:prstGeom>
        </p:spPr>
      </p:pic>
      <p:grpSp>
        <p:nvGrpSpPr>
          <p:cNvPr id="10" name="Shape 643"/>
          <p:cNvGrpSpPr/>
          <p:nvPr/>
        </p:nvGrpSpPr>
        <p:grpSpPr>
          <a:xfrm>
            <a:off x="7938093" y="1370285"/>
            <a:ext cx="797259" cy="776826"/>
            <a:chOff x="5941025" y="3634400"/>
            <a:chExt cx="467650" cy="467650"/>
          </a:xfrm>
        </p:grpSpPr>
        <p:sp>
          <p:nvSpPr>
            <p:cNvPr id="11" name="Shape 644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8DA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645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8DA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64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8DA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64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8DA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6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8DA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6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8DA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/>
              <a:t>Specifiche</a:t>
            </a:r>
            <a:endParaRPr lang="it-CH" sz="2800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146025" y="1897118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it-CH" dirty="0" smtClean="0"/>
              <a:t>Creazione e privilegi utenti</a:t>
            </a:r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endParaRPr lang="en-GB" dirty="0"/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it-CH" dirty="0" smtClean="0"/>
              <a:t>Inserimento</a:t>
            </a:r>
            <a:r>
              <a:rPr lang="en-GB" dirty="0" smtClean="0"/>
              <a:t>, </a:t>
            </a:r>
            <a:r>
              <a:rPr lang="it-CH" dirty="0" smtClean="0"/>
              <a:t>modifica</a:t>
            </a:r>
            <a:r>
              <a:rPr lang="en-GB" dirty="0" smtClean="0"/>
              <a:t> </a:t>
            </a:r>
            <a:r>
              <a:rPr lang="it-CH" dirty="0" smtClean="0"/>
              <a:t>ed</a:t>
            </a:r>
            <a:r>
              <a:rPr lang="en-GB" dirty="0" smtClean="0"/>
              <a:t> eliminazione</a:t>
            </a:r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endParaRPr lang="en-GB" dirty="0"/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GB" dirty="0" smtClean="0"/>
              <a:t>Ricerca per campi e parole chiave</a:t>
            </a:r>
          </a:p>
          <a:p>
            <a:pPr marL="50800" lvl="0" indent="0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lang="it-CH" dirty="0" smtClean="0"/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endParaRPr lang="it-CH" dirty="0"/>
          </a:p>
        </p:txBody>
      </p:sp>
      <p:grpSp>
        <p:nvGrpSpPr>
          <p:cNvPr id="11" name="Shape 504"/>
          <p:cNvGrpSpPr/>
          <p:nvPr/>
        </p:nvGrpSpPr>
        <p:grpSpPr>
          <a:xfrm>
            <a:off x="516649" y="888129"/>
            <a:ext cx="313892" cy="313892"/>
            <a:chOff x="2594050" y="1631825"/>
            <a:chExt cx="439625" cy="439625"/>
          </a:xfrm>
        </p:grpSpPr>
        <p:sp>
          <p:nvSpPr>
            <p:cNvPr id="12" name="Shape 5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5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5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5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ctrTitle" idx="4294967295"/>
          </p:nvPr>
        </p:nvSpPr>
        <p:spPr>
          <a:xfrm>
            <a:off x="2046869" y="613559"/>
            <a:ext cx="66261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 smtClean="0">
                <a:solidFill>
                  <a:srgbClr val="94BF6E"/>
                </a:solidFill>
              </a:rPr>
              <a:t>3070 CHF</a:t>
            </a:r>
            <a:endParaRPr sz="7200" dirty="0">
              <a:solidFill>
                <a:srgbClr val="94BF6E"/>
              </a:solidFill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type="ctrTitle" idx="4294967295"/>
          </p:nvPr>
        </p:nvSpPr>
        <p:spPr>
          <a:xfrm>
            <a:off x="2046869" y="3699652"/>
            <a:ext cx="66261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165751"/>
                </a:solidFill>
              </a:rPr>
              <a:t>80%</a:t>
            </a:r>
            <a:endParaRPr sz="7200" dirty="0">
              <a:solidFill>
                <a:srgbClr val="165751"/>
              </a:solidFill>
            </a:endParaRPr>
          </a:p>
        </p:txBody>
      </p:sp>
      <p:sp>
        <p:nvSpPr>
          <p:cNvPr id="329" name="Shape 329"/>
          <p:cNvSpPr txBox="1">
            <a:spLocks noGrp="1"/>
          </p:cNvSpPr>
          <p:nvPr>
            <p:ph type="ctrTitle" idx="4294967295"/>
          </p:nvPr>
        </p:nvSpPr>
        <p:spPr>
          <a:xfrm>
            <a:off x="2046869" y="2156605"/>
            <a:ext cx="66261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 smtClean="0">
                <a:solidFill>
                  <a:srgbClr val="3B8D61"/>
                </a:solidFill>
              </a:rPr>
              <a:t>76 Ore</a:t>
            </a:r>
            <a:endParaRPr sz="7200" dirty="0">
              <a:solidFill>
                <a:srgbClr val="3B8D61"/>
              </a:solidFill>
            </a:endParaRPr>
          </a:p>
        </p:txBody>
      </p:sp>
      <p:grpSp>
        <p:nvGrpSpPr>
          <p:cNvPr id="332" name="Shape 332"/>
          <p:cNvGrpSpPr/>
          <p:nvPr/>
        </p:nvGrpSpPr>
        <p:grpSpPr>
          <a:xfrm>
            <a:off x="1031000" y="3787124"/>
            <a:ext cx="765211" cy="719944"/>
            <a:chOff x="5972700" y="2330200"/>
            <a:chExt cx="411625" cy="387275"/>
          </a:xfrm>
        </p:grpSpPr>
        <p:sp>
          <p:nvSpPr>
            <p:cNvPr id="333" name="Shape 3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1657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1657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Shape 335"/>
          <p:cNvGrpSpPr/>
          <p:nvPr/>
        </p:nvGrpSpPr>
        <p:grpSpPr>
          <a:xfrm>
            <a:off x="980697" y="764429"/>
            <a:ext cx="817263" cy="593160"/>
            <a:chOff x="4604550" y="3714775"/>
            <a:chExt cx="439625" cy="319075"/>
          </a:xfrm>
        </p:grpSpPr>
        <p:sp>
          <p:nvSpPr>
            <p:cNvPr id="336" name="Shape 33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94BF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9050" cap="rnd" cmpd="sng">
              <a:solidFill>
                <a:srgbClr val="94BF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Shape 742"/>
          <p:cNvGrpSpPr/>
          <p:nvPr/>
        </p:nvGrpSpPr>
        <p:grpSpPr>
          <a:xfrm>
            <a:off x="980723" y="2197811"/>
            <a:ext cx="817237" cy="812475"/>
            <a:chOff x="6649150" y="309350"/>
            <a:chExt cx="395800" cy="395800"/>
          </a:xfrm>
        </p:grpSpPr>
        <p:sp>
          <p:nvSpPr>
            <p:cNvPr id="16" name="Shape 743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744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745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74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74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7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7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750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751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752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753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754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755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75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75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75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75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760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761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762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763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764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765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 smtClean="0"/>
              <a:t>Pianificazione</a:t>
            </a:r>
            <a:endParaRPr lang="it-CH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3393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Gantt preventivo</a:t>
            </a:r>
            <a:endParaRPr sz="2800" dirty="0"/>
          </a:p>
        </p:txBody>
      </p:sp>
      <p:grpSp>
        <p:nvGrpSpPr>
          <p:cNvPr id="10" name="Shape 766"/>
          <p:cNvGrpSpPr/>
          <p:nvPr/>
        </p:nvGrpSpPr>
        <p:grpSpPr>
          <a:xfrm>
            <a:off x="549007" y="909209"/>
            <a:ext cx="286957" cy="271731"/>
            <a:chOff x="5973900" y="318475"/>
            <a:chExt cx="401900" cy="380575"/>
          </a:xfrm>
        </p:grpSpPr>
        <p:sp>
          <p:nvSpPr>
            <p:cNvPr id="11" name="Shape 76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76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76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770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771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772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773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774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775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77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77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77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77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780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25" y="1785818"/>
            <a:ext cx="7466260" cy="3143689"/>
          </a:xfrm>
          <a:prstGeom prst="rect">
            <a:avLst/>
          </a:prstGeom>
          <a:ln>
            <a:solidFill>
              <a:srgbClr val="124057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 smtClean="0"/>
              <a:t>Progettazione</a:t>
            </a:r>
            <a:endParaRPr lang="it-CH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9293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165</Words>
  <Application>Microsoft Office PowerPoint</Application>
  <PresentationFormat>Presentazione su schermo (16:9)</PresentationFormat>
  <Paragraphs>76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Nixie One</vt:lpstr>
      <vt:lpstr>Impact</vt:lpstr>
      <vt:lpstr>Arial</vt:lpstr>
      <vt:lpstr>Roboto Slab</vt:lpstr>
      <vt:lpstr>Warwick template</vt:lpstr>
      <vt:lpstr>Carthafind</vt:lpstr>
      <vt:lpstr>Introduzione</vt:lpstr>
      <vt:lpstr>Presentazione standard di PowerPoint</vt:lpstr>
      <vt:lpstr>CONCETTO</vt:lpstr>
      <vt:lpstr>Specifiche</vt:lpstr>
      <vt:lpstr>3070 CHF</vt:lpstr>
      <vt:lpstr>Pianificazione</vt:lpstr>
      <vt:lpstr>Gantt preventivo</vt:lpstr>
      <vt:lpstr>Progettazione</vt:lpstr>
      <vt:lpstr>Design database</vt:lpstr>
      <vt:lpstr>Interfacce - 1</vt:lpstr>
      <vt:lpstr>Interfacce - 2</vt:lpstr>
      <vt:lpstr>Interfacce - 3</vt:lpstr>
      <vt:lpstr>CKI – Carthafind Keyword Input</vt:lpstr>
      <vt:lpstr>CRT – Carthafind Research Tool</vt:lpstr>
      <vt:lpstr>Conclusione</vt:lpstr>
      <vt:lpstr>Presentazione standard di PowerPoint</vt:lpstr>
      <vt:lpstr>Presentazione standard di PowerPoint</vt:lpstr>
      <vt:lpstr>Presentazione standard di PowerPoint</vt:lpstr>
      <vt:lpstr>Sviluppi futuri</vt:lpstr>
      <vt:lpstr>Crediti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Carthafind</dc:title>
  <dc:creator>Nadir</dc:creator>
  <cp:lastModifiedBy>nadir.barlozzo@hotmail.com</cp:lastModifiedBy>
  <cp:revision>75</cp:revision>
  <dcterms:modified xsi:type="dcterms:W3CDTF">2018-05-18T09:32:07Z</dcterms:modified>
</cp:coreProperties>
</file>