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1351" r:id="rId2"/>
    <p:sldId id="1356" r:id="rId3"/>
    <p:sldId id="1361" r:id="rId4"/>
    <p:sldId id="1354" r:id="rId5"/>
    <p:sldId id="1358" r:id="rId6"/>
    <p:sldId id="1359" r:id="rId7"/>
    <p:sldId id="1357" r:id="rId8"/>
    <p:sldId id="1363" r:id="rId9"/>
    <p:sldId id="1344" r:id="rId10"/>
    <p:sldId id="1364" r:id="rId11"/>
    <p:sldId id="13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8A13270-2521-0605-7909-18FDEBFE71FD}" name="Lukas Reffay" initials="LR" userId="d2618203c4b08ce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CFD5"/>
    <a:srgbClr val="3494BA"/>
    <a:srgbClr val="CC2E22"/>
    <a:srgbClr val="58B6C0"/>
    <a:srgbClr val="39393B"/>
    <a:srgbClr val="BCE2E6"/>
    <a:srgbClr val="1F5B19"/>
    <a:srgbClr val="00B0F0"/>
    <a:srgbClr val="84A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90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AD213-77B1-43D3-B1B4-11F428A1B500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44CD0-6469-484A-811B-EE85E878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18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arton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232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B0C2C-9617-48F5-B5C9-B7DB653B4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CE0159-C9C3-418A-BFCF-C3A247E70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154ECB-6F3C-49E5-8B70-00D3D1D4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C6A-CF90-431D-A414-AEDBBFAC76E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DDBD97-9C01-49E8-A0FF-18079376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081AE-55DF-47FD-BA30-80A6A951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6EA6-8C5A-42B0-B2B9-3B4A06F2B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4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C2375-1622-4226-9C8E-0CD1CAB8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D4D517-E4D4-4486-B8A5-83F27D6BC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5C1F44-81ED-489E-80D7-F7EEE5D4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C6A-CF90-431D-A414-AEDBBFAC76E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5C9914-DF02-413F-972B-4391FECD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7298CF-69BD-4F31-BC65-6E929DE8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6EA6-8C5A-42B0-B2B9-3B4A06F2B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25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88DEFD-FCA2-401C-B5DE-4B0B3A306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D084DF-E849-456D-A087-7FB1B04B1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985B4B-7DBD-4637-813F-E49857BA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C6A-CF90-431D-A414-AEDBBFAC76E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F1BFA4-759E-4BD0-8318-56D1E8EE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011DBC-0BC0-45F8-952C-4BA0C419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6EA6-8C5A-42B0-B2B9-3B4A06F2B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803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www.bestppt.com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858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9">
            <a:extLst>
              <a:ext uri="{FF2B5EF4-FFF2-40B4-BE49-F238E27FC236}">
                <a16:creationId xmlns:a16="http://schemas.microsoft.com/office/drawing/2014/main" id="{0FA732E9-64F7-4568-AD28-C0F658AAC1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8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C81C4-35EC-41A3-9BF5-74B3629B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7DCFEE-7FA6-455C-BF13-2C68E8D9B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6A7E9-187B-4BB2-9429-C9975E8C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C6A-CF90-431D-A414-AEDBBFAC76E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B86AC1-14F1-4F03-8869-5942413C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1832D2-6B13-425A-80F0-8D548C3B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6EA6-8C5A-42B0-B2B9-3B4A06F2B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02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426FA-E7EB-4BD0-B743-E3DE6D45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F087EA-9CD9-4D10-BDDD-D1B0321E5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03E62-0933-434C-8499-9F765735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C6A-CF90-431D-A414-AEDBBFAC76E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0F6FA-0322-4525-8B3E-88380A93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6332D-A43F-4395-B5A0-FF7AD09A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6EA6-8C5A-42B0-B2B9-3B4A06F2B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16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DC1F5-7E03-47A9-8213-F20ABE28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F3016-24F5-4A93-9F74-24957B0A4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C316C1-2DF6-41F1-A2AC-86B046BEC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E179AD-C8CB-46F6-8E3F-06AD06BC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C6A-CF90-431D-A414-AEDBBFAC76E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B36256-63AE-4AB3-A447-9C704EB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62EA76-326A-40CF-BC31-A10915FE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6EA6-8C5A-42B0-B2B9-3B4A06F2B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26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9166C-AE19-43AA-9C2D-83E8622A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91800B-AD20-4994-8B19-ACFB31CD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1A60B1-2B88-4359-A6E5-3F6836C24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BAD948-BD15-4786-9238-ACC50BC4C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C07C46-5407-4232-AB86-F183BF075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0E4414-EAA5-4E2B-8CCF-4F9032AC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C6A-CF90-431D-A414-AEDBBFAC76E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9422A4-9B9A-4D85-B232-D3477BFF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CF76B8-A359-42D6-94FB-CF1166DD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6EA6-8C5A-42B0-B2B9-3B4A06F2B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77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420E7-10FC-4ECB-90E2-1860FD81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196182-3E77-43C6-AC24-2E7AD38A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C6A-CF90-431D-A414-AEDBBFAC76E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F2514A-8F4A-48F4-BB30-23E3A919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8C1161-A7AE-44F5-9716-598FCA23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6EA6-8C5A-42B0-B2B9-3B4A06F2B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34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09ED88-B97C-4993-A0E5-38A10174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C6A-CF90-431D-A414-AEDBBFAC76E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D705C3-550C-48F0-8E85-831EC506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7B2E10-0E5F-4D62-AE37-6F26BAE7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6EA6-8C5A-42B0-B2B9-3B4A06F2B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23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2EF93-7E2D-4B1B-B148-8840B3D7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3DBE0F-3CB1-4929-AFF2-2EE0DF5D1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806CCA-DA72-4561-BA81-97AC23A51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24D918-B2CC-497F-ADB2-F80C14A9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C6A-CF90-431D-A414-AEDBBFAC76E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A3E07E-0351-484D-9783-5B355B63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A564A-6C31-481E-9803-DF34E32F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6EA6-8C5A-42B0-B2B9-3B4A06F2B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00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604B3-A204-4F99-B767-15123234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CA5B2B-F3DE-4951-8F52-13C7BF045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CF556E-90EE-4BCA-B43C-8944594D4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87715F-BA4E-474F-82C1-161D74FF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C6A-CF90-431D-A414-AEDBBFAC76E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3749D6-4720-4BAE-87EA-FB3A725C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77F8B0-AB59-4C9C-8EDE-AECD9E1A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6EA6-8C5A-42B0-B2B9-3B4A06F2B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58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BB5777-C689-4822-95A7-F0312EDD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0CCD28-A1D2-4E82-BE6B-E9D25D3E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B7244-FD52-4C30-A8E3-548671E4F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1C6A-CF90-431D-A414-AEDBBFAC76E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EE2B7-7AD5-4880-ACAB-66E11C4FE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8F7DD-3F7C-40D4-8401-EEEF7F432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E6EA6-8C5A-42B0-B2B9-3B4A06F2B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39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675C-CFB9-49CE-AFF7-BBA34ACF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  <a:bevelB w="38100" h="38100"/>
            </a:sp3d>
          </a:bodyPr>
          <a:lstStyle/>
          <a:p>
            <a:r>
              <a:rPr lang="de-CH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</a:t>
            </a:r>
            <a:r>
              <a:rPr lang="de-CH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Contracts</a:t>
            </a:r>
            <a:r>
              <a:rPr lang="de-CH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CH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br>
              <a:rPr lang="de-CH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dezentralized</a:t>
            </a:r>
            <a:r>
              <a:rPr lang="de-CH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Blockchain </a:t>
            </a:r>
            <a:r>
              <a:rPr lang="de-CH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endParaRPr lang="de-CH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F3568-E448-4FB5-85DB-3912177063A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8" y="225923"/>
            <a:ext cx="1243060" cy="1702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73878A-50FB-455B-8A33-A8E318CB43AB}"/>
              </a:ext>
            </a:extLst>
          </p:cNvPr>
          <p:cNvSpPr txBox="1"/>
          <p:nvPr/>
        </p:nvSpPr>
        <p:spPr>
          <a:xfrm>
            <a:off x="-574676" y="5985746"/>
            <a:ext cx="9738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609585"/>
            <a:r>
              <a:rPr lang="en-US" sz="1800" dirty="0">
                <a:solidFill>
                  <a:prstClr val="white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 presentation by Franco </a:t>
            </a:r>
            <a:r>
              <a:rPr lang="en-US" sz="1800" dirty="0" err="1">
                <a:solidFill>
                  <a:prstClr val="white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Restelli</a:t>
            </a:r>
            <a:r>
              <a:rPr lang="en-US" sz="1800" dirty="0">
                <a:solidFill>
                  <a:prstClr val="white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,  Lukas </a:t>
            </a:r>
            <a:r>
              <a:rPr lang="en-US" sz="1800" dirty="0" err="1">
                <a:solidFill>
                  <a:prstClr val="white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Reffay</a:t>
            </a:r>
            <a:r>
              <a:rPr lang="en-US" sz="1800" dirty="0">
                <a:solidFill>
                  <a:prstClr val="white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, Leonard </a:t>
            </a:r>
            <a:r>
              <a:rPr lang="en-US" sz="1800" dirty="0" err="1">
                <a:solidFill>
                  <a:prstClr val="white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Kimmling</a:t>
            </a:r>
            <a:r>
              <a:rPr lang="en-US" sz="1800" dirty="0">
                <a:solidFill>
                  <a:prstClr val="white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 and Janina Elsässer 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5C5E4-AD05-4DB4-A240-6F94C27A40C7}"/>
              </a:ext>
            </a:extLst>
          </p:cNvPr>
          <p:cNvSpPr txBox="1"/>
          <p:nvPr/>
        </p:nvSpPr>
        <p:spPr>
          <a:xfrm>
            <a:off x="-71120" y="6355078"/>
            <a:ext cx="249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609585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3</a:t>
            </a:r>
            <a:r>
              <a:rPr lang="en-US" baseline="30000" dirty="0">
                <a:solidFill>
                  <a:prstClr val="white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rd</a:t>
            </a: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 of December 2021</a:t>
            </a:r>
            <a:r>
              <a:rPr lang="en-US" sz="1800" dirty="0">
                <a:solidFill>
                  <a:prstClr val="white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9" name="Grafik 8" descr="Ein Bild, das Wirbellose, Gliederfüßer enthält.&#10;&#10;Automatisch generierte Beschreibung">
            <a:extLst>
              <a:ext uri="{FF2B5EF4-FFF2-40B4-BE49-F238E27FC236}">
                <a16:creationId xmlns:a16="http://schemas.microsoft.com/office/drawing/2014/main" id="{5C0A4B87-5412-4D09-AC02-D22D1A203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21" y="-54474"/>
            <a:ext cx="12322991" cy="739379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A6C6831-5AA8-4DEE-9A64-0A8486A18D4A}"/>
              </a:ext>
            </a:extLst>
          </p:cNvPr>
          <p:cNvSpPr txBox="1"/>
          <p:nvPr/>
        </p:nvSpPr>
        <p:spPr>
          <a:xfrm>
            <a:off x="2348767" y="665007"/>
            <a:ext cx="748321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2800" b="1" dirty="0">
                <a:solidFill>
                  <a:srgbClr val="0CA9C1"/>
                </a:solidFill>
                <a:latin typeface="Arial Nova Cond" panose="020B0506020202020204" pitchFamily="34" charset="0"/>
                <a:cs typeface="Arial" panose="020B0604020202020204" pitchFamily="34" charset="0"/>
              </a:rPr>
              <a:t>Smart Contracts </a:t>
            </a:r>
            <a:br>
              <a:rPr lang="de-CH" sz="2800" b="1" dirty="0">
                <a:solidFill>
                  <a:srgbClr val="0CA9C1"/>
                </a:solidFill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de-CH" sz="2800" b="1" dirty="0">
                <a:solidFill>
                  <a:srgbClr val="0CA9C1"/>
                </a:solidFill>
                <a:latin typeface="Arial Nova Cond" panose="020B0506020202020204" pitchFamily="34" charset="0"/>
                <a:cs typeface="Arial" panose="020B0604020202020204" pitchFamily="34" charset="0"/>
              </a:rPr>
              <a:t>and </a:t>
            </a:r>
            <a:br>
              <a:rPr lang="de-CH" sz="2800" b="1" dirty="0">
                <a:solidFill>
                  <a:srgbClr val="0CA9C1"/>
                </a:solidFill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de-CH" sz="2800" b="1" dirty="0">
                <a:solidFill>
                  <a:srgbClr val="0CA9C1"/>
                </a:solidFill>
                <a:latin typeface="Arial Nova Cond" panose="020B0506020202020204" pitchFamily="34" charset="0"/>
                <a:cs typeface="Arial" panose="020B0604020202020204" pitchFamily="34" charset="0"/>
              </a:rPr>
              <a:t> </a:t>
            </a:r>
            <a:r>
              <a:rPr lang="de-CH" sz="2800" b="1" dirty="0" err="1">
                <a:solidFill>
                  <a:srgbClr val="0CA9C1"/>
                </a:solidFill>
                <a:latin typeface="Arial Nova Cond" panose="020B0506020202020204" pitchFamily="34" charset="0"/>
                <a:cs typeface="Arial" panose="020B0604020202020204" pitchFamily="34" charset="0"/>
              </a:rPr>
              <a:t>Decentralized</a:t>
            </a:r>
            <a:r>
              <a:rPr lang="de-CH" sz="2800" b="1" dirty="0">
                <a:solidFill>
                  <a:srgbClr val="0CA9C1"/>
                </a:solidFill>
                <a:latin typeface="Arial Nova Cond" panose="020B0506020202020204" pitchFamily="34" charset="0"/>
                <a:cs typeface="Arial" panose="020B0604020202020204" pitchFamily="34" charset="0"/>
              </a:rPr>
              <a:t> Blockchain </a:t>
            </a:r>
            <a:r>
              <a:rPr lang="de-CH" sz="2800" b="1" dirty="0" err="1">
                <a:solidFill>
                  <a:srgbClr val="0CA9C1"/>
                </a:solidFill>
                <a:latin typeface="Arial Nova Cond" panose="020B0506020202020204" pitchFamily="34" charset="0"/>
                <a:cs typeface="Arial" panose="020B0604020202020204" pitchFamily="34" charset="0"/>
              </a:rPr>
              <a:t>Applications</a:t>
            </a:r>
            <a:endParaRPr lang="en-GB" sz="2800" b="1" dirty="0">
              <a:solidFill>
                <a:srgbClr val="0CA9C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548D7B08-CB01-4081-8D19-513DE52EDCDA}"/>
              </a:ext>
            </a:extLst>
          </p:cNvPr>
          <p:cNvSpPr txBox="1"/>
          <p:nvPr/>
        </p:nvSpPr>
        <p:spPr>
          <a:xfrm>
            <a:off x="2044336" y="5893413"/>
            <a:ext cx="8092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585"/>
            <a:r>
              <a:rPr lang="en-US" sz="1800" dirty="0">
                <a:solidFill>
                  <a:prstClr val="white"/>
                </a:solidFill>
                <a:latin typeface="+mj-lt"/>
                <a:ea typeface="Roboto Light" panose="02000000000000000000" pitchFamily="2" charset="0"/>
                <a:cs typeface="Arial" panose="020B0604020202020204" pitchFamily="34" charset="0"/>
              </a:rPr>
              <a:t>A presentation by Franco Restelli,  Lukas </a:t>
            </a:r>
            <a:r>
              <a:rPr lang="en-US" sz="1800" dirty="0" err="1">
                <a:solidFill>
                  <a:prstClr val="white"/>
                </a:solidFill>
                <a:latin typeface="+mj-lt"/>
                <a:ea typeface="Roboto Light" panose="02000000000000000000" pitchFamily="2" charset="0"/>
                <a:cs typeface="Arial" panose="020B0604020202020204" pitchFamily="34" charset="0"/>
              </a:rPr>
              <a:t>Reffay</a:t>
            </a:r>
            <a:r>
              <a:rPr lang="en-US" sz="1800" dirty="0">
                <a:solidFill>
                  <a:prstClr val="white"/>
                </a:solidFill>
                <a:latin typeface="+mj-lt"/>
                <a:ea typeface="Roboto Light" panose="02000000000000000000" pitchFamily="2" charset="0"/>
                <a:cs typeface="Arial" panose="020B0604020202020204" pitchFamily="34" charset="0"/>
              </a:rPr>
              <a:t>, Leonard </a:t>
            </a:r>
            <a:r>
              <a:rPr lang="en-US" sz="1800" dirty="0" err="1">
                <a:solidFill>
                  <a:prstClr val="white"/>
                </a:solidFill>
                <a:latin typeface="+mj-lt"/>
                <a:ea typeface="Roboto Light" panose="02000000000000000000" pitchFamily="2" charset="0"/>
                <a:cs typeface="Arial" panose="020B0604020202020204" pitchFamily="34" charset="0"/>
              </a:rPr>
              <a:t>Kimmling</a:t>
            </a:r>
            <a:r>
              <a:rPr lang="en-US" sz="1800" dirty="0">
                <a:solidFill>
                  <a:prstClr val="white"/>
                </a:solidFill>
                <a:latin typeface="+mj-lt"/>
                <a:ea typeface="Roboto Light" panose="02000000000000000000" pitchFamily="2" charset="0"/>
                <a:cs typeface="Arial" panose="020B0604020202020204" pitchFamily="34" charset="0"/>
              </a:rPr>
              <a:t> and Janina </a:t>
            </a:r>
            <a:r>
              <a:rPr lang="en-US" sz="1800" dirty="0" err="1">
                <a:solidFill>
                  <a:prstClr val="white"/>
                </a:solidFill>
                <a:latin typeface="+mj-lt"/>
                <a:ea typeface="Roboto Light" panose="02000000000000000000" pitchFamily="2" charset="0"/>
                <a:cs typeface="Arial" panose="020B0604020202020204" pitchFamily="34" charset="0"/>
              </a:rPr>
              <a:t>Elsässer</a:t>
            </a:r>
            <a:endParaRPr lang="en-US" sz="1800" dirty="0">
              <a:solidFill>
                <a:prstClr val="white"/>
              </a:solidFill>
              <a:latin typeface="+mj-lt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algn="ctr" defTabSz="609585"/>
            <a:r>
              <a:rPr lang="en-US" dirty="0">
                <a:solidFill>
                  <a:prstClr val="white"/>
                </a:solidFill>
                <a:latin typeface="+mj-lt"/>
                <a:ea typeface="Roboto Light" panose="02000000000000000000" pitchFamily="2" charset="0"/>
                <a:cs typeface="Arial" panose="020B0604020202020204" pitchFamily="34" charset="0"/>
              </a:rPr>
              <a:t> 3rd of December 2021</a:t>
            </a:r>
            <a:r>
              <a:rPr lang="en-US" sz="1800" dirty="0">
                <a:solidFill>
                  <a:prstClr val="white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algn="r" defTabSz="609585"/>
            <a:r>
              <a:rPr lang="en-US" sz="1800" dirty="0">
                <a:solidFill>
                  <a:prstClr val="white"/>
                </a:solidFill>
                <a:latin typeface="+mj-lt"/>
                <a:ea typeface="Roboto Light" panose="02000000000000000000" pitchFamily="2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prstClr val="white"/>
              </a:solidFill>
              <a:latin typeface="+mj-lt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DBF47C-993B-4BA5-B76A-AE4C382A8C4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65" y="-351009"/>
            <a:ext cx="1708513" cy="17085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E29F1D-7EBF-460D-BFB7-D0FCD652A2EC}"/>
              </a:ext>
            </a:extLst>
          </p:cNvPr>
          <p:cNvSpPr txBox="1"/>
          <p:nvPr/>
        </p:nvSpPr>
        <p:spPr>
          <a:xfrm>
            <a:off x="0" y="4166590"/>
            <a:ext cx="3865478" cy="1634490"/>
          </a:xfrm>
          <a:prstGeom prst="round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DISCLAIMER: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Please check the link in the chat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Make sure your </a:t>
            </a:r>
            <a:r>
              <a:rPr lang="en-US" b="1" dirty="0" err="1">
                <a:solidFill>
                  <a:schemeClr val="bg1"/>
                </a:solidFill>
              </a:rPr>
              <a:t>metamask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is activated &amp; connected to </a:t>
            </a:r>
            <a:r>
              <a:rPr lang="en-US" b="1" dirty="0" err="1">
                <a:solidFill>
                  <a:schemeClr val="bg1"/>
                </a:solidFill>
              </a:rPr>
              <a:t>Ropsten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Testnet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5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829B482-E069-4A3A-B96E-6D9586F30C79}"/>
              </a:ext>
            </a:extLst>
          </p:cNvPr>
          <p:cNvCxnSpPr>
            <a:cxnSpLocks/>
          </p:cNvCxnSpPr>
          <p:nvPr/>
        </p:nvCxnSpPr>
        <p:spPr>
          <a:xfrm flipH="1">
            <a:off x="699240" y="901626"/>
            <a:ext cx="5076000" cy="0"/>
          </a:xfrm>
          <a:prstGeom prst="line">
            <a:avLst/>
          </a:prstGeom>
          <a:noFill/>
          <a:ln w="19050" cap="flat" cmpd="sng" algn="ctr">
            <a:solidFill>
              <a:srgbClr val="3494BA"/>
            </a:solidFill>
            <a:prstDash val="soli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2F1DEF-C5E3-4182-90D4-67E378674576}"/>
              </a:ext>
            </a:extLst>
          </p:cNvPr>
          <p:cNvSpPr txBox="1"/>
          <p:nvPr/>
        </p:nvSpPr>
        <p:spPr>
          <a:xfrm>
            <a:off x="591920" y="439961"/>
            <a:ext cx="1060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 1: Contract Factory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C132C68-9C6C-4470-A663-FDFD4E45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33" y="1184685"/>
            <a:ext cx="10979523" cy="25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1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829B482-E069-4A3A-B96E-6D9586F30C79}"/>
              </a:ext>
            </a:extLst>
          </p:cNvPr>
          <p:cNvCxnSpPr>
            <a:cxnSpLocks/>
          </p:cNvCxnSpPr>
          <p:nvPr/>
        </p:nvCxnSpPr>
        <p:spPr>
          <a:xfrm flipH="1">
            <a:off x="699240" y="901626"/>
            <a:ext cx="5076000" cy="0"/>
          </a:xfrm>
          <a:prstGeom prst="line">
            <a:avLst/>
          </a:prstGeom>
          <a:noFill/>
          <a:ln w="19050" cap="flat" cmpd="sng" algn="ctr">
            <a:solidFill>
              <a:srgbClr val="3494BA"/>
            </a:solidFill>
            <a:prstDash val="soli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2F1DEF-C5E3-4182-90D4-67E378674576}"/>
              </a:ext>
            </a:extLst>
          </p:cNvPr>
          <p:cNvSpPr txBox="1"/>
          <p:nvPr/>
        </p:nvSpPr>
        <p:spPr>
          <a:xfrm>
            <a:off x="591920" y="439961"/>
            <a:ext cx="1060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 2: </a:t>
            </a:r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Election</a:t>
            </a:r>
            <a:endParaRPr lang="de-CH" sz="2400" b="1" dirty="0">
              <a:solidFill>
                <a:srgbClr val="3494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4857F2C-DB20-4513-90F4-D5DF46C24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3" y="1475364"/>
            <a:ext cx="10240798" cy="365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9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1061499" y="1414341"/>
            <a:ext cx="10054424" cy="1172629"/>
          </a:xfrm>
          <a:prstGeom prst="rect">
            <a:avLst/>
          </a:prstGeom>
          <a:solidFill>
            <a:srgbClr val="BCE2E6"/>
          </a:solidFill>
        </p:spPr>
        <p:txBody>
          <a:bodyPr wrap="square">
            <a:spAutoFit/>
          </a:bodyPr>
          <a:lstStyle/>
          <a:p>
            <a:pPr marR="0" lvl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39393B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Use Case </a:t>
            </a:r>
          </a:p>
          <a:p>
            <a:pPr marR="0" lvl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39393B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Club members have to vote every year, which persons should be in the club board</a:t>
            </a:r>
            <a:endParaRPr lang="en-US" dirty="0">
              <a:solidFill>
                <a:srgbClr val="3939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dirty="0">
              <a:ln>
                <a:noFill/>
              </a:ln>
              <a:solidFill>
                <a:srgbClr val="39393B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829B482-E069-4A3A-B96E-6D9586F30C79}"/>
              </a:ext>
            </a:extLst>
          </p:cNvPr>
          <p:cNvCxnSpPr>
            <a:cxnSpLocks/>
          </p:cNvCxnSpPr>
          <p:nvPr/>
        </p:nvCxnSpPr>
        <p:spPr>
          <a:xfrm flipH="1">
            <a:off x="699240" y="901626"/>
            <a:ext cx="5076000" cy="0"/>
          </a:xfrm>
          <a:prstGeom prst="line">
            <a:avLst/>
          </a:prstGeom>
          <a:noFill/>
          <a:ln w="19050" cap="flat" cmpd="sng" algn="ctr">
            <a:solidFill>
              <a:srgbClr val="3494BA"/>
            </a:solidFill>
            <a:prstDash val="soli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2F1DEF-C5E3-4182-90D4-67E378674576}"/>
              </a:ext>
            </a:extLst>
          </p:cNvPr>
          <p:cNvSpPr txBox="1"/>
          <p:nvPr/>
        </p:nvSpPr>
        <p:spPr>
          <a:xfrm>
            <a:off x="591920" y="439961"/>
            <a:ext cx="1060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Case: Clubs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827D044-5610-4098-8FEF-2ACD00893C67}"/>
              </a:ext>
            </a:extLst>
          </p:cNvPr>
          <p:cNvSpPr txBox="1"/>
          <p:nvPr/>
        </p:nvSpPr>
        <p:spPr>
          <a:xfrm>
            <a:off x="1061497" y="5772068"/>
            <a:ext cx="1005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39393B"/>
                </a:solidFill>
                <a:latin typeface="+mj-lt"/>
                <a:cs typeface="Arial" panose="020B0604020202020204" pitchFamily="34" charset="0"/>
              </a:rPr>
              <a:t>Note: </a:t>
            </a:r>
            <a:r>
              <a:rPr lang="en-US" dirty="0">
                <a:solidFill>
                  <a:srgbClr val="39393B"/>
                </a:solidFill>
                <a:latin typeface="+mj-lt"/>
                <a:cs typeface="Arial" panose="020B0604020202020204" pitchFamily="34" charset="0"/>
              </a:rPr>
              <a:t>We’ve made simplifying assumptions (simple structure, no transaction costs and no special rights within the running structure)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39393B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A65DC32F-796A-4F10-85F9-ED7C06E760F3}"/>
              </a:ext>
            </a:extLst>
          </p:cNvPr>
          <p:cNvSpPr/>
          <p:nvPr/>
        </p:nvSpPr>
        <p:spPr>
          <a:xfrm>
            <a:off x="1061499" y="2586970"/>
            <a:ext cx="10054424" cy="1421928"/>
          </a:xfrm>
          <a:prstGeom prst="rect">
            <a:avLst/>
          </a:prstGeom>
          <a:solidFill>
            <a:srgbClr val="58B6C0"/>
          </a:solidFill>
        </p:spPr>
        <p:txBody>
          <a:bodyPr wrap="square">
            <a:spAutoFit/>
          </a:bodyPr>
          <a:lstStyle/>
          <a:p>
            <a:pPr marR="0" lvl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solidFill>
                <a:srgbClr val="39393B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pPr marR="0" lvl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39393B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Problem</a:t>
            </a:r>
          </a:p>
          <a:p>
            <a:pPr marR="0" lvl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39393B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Nontransparent governance and elections, manipulation of process is possible</a:t>
            </a:r>
          </a:p>
          <a:p>
            <a:pPr marR="0" lvl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solidFill>
                <a:srgbClr val="3939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52">
            <a:extLst>
              <a:ext uri="{FF2B5EF4-FFF2-40B4-BE49-F238E27FC236}">
                <a16:creationId xmlns:a16="http://schemas.microsoft.com/office/drawing/2014/main" id="{E924CE11-3B7C-471B-89E3-AA6CDD566A14}"/>
              </a:ext>
            </a:extLst>
          </p:cNvPr>
          <p:cNvSpPr/>
          <p:nvPr/>
        </p:nvSpPr>
        <p:spPr>
          <a:xfrm>
            <a:off x="1061499" y="3986465"/>
            <a:ext cx="10054424" cy="142192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marR="0" lvl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solidFill>
                <a:srgbClr val="39393B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pPr algn="ctr" defTabSz="1219170">
              <a:lnSpc>
                <a:spcPct val="1500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Solution</a:t>
            </a:r>
          </a:p>
          <a:p>
            <a:pPr algn="ctr" defTabSz="1219170">
              <a:lnSpc>
                <a:spcPct val="1500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Smart contract implementation to improve transparency and security in the voting process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dirty="0">
              <a:ln>
                <a:noFill/>
              </a:ln>
              <a:solidFill>
                <a:srgbClr val="39393B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33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8EF362E-71B1-4002-A59D-7F9144DD76A8}"/>
              </a:ext>
            </a:extLst>
          </p:cNvPr>
          <p:cNvSpPr/>
          <p:nvPr/>
        </p:nvSpPr>
        <p:spPr>
          <a:xfrm>
            <a:off x="1781175" y="1707357"/>
            <a:ext cx="4471987" cy="3293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 descr="Mann mit einfarbiger Füllung">
            <a:extLst>
              <a:ext uri="{FF2B5EF4-FFF2-40B4-BE49-F238E27FC236}">
                <a16:creationId xmlns:a16="http://schemas.microsoft.com/office/drawing/2014/main" id="{E82D2E11-1AE4-49D4-BA02-FA7A21165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4013" y="1778793"/>
            <a:ext cx="914400" cy="914400"/>
          </a:xfrm>
          <a:prstGeom prst="rect">
            <a:avLst/>
          </a:prstGeom>
        </p:spPr>
      </p:pic>
      <p:pic>
        <p:nvPicPr>
          <p:cNvPr id="6" name="Grafik 5" descr="Mann mit einfarbiger Füllung">
            <a:extLst>
              <a:ext uri="{FF2B5EF4-FFF2-40B4-BE49-F238E27FC236}">
                <a16:creationId xmlns:a16="http://schemas.microsoft.com/office/drawing/2014/main" id="{6700ADC9-7498-49A1-B537-4798CF215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032" y="1778793"/>
            <a:ext cx="914400" cy="914400"/>
          </a:xfrm>
          <a:prstGeom prst="rect">
            <a:avLst/>
          </a:prstGeom>
        </p:spPr>
      </p:pic>
      <p:pic>
        <p:nvPicPr>
          <p:cNvPr id="8" name="Grafik 7" descr="Mann mit einfarbiger Füllung">
            <a:extLst>
              <a:ext uri="{FF2B5EF4-FFF2-40B4-BE49-F238E27FC236}">
                <a16:creationId xmlns:a16="http://schemas.microsoft.com/office/drawing/2014/main" id="{CA0229E0-2DCE-465E-802E-D1BB65A3E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2714" y="3978324"/>
            <a:ext cx="914400" cy="914400"/>
          </a:xfrm>
          <a:prstGeom prst="rect">
            <a:avLst/>
          </a:prstGeom>
        </p:spPr>
      </p:pic>
      <p:cxnSp>
        <p:nvCxnSpPr>
          <p:cNvPr id="7" name="Straight Connector 29">
            <a:extLst>
              <a:ext uri="{FF2B5EF4-FFF2-40B4-BE49-F238E27FC236}">
                <a16:creationId xmlns:a16="http://schemas.microsoft.com/office/drawing/2014/main" id="{F9F3EEE9-16E0-48AA-80E7-E40812C38860}"/>
              </a:ext>
            </a:extLst>
          </p:cNvPr>
          <p:cNvCxnSpPr>
            <a:cxnSpLocks/>
          </p:cNvCxnSpPr>
          <p:nvPr/>
        </p:nvCxnSpPr>
        <p:spPr>
          <a:xfrm flipH="1">
            <a:off x="699240" y="901626"/>
            <a:ext cx="5076000" cy="0"/>
          </a:xfrm>
          <a:prstGeom prst="line">
            <a:avLst/>
          </a:prstGeom>
          <a:noFill/>
          <a:ln w="19050" cap="flat" cmpd="sng" algn="ctr">
            <a:solidFill>
              <a:srgbClr val="3494BA"/>
            </a:solidFill>
            <a:prstDash val="solid"/>
          </a:ln>
          <a:effectLst/>
        </p:spPr>
      </p:cxnSp>
      <p:sp>
        <p:nvSpPr>
          <p:cNvPr id="9" name="TextBox 30">
            <a:extLst>
              <a:ext uri="{FF2B5EF4-FFF2-40B4-BE49-F238E27FC236}">
                <a16:creationId xmlns:a16="http://schemas.microsoft.com/office/drawing/2014/main" id="{E0507C69-4D48-4DC9-B9FF-DC057C3B4C4C}"/>
              </a:ext>
            </a:extLst>
          </p:cNvPr>
          <p:cNvSpPr txBox="1"/>
          <p:nvPr/>
        </p:nvSpPr>
        <p:spPr>
          <a:xfrm>
            <a:off x="591920" y="439961"/>
            <a:ext cx="1060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</a:t>
            </a:r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</a:t>
            </a:r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71364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8EF362E-71B1-4002-A59D-7F9144DD76A8}"/>
              </a:ext>
            </a:extLst>
          </p:cNvPr>
          <p:cNvSpPr/>
          <p:nvPr/>
        </p:nvSpPr>
        <p:spPr>
          <a:xfrm>
            <a:off x="1781175" y="1707357"/>
            <a:ext cx="4471987" cy="3293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 descr="Mann mit einfarbiger Füllung">
            <a:extLst>
              <a:ext uri="{FF2B5EF4-FFF2-40B4-BE49-F238E27FC236}">
                <a16:creationId xmlns:a16="http://schemas.microsoft.com/office/drawing/2014/main" id="{E82D2E11-1AE4-49D4-BA02-FA7A21165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4013" y="1778793"/>
            <a:ext cx="914400" cy="914400"/>
          </a:xfrm>
          <a:prstGeom prst="rect">
            <a:avLst/>
          </a:prstGeom>
        </p:spPr>
      </p:pic>
      <p:pic>
        <p:nvPicPr>
          <p:cNvPr id="6" name="Grafik 5" descr="Mann mit einfarbiger Füllung">
            <a:extLst>
              <a:ext uri="{FF2B5EF4-FFF2-40B4-BE49-F238E27FC236}">
                <a16:creationId xmlns:a16="http://schemas.microsoft.com/office/drawing/2014/main" id="{6700ADC9-7498-49A1-B537-4798CF215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032" y="1778793"/>
            <a:ext cx="914400" cy="914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03086EE-F6DC-4817-BDA9-FF88E5FCF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90" y="5315477"/>
            <a:ext cx="7485891" cy="788412"/>
          </a:xfrm>
          <a:prstGeom prst="rect">
            <a:avLst/>
          </a:prstGeom>
        </p:spPr>
      </p:pic>
      <p:grpSp>
        <p:nvGrpSpPr>
          <p:cNvPr id="4" name="Grafik 7" descr="Mann mit einfarbiger Füllung">
            <a:extLst>
              <a:ext uri="{FF2B5EF4-FFF2-40B4-BE49-F238E27FC236}">
                <a16:creationId xmlns:a16="http://schemas.microsoft.com/office/drawing/2014/main" id="{C286767B-70D6-4A0F-82DA-F313F819A865}"/>
              </a:ext>
            </a:extLst>
          </p:cNvPr>
          <p:cNvGrpSpPr/>
          <p:nvPr/>
        </p:nvGrpSpPr>
        <p:grpSpPr>
          <a:xfrm>
            <a:off x="9115921" y="4005263"/>
            <a:ext cx="419100" cy="857250"/>
            <a:chOff x="9978638" y="3813573"/>
            <a:chExt cx="419100" cy="857250"/>
          </a:xfrm>
          <a:solidFill>
            <a:srgbClr val="000000"/>
          </a:solidFill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E091B0B7-B3CB-48F4-B54A-694E542FB1A4}"/>
                </a:ext>
              </a:extLst>
            </p:cNvPr>
            <p:cNvSpPr/>
            <p:nvPr/>
          </p:nvSpPr>
          <p:spPr>
            <a:xfrm>
              <a:off x="10111988" y="3813573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D8DC8DFD-8479-4777-A979-41442D7D5B63}"/>
                </a:ext>
              </a:extLst>
            </p:cNvPr>
            <p:cNvSpPr/>
            <p:nvPr/>
          </p:nvSpPr>
          <p:spPr>
            <a:xfrm>
              <a:off x="9978638" y="3985023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</p:grp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3429238-37BF-4547-B396-8CB904B3B4CC}"/>
              </a:ext>
            </a:extLst>
          </p:cNvPr>
          <p:cNvCxnSpPr>
            <a:cxnSpLocks/>
          </p:cNvCxnSpPr>
          <p:nvPr/>
        </p:nvCxnSpPr>
        <p:spPr>
          <a:xfrm flipH="1" flipV="1">
            <a:off x="5200153" y="3498574"/>
            <a:ext cx="3868311" cy="814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 descr="Schließen mit einfarbiger Füllung">
            <a:extLst>
              <a:ext uri="{FF2B5EF4-FFF2-40B4-BE49-F238E27FC236}">
                <a16:creationId xmlns:a16="http://schemas.microsoft.com/office/drawing/2014/main" id="{FC105356-67AF-47DC-A89D-062CD03532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1442" y="3498574"/>
            <a:ext cx="914400" cy="914400"/>
          </a:xfrm>
          <a:prstGeom prst="rect">
            <a:avLst/>
          </a:prstGeom>
        </p:spPr>
      </p:pic>
      <p:cxnSp>
        <p:nvCxnSpPr>
          <p:cNvPr id="12" name="Straight Connector 29">
            <a:extLst>
              <a:ext uri="{FF2B5EF4-FFF2-40B4-BE49-F238E27FC236}">
                <a16:creationId xmlns:a16="http://schemas.microsoft.com/office/drawing/2014/main" id="{2A5A4E7F-D33F-42CE-9725-EA420F480A6C}"/>
              </a:ext>
            </a:extLst>
          </p:cNvPr>
          <p:cNvCxnSpPr>
            <a:cxnSpLocks/>
          </p:cNvCxnSpPr>
          <p:nvPr/>
        </p:nvCxnSpPr>
        <p:spPr>
          <a:xfrm flipH="1">
            <a:off x="699240" y="901626"/>
            <a:ext cx="5076000" cy="0"/>
          </a:xfrm>
          <a:prstGeom prst="line">
            <a:avLst/>
          </a:prstGeom>
          <a:noFill/>
          <a:ln w="19050" cap="flat" cmpd="sng" algn="ctr">
            <a:solidFill>
              <a:srgbClr val="3494BA"/>
            </a:solidFill>
            <a:prstDash val="solid"/>
          </a:ln>
          <a:effectLst/>
        </p:spPr>
      </p:cxnSp>
      <p:sp>
        <p:nvSpPr>
          <p:cNvPr id="14" name="TextBox 30">
            <a:extLst>
              <a:ext uri="{FF2B5EF4-FFF2-40B4-BE49-F238E27FC236}">
                <a16:creationId xmlns:a16="http://schemas.microsoft.com/office/drawing/2014/main" id="{062EE573-00F4-4F8E-AB91-283EA10F06C5}"/>
              </a:ext>
            </a:extLst>
          </p:cNvPr>
          <p:cNvSpPr txBox="1"/>
          <p:nvPr/>
        </p:nvSpPr>
        <p:spPr>
          <a:xfrm>
            <a:off x="591920" y="439961"/>
            <a:ext cx="1060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</a:t>
            </a:r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rights</a:t>
            </a:r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8" name="Graphic 7" descr="Cmd Terminal with solid fill">
            <a:extLst>
              <a:ext uri="{FF2B5EF4-FFF2-40B4-BE49-F238E27FC236}">
                <a16:creationId xmlns:a16="http://schemas.microsoft.com/office/drawing/2014/main" id="{5A7B35CB-EF28-44E4-88DF-B69881F316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4079" y="2849306"/>
            <a:ext cx="1308357" cy="130835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4C6E42B-ECC3-4855-A14F-7330A9363643}"/>
              </a:ext>
            </a:extLst>
          </p:cNvPr>
          <p:cNvGrpSpPr/>
          <p:nvPr/>
        </p:nvGrpSpPr>
        <p:grpSpPr>
          <a:xfrm>
            <a:off x="5821189" y="1015299"/>
            <a:ext cx="4265466" cy="2335070"/>
            <a:chOff x="5821189" y="1015299"/>
            <a:chExt cx="4265466" cy="2335070"/>
          </a:xfrm>
        </p:grpSpPr>
        <p:pic>
          <p:nvPicPr>
            <p:cNvPr id="17" name="Graphic 16" descr="Speech outline">
              <a:extLst>
                <a:ext uri="{FF2B5EF4-FFF2-40B4-BE49-F238E27FC236}">
                  <a16:creationId xmlns:a16="http://schemas.microsoft.com/office/drawing/2014/main" id="{4271931E-9E5E-4148-BD8D-FD0901DC5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5821189" y="1015299"/>
              <a:ext cx="4265466" cy="233507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9CB215-70C8-4348-AA29-F7E388AB3E5F}"/>
                </a:ext>
              </a:extLst>
            </p:cNvPr>
            <p:cNvSpPr txBox="1"/>
            <p:nvPr/>
          </p:nvSpPr>
          <p:spPr>
            <a:xfrm>
              <a:off x="6609228" y="1553134"/>
              <a:ext cx="29257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Rockwell Nova Light" panose="02060303020205020403" pitchFamily="18" charset="0"/>
                </a:rPr>
                <a:t>Only club members have the right to participate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23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8EF362E-71B1-4002-A59D-7F9144DD76A8}"/>
              </a:ext>
            </a:extLst>
          </p:cNvPr>
          <p:cNvSpPr/>
          <p:nvPr/>
        </p:nvSpPr>
        <p:spPr>
          <a:xfrm>
            <a:off x="1781175" y="1707357"/>
            <a:ext cx="4471987" cy="3293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 descr="Mann mit einfarbiger Füllung">
            <a:extLst>
              <a:ext uri="{FF2B5EF4-FFF2-40B4-BE49-F238E27FC236}">
                <a16:creationId xmlns:a16="http://schemas.microsoft.com/office/drawing/2014/main" id="{E82D2E11-1AE4-49D4-BA02-FA7A21165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4013" y="1778793"/>
            <a:ext cx="914400" cy="914400"/>
          </a:xfrm>
          <a:prstGeom prst="rect">
            <a:avLst/>
          </a:prstGeom>
        </p:spPr>
      </p:pic>
      <p:pic>
        <p:nvPicPr>
          <p:cNvPr id="6" name="Grafik 5" descr="Mann mit einfarbiger Füllung">
            <a:extLst>
              <a:ext uri="{FF2B5EF4-FFF2-40B4-BE49-F238E27FC236}">
                <a16:creationId xmlns:a16="http://schemas.microsoft.com/office/drawing/2014/main" id="{6700ADC9-7498-49A1-B537-4798CF215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032" y="1778793"/>
            <a:ext cx="914400" cy="914400"/>
          </a:xfrm>
          <a:prstGeom prst="rect">
            <a:avLst/>
          </a:prstGeom>
        </p:spPr>
      </p:pic>
      <p:pic>
        <p:nvPicPr>
          <p:cNvPr id="7" name="Grafik 6" descr="Mann mit einfarbiger Füllung">
            <a:extLst>
              <a:ext uri="{FF2B5EF4-FFF2-40B4-BE49-F238E27FC236}">
                <a16:creationId xmlns:a16="http://schemas.microsoft.com/office/drawing/2014/main" id="{53F21612-6258-4ECA-8F43-45A406B8E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7161" y="3977707"/>
            <a:ext cx="914400" cy="9144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4301A52-F2DB-4F3D-B613-7FCAF70DA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348" y="5303704"/>
            <a:ext cx="2857582" cy="1292056"/>
          </a:xfrm>
          <a:prstGeom prst="rect">
            <a:avLst/>
          </a:prstGeom>
        </p:spPr>
      </p:pic>
      <p:cxnSp>
        <p:nvCxnSpPr>
          <p:cNvPr id="11" name="Straight Connector 29">
            <a:extLst>
              <a:ext uri="{FF2B5EF4-FFF2-40B4-BE49-F238E27FC236}">
                <a16:creationId xmlns:a16="http://schemas.microsoft.com/office/drawing/2014/main" id="{30D753C6-4E5F-448B-9782-0C6CC7E5178A}"/>
              </a:ext>
            </a:extLst>
          </p:cNvPr>
          <p:cNvCxnSpPr>
            <a:cxnSpLocks/>
          </p:cNvCxnSpPr>
          <p:nvPr/>
        </p:nvCxnSpPr>
        <p:spPr>
          <a:xfrm flipH="1">
            <a:off x="699240" y="901626"/>
            <a:ext cx="5076000" cy="0"/>
          </a:xfrm>
          <a:prstGeom prst="line">
            <a:avLst/>
          </a:prstGeom>
          <a:noFill/>
          <a:ln w="19050" cap="flat" cmpd="sng" algn="ctr">
            <a:solidFill>
              <a:srgbClr val="3494BA"/>
            </a:solidFill>
            <a:prstDash val="solid"/>
          </a:ln>
          <a:effectLst/>
        </p:spPr>
      </p:cxnSp>
      <p:sp>
        <p:nvSpPr>
          <p:cNvPr id="12" name="TextBox 30">
            <a:extLst>
              <a:ext uri="{FF2B5EF4-FFF2-40B4-BE49-F238E27FC236}">
                <a16:creationId xmlns:a16="http://schemas.microsoft.com/office/drawing/2014/main" id="{64D8233F-87DA-4DD3-9586-91D9E268ACBF}"/>
              </a:ext>
            </a:extLst>
          </p:cNvPr>
          <p:cNvSpPr txBox="1"/>
          <p:nvPr/>
        </p:nvSpPr>
        <p:spPr>
          <a:xfrm>
            <a:off x="591920" y="439961"/>
            <a:ext cx="1060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club</a:t>
            </a:r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</a:t>
            </a:r>
            <a:endParaRPr lang="de-CH" sz="2400" b="1" dirty="0">
              <a:solidFill>
                <a:srgbClr val="3494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6AE4B-C269-4A8E-85F9-EA518D3C7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40" y="5303704"/>
            <a:ext cx="64103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6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2000" accel="29000" decel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-4.58333E-6 0.00023 C -0.00664 -0.00255 -0.00403 -0.00186 -0.0151 -0.00047 C -0.01614 -0.00047 -0.01822 0.00069 -0.01822 0.00092 C -0.01627 0.00092 -0.01419 0.00069 -0.01223 0.00138 C -0.01184 0.00138 -0.01158 0.00231 -0.01119 0.00254 C -0.01041 0.003 -0.00976 0.003 -0.00898 0.00324 C -0.00572 0.00509 -0.00716 0.00509 -0.0026 0.00254 C -0.00234 0.00254 -0.00052 0.00046 -4.58333E-6 4.44444E-6 Z " pathEditMode="relative" rAng="0" ptsTypes="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00" y="1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8EF362E-71B1-4002-A59D-7F9144DD76A8}"/>
              </a:ext>
            </a:extLst>
          </p:cNvPr>
          <p:cNvSpPr/>
          <p:nvPr/>
        </p:nvSpPr>
        <p:spPr>
          <a:xfrm>
            <a:off x="1781175" y="1707357"/>
            <a:ext cx="4471987" cy="3293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 descr="Mann mit einfarbiger Füllung">
            <a:extLst>
              <a:ext uri="{FF2B5EF4-FFF2-40B4-BE49-F238E27FC236}">
                <a16:creationId xmlns:a16="http://schemas.microsoft.com/office/drawing/2014/main" id="{E82D2E11-1AE4-49D4-BA02-FA7A21165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4013" y="1778793"/>
            <a:ext cx="914400" cy="914400"/>
          </a:xfrm>
          <a:prstGeom prst="rect">
            <a:avLst/>
          </a:prstGeom>
        </p:spPr>
      </p:pic>
      <p:pic>
        <p:nvPicPr>
          <p:cNvPr id="6" name="Grafik 5" descr="Mann mit einfarbiger Füllung">
            <a:extLst>
              <a:ext uri="{FF2B5EF4-FFF2-40B4-BE49-F238E27FC236}">
                <a16:creationId xmlns:a16="http://schemas.microsoft.com/office/drawing/2014/main" id="{6700ADC9-7498-49A1-B537-4798CF215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032" y="1778793"/>
            <a:ext cx="914400" cy="914400"/>
          </a:xfrm>
          <a:prstGeom prst="rect">
            <a:avLst/>
          </a:prstGeom>
        </p:spPr>
      </p:pic>
      <p:pic>
        <p:nvPicPr>
          <p:cNvPr id="9" name="Grafik 8" descr="Häkchen mit einfarbiger Füllung">
            <a:extLst>
              <a:ext uri="{FF2B5EF4-FFF2-40B4-BE49-F238E27FC236}">
                <a16:creationId xmlns:a16="http://schemas.microsoft.com/office/drawing/2014/main" id="{6560624A-76F4-467C-A27B-E923DE9B6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23" y="2475309"/>
            <a:ext cx="914400" cy="9144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4B5489C-6638-4C9B-96FF-ABEC78177F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0" y="5317900"/>
            <a:ext cx="7913370" cy="914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7634050-0612-4074-A188-8DDE2E783F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987" y="5324624"/>
            <a:ext cx="2849145" cy="1026175"/>
          </a:xfrm>
          <a:prstGeom prst="rect">
            <a:avLst/>
          </a:prstGeom>
        </p:spPr>
      </p:pic>
      <p:pic>
        <p:nvPicPr>
          <p:cNvPr id="14" name="Grafik 13" descr="Mann mit einfarbiger Füllung">
            <a:extLst>
              <a:ext uri="{FF2B5EF4-FFF2-40B4-BE49-F238E27FC236}">
                <a16:creationId xmlns:a16="http://schemas.microsoft.com/office/drawing/2014/main" id="{EECA2344-4E4C-4266-9FFF-679E0B860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7161" y="3977707"/>
            <a:ext cx="914400" cy="914400"/>
          </a:xfrm>
          <a:prstGeom prst="rect">
            <a:avLst/>
          </a:prstGeom>
        </p:spPr>
      </p:pic>
      <p:cxnSp>
        <p:nvCxnSpPr>
          <p:cNvPr id="15" name="Straight Connector 29">
            <a:extLst>
              <a:ext uri="{FF2B5EF4-FFF2-40B4-BE49-F238E27FC236}">
                <a16:creationId xmlns:a16="http://schemas.microsoft.com/office/drawing/2014/main" id="{3320FA66-FED1-4BCC-8C8D-42D3D49BD16C}"/>
              </a:ext>
            </a:extLst>
          </p:cNvPr>
          <p:cNvCxnSpPr>
            <a:cxnSpLocks/>
          </p:cNvCxnSpPr>
          <p:nvPr/>
        </p:nvCxnSpPr>
        <p:spPr>
          <a:xfrm flipH="1">
            <a:off x="699240" y="901626"/>
            <a:ext cx="5076000" cy="0"/>
          </a:xfrm>
          <a:prstGeom prst="line">
            <a:avLst/>
          </a:prstGeom>
          <a:noFill/>
          <a:ln w="19050" cap="flat" cmpd="sng" algn="ctr">
            <a:solidFill>
              <a:srgbClr val="3494BA"/>
            </a:solidFill>
            <a:prstDash val="solid"/>
          </a:ln>
          <a:effectLst/>
        </p:spPr>
      </p:cxnSp>
      <p:sp>
        <p:nvSpPr>
          <p:cNvPr id="16" name="TextBox 30">
            <a:extLst>
              <a:ext uri="{FF2B5EF4-FFF2-40B4-BE49-F238E27FC236}">
                <a16:creationId xmlns:a16="http://schemas.microsoft.com/office/drawing/2014/main" id="{E4207F80-8249-4730-AAC8-75580DDA862E}"/>
              </a:ext>
            </a:extLst>
          </p:cNvPr>
          <p:cNvSpPr txBox="1"/>
          <p:nvPr/>
        </p:nvSpPr>
        <p:spPr>
          <a:xfrm>
            <a:off x="591920" y="439961"/>
            <a:ext cx="1060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club</a:t>
            </a:r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</a:t>
            </a:r>
            <a:endParaRPr lang="de-CH" sz="2400" b="1" dirty="0">
              <a:solidFill>
                <a:srgbClr val="3494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8" descr="Häkchen mit einfarbiger Füllung">
            <a:extLst>
              <a:ext uri="{FF2B5EF4-FFF2-40B4-BE49-F238E27FC236}">
                <a16:creationId xmlns:a16="http://schemas.microsoft.com/office/drawing/2014/main" id="{ABA32A25-5B54-4477-9DCC-4F04FFFDE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8413" y="2583555"/>
            <a:ext cx="806154" cy="8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6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4.16667E-6 0.00023 C -0.00078 0.00116 -0.00599 0.01042 -0.00794 0.01204 C -0.00859 0.01273 -0.00937 0.0125 -0.01002 0.01273 C -0.0108 0.01319 -0.01145 0.01343 -0.01224 0.01389 C -0.01302 0.01458 -0.0138 0.01551 -0.01471 0.01597 C -0.01575 0.01643 -0.01679 0.0162 -0.01796 0.01643 C -0.01888 0.0169 -0.01979 0.01736 -0.02083 0.01782 C -0.02239 0.01852 -0.02408 0.02014 -0.02578 0.02037 L -0.0319 0.02106 C -0.03359 0.02292 -0.03242 0.02199 -0.03502 0.02292 C -0.04192 0.02523 -0.03515 0.02338 -0.0444 0.02477 C -0.04687 0.02523 -0.04934 0.02546 -0.05182 0.02616 C -0.05312 0.02639 -0.05442 0.02708 -0.05572 0.02731 C -0.05716 0.02755 -0.06744 0.02847 -0.06822 0.0287 L -0.08255 0.02801 C -0.08359 0.02778 -0.08476 0.02778 -0.0858 0.02731 C -0.08854 0.02616 -0.09127 0.02407 -0.09401 0.02292 L -0.10221 0.01898 C -0.10364 0.01852 -0.10507 0.01805 -0.10651 0.01713 C -0.11106 0.01412 -0.11549 0.01088 -0.12005 0.00833 C -0.1332 0.00046 -0.12382 0.00625 -0.14218 -0.00579 C -0.14388 -0.00671 -0.14557 -0.00764 -0.14726 -0.0088 C -0.14934 -0.01065 -0.15143 -0.0125 -0.15364 -0.01389 C -0.15599 -0.01574 -0.15846 -0.01644 -0.1608 -0.01852 C -0.16406 -0.0213 -0.16744 -0.02407 -0.17044 -0.02801 C -0.17278 -0.03102 -0.17552 -0.0338 -0.1776 -0.0375 C -0.17825 -0.03866 -0.1789 -0.04028 -0.17968 -0.0412 C -0.1802 -0.0419 -0.18086 -0.04213 -0.18151 -0.04259 C -0.18411 -0.04722 -0.1832 -0.04583 -0.18763 -0.05208 C -0.18867 -0.0537 -0.18984 -0.05486 -0.19075 -0.05648 L -0.19179 -0.05833 " pathEditMode="relative" rAng="0" ptsTypes="AAAAAAAAAAAAAAAAAAAAAAAAAAAAAA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96" y="-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6154198-9558-436C-8094-65BBC74FCEB6}"/>
              </a:ext>
            </a:extLst>
          </p:cNvPr>
          <p:cNvSpPr txBox="1"/>
          <p:nvPr/>
        </p:nvSpPr>
        <p:spPr>
          <a:xfrm>
            <a:off x="2114044" y="1924459"/>
            <a:ext cx="7558087" cy="923330"/>
          </a:xfrm>
          <a:prstGeom prst="rect">
            <a:avLst/>
          </a:prstGeom>
          <a:solidFill>
            <a:srgbClr val="BCE2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latin typeface="Bahnschrift SemiBold" panose="020B0502040204020203" pitchFamily="34" charset="0"/>
              </a:rPr>
              <a:t>Much </a:t>
            </a:r>
            <a:r>
              <a:rPr lang="de-CH" dirty="0" err="1">
                <a:latin typeface="Bahnschrift SemiBold" panose="020B0502040204020203" pitchFamily="34" charset="0"/>
              </a:rPr>
              <a:t>more</a:t>
            </a:r>
            <a:r>
              <a:rPr lang="de-CH" dirty="0">
                <a:latin typeface="Bahnschrift SemiBold" panose="020B0502040204020203" pitchFamily="34" charset="0"/>
              </a:rPr>
              <a:t> relevant </a:t>
            </a:r>
            <a:r>
              <a:rPr lang="de-CH" dirty="0" err="1">
                <a:latin typeface="Bahnschrift SemiBold" panose="020B0502040204020203" pitchFamily="34" charset="0"/>
              </a:rPr>
              <a:t>is</a:t>
            </a:r>
            <a:r>
              <a:rPr lang="de-CH" dirty="0">
                <a:latin typeface="Bahnschrift SemiBold" panose="020B0502040204020203" pitchFamily="34" charset="0"/>
              </a:rPr>
              <a:t> </a:t>
            </a:r>
            <a:r>
              <a:rPr lang="de-CH" dirty="0" err="1">
                <a:latin typeface="Bahnschrift SemiBold" panose="020B0502040204020203" pitchFamily="34" charset="0"/>
              </a:rPr>
              <a:t>the</a:t>
            </a:r>
            <a:r>
              <a:rPr lang="de-CH" dirty="0">
                <a:latin typeface="Bahnschrift SemiBold" panose="020B0502040204020203" pitchFamily="34" charset="0"/>
              </a:rPr>
              <a:t> </a:t>
            </a:r>
            <a:r>
              <a:rPr lang="de-CH" dirty="0" err="1">
                <a:latin typeface="Bahnschrift SemiBold" panose="020B0502040204020203" pitchFamily="34" charset="0"/>
              </a:rPr>
              <a:t>function</a:t>
            </a:r>
            <a:r>
              <a:rPr lang="de-CH" dirty="0">
                <a:latin typeface="Bahnschrift SemiBold" panose="020B0502040204020203" pitchFamily="34" charset="0"/>
              </a:rPr>
              <a:t> </a:t>
            </a:r>
            <a:r>
              <a:rPr lang="de-CH" dirty="0" err="1">
                <a:latin typeface="Bahnschrift SemiBold" panose="020B0502040204020203" pitchFamily="34" charset="0"/>
              </a:rPr>
              <a:t>of</a:t>
            </a:r>
            <a:r>
              <a:rPr lang="de-CH" dirty="0">
                <a:latin typeface="Bahnschrift SemiBold" panose="020B0502040204020203" pitchFamily="34" charset="0"/>
              </a:rPr>
              <a:t> a </a:t>
            </a:r>
            <a:r>
              <a:rPr lang="de-CH" dirty="0" err="1">
                <a:latin typeface="Bahnschrift SemiBold" panose="020B0502040204020203" pitchFamily="34" charset="0"/>
              </a:rPr>
              <a:t>voting</a:t>
            </a:r>
            <a:r>
              <a:rPr lang="de-CH" dirty="0">
                <a:latin typeface="Bahnschrift SemiBold" panose="020B0502040204020203" pitchFamily="34" charset="0"/>
              </a:rPr>
              <a:t> </a:t>
            </a:r>
            <a:r>
              <a:rPr lang="de-CH" dirty="0" err="1">
                <a:latin typeface="Bahnschrift SemiBold" panose="020B0502040204020203" pitchFamily="34" charset="0"/>
              </a:rPr>
              <a:t>process</a:t>
            </a:r>
            <a:r>
              <a:rPr lang="de-CH" dirty="0">
                <a:latin typeface="Bahnschrift SemiBold" panose="020B0502040204020203" pitchFamily="34" charset="0"/>
              </a:rPr>
              <a:t> via </a:t>
            </a:r>
            <a:r>
              <a:rPr lang="de-CH" dirty="0" err="1">
                <a:latin typeface="Bahnschrift SemiBold" panose="020B0502040204020203" pitchFamily="34" charset="0"/>
              </a:rPr>
              <a:t>the</a:t>
            </a:r>
            <a:r>
              <a:rPr lang="de-CH" dirty="0">
                <a:latin typeface="Bahnschrift SemiBold" panose="020B0502040204020203" pitchFamily="34" charset="0"/>
              </a:rPr>
              <a:t> smart </a:t>
            </a:r>
            <a:r>
              <a:rPr lang="de-CH" dirty="0" err="1">
                <a:latin typeface="Bahnschrift SemiBold" panose="020B0502040204020203" pitchFamily="34" charset="0"/>
              </a:rPr>
              <a:t>contract</a:t>
            </a:r>
            <a:r>
              <a:rPr lang="de-CH" dirty="0">
                <a:latin typeface="Bahnschrift SemiBold" panose="020B0502040204020203" pitchFamily="34" charset="0"/>
              </a:rPr>
              <a:t> on a </a:t>
            </a:r>
            <a:r>
              <a:rPr lang="de-CH" dirty="0" err="1">
                <a:latin typeface="Bahnschrift SemiBold" panose="020B0502040204020203" pitchFamily="34" charset="0"/>
              </a:rPr>
              <a:t>new</a:t>
            </a:r>
            <a:r>
              <a:rPr lang="de-CH" dirty="0">
                <a:latin typeface="Bahnschrift SemiBold" panose="020B0502040204020203" pitchFamily="34" charset="0"/>
              </a:rPr>
              <a:t> </a:t>
            </a:r>
            <a:r>
              <a:rPr lang="de-CH" dirty="0" err="1">
                <a:latin typeface="Bahnschrift SemiBold" panose="020B0502040204020203" pitchFamily="34" charset="0"/>
              </a:rPr>
              <a:t>club</a:t>
            </a:r>
            <a:r>
              <a:rPr lang="de-CH" dirty="0">
                <a:latin typeface="Bahnschrift SemiBold" panose="020B0502040204020203" pitchFamily="34" charset="0"/>
              </a:rPr>
              <a:t> </a:t>
            </a:r>
            <a:r>
              <a:rPr lang="de-CH" dirty="0" err="1">
                <a:latin typeface="Bahnschrift SemiBold" panose="020B0502040204020203" pitchFamily="34" charset="0"/>
              </a:rPr>
              <a:t>board</a:t>
            </a:r>
            <a:r>
              <a:rPr lang="de-CH" dirty="0">
                <a:latin typeface="Bahnschrift SemiBold" panose="020B0502040204020203" pitchFamily="34" charset="0"/>
              </a:rPr>
              <a:t>, </a:t>
            </a:r>
            <a:r>
              <a:rPr lang="de-CH" dirty="0" err="1">
                <a:latin typeface="Bahnschrift SemiBold" panose="020B0502040204020203" pitchFamily="34" charset="0"/>
              </a:rPr>
              <a:t>thus</a:t>
            </a:r>
            <a:r>
              <a:rPr lang="de-CH" dirty="0">
                <a:latin typeface="Bahnschrift SemiBold" panose="020B0502040204020203" pitchFamily="34" charset="0"/>
              </a:rPr>
              <a:t> </a:t>
            </a:r>
            <a:r>
              <a:rPr lang="de-CH" dirty="0" err="1">
                <a:latin typeface="Bahnschrift SemiBold" panose="020B0502040204020203" pitchFamily="34" charset="0"/>
              </a:rPr>
              <a:t>we</a:t>
            </a:r>
            <a:r>
              <a:rPr lang="de-CH" dirty="0">
                <a:latin typeface="Bahnschrift SemiBold" panose="020B0502040204020203" pitchFamily="34" charset="0"/>
              </a:rPr>
              <a:t> </a:t>
            </a:r>
            <a:r>
              <a:rPr lang="de-CH" dirty="0" err="1">
                <a:latin typeface="Bahnschrift SemiBold" panose="020B0502040204020203" pitchFamily="34" charset="0"/>
              </a:rPr>
              <a:t>are</a:t>
            </a:r>
            <a:r>
              <a:rPr lang="de-CH" dirty="0">
                <a:latin typeface="Bahnschrift SemiBold" panose="020B0502040204020203" pitchFamily="34" charset="0"/>
              </a:rPr>
              <a:t> </a:t>
            </a:r>
            <a:r>
              <a:rPr lang="de-CH" dirty="0" err="1">
                <a:latin typeface="Bahnschrift SemiBold" panose="020B0502040204020203" pitchFamily="34" charset="0"/>
              </a:rPr>
              <a:t>gonna</a:t>
            </a:r>
            <a:r>
              <a:rPr lang="de-CH" dirty="0">
                <a:latin typeface="Bahnschrift SemiBold" panose="020B0502040204020203" pitchFamily="34" charset="0"/>
              </a:rPr>
              <a:t> </a:t>
            </a:r>
            <a:r>
              <a:rPr lang="de-CH" dirty="0" err="1">
                <a:latin typeface="Bahnschrift SemiBold" panose="020B0502040204020203" pitchFamily="34" charset="0"/>
              </a:rPr>
              <a:t>show</a:t>
            </a:r>
            <a:r>
              <a:rPr lang="de-CH" dirty="0">
                <a:latin typeface="Bahnschrift SemiBold" panose="020B0502040204020203" pitchFamily="34" charset="0"/>
              </a:rPr>
              <a:t> </a:t>
            </a:r>
            <a:r>
              <a:rPr lang="de-CH" dirty="0" err="1">
                <a:latin typeface="Bahnschrift SemiBold" panose="020B0502040204020203" pitchFamily="34" charset="0"/>
              </a:rPr>
              <a:t>this</a:t>
            </a:r>
            <a:r>
              <a:rPr lang="de-CH" dirty="0">
                <a:latin typeface="Bahnschrift SemiBold" panose="020B0502040204020203" pitchFamily="34" charset="0"/>
              </a:rPr>
              <a:t> </a:t>
            </a:r>
            <a:r>
              <a:rPr lang="de-CH" dirty="0" err="1">
                <a:latin typeface="Bahnschrift SemiBold" panose="020B0502040204020203" pitchFamily="34" charset="0"/>
              </a:rPr>
              <a:t>one</a:t>
            </a:r>
            <a:r>
              <a:rPr lang="de-CH" dirty="0">
                <a:latin typeface="Bahnschrift SemiBold" panose="020B0502040204020203" pitchFamily="34" charset="0"/>
              </a:rPr>
              <a:t> </a:t>
            </a:r>
            <a:r>
              <a:rPr lang="de-CH" dirty="0" err="1">
                <a:latin typeface="Bahnschrift SemiBold" panose="020B0502040204020203" pitchFamily="34" charset="0"/>
              </a:rPr>
              <a:t>hands</a:t>
            </a:r>
            <a:r>
              <a:rPr lang="de-CH" dirty="0">
                <a:latin typeface="Bahnschrift SemiBold" panose="020B0502040204020203" pitchFamily="34" charset="0"/>
              </a:rPr>
              <a:t> on </a:t>
            </a:r>
            <a:r>
              <a:rPr lang="de-CH" dirty="0" err="1">
                <a:latin typeface="Bahnschrift SemiBold" panose="020B0502040204020203" pitchFamily="34" charset="0"/>
              </a:rPr>
              <a:t>within</a:t>
            </a:r>
            <a:r>
              <a:rPr lang="de-CH" dirty="0">
                <a:latin typeface="Bahnschrift SemiBold" panose="020B0502040204020203" pitchFamily="34" charset="0"/>
              </a:rPr>
              <a:t> </a:t>
            </a:r>
            <a:r>
              <a:rPr lang="de-CH" dirty="0" err="1">
                <a:latin typeface="Bahnschrift SemiBold" panose="020B0502040204020203" pitchFamily="34" charset="0"/>
              </a:rPr>
              <a:t>remix</a:t>
            </a:r>
            <a:endParaRPr lang="en-GB" dirty="0">
              <a:latin typeface="Bahnschrift SemiBold" panose="020B0502040204020203" pitchFamily="34" charset="0"/>
            </a:endParaRPr>
          </a:p>
        </p:txBody>
      </p:sp>
      <p:cxnSp>
        <p:nvCxnSpPr>
          <p:cNvPr id="3" name="Straight Connector 29">
            <a:extLst>
              <a:ext uri="{FF2B5EF4-FFF2-40B4-BE49-F238E27FC236}">
                <a16:creationId xmlns:a16="http://schemas.microsoft.com/office/drawing/2014/main" id="{B906E933-8601-4C2F-82A9-7127F2AFDE93}"/>
              </a:ext>
            </a:extLst>
          </p:cNvPr>
          <p:cNvCxnSpPr>
            <a:cxnSpLocks/>
          </p:cNvCxnSpPr>
          <p:nvPr/>
        </p:nvCxnSpPr>
        <p:spPr>
          <a:xfrm flipH="1">
            <a:off x="699240" y="901626"/>
            <a:ext cx="5076000" cy="0"/>
          </a:xfrm>
          <a:prstGeom prst="line">
            <a:avLst/>
          </a:prstGeom>
          <a:noFill/>
          <a:ln w="19050" cap="flat" cmpd="sng" algn="ctr">
            <a:solidFill>
              <a:srgbClr val="3494BA"/>
            </a:solidFill>
            <a:prstDash val="solid"/>
          </a:ln>
          <a:effectLst/>
        </p:spPr>
      </p:cxnSp>
      <p:sp>
        <p:nvSpPr>
          <p:cNvPr id="4" name="TextBox 30">
            <a:extLst>
              <a:ext uri="{FF2B5EF4-FFF2-40B4-BE49-F238E27FC236}">
                <a16:creationId xmlns:a16="http://schemas.microsoft.com/office/drawing/2014/main" id="{793AAD0E-AA3E-44B4-B0D3-10331BAC41EF}"/>
              </a:ext>
            </a:extLst>
          </p:cNvPr>
          <p:cNvSpPr txBox="1"/>
          <p:nvPr/>
        </p:nvSpPr>
        <p:spPr>
          <a:xfrm>
            <a:off x="591920" y="439961"/>
            <a:ext cx="1060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Voting a </a:t>
            </a:r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club</a:t>
            </a:r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via a smart </a:t>
            </a:r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endParaRPr lang="de-CH" sz="2400" b="1" dirty="0">
              <a:solidFill>
                <a:srgbClr val="3494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8889F1-009F-41F9-9959-996D895FB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633" y="2738846"/>
            <a:ext cx="2840733" cy="284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0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829B482-E069-4A3A-B96E-6D9586F30C79}"/>
              </a:ext>
            </a:extLst>
          </p:cNvPr>
          <p:cNvCxnSpPr>
            <a:cxnSpLocks/>
          </p:cNvCxnSpPr>
          <p:nvPr/>
        </p:nvCxnSpPr>
        <p:spPr>
          <a:xfrm flipH="1">
            <a:off x="699240" y="901626"/>
            <a:ext cx="5076000" cy="0"/>
          </a:xfrm>
          <a:prstGeom prst="line">
            <a:avLst/>
          </a:prstGeom>
          <a:noFill/>
          <a:ln w="19050" cap="flat" cmpd="sng" algn="ctr">
            <a:solidFill>
              <a:srgbClr val="3494BA"/>
            </a:solidFill>
            <a:prstDash val="soli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2F1DEF-C5E3-4182-90D4-67E378674576}"/>
              </a:ext>
            </a:extLst>
          </p:cNvPr>
          <p:cNvSpPr txBox="1"/>
          <p:nvPr/>
        </p:nvSpPr>
        <p:spPr>
          <a:xfrm>
            <a:off x="591920" y="439961"/>
            <a:ext cx="1060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r>
              <a:rPr lang="de-CH" sz="2400" b="1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potential </a:t>
            </a:r>
            <a:r>
              <a:rPr lang="de-CH" sz="2400" b="1" dirty="0" err="1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extensions</a:t>
            </a:r>
            <a:endParaRPr lang="de-CH" sz="2400" b="1" dirty="0">
              <a:solidFill>
                <a:srgbClr val="3494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5B549A6-FC4B-4EDA-AA38-6B8E4E24170D}"/>
              </a:ext>
            </a:extLst>
          </p:cNvPr>
          <p:cNvSpPr/>
          <p:nvPr/>
        </p:nvSpPr>
        <p:spPr>
          <a:xfrm>
            <a:off x="1793966" y="1994263"/>
            <a:ext cx="4302034" cy="4315089"/>
          </a:xfrm>
          <a:prstGeom prst="rect">
            <a:avLst/>
          </a:prstGeom>
          <a:solidFill>
            <a:srgbClr val="58B6C0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AA8D2A0-8F47-4C61-A3E3-D9D51A97B96B}"/>
              </a:ext>
            </a:extLst>
          </p:cNvPr>
          <p:cNvSpPr/>
          <p:nvPr/>
        </p:nvSpPr>
        <p:spPr>
          <a:xfrm>
            <a:off x="6096000" y="1994263"/>
            <a:ext cx="4302034" cy="43150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66EDB0-38CB-48CD-B042-2FCD273D46A4}"/>
              </a:ext>
            </a:extLst>
          </p:cNvPr>
          <p:cNvSpPr txBox="1"/>
          <p:nvPr/>
        </p:nvSpPr>
        <p:spPr>
          <a:xfrm>
            <a:off x="6448697" y="2447108"/>
            <a:ext cx="37011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>
                <a:solidFill>
                  <a:srgbClr val="39393B"/>
                </a:solidFill>
                <a:latin typeface="Bahnschrift SemiBold" panose="020B0502040204020203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Could be extended to club investments voting </a:t>
            </a:r>
          </a:p>
          <a:p>
            <a:pPr marR="0" lvl="0" algn="l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solidFill>
                <a:srgbClr val="39393B"/>
              </a:solidFill>
              <a:latin typeface="Bahnschrift SemiBold" panose="020B0502040204020203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marR="0" lvl="0" indent="-285750" algn="l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>
                <a:solidFill>
                  <a:srgbClr val="39393B"/>
                </a:solidFill>
                <a:latin typeface="Bahnschrift SemiBold" panose="020B0502040204020203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Management of membership fees and club funds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FFAC24-55C3-4744-8C0A-07532BBF56A7}"/>
              </a:ext>
            </a:extLst>
          </p:cNvPr>
          <p:cNvSpPr txBox="1"/>
          <p:nvPr/>
        </p:nvSpPr>
        <p:spPr>
          <a:xfrm>
            <a:off x="2042159" y="2447108"/>
            <a:ext cx="382306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B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Approval of candidates is not fully decentralized</a:t>
            </a:r>
          </a:p>
          <a:p>
            <a:r>
              <a:rPr lang="en-US" sz="1600" dirty="0">
                <a:solidFill>
                  <a:srgbClr val="39393B"/>
                </a:solidFill>
                <a:latin typeface="Bahnschrift SemiBold" panose="020B0502040204020203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39393B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Prone to collusion between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9393B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B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Gas fees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9393B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B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Limited functionality</a:t>
            </a:r>
            <a:endParaRPr lang="de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CF4FB-16F3-4EDA-AC33-AC1311AD0A70}"/>
              </a:ext>
            </a:extLst>
          </p:cNvPr>
          <p:cNvSpPr txBox="1"/>
          <p:nvPr/>
        </p:nvSpPr>
        <p:spPr>
          <a:xfrm>
            <a:off x="2042159" y="1994263"/>
            <a:ext cx="38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LIMITATIONS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9C54D-F63F-4AB3-AAAC-59C30D7BDB1A}"/>
              </a:ext>
            </a:extLst>
          </p:cNvPr>
          <p:cNvSpPr txBox="1"/>
          <p:nvPr/>
        </p:nvSpPr>
        <p:spPr>
          <a:xfrm>
            <a:off x="6387737" y="1994263"/>
            <a:ext cx="38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EXTENSIONS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31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nhaltsplatzhalter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82"/>
          <a:stretch/>
        </p:blipFill>
        <p:spPr>
          <a:xfrm>
            <a:off x="-76638" y="-2017"/>
            <a:ext cx="12268637" cy="6860017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B179DC3-04AD-49CC-8CB9-34FFCC57AE15}"/>
              </a:ext>
            </a:extLst>
          </p:cNvPr>
          <p:cNvGrpSpPr/>
          <p:nvPr/>
        </p:nvGrpSpPr>
        <p:grpSpPr>
          <a:xfrm>
            <a:off x="10344150" y="4892932"/>
            <a:ext cx="1847849" cy="929789"/>
            <a:chOff x="5793462" y="5919758"/>
            <a:chExt cx="6398538" cy="92978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83129440-407A-4218-8848-D05F7E6734E8}"/>
                </a:ext>
              </a:extLst>
            </p:cNvPr>
            <p:cNvSpPr/>
            <p:nvPr/>
          </p:nvSpPr>
          <p:spPr>
            <a:xfrm>
              <a:off x="5793462" y="5919758"/>
              <a:ext cx="6398538" cy="92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96337482-EEC9-40B5-B0B6-3EBFC18CC303}"/>
                </a:ext>
              </a:extLst>
            </p:cNvPr>
            <p:cNvSpPr txBox="1"/>
            <p:nvPr/>
          </p:nvSpPr>
          <p:spPr>
            <a:xfrm>
              <a:off x="6233373" y="6061486"/>
              <a:ext cx="5511382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Bebas Neue" charset="0"/>
                  <a:cs typeface="Arial" panose="020B0604020202020204" pitchFamily="34" charset="0"/>
                </a:rPr>
                <a:t>Q&amp;A</a:t>
              </a: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Bebas Neue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45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Widescreen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Nova Cond</vt:lpstr>
      <vt:lpstr>Bahnschrift SemiBold</vt:lpstr>
      <vt:lpstr>Calibri</vt:lpstr>
      <vt:lpstr>Calibri Light</vt:lpstr>
      <vt:lpstr>Open Sans</vt:lpstr>
      <vt:lpstr>Rockwell Nova Light</vt:lpstr>
      <vt:lpstr>Wingdings</vt:lpstr>
      <vt:lpstr>Office</vt:lpstr>
      <vt:lpstr>Smart Contracts  and   dezentralized Blockchain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Contracts  and   dezentralized Blockchain Applications</dc:title>
  <dc:creator>F Restelli</dc:creator>
  <cp:lastModifiedBy>Lukas Reffay</cp:lastModifiedBy>
  <cp:revision>6</cp:revision>
  <dcterms:created xsi:type="dcterms:W3CDTF">2021-12-02T14:28:15Z</dcterms:created>
  <dcterms:modified xsi:type="dcterms:W3CDTF">2021-12-03T11:12:28Z</dcterms:modified>
</cp:coreProperties>
</file>