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6" r:id="rId2"/>
    <p:sldId id="258" r:id="rId3"/>
    <p:sldId id="261" r:id="rId4"/>
    <p:sldId id="262" r:id="rId5"/>
    <p:sldId id="272" r:id="rId6"/>
    <p:sldId id="266" r:id="rId7"/>
    <p:sldId id="273" r:id="rId8"/>
    <p:sldId id="263" r:id="rId9"/>
    <p:sldId id="265" r:id="rId10"/>
    <p:sldId id="264" r:id="rId11"/>
    <p:sldId id="267" r:id="rId12"/>
    <p:sldId id="269" r:id="rId13"/>
    <p:sldId id="277" r:id="rId14"/>
    <p:sldId id="278" r:id="rId15"/>
    <p:sldId id="275" r:id="rId16"/>
    <p:sldId id="281" r:id="rId17"/>
    <p:sldId id="268" r:id="rId18"/>
    <p:sldId id="270" r:id="rId19"/>
    <p:sldId id="271" r:id="rId20"/>
    <p:sldId id="279" r:id="rId21"/>
    <p:sldId id="280" r:id="rId22"/>
    <p:sldId id="260" r:id="rId23"/>
    <p:sldId id="274" r:id="rId24"/>
    <p:sldId id="257" r:id="rId25"/>
  </p:sldIdLst>
  <p:sldSz cx="10688638" cy="7562850"/>
  <p:notesSz cx="6858000" cy="9144000"/>
  <p:defaultTextStyle>
    <a:defPPr>
      <a:defRPr lang="ja-JP"/>
    </a:defPPr>
    <a:lvl1pPr marL="0" algn="l" defTabSz="497739" rtl="0" eaLnBrk="1" latinLnBrk="0" hangingPunct="1">
      <a:defRPr kumimoji="1" sz="2000" kern="1200">
        <a:solidFill>
          <a:schemeClr val="tx1"/>
        </a:solidFill>
        <a:latin typeface="+mn-lt"/>
        <a:ea typeface="+mn-ea"/>
        <a:cs typeface="+mn-cs"/>
      </a:defRPr>
    </a:lvl1pPr>
    <a:lvl2pPr marL="497739" algn="l" defTabSz="497739" rtl="0" eaLnBrk="1" latinLnBrk="0" hangingPunct="1">
      <a:defRPr kumimoji="1" sz="2000" kern="1200">
        <a:solidFill>
          <a:schemeClr val="tx1"/>
        </a:solidFill>
        <a:latin typeface="+mn-lt"/>
        <a:ea typeface="+mn-ea"/>
        <a:cs typeface="+mn-cs"/>
      </a:defRPr>
    </a:lvl2pPr>
    <a:lvl3pPr marL="995478" algn="l" defTabSz="497739" rtl="0" eaLnBrk="1" latinLnBrk="0" hangingPunct="1">
      <a:defRPr kumimoji="1" sz="2000" kern="1200">
        <a:solidFill>
          <a:schemeClr val="tx1"/>
        </a:solidFill>
        <a:latin typeface="+mn-lt"/>
        <a:ea typeface="+mn-ea"/>
        <a:cs typeface="+mn-cs"/>
      </a:defRPr>
    </a:lvl3pPr>
    <a:lvl4pPr marL="1493217" algn="l" defTabSz="497739" rtl="0" eaLnBrk="1" latinLnBrk="0" hangingPunct="1">
      <a:defRPr kumimoji="1" sz="2000" kern="1200">
        <a:solidFill>
          <a:schemeClr val="tx1"/>
        </a:solidFill>
        <a:latin typeface="+mn-lt"/>
        <a:ea typeface="+mn-ea"/>
        <a:cs typeface="+mn-cs"/>
      </a:defRPr>
    </a:lvl4pPr>
    <a:lvl5pPr marL="1990957" algn="l" defTabSz="497739" rtl="0" eaLnBrk="1" latinLnBrk="0" hangingPunct="1">
      <a:defRPr kumimoji="1" sz="2000" kern="1200">
        <a:solidFill>
          <a:schemeClr val="tx1"/>
        </a:solidFill>
        <a:latin typeface="+mn-lt"/>
        <a:ea typeface="+mn-ea"/>
        <a:cs typeface="+mn-cs"/>
      </a:defRPr>
    </a:lvl5pPr>
    <a:lvl6pPr marL="2488695" algn="l" defTabSz="497739" rtl="0" eaLnBrk="1" latinLnBrk="0" hangingPunct="1">
      <a:defRPr kumimoji="1" sz="2000" kern="1200">
        <a:solidFill>
          <a:schemeClr val="tx1"/>
        </a:solidFill>
        <a:latin typeface="+mn-lt"/>
        <a:ea typeface="+mn-ea"/>
        <a:cs typeface="+mn-cs"/>
      </a:defRPr>
    </a:lvl6pPr>
    <a:lvl7pPr marL="2986435" algn="l" defTabSz="497739" rtl="0" eaLnBrk="1" latinLnBrk="0" hangingPunct="1">
      <a:defRPr kumimoji="1" sz="2000" kern="1200">
        <a:solidFill>
          <a:schemeClr val="tx1"/>
        </a:solidFill>
        <a:latin typeface="+mn-lt"/>
        <a:ea typeface="+mn-ea"/>
        <a:cs typeface="+mn-cs"/>
      </a:defRPr>
    </a:lvl7pPr>
    <a:lvl8pPr marL="3484174" algn="l" defTabSz="497739" rtl="0" eaLnBrk="1" latinLnBrk="0" hangingPunct="1">
      <a:defRPr kumimoji="1" sz="2000" kern="1200">
        <a:solidFill>
          <a:schemeClr val="tx1"/>
        </a:solidFill>
        <a:latin typeface="+mn-lt"/>
        <a:ea typeface="+mn-ea"/>
        <a:cs typeface="+mn-cs"/>
      </a:defRPr>
    </a:lvl8pPr>
    <a:lvl9pPr marL="3981914" algn="l" defTabSz="497739" rtl="0" eaLnBrk="1" latinLnBrk="0" hangingPunct="1">
      <a:defRPr kumimoji="1"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84">
          <p15:clr>
            <a:srgbClr val="A4A3A4"/>
          </p15:clr>
        </p15:guide>
        <p15:guide id="2" orient="horz" pos="4577">
          <p15:clr>
            <a:srgbClr val="A4A3A4"/>
          </p15:clr>
        </p15:guide>
        <p15:guide id="3" pos="208">
          <p15:clr>
            <a:srgbClr val="A4A3A4"/>
          </p15:clr>
        </p15:guide>
        <p15:guide id="4" pos="6518">
          <p15:clr>
            <a:srgbClr val="A4A3A4"/>
          </p15:clr>
        </p15:guide>
        <p15:guide id="5" pos="5431">
          <p15:clr>
            <a:srgbClr val="A4A3A4"/>
          </p15:clr>
        </p15:guide>
        <p15:guide id="6" pos="372">
          <p15:clr>
            <a:srgbClr val="A4A3A4"/>
          </p15:clr>
        </p15:guide>
        <p15:guide id="7" pos="6243">
          <p15:clr>
            <a:srgbClr val="A4A3A4"/>
          </p15:clr>
        </p15:guide>
        <p15:guide id="8" pos="3369">
          <p15:clr>
            <a:srgbClr val="A4A3A4"/>
          </p15:clr>
        </p15:guide>
        <p15:guide id="9" orient="horz" pos="45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1D1"/>
    <a:srgbClr val="DFDFDF"/>
    <a:srgbClr val="EEEEEE"/>
    <a:srgbClr val="DDDDDD"/>
    <a:srgbClr val="ECECEC"/>
    <a:srgbClr val="0075C2"/>
    <a:srgbClr val="CC644C"/>
    <a:srgbClr val="CC588E"/>
    <a:srgbClr val="005791"/>
    <a:srgbClr val="86B2D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67" autoAdjust="0"/>
    <p:restoredTop sz="96122"/>
  </p:normalViewPr>
  <p:slideViewPr>
    <p:cSldViewPr snapToGrid="0" snapToObjects="1">
      <p:cViewPr varScale="1">
        <p:scale>
          <a:sx n="101" d="100"/>
          <a:sy n="101" d="100"/>
        </p:scale>
        <p:origin x="1338" y="102"/>
      </p:cViewPr>
      <p:guideLst>
        <p:guide orient="horz" pos="4184"/>
        <p:guide orient="horz" pos="4577"/>
        <p:guide pos="208"/>
        <p:guide pos="6518"/>
        <p:guide pos="5431"/>
        <p:guide pos="372"/>
        <p:guide pos="6243"/>
        <p:guide pos="3369"/>
        <p:guide orient="horz" pos="45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017641\Downloads\NRU&#38918;&#20301;&#22793;&#36983;.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メイリオ" panose="020B0604030504040204" pitchFamily="50" charset="-128"/>
                <a:cs typeface="+mn-cs"/>
              </a:defRPr>
            </a:pPr>
            <a:r>
              <a:rPr lang="ja-JP" altLang="en-US" baseline="0" dirty="0">
                <a:latin typeface="Arial" panose="020B0604020202020204" pitchFamily="34" charset="0"/>
                <a:ea typeface="メイリオ" panose="020B0604030504040204" pitchFamily="50" charset="-128"/>
              </a:rPr>
              <a:t>接客品質順位</a:t>
            </a:r>
            <a:r>
              <a:rPr lang="en-US" altLang="ja-JP" baseline="0" dirty="0">
                <a:latin typeface="Arial" panose="020B0604020202020204" pitchFamily="34" charset="0"/>
                <a:ea typeface="メイリオ" panose="020B0604030504040204" pitchFamily="50" charset="-128"/>
              </a:rPr>
              <a:t>(NRS17</a:t>
            </a:r>
            <a:r>
              <a:rPr lang="ja-JP" altLang="en-US" baseline="0" dirty="0">
                <a:latin typeface="Arial" panose="020B0604020202020204" pitchFamily="34" charset="0"/>
                <a:ea typeface="メイリオ" panose="020B0604030504040204" pitchFamily="50" charset="-128"/>
              </a:rPr>
              <a:t>販社</a:t>
            </a:r>
            <a:r>
              <a:rPr lang="en-US" altLang="ja-JP" baseline="0" dirty="0">
                <a:latin typeface="Arial" panose="020B0604020202020204" pitchFamily="34" charset="0"/>
                <a:ea typeface="メイリオ" panose="020B0604030504040204" pitchFamily="50" charset="-128"/>
              </a:rPr>
              <a:t>)</a:t>
            </a:r>
            <a:endParaRPr lang="ja-JP" altLang="en-US" baseline="0" dirty="0">
              <a:latin typeface="Arial" panose="020B0604020202020204" pitchFamily="34" charset="0"/>
              <a:ea typeface="メイリオ" panose="020B0604030504040204" pitchFamily="50" charset="-128"/>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メイリオ" panose="020B0604030504040204" pitchFamily="50" charset="-128"/>
              <a:cs typeface="+mn-cs"/>
            </a:defRPr>
          </a:pPr>
          <a:endParaRPr lang="ja-JP"/>
        </a:p>
      </c:txPr>
    </c:title>
    <c:autoTitleDeleted val="0"/>
    <c:plotArea>
      <c:layout/>
      <c:lineChart>
        <c:grouping val="standard"/>
        <c:varyColors val="0"/>
        <c:ser>
          <c:idx val="0"/>
          <c:order val="0"/>
          <c:tx>
            <c:strRef>
              <c:f>Sheet1!$K$3</c:f>
              <c:strCache>
                <c:ptCount val="1"/>
                <c:pt idx="0">
                  <c:v>東京</c:v>
                </c:pt>
              </c:strCache>
            </c:strRef>
          </c:tx>
          <c:spPr>
            <a:ln w="28575" cap="rnd">
              <a:solidFill>
                <a:schemeClr val="accent1"/>
              </a:solidFill>
              <a:round/>
            </a:ln>
            <a:effectLst/>
          </c:spPr>
          <c:marker>
            <c:symbol val="none"/>
          </c:marker>
          <c:cat>
            <c:numRef>
              <c:f>Sheet1!$J$4:$J$24</c:f>
              <c:numCache>
                <c:formatCode>General</c:formatCode>
                <c:ptCount val="21"/>
                <c:pt idx="0">
                  <c:v>201901</c:v>
                </c:pt>
                <c:pt idx="1">
                  <c:v>201902</c:v>
                </c:pt>
                <c:pt idx="2">
                  <c:v>201903</c:v>
                </c:pt>
                <c:pt idx="3">
                  <c:v>201904</c:v>
                </c:pt>
                <c:pt idx="4">
                  <c:v>201905</c:v>
                </c:pt>
                <c:pt idx="5">
                  <c:v>201906</c:v>
                </c:pt>
                <c:pt idx="6">
                  <c:v>201907</c:v>
                </c:pt>
                <c:pt idx="7">
                  <c:v>201908</c:v>
                </c:pt>
                <c:pt idx="8">
                  <c:v>201909</c:v>
                </c:pt>
                <c:pt idx="9">
                  <c:v>201910</c:v>
                </c:pt>
                <c:pt idx="10">
                  <c:v>201911</c:v>
                </c:pt>
                <c:pt idx="11">
                  <c:v>201912</c:v>
                </c:pt>
                <c:pt idx="12">
                  <c:v>202001</c:v>
                </c:pt>
                <c:pt idx="13">
                  <c:v>202002</c:v>
                </c:pt>
                <c:pt idx="14">
                  <c:v>202003</c:v>
                </c:pt>
                <c:pt idx="15">
                  <c:v>202004</c:v>
                </c:pt>
                <c:pt idx="16">
                  <c:v>202005</c:v>
                </c:pt>
                <c:pt idx="17">
                  <c:v>202006</c:v>
                </c:pt>
                <c:pt idx="18">
                  <c:v>202007</c:v>
                </c:pt>
                <c:pt idx="19">
                  <c:v>202008</c:v>
                </c:pt>
                <c:pt idx="20">
                  <c:v>202009</c:v>
                </c:pt>
              </c:numCache>
            </c:numRef>
          </c:cat>
          <c:val>
            <c:numRef>
              <c:f>Sheet1!$K$4:$K$24</c:f>
              <c:numCache>
                <c:formatCode>0_ </c:formatCode>
                <c:ptCount val="21"/>
                <c:pt idx="0">
                  <c:v>12</c:v>
                </c:pt>
                <c:pt idx="1">
                  <c:v>8</c:v>
                </c:pt>
                <c:pt idx="2">
                  <c:v>12</c:v>
                </c:pt>
                <c:pt idx="3">
                  <c:v>12</c:v>
                </c:pt>
                <c:pt idx="4">
                  <c:v>10</c:v>
                </c:pt>
                <c:pt idx="5">
                  <c:v>7</c:v>
                </c:pt>
                <c:pt idx="6">
                  <c:v>11</c:v>
                </c:pt>
                <c:pt idx="7">
                  <c:v>14</c:v>
                </c:pt>
                <c:pt idx="8">
                  <c:v>14</c:v>
                </c:pt>
                <c:pt idx="9">
                  <c:v>10</c:v>
                </c:pt>
                <c:pt idx="10">
                  <c:v>9</c:v>
                </c:pt>
                <c:pt idx="11">
                  <c:v>11</c:v>
                </c:pt>
                <c:pt idx="12">
                  <c:v>10</c:v>
                </c:pt>
                <c:pt idx="13">
                  <c:v>12</c:v>
                </c:pt>
                <c:pt idx="14">
                  <c:v>14</c:v>
                </c:pt>
                <c:pt idx="15">
                  <c:v>12</c:v>
                </c:pt>
                <c:pt idx="16">
                  <c:v>11</c:v>
                </c:pt>
                <c:pt idx="17">
                  <c:v>15</c:v>
                </c:pt>
                <c:pt idx="18">
                  <c:v>13</c:v>
                </c:pt>
                <c:pt idx="19">
                  <c:v>16</c:v>
                </c:pt>
                <c:pt idx="20">
                  <c:v>2</c:v>
                </c:pt>
              </c:numCache>
            </c:numRef>
          </c:val>
          <c:smooth val="0"/>
          <c:extLst>
            <c:ext xmlns:c16="http://schemas.microsoft.com/office/drawing/2014/chart" uri="{C3380CC4-5D6E-409C-BE32-E72D297353CC}">
              <c16:uniqueId val="{00000000-7853-4BA4-A6BA-0A43D34BF2A5}"/>
            </c:ext>
          </c:extLst>
        </c:ser>
        <c:ser>
          <c:idx val="1"/>
          <c:order val="1"/>
          <c:tx>
            <c:strRef>
              <c:f>Sheet1!$L$3</c:f>
              <c:strCache>
                <c:ptCount val="1"/>
                <c:pt idx="0">
                  <c:v>神奈川</c:v>
                </c:pt>
              </c:strCache>
            </c:strRef>
          </c:tx>
          <c:spPr>
            <a:ln w="28575" cap="rnd">
              <a:solidFill>
                <a:schemeClr val="accent2"/>
              </a:solidFill>
              <a:round/>
            </a:ln>
            <a:effectLst/>
          </c:spPr>
          <c:marker>
            <c:symbol val="none"/>
          </c:marker>
          <c:cat>
            <c:numRef>
              <c:f>Sheet1!$J$4:$J$24</c:f>
              <c:numCache>
                <c:formatCode>General</c:formatCode>
                <c:ptCount val="21"/>
                <c:pt idx="0">
                  <c:v>201901</c:v>
                </c:pt>
                <c:pt idx="1">
                  <c:v>201902</c:v>
                </c:pt>
                <c:pt idx="2">
                  <c:v>201903</c:v>
                </c:pt>
                <c:pt idx="3">
                  <c:v>201904</c:v>
                </c:pt>
                <c:pt idx="4">
                  <c:v>201905</c:v>
                </c:pt>
                <c:pt idx="5">
                  <c:v>201906</c:v>
                </c:pt>
                <c:pt idx="6">
                  <c:v>201907</c:v>
                </c:pt>
                <c:pt idx="7">
                  <c:v>201908</c:v>
                </c:pt>
                <c:pt idx="8">
                  <c:v>201909</c:v>
                </c:pt>
                <c:pt idx="9">
                  <c:v>201910</c:v>
                </c:pt>
                <c:pt idx="10">
                  <c:v>201911</c:v>
                </c:pt>
                <c:pt idx="11">
                  <c:v>201912</c:v>
                </c:pt>
                <c:pt idx="12">
                  <c:v>202001</c:v>
                </c:pt>
                <c:pt idx="13">
                  <c:v>202002</c:v>
                </c:pt>
                <c:pt idx="14">
                  <c:v>202003</c:v>
                </c:pt>
                <c:pt idx="15">
                  <c:v>202004</c:v>
                </c:pt>
                <c:pt idx="16">
                  <c:v>202005</c:v>
                </c:pt>
                <c:pt idx="17">
                  <c:v>202006</c:v>
                </c:pt>
                <c:pt idx="18">
                  <c:v>202007</c:v>
                </c:pt>
                <c:pt idx="19">
                  <c:v>202008</c:v>
                </c:pt>
                <c:pt idx="20">
                  <c:v>202009</c:v>
                </c:pt>
              </c:numCache>
            </c:numRef>
          </c:cat>
          <c:val>
            <c:numRef>
              <c:f>Sheet1!$L$4:$L$24</c:f>
              <c:numCache>
                <c:formatCode>0_ </c:formatCode>
                <c:ptCount val="21"/>
                <c:pt idx="0">
                  <c:v>15</c:v>
                </c:pt>
                <c:pt idx="1">
                  <c:v>15</c:v>
                </c:pt>
                <c:pt idx="2">
                  <c:v>13</c:v>
                </c:pt>
                <c:pt idx="3">
                  <c:v>13</c:v>
                </c:pt>
                <c:pt idx="4">
                  <c:v>13</c:v>
                </c:pt>
                <c:pt idx="5">
                  <c:v>16</c:v>
                </c:pt>
                <c:pt idx="6">
                  <c:v>13</c:v>
                </c:pt>
                <c:pt idx="7">
                  <c:v>13</c:v>
                </c:pt>
                <c:pt idx="8">
                  <c:v>15</c:v>
                </c:pt>
                <c:pt idx="9">
                  <c:v>14</c:v>
                </c:pt>
                <c:pt idx="10">
                  <c:v>14</c:v>
                </c:pt>
                <c:pt idx="11">
                  <c:v>10</c:v>
                </c:pt>
                <c:pt idx="12">
                  <c:v>12</c:v>
                </c:pt>
                <c:pt idx="13">
                  <c:v>16</c:v>
                </c:pt>
                <c:pt idx="14">
                  <c:v>16</c:v>
                </c:pt>
                <c:pt idx="15">
                  <c:v>14</c:v>
                </c:pt>
                <c:pt idx="16">
                  <c:v>13</c:v>
                </c:pt>
                <c:pt idx="17">
                  <c:v>3</c:v>
                </c:pt>
                <c:pt idx="18">
                  <c:v>1</c:v>
                </c:pt>
                <c:pt idx="19">
                  <c:v>3</c:v>
                </c:pt>
                <c:pt idx="20">
                  <c:v>1</c:v>
                </c:pt>
              </c:numCache>
            </c:numRef>
          </c:val>
          <c:smooth val="0"/>
          <c:extLst>
            <c:ext xmlns:c16="http://schemas.microsoft.com/office/drawing/2014/chart" uri="{C3380CC4-5D6E-409C-BE32-E72D297353CC}">
              <c16:uniqueId val="{00000001-7853-4BA4-A6BA-0A43D34BF2A5}"/>
            </c:ext>
          </c:extLst>
        </c:ser>
        <c:dLbls>
          <c:showLegendKey val="0"/>
          <c:showVal val="0"/>
          <c:showCatName val="0"/>
          <c:showSerName val="0"/>
          <c:showPercent val="0"/>
          <c:showBubbleSize val="0"/>
        </c:dLbls>
        <c:smooth val="0"/>
        <c:axId val="852697664"/>
        <c:axId val="852699960"/>
      </c:lineChart>
      <c:catAx>
        <c:axId val="85269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52699960"/>
        <c:crosses val="max"/>
        <c:auto val="1"/>
        <c:lblAlgn val="ctr"/>
        <c:lblOffset val="100"/>
        <c:noMultiLvlLbl val="0"/>
      </c:catAx>
      <c:valAx>
        <c:axId val="852699960"/>
        <c:scaling>
          <c:orientation val="maxMin"/>
          <c:min val="1"/>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52697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9D5584-349C-8144-9B17-527661C479AC}" type="datetimeFigureOut">
              <a:rPr kumimoji="1" lang="ja-JP" altLang="en-US" smtClean="0"/>
              <a:pPr/>
              <a:t>2022/6/7</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38C392-C008-6E4E-8013-334DC27A02E8}" type="slidenum">
              <a:rPr kumimoji="1" lang="ja-JP" altLang="en-US" smtClean="0"/>
              <a:pPr/>
              <a:t>‹#›</a:t>
            </a:fld>
            <a:endParaRPr kumimoji="1" lang="ja-JP" altLang="en-US"/>
          </a:p>
        </p:txBody>
      </p:sp>
    </p:spTree>
    <p:extLst>
      <p:ext uri="{BB962C8B-B14F-4D97-AF65-F5344CB8AC3E}">
        <p14:creationId xmlns:p14="http://schemas.microsoft.com/office/powerpoint/2010/main" val="1852084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EBC6D5-B1A9-6B44-AEBE-D53B4116582D}" type="datetimeFigureOut">
              <a:rPr kumimoji="1" lang="ja-JP" altLang="en-US" smtClean="0"/>
              <a:pPr/>
              <a:t>2022/6/7</a:t>
            </a:fld>
            <a:endParaRPr kumimoji="1" lang="ja-JP" altLang="en-US"/>
          </a:p>
        </p:txBody>
      </p:sp>
      <p:sp>
        <p:nvSpPr>
          <p:cNvPr id="4" name="スライド イメージ プレースホルダー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7FD790-B24A-3C4F-AFBD-F252CBA5F2CF}" type="slidenum">
              <a:rPr kumimoji="1" lang="ja-JP" altLang="en-US" smtClean="0"/>
              <a:pPr/>
              <a:t>‹#›</a:t>
            </a:fld>
            <a:endParaRPr kumimoji="1" lang="ja-JP" altLang="en-US"/>
          </a:p>
        </p:txBody>
      </p:sp>
    </p:spTree>
    <p:extLst>
      <p:ext uri="{BB962C8B-B14F-4D97-AF65-F5344CB8AC3E}">
        <p14:creationId xmlns:p14="http://schemas.microsoft.com/office/powerpoint/2010/main" val="715356805"/>
      </p:ext>
    </p:extLst>
  </p:cSld>
  <p:clrMap bg1="lt1" tx1="dk1" bg2="lt2" tx2="dk2" accent1="accent1" accent2="accent2" accent3="accent3" accent4="accent4" accent5="accent5" accent6="accent6" hlink="hlink" folHlink="folHlink"/>
  <p:hf hdr="0" ftr="0" dt="0"/>
  <p:notesStyle>
    <a:lvl1pPr marL="0" algn="l" defTabSz="457187" rtl="0" eaLnBrk="1" latinLnBrk="0" hangingPunct="1">
      <a:defRPr kumimoji="1" sz="1200" kern="1200">
        <a:solidFill>
          <a:schemeClr val="tx1"/>
        </a:solidFill>
        <a:latin typeface="+mn-lt"/>
        <a:ea typeface="+mn-ea"/>
        <a:cs typeface="+mn-cs"/>
      </a:defRPr>
    </a:lvl1pPr>
    <a:lvl2pPr marL="457187" algn="l" defTabSz="457187" rtl="0" eaLnBrk="1" latinLnBrk="0" hangingPunct="1">
      <a:defRPr kumimoji="1" sz="1200" kern="1200">
        <a:solidFill>
          <a:schemeClr val="tx1"/>
        </a:solidFill>
        <a:latin typeface="+mn-lt"/>
        <a:ea typeface="+mn-ea"/>
        <a:cs typeface="+mn-cs"/>
      </a:defRPr>
    </a:lvl2pPr>
    <a:lvl3pPr marL="914373" algn="l" defTabSz="457187" rtl="0" eaLnBrk="1" latinLnBrk="0" hangingPunct="1">
      <a:defRPr kumimoji="1" sz="1200" kern="1200">
        <a:solidFill>
          <a:schemeClr val="tx1"/>
        </a:solidFill>
        <a:latin typeface="+mn-lt"/>
        <a:ea typeface="+mn-ea"/>
        <a:cs typeface="+mn-cs"/>
      </a:defRPr>
    </a:lvl3pPr>
    <a:lvl4pPr marL="1371561" algn="l" defTabSz="457187" rtl="0" eaLnBrk="1" latinLnBrk="0" hangingPunct="1">
      <a:defRPr kumimoji="1" sz="1200" kern="1200">
        <a:solidFill>
          <a:schemeClr val="tx1"/>
        </a:solidFill>
        <a:latin typeface="+mn-lt"/>
        <a:ea typeface="+mn-ea"/>
        <a:cs typeface="+mn-cs"/>
      </a:defRPr>
    </a:lvl4pPr>
    <a:lvl5pPr marL="1828747" algn="l" defTabSz="457187" rtl="0" eaLnBrk="1" latinLnBrk="0" hangingPunct="1">
      <a:defRPr kumimoji="1" sz="1200" kern="1200">
        <a:solidFill>
          <a:schemeClr val="tx1"/>
        </a:solidFill>
        <a:latin typeface="+mn-lt"/>
        <a:ea typeface="+mn-ea"/>
        <a:cs typeface="+mn-cs"/>
      </a:defRPr>
    </a:lvl5pPr>
    <a:lvl6pPr marL="2285934" algn="l" defTabSz="457187" rtl="0" eaLnBrk="1" latinLnBrk="0" hangingPunct="1">
      <a:defRPr kumimoji="1" sz="1200" kern="1200">
        <a:solidFill>
          <a:schemeClr val="tx1"/>
        </a:solidFill>
        <a:latin typeface="+mn-lt"/>
        <a:ea typeface="+mn-ea"/>
        <a:cs typeface="+mn-cs"/>
      </a:defRPr>
    </a:lvl6pPr>
    <a:lvl7pPr marL="2743120" algn="l" defTabSz="457187" rtl="0" eaLnBrk="1" latinLnBrk="0" hangingPunct="1">
      <a:defRPr kumimoji="1" sz="1200" kern="1200">
        <a:solidFill>
          <a:schemeClr val="tx1"/>
        </a:solidFill>
        <a:latin typeface="+mn-lt"/>
        <a:ea typeface="+mn-ea"/>
        <a:cs typeface="+mn-cs"/>
      </a:defRPr>
    </a:lvl7pPr>
    <a:lvl8pPr marL="3200307" algn="l" defTabSz="457187" rtl="0" eaLnBrk="1" latinLnBrk="0" hangingPunct="1">
      <a:defRPr kumimoji="1" sz="1200" kern="1200">
        <a:solidFill>
          <a:schemeClr val="tx1"/>
        </a:solidFill>
        <a:latin typeface="+mn-lt"/>
        <a:ea typeface="+mn-ea"/>
        <a:cs typeface="+mn-cs"/>
      </a:defRPr>
    </a:lvl8pPr>
    <a:lvl9pPr marL="3657494" algn="l" defTabSz="457187"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日本レンタカーサービスという会社がレンタカをやっている会社です。レンタカーっていろいろやることがあって、</a:t>
            </a:r>
            <a:endParaRPr kumimoji="1" lang="en-US" altLang="ja-JP" dirty="0" smtClean="0"/>
          </a:p>
          <a:p>
            <a:r>
              <a:rPr kumimoji="1" lang="ja-JP" altLang="en-US" dirty="0" smtClean="0"/>
              <a:t>大体主にお客様と車両二つテーマがあり、今回は顧客満足度の向上について、データ分析でやることを紹介させていただきます。</a:t>
            </a:r>
            <a:endParaRPr kumimoji="1" lang="ja-JP" altLang="en-US" dirty="0"/>
          </a:p>
        </p:txBody>
      </p:sp>
      <p:sp>
        <p:nvSpPr>
          <p:cNvPr id="4" name="スライド番号プレースホルダー 3"/>
          <p:cNvSpPr>
            <a:spLocks noGrp="1"/>
          </p:cNvSpPr>
          <p:nvPr>
            <p:ph type="sldNum" sz="quarter" idx="10"/>
          </p:nvPr>
        </p:nvSpPr>
        <p:spPr/>
        <p:txBody>
          <a:bodyPr/>
          <a:lstStyle/>
          <a:p>
            <a:fld id="{3A7FD790-B24A-3C4F-AFBD-F252CBA5F2CF}" type="slidenum">
              <a:rPr kumimoji="1" lang="ja-JP" altLang="en-US" smtClean="0"/>
              <a:pPr/>
              <a:t>2</a:t>
            </a:fld>
            <a:endParaRPr kumimoji="1" lang="ja-JP" altLang="en-US"/>
          </a:p>
        </p:txBody>
      </p:sp>
    </p:spTree>
    <p:extLst>
      <p:ext uri="{BB962C8B-B14F-4D97-AF65-F5344CB8AC3E}">
        <p14:creationId xmlns:p14="http://schemas.microsoft.com/office/powerpoint/2010/main" val="2444686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19</a:t>
            </a:fld>
            <a:endParaRPr lang="ja-JP" altLang="en-US" dirty="0"/>
          </a:p>
        </p:txBody>
      </p:sp>
    </p:spTree>
    <p:extLst>
      <p:ext uri="{BB962C8B-B14F-4D97-AF65-F5344CB8AC3E}">
        <p14:creationId xmlns:p14="http://schemas.microsoft.com/office/powerpoint/2010/main" val="2495336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20</a:t>
            </a:fld>
            <a:endParaRPr lang="ja-JP" altLang="en-US" dirty="0"/>
          </a:p>
        </p:txBody>
      </p:sp>
    </p:spTree>
    <p:extLst>
      <p:ext uri="{BB962C8B-B14F-4D97-AF65-F5344CB8AC3E}">
        <p14:creationId xmlns:p14="http://schemas.microsoft.com/office/powerpoint/2010/main" val="2652750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21</a:t>
            </a:fld>
            <a:endParaRPr lang="ja-JP" altLang="en-US" dirty="0"/>
          </a:p>
        </p:txBody>
      </p:sp>
    </p:spTree>
    <p:extLst>
      <p:ext uri="{BB962C8B-B14F-4D97-AF65-F5344CB8AC3E}">
        <p14:creationId xmlns:p14="http://schemas.microsoft.com/office/powerpoint/2010/main" val="274455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22</a:t>
            </a:fld>
            <a:endParaRPr lang="ja-JP" altLang="en-US" dirty="0"/>
          </a:p>
        </p:txBody>
      </p:sp>
    </p:spTree>
    <p:extLst>
      <p:ext uri="{BB962C8B-B14F-4D97-AF65-F5344CB8AC3E}">
        <p14:creationId xmlns:p14="http://schemas.microsoft.com/office/powerpoint/2010/main" val="3714110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23</a:t>
            </a:fld>
            <a:endParaRPr lang="ja-JP" altLang="en-US" dirty="0"/>
          </a:p>
        </p:txBody>
      </p:sp>
    </p:spTree>
    <p:extLst>
      <p:ext uri="{BB962C8B-B14F-4D97-AF65-F5344CB8AC3E}">
        <p14:creationId xmlns:p14="http://schemas.microsoft.com/office/powerpoint/2010/main" val="3095372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アンケートの例</a:t>
            </a:r>
            <a:endParaRPr kumimoji="1" lang="ja-JP" altLang="en-US" dirty="0"/>
          </a:p>
        </p:txBody>
      </p:sp>
      <p:sp>
        <p:nvSpPr>
          <p:cNvPr id="4" name="スライド番号プレースホルダー 3"/>
          <p:cNvSpPr>
            <a:spLocks noGrp="1"/>
          </p:cNvSpPr>
          <p:nvPr>
            <p:ph type="sldNum" sz="quarter" idx="10"/>
          </p:nvPr>
        </p:nvSpPr>
        <p:spPr/>
        <p:txBody>
          <a:bodyPr/>
          <a:lstStyle/>
          <a:p>
            <a:fld id="{3A7FD790-B24A-3C4F-AFBD-F252CBA5F2CF}" type="slidenum">
              <a:rPr kumimoji="1" lang="ja-JP" altLang="en-US" smtClean="0"/>
              <a:pPr/>
              <a:t>3</a:t>
            </a:fld>
            <a:endParaRPr kumimoji="1" lang="ja-JP" altLang="en-US"/>
          </a:p>
        </p:txBody>
      </p:sp>
    </p:spTree>
    <p:extLst>
      <p:ext uri="{BB962C8B-B14F-4D97-AF65-F5344CB8AC3E}">
        <p14:creationId xmlns:p14="http://schemas.microsoft.com/office/powerpoint/2010/main" val="1741341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12</a:t>
            </a:fld>
            <a:endParaRPr lang="ja-JP" altLang="en-US" dirty="0"/>
          </a:p>
        </p:txBody>
      </p:sp>
    </p:spTree>
    <p:extLst>
      <p:ext uri="{BB962C8B-B14F-4D97-AF65-F5344CB8AC3E}">
        <p14:creationId xmlns:p14="http://schemas.microsoft.com/office/powerpoint/2010/main" val="1985988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13</a:t>
            </a:fld>
            <a:endParaRPr lang="ja-JP" altLang="en-US" dirty="0"/>
          </a:p>
        </p:txBody>
      </p:sp>
    </p:spTree>
    <p:extLst>
      <p:ext uri="{BB962C8B-B14F-4D97-AF65-F5344CB8AC3E}">
        <p14:creationId xmlns:p14="http://schemas.microsoft.com/office/powerpoint/2010/main" val="2941652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14</a:t>
            </a:fld>
            <a:endParaRPr lang="ja-JP" altLang="en-US" dirty="0"/>
          </a:p>
        </p:txBody>
      </p:sp>
    </p:spTree>
    <p:extLst>
      <p:ext uri="{BB962C8B-B14F-4D97-AF65-F5344CB8AC3E}">
        <p14:creationId xmlns:p14="http://schemas.microsoft.com/office/powerpoint/2010/main" val="265923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15</a:t>
            </a:fld>
            <a:endParaRPr lang="ja-JP" altLang="en-US" dirty="0"/>
          </a:p>
        </p:txBody>
      </p:sp>
    </p:spTree>
    <p:extLst>
      <p:ext uri="{BB962C8B-B14F-4D97-AF65-F5344CB8AC3E}">
        <p14:creationId xmlns:p14="http://schemas.microsoft.com/office/powerpoint/2010/main" val="440411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16</a:t>
            </a:fld>
            <a:endParaRPr lang="ja-JP" altLang="en-US" dirty="0"/>
          </a:p>
        </p:txBody>
      </p:sp>
    </p:spTree>
    <p:extLst>
      <p:ext uri="{BB962C8B-B14F-4D97-AF65-F5344CB8AC3E}">
        <p14:creationId xmlns:p14="http://schemas.microsoft.com/office/powerpoint/2010/main" val="2516170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17</a:t>
            </a:fld>
            <a:endParaRPr lang="ja-JP" altLang="en-US" dirty="0"/>
          </a:p>
        </p:txBody>
      </p:sp>
    </p:spTree>
    <p:extLst>
      <p:ext uri="{BB962C8B-B14F-4D97-AF65-F5344CB8AC3E}">
        <p14:creationId xmlns:p14="http://schemas.microsoft.com/office/powerpoint/2010/main" val="1027551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18</a:t>
            </a:fld>
            <a:endParaRPr lang="ja-JP" altLang="en-US" dirty="0"/>
          </a:p>
        </p:txBody>
      </p:sp>
    </p:spTree>
    <p:extLst>
      <p:ext uri="{BB962C8B-B14F-4D97-AF65-F5344CB8AC3E}">
        <p14:creationId xmlns:p14="http://schemas.microsoft.com/office/powerpoint/2010/main" val="444718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Master" Target="../slideMasters/slideMaster1.xml"/><Relationship Id="rId4" Type="http://schemas.openxmlformats.org/officeDocument/2006/relationships/image" Target="../media/image5.gi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pic>
        <p:nvPicPr>
          <p:cNvPr id="3" name="図 2" descr="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0949" y="4379152"/>
            <a:ext cx="3360621" cy="599706"/>
          </a:xfrm>
          <a:prstGeom prst="rect">
            <a:avLst/>
          </a:prstGeom>
        </p:spPr>
      </p:pic>
      <p:sp>
        <p:nvSpPr>
          <p:cNvPr id="9" name="タイトル 8"/>
          <p:cNvSpPr>
            <a:spLocks noGrp="1"/>
          </p:cNvSpPr>
          <p:nvPr>
            <p:ph type="title"/>
          </p:nvPr>
        </p:nvSpPr>
        <p:spPr>
          <a:xfrm>
            <a:off x="306000" y="1103585"/>
            <a:ext cx="10080000" cy="2024559"/>
          </a:xfrm>
          <a:prstGeom prst="rect">
            <a:avLst/>
          </a:prstGeom>
        </p:spPr>
        <p:txBody>
          <a:bodyPr anchor="b"/>
          <a:lstStyle>
            <a:lvl1pPr algn="ctr">
              <a:defRPr sz="4800" b="1">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11" name="コンテンツ プレースホルダー 10"/>
          <p:cNvSpPr>
            <a:spLocks noGrp="1"/>
          </p:cNvSpPr>
          <p:nvPr>
            <p:ph sz="quarter" idx="10"/>
          </p:nvPr>
        </p:nvSpPr>
        <p:spPr>
          <a:xfrm>
            <a:off x="306000" y="3380400"/>
            <a:ext cx="10080000" cy="687600"/>
          </a:xfrm>
          <a:prstGeom prst="rect">
            <a:avLst/>
          </a:prstGeom>
        </p:spPr>
        <p:txBody>
          <a:bodyPr/>
          <a:lstStyle>
            <a:lvl1pPr algn="ctr">
              <a:defRPr sz="2200" b="1">
                <a:latin typeface="メイリオ" panose="020B0604030504040204" pitchFamily="50" charset="-128"/>
                <a:ea typeface="メイリオ" panose="020B0604030504040204" pitchFamily="50" charset="-128"/>
              </a:defRPr>
            </a:lvl1pPr>
          </a:lstStyle>
          <a:p>
            <a:pPr lvl="0"/>
            <a:r>
              <a:rPr kumimoji="1" lang="ja-JP" altLang="en-US" dirty="0" smtClean="0"/>
              <a:t>マスター テキストの書式設定</a:t>
            </a:r>
          </a:p>
        </p:txBody>
      </p:sp>
    </p:spTree>
    <p:extLst>
      <p:ext uri="{BB962C8B-B14F-4D97-AF65-F5344CB8AC3E}">
        <p14:creationId xmlns:p14="http://schemas.microsoft.com/office/powerpoint/2010/main" val="11003580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15" name="スライド番号プレースホルダー 5"/>
          <p:cNvSpPr txBox="1">
            <a:spLocks/>
          </p:cNvSpPr>
          <p:nvPr userDrawn="1"/>
        </p:nvSpPr>
        <p:spPr>
          <a:xfrm>
            <a:off x="4095509" y="7094480"/>
            <a:ext cx="2494016" cy="402652"/>
          </a:xfrm>
          <a:prstGeom prst="rect">
            <a:avLst/>
          </a:prstGeom>
        </p:spPr>
        <p:txBody>
          <a:bodyPr vert="horz" lIns="99549" tIns="49773" rIns="99549" bIns="49773" rtlCol="0" anchor="ctr"/>
          <a:lstStyle>
            <a:defPPr>
              <a:defRPr lang="ja-JP"/>
            </a:defPPr>
            <a:lvl1pPr marL="0" algn="r" defTabSz="497739" rtl="0" eaLnBrk="1" latinLnBrk="0" hangingPunct="1">
              <a:defRPr kumimoji="1" sz="1300" kern="1200">
                <a:solidFill>
                  <a:schemeClr val="tx1">
                    <a:tint val="75000"/>
                  </a:schemeClr>
                </a:solidFill>
                <a:latin typeface="+mn-lt"/>
                <a:ea typeface="+mn-ea"/>
                <a:cs typeface="+mn-cs"/>
              </a:defRPr>
            </a:lvl1pPr>
            <a:lvl2pPr marL="497739" algn="l" defTabSz="497739" rtl="0" eaLnBrk="1" latinLnBrk="0" hangingPunct="1">
              <a:defRPr kumimoji="1" sz="2000" kern="1200">
                <a:solidFill>
                  <a:schemeClr val="tx1"/>
                </a:solidFill>
                <a:latin typeface="+mn-lt"/>
                <a:ea typeface="+mn-ea"/>
                <a:cs typeface="+mn-cs"/>
              </a:defRPr>
            </a:lvl2pPr>
            <a:lvl3pPr marL="995478" algn="l" defTabSz="497739" rtl="0" eaLnBrk="1" latinLnBrk="0" hangingPunct="1">
              <a:defRPr kumimoji="1" sz="2000" kern="1200">
                <a:solidFill>
                  <a:schemeClr val="tx1"/>
                </a:solidFill>
                <a:latin typeface="+mn-lt"/>
                <a:ea typeface="+mn-ea"/>
                <a:cs typeface="+mn-cs"/>
              </a:defRPr>
            </a:lvl3pPr>
            <a:lvl4pPr marL="1493217" algn="l" defTabSz="497739" rtl="0" eaLnBrk="1" latinLnBrk="0" hangingPunct="1">
              <a:defRPr kumimoji="1" sz="2000" kern="1200">
                <a:solidFill>
                  <a:schemeClr val="tx1"/>
                </a:solidFill>
                <a:latin typeface="+mn-lt"/>
                <a:ea typeface="+mn-ea"/>
                <a:cs typeface="+mn-cs"/>
              </a:defRPr>
            </a:lvl4pPr>
            <a:lvl5pPr marL="1990957" algn="l" defTabSz="497739" rtl="0" eaLnBrk="1" latinLnBrk="0" hangingPunct="1">
              <a:defRPr kumimoji="1" sz="2000" kern="1200">
                <a:solidFill>
                  <a:schemeClr val="tx1"/>
                </a:solidFill>
                <a:latin typeface="+mn-lt"/>
                <a:ea typeface="+mn-ea"/>
                <a:cs typeface="+mn-cs"/>
              </a:defRPr>
            </a:lvl5pPr>
            <a:lvl6pPr marL="2488695" algn="l" defTabSz="497739" rtl="0" eaLnBrk="1" latinLnBrk="0" hangingPunct="1">
              <a:defRPr kumimoji="1" sz="2000" kern="1200">
                <a:solidFill>
                  <a:schemeClr val="tx1"/>
                </a:solidFill>
                <a:latin typeface="+mn-lt"/>
                <a:ea typeface="+mn-ea"/>
                <a:cs typeface="+mn-cs"/>
              </a:defRPr>
            </a:lvl6pPr>
            <a:lvl7pPr marL="2986435" algn="l" defTabSz="497739" rtl="0" eaLnBrk="1" latinLnBrk="0" hangingPunct="1">
              <a:defRPr kumimoji="1" sz="2000" kern="1200">
                <a:solidFill>
                  <a:schemeClr val="tx1"/>
                </a:solidFill>
                <a:latin typeface="+mn-lt"/>
                <a:ea typeface="+mn-ea"/>
                <a:cs typeface="+mn-cs"/>
              </a:defRPr>
            </a:lvl7pPr>
            <a:lvl8pPr marL="3484174" algn="l" defTabSz="497739" rtl="0" eaLnBrk="1" latinLnBrk="0" hangingPunct="1">
              <a:defRPr kumimoji="1" sz="2000" kern="1200">
                <a:solidFill>
                  <a:schemeClr val="tx1"/>
                </a:solidFill>
                <a:latin typeface="+mn-lt"/>
                <a:ea typeface="+mn-ea"/>
                <a:cs typeface="+mn-cs"/>
              </a:defRPr>
            </a:lvl8pPr>
            <a:lvl9pPr marL="3981914" algn="l" defTabSz="497739" rtl="0" eaLnBrk="1" latinLnBrk="0" hangingPunct="1">
              <a:defRPr kumimoji="1" sz="2000" kern="1200">
                <a:solidFill>
                  <a:schemeClr val="tx1"/>
                </a:solidFill>
                <a:latin typeface="+mn-lt"/>
                <a:ea typeface="+mn-ea"/>
                <a:cs typeface="+mn-cs"/>
              </a:defRPr>
            </a:lvl9pPr>
          </a:lstStyle>
          <a:p>
            <a:pPr algn="ctr"/>
            <a:fld id="{B67F1A28-C949-A44F-924D-DB57FB95567E}" type="slidenum">
              <a:rPr lang="ja-JP" altLang="en-US" sz="1000" smtClean="0">
                <a:solidFill>
                  <a:schemeClr val="bg1"/>
                </a:solidFill>
                <a:latin typeface="Calibri" charset="0"/>
                <a:ea typeface="Calibri" charset="0"/>
                <a:cs typeface="Calibri" charset="0"/>
              </a:rPr>
              <a:pPr algn="ctr"/>
              <a:t>‹#›</a:t>
            </a:fld>
            <a:endParaRPr lang="ja-JP" altLang="en-US" sz="1000" dirty="0">
              <a:solidFill>
                <a:schemeClr val="bg1"/>
              </a:solidFill>
              <a:latin typeface="Calibri" charset="0"/>
              <a:ea typeface="Calibri" charset="0"/>
              <a:cs typeface="Calibri" charset="0"/>
            </a:endParaRPr>
          </a:p>
        </p:txBody>
      </p:sp>
      <p:pic>
        <p:nvPicPr>
          <p:cNvPr id="16" name="図 15" descr="logo_j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66282" y="7094867"/>
            <a:ext cx="1468343" cy="423533"/>
          </a:xfrm>
          <a:prstGeom prst="rect">
            <a:avLst/>
          </a:prstGeom>
        </p:spPr>
      </p:pic>
      <p:sp>
        <p:nvSpPr>
          <p:cNvPr id="4" name="タイトル 8"/>
          <p:cNvSpPr>
            <a:spLocks noGrp="1"/>
          </p:cNvSpPr>
          <p:nvPr>
            <p:ph type="title"/>
          </p:nvPr>
        </p:nvSpPr>
        <p:spPr>
          <a:xfrm>
            <a:off x="306000" y="2300400"/>
            <a:ext cx="10080000" cy="1080000"/>
          </a:xfrm>
          <a:prstGeom prst="rect">
            <a:avLst/>
          </a:prstGeom>
        </p:spPr>
        <p:txBody>
          <a:bodyPr/>
          <a:lstStyle>
            <a:lvl1pPr algn="ctr">
              <a:defRPr sz="4800" b="1">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5" name="コンテンツ プレースホルダー 10"/>
          <p:cNvSpPr>
            <a:spLocks noGrp="1"/>
          </p:cNvSpPr>
          <p:nvPr>
            <p:ph sz="quarter" idx="10"/>
          </p:nvPr>
        </p:nvSpPr>
        <p:spPr>
          <a:xfrm>
            <a:off x="306000" y="3380400"/>
            <a:ext cx="10080000" cy="687600"/>
          </a:xfrm>
          <a:prstGeom prst="rect">
            <a:avLst/>
          </a:prstGeom>
        </p:spPr>
        <p:txBody>
          <a:bodyPr/>
          <a:lstStyle>
            <a:lvl1pPr algn="ctr">
              <a:defRPr sz="2200" b="1">
                <a:latin typeface="メイリオ" panose="020B0604030504040204" pitchFamily="50" charset="-128"/>
                <a:ea typeface="メイリオ" panose="020B0604030504040204" pitchFamily="50" charset="-128"/>
              </a:defRPr>
            </a:lvl1pPr>
          </a:lstStyle>
          <a:p>
            <a:pPr lvl="0"/>
            <a:r>
              <a:rPr kumimoji="1" lang="ja-JP" altLang="en-US" dirty="0" smtClean="0"/>
              <a:t>マスター テキストの書式設定</a:t>
            </a:r>
          </a:p>
        </p:txBody>
      </p:sp>
    </p:spTree>
    <p:extLst>
      <p:ext uri="{BB962C8B-B14F-4D97-AF65-F5344CB8AC3E}">
        <p14:creationId xmlns:p14="http://schemas.microsoft.com/office/powerpoint/2010/main" val="3772449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pic>
        <p:nvPicPr>
          <p:cNvPr id="2" name="図 1" descr="img_pag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28"/>
            <a:ext cx="10700820" cy="7565004"/>
          </a:xfrm>
          <a:prstGeom prst="rect">
            <a:avLst/>
          </a:prstGeom>
        </p:spPr>
      </p:pic>
      <p:sp>
        <p:nvSpPr>
          <p:cNvPr id="9" name="スライド番号プレースホルダー 5"/>
          <p:cNvSpPr txBox="1">
            <a:spLocks/>
          </p:cNvSpPr>
          <p:nvPr userDrawn="1"/>
        </p:nvSpPr>
        <p:spPr>
          <a:xfrm>
            <a:off x="4095509" y="7094480"/>
            <a:ext cx="2494016" cy="402652"/>
          </a:xfrm>
          <a:prstGeom prst="rect">
            <a:avLst/>
          </a:prstGeom>
        </p:spPr>
        <p:txBody>
          <a:bodyPr vert="horz" lIns="99549" tIns="49773" rIns="99549" bIns="49773" rtlCol="0" anchor="ctr"/>
          <a:lstStyle>
            <a:defPPr>
              <a:defRPr lang="ja-JP"/>
            </a:defPPr>
            <a:lvl1pPr marL="0" algn="r" defTabSz="497739" rtl="0" eaLnBrk="1" latinLnBrk="0" hangingPunct="1">
              <a:defRPr kumimoji="1" sz="1300" kern="1200">
                <a:solidFill>
                  <a:schemeClr val="tx1">
                    <a:tint val="75000"/>
                  </a:schemeClr>
                </a:solidFill>
                <a:latin typeface="+mn-lt"/>
                <a:ea typeface="+mn-ea"/>
                <a:cs typeface="+mn-cs"/>
              </a:defRPr>
            </a:lvl1pPr>
            <a:lvl2pPr marL="497739" algn="l" defTabSz="497739" rtl="0" eaLnBrk="1" latinLnBrk="0" hangingPunct="1">
              <a:defRPr kumimoji="1" sz="2000" kern="1200">
                <a:solidFill>
                  <a:schemeClr val="tx1"/>
                </a:solidFill>
                <a:latin typeface="+mn-lt"/>
                <a:ea typeface="+mn-ea"/>
                <a:cs typeface="+mn-cs"/>
              </a:defRPr>
            </a:lvl2pPr>
            <a:lvl3pPr marL="995478" algn="l" defTabSz="497739" rtl="0" eaLnBrk="1" latinLnBrk="0" hangingPunct="1">
              <a:defRPr kumimoji="1" sz="2000" kern="1200">
                <a:solidFill>
                  <a:schemeClr val="tx1"/>
                </a:solidFill>
                <a:latin typeface="+mn-lt"/>
                <a:ea typeface="+mn-ea"/>
                <a:cs typeface="+mn-cs"/>
              </a:defRPr>
            </a:lvl3pPr>
            <a:lvl4pPr marL="1493217" algn="l" defTabSz="497739" rtl="0" eaLnBrk="1" latinLnBrk="0" hangingPunct="1">
              <a:defRPr kumimoji="1" sz="2000" kern="1200">
                <a:solidFill>
                  <a:schemeClr val="tx1"/>
                </a:solidFill>
                <a:latin typeface="+mn-lt"/>
                <a:ea typeface="+mn-ea"/>
                <a:cs typeface="+mn-cs"/>
              </a:defRPr>
            </a:lvl4pPr>
            <a:lvl5pPr marL="1990957" algn="l" defTabSz="497739" rtl="0" eaLnBrk="1" latinLnBrk="0" hangingPunct="1">
              <a:defRPr kumimoji="1" sz="2000" kern="1200">
                <a:solidFill>
                  <a:schemeClr val="tx1"/>
                </a:solidFill>
                <a:latin typeface="+mn-lt"/>
                <a:ea typeface="+mn-ea"/>
                <a:cs typeface="+mn-cs"/>
              </a:defRPr>
            </a:lvl5pPr>
            <a:lvl6pPr marL="2488695" algn="l" defTabSz="497739" rtl="0" eaLnBrk="1" latinLnBrk="0" hangingPunct="1">
              <a:defRPr kumimoji="1" sz="2000" kern="1200">
                <a:solidFill>
                  <a:schemeClr val="tx1"/>
                </a:solidFill>
                <a:latin typeface="+mn-lt"/>
                <a:ea typeface="+mn-ea"/>
                <a:cs typeface="+mn-cs"/>
              </a:defRPr>
            </a:lvl6pPr>
            <a:lvl7pPr marL="2986435" algn="l" defTabSz="497739" rtl="0" eaLnBrk="1" latinLnBrk="0" hangingPunct="1">
              <a:defRPr kumimoji="1" sz="2000" kern="1200">
                <a:solidFill>
                  <a:schemeClr val="tx1"/>
                </a:solidFill>
                <a:latin typeface="+mn-lt"/>
                <a:ea typeface="+mn-ea"/>
                <a:cs typeface="+mn-cs"/>
              </a:defRPr>
            </a:lvl7pPr>
            <a:lvl8pPr marL="3484174" algn="l" defTabSz="497739" rtl="0" eaLnBrk="1" latinLnBrk="0" hangingPunct="1">
              <a:defRPr kumimoji="1" sz="2000" kern="1200">
                <a:solidFill>
                  <a:schemeClr val="tx1"/>
                </a:solidFill>
                <a:latin typeface="+mn-lt"/>
                <a:ea typeface="+mn-ea"/>
                <a:cs typeface="+mn-cs"/>
              </a:defRPr>
            </a:lvl8pPr>
            <a:lvl9pPr marL="3981914" algn="l" defTabSz="497739" rtl="0" eaLnBrk="1" latinLnBrk="0" hangingPunct="1">
              <a:defRPr kumimoji="1" sz="2000" kern="1200">
                <a:solidFill>
                  <a:schemeClr val="tx1"/>
                </a:solidFill>
                <a:latin typeface="+mn-lt"/>
                <a:ea typeface="+mn-ea"/>
                <a:cs typeface="+mn-cs"/>
              </a:defRPr>
            </a:lvl9pPr>
          </a:lstStyle>
          <a:p>
            <a:pPr algn="ctr"/>
            <a:fld id="{B67F1A28-C949-A44F-924D-DB57FB95567E}" type="slidenum">
              <a:rPr lang="ja-JP" altLang="en-US" sz="1000" smtClean="0">
                <a:solidFill>
                  <a:schemeClr val="bg1"/>
                </a:solidFill>
                <a:latin typeface="Calibri" charset="0"/>
                <a:ea typeface="Calibri" charset="0"/>
                <a:cs typeface="Calibri" charset="0"/>
              </a:rPr>
              <a:pPr algn="ctr"/>
              <a:t>‹#›</a:t>
            </a:fld>
            <a:endParaRPr lang="ja-JP" altLang="en-US" sz="1000" dirty="0">
              <a:solidFill>
                <a:schemeClr val="bg1"/>
              </a:solidFill>
              <a:latin typeface="Calibri" charset="0"/>
              <a:ea typeface="Calibri" charset="0"/>
              <a:cs typeface="Calibri" charset="0"/>
            </a:endParaRPr>
          </a:p>
        </p:txBody>
      </p:sp>
      <p:pic>
        <p:nvPicPr>
          <p:cNvPr id="10" name="図 9" descr="logo_j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66282" y="7094867"/>
            <a:ext cx="1468343" cy="423533"/>
          </a:xfrm>
          <a:prstGeom prst="rect">
            <a:avLst/>
          </a:prstGeom>
        </p:spPr>
      </p:pic>
      <p:sp>
        <p:nvSpPr>
          <p:cNvPr id="12" name="テキスト ボックス 11"/>
          <p:cNvSpPr txBox="1"/>
          <p:nvPr userDrawn="1"/>
        </p:nvSpPr>
        <p:spPr>
          <a:xfrm>
            <a:off x="252199" y="7184259"/>
            <a:ext cx="4127416" cy="215444"/>
          </a:xfrm>
          <a:prstGeom prst="rect">
            <a:avLst/>
          </a:prstGeom>
          <a:noFill/>
        </p:spPr>
        <p:txBody>
          <a:bodyPr wrap="square" lIns="91438" tIns="45719" rIns="91438" bIns="45719" rtlCol="0">
            <a:spAutoFit/>
          </a:bodyPr>
          <a:lstStyle/>
          <a:p>
            <a:r>
              <a:rPr lang="en-US" altLang="ja-JP" sz="800" dirty="0">
                <a:solidFill>
                  <a:schemeClr val="bg1"/>
                </a:solidFill>
                <a:latin typeface="Calibri" pitchFamily="34" charset="0"/>
                <a:cs typeface="Calibri" pitchFamily="34" charset="0"/>
              </a:rPr>
              <a:t>All Rights </a:t>
            </a:r>
            <a:r>
              <a:rPr lang="en-US" altLang="ja-JP" sz="800" dirty="0" smtClean="0">
                <a:solidFill>
                  <a:schemeClr val="bg1"/>
                </a:solidFill>
                <a:latin typeface="Calibri" pitchFamily="34" charset="0"/>
                <a:cs typeface="Calibri" pitchFamily="34" charset="0"/>
              </a:rPr>
              <a:t>Reserved, </a:t>
            </a:r>
            <a:r>
              <a:rPr lang="en-US" altLang="ja-JP" sz="800" dirty="0">
                <a:solidFill>
                  <a:schemeClr val="bg1"/>
                </a:solidFill>
                <a:latin typeface="Calibri" pitchFamily="34" charset="0"/>
                <a:cs typeface="Calibri" pitchFamily="34" charset="0"/>
              </a:rPr>
              <a:t>Copyright © Tokyo Century Corporation</a:t>
            </a:r>
            <a:endParaRPr lang="ja-JP" altLang="en-US" sz="800" dirty="0">
              <a:solidFill>
                <a:schemeClr val="bg1"/>
              </a:solidFill>
              <a:latin typeface="Calibri" pitchFamily="34" charset="0"/>
              <a:cs typeface="Calibri" pitchFamily="34" charset="0"/>
            </a:endParaRPr>
          </a:p>
        </p:txBody>
      </p:sp>
      <p:pic>
        <p:nvPicPr>
          <p:cNvPr id="6" name="図 5" descr="img_page_ti.gi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0704700" cy="773921"/>
          </a:xfrm>
          <a:prstGeom prst="rect">
            <a:avLst/>
          </a:prstGeom>
        </p:spPr>
      </p:pic>
      <p:sp>
        <p:nvSpPr>
          <p:cNvPr id="5" name="コンテンツ プレースホルダー 4"/>
          <p:cNvSpPr>
            <a:spLocks noGrp="1"/>
          </p:cNvSpPr>
          <p:nvPr>
            <p:ph sz="quarter" idx="10"/>
          </p:nvPr>
        </p:nvSpPr>
        <p:spPr>
          <a:xfrm>
            <a:off x="252199" y="780749"/>
            <a:ext cx="10200339" cy="6216302"/>
          </a:xfrm>
          <a:prstGeom prst="rect">
            <a:avLst/>
          </a:prstGeom>
        </p:spPr>
        <p:txBody>
          <a:bodyPr/>
          <a:lstStyle>
            <a:lvl1pPr marL="571500" indent="-571500">
              <a:buClr>
                <a:schemeClr val="accent2"/>
              </a:buClr>
              <a:buFont typeface="Wingdings" panose="05000000000000000000" pitchFamily="2" charset="2"/>
              <a:buChar char="n"/>
              <a:defRPr sz="2200">
                <a:latin typeface="メイリオ" panose="020B0604030504040204" pitchFamily="50" charset="-128"/>
                <a:ea typeface="メイリオ" panose="020B0604030504040204" pitchFamily="50" charset="-128"/>
              </a:defRPr>
            </a:lvl1pPr>
            <a:lvl2pPr>
              <a:defRPr sz="2000">
                <a:latin typeface="メイリオ" panose="020B0604030504040204" pitchFamily="50" charset="-128"/>
                <a:ea typeface="メイリオ" panose="020B0604030504040204" pitchFamily="50" charset="-128"/>
              </a:defRPr>
            </a:lvl2pPr>
            <a:lvl3pPr>
              <a:defRPr sz="1800">
                <a:latin typeface="メイリオ" panose="020B0604030504040204" pitchFamily="50" charset="-128"/>
                <a:ea typeface="メイリオ" panose="020B0604030504040204" pitchFamily="50" charset="-128"/>
              </a:defRPr>
            </a:lvl3pPr>
            <a:lvl4pPr>
              <a:defRPr sz="1600">
                <a:latin typeface="メイリオ" panose="020B0604030504040204" pitchFamily="50" charset="-128"/>
                <a:ea typeface="メイリオ" panose="020B0604030504040204" pitchFamily="50" charset="-128"/>
              </a:defRPr>
            </a:lvl4pPr>
            <a:lvl5pPr>
              <a:defRPr sz="1600">
                <a:latin typeface="メイリオ" panose="020B0604030504040204" pitchFamily="50" charset="-128"/>
                <a:ea typeface="メイリオ"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タイトル 6"/>
          <p:cNvSpPr>
            <a:spLocks noGrp="1"/>
          </p:cNvSpPr>
          <p:nvPr>
            <p:ph type="title"/>
          </p:nvPr>
        </p:nvSpPr>
        <p:spPr>
          <a:xfrm>
            <a:off x="306000" y="-1"/>
            <a:ext cx="10080000" cy="766800"/>
          </a:xfrm>
          <a:prstGeom prst="rect">
            <a:avLst/>
          </a:prstGeom>
        </p:spPr>
        <p:txBody>
          <a:bodyPr anchor="ctr" anchorCtr="0"/>
          <a:lstStyle>
            <a:lvl1pPr>
              <a:defRPr b="1">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5014726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裏表紙">
    <p:spTree>
      <p:nvGrpSpPr>
        <p:cNvPr id="1" name=""/>
        <p:cNvGrpSpPr/>
        <p:nvPr/>
      </p:nvGrpSpPr>
      <p:grpSpPr>
        <a:xfrm>
          <a:off x="0" y="0"/>
          <a:ext cx="0" cy="0"/>
          <a:chOff x="0" y="0"/>
          <a:chExt cx="0" cy="0"/>
        </a:xfrm>
      </p:grpSpPr>
      <p:sp>
        <p:nvSpPr>
          <p:cNvPr id="3" name="テキスト ボックス 2"/>
          <p:cNvSpPr txBox="1"/>
          <p:nvPr userDrawn="1"/>
        </p:nvSpPr>
        <p:spPr>
          <a:xfrm>
            <a:off x="3886058" y="2593033"/>
            <a:ext cx="2924321" cy="338544"/>
          </a:xfrm>
          <a:prstGeom prst="rect">
            <a:avLst/>
          </a:prstGeom>
          <a:noFill/>
        </p:spPr>
        <p:txBody>
          <a:bodyPr wrap="square" lIns="91431" tIns="45715" rIns="91431" bIns="45715" rtlCol="0">
            <a:spAutoFit/>
          </a:bodyPr>
          <a:lstStyle/>
          <a:p>
            <a:pPr algn="ctr"/>
            <a:r>
              <a:rPr lang="ja-JP" altLang="en-US" sz="1600" b="1" dirty="0">
                <a:latin typeface="メイリオ" pitchFamily="50" charset="-128"/>
                <a:ea typeface="メイリオ" pitchFamily="50" charset="-128"/>
                <a:cs typeface="メイリオ" pitchFamily="50" charset="-128"/>
              </a:rPr>
              <a:t>お問い合わせ先</a:t>
            </a:r>
          </a:p>
        </p:txBody>
      </p:sp>
      <p:pic>
        <p:nvPicPr>
          <p:cNvPr id="4" name="図 3" descr="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8120" y="3210217"/>
            <a:ext cx="2231625" cy="406943"/>
          </a:xfrm>
          <a:prstGeom prst="rect">
            <a:avLst/>
          </a:prstGeom>
        </p:spPr>
      </p:pic>
      <p:sp>
        <p:nvSpPr>
          <p:cNvPr id="8" name="コンテンツ プレースホルダー 7"/>
          <p:cNvSpPr>
            <a:spLocks noGrp="1"/>
          </p:cNvSpPr>
          <p:nvPr>
            <p:ph sz="quarter" idx="10"/>
          </p:nvPr>
        </p:nvSpPr>
        <p:spPr>
          <a:xfrm>
            <a:off x="3600000" y="3664800"/>
            <a:ext cx="3517200" cy="1170000"/>
          </a:xfrm>
          <a:prstGeom prst="rect">
            <a:avLst/>
          </a:prstGeom>
        </p:spPr>
        <p:txBody>
          <a:bodyPr/>
          <a:lstStyle>
            <a:lvl1pPr algn="ctr">
              <a:defRPr sz="1100">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marL="1990956" indent="0">
              <a:buNone/>
              <a:defRPr>
                <a:latin typeface="メイリオ" panose="020B0604030504040204" pitchFamily="50" charset="-128"/>
                <a:ea typeface="メイリオ" panose="020B0604030504040204" pitchFamily="50" charset="-128"/>
              </a:defRPr>
            </a:lvl5pPr>
          </a:lstStyle>
          <a:p>
            <a:pPr lvl="0"/>
            <a:r>
              <a:rPr kumimoji="1" lang="ja-JP" altLang="en-US" dirty="0" smtClean="0"/>
              <a:t>マスター テキストの書式設定</a:t>
            </a:r>
          </a:p>
        </p:txBody>
      </p:sp>
    </p:spTree>
    <p:extLst>
      <p:ext uri="{BB962C8B-B14F-4D97-AF65-F5344CB8AC3E}">
        <p14:creationId xmlns:p14="http://schemas.microsoft.com/office/powerpoint/2010/main" val="1402449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コンテンツ">
    <p:spTree>
      <p:nvGrpSpPr>
        <p:cNvPr id="1" name=""/>
        <p:cNvGrpSpPr/>
        <p:nvPr/>
      </p:nvGrpSpPr>
      <p:grpSpPr>
        <a:xfrm>
          <a:off x="0" y="0"/>
          <a:ext cx="0" cy="0"/>
          <a:chOff x="0" y="0"/>
          <a:chExt cx="0" cy="0"/>
        </a:xfrm>
      </p:grpSpPr>
      <p:pic>
        <p:nvPicPr>
          <p:cNvPr id="2" name="図 1" descr="img_pag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28"/>
            <a:ext cx="10700820" cy="7565004"/>
          </a:xfrm>
          <a:prstGeom prst="rect">
            <a:avLst/>
          </a:prstGeom>
        </p:spPr>
      </p:pic>
      <p:sp>
        <p:nvSpPr>
          <p:cNvPr id="9" name="スライド番号プレースホルダー 5"/>
          <p:cNvSpPr txBox="1">
            <a:spLocks/>
          </p:cNvSpPr>
          <p:nvPr userDrawn="1"/>
        </p:nvSpPr>
        <p:spPr>
          <a:xfrm>
            <a:off x="4095509" y="7094480"/>
            <a:ext cx="2494016" cy="402652"/>
          </a:xfrm>
          <a:prstGeom prst="rect">
            <a:avLst/>
          </a:prstGeom>
        </p:spPr>
        <p:txBody>
          <a:bodyPr vert="horz" lIns="99549" tIns="49773" rIns="99549" bIns="49773" rtlCol="0" anchor="ctr"/>
          <a:lstStyle>
            <a:defPPr>
              <a:defRPr lang="ja-JP"/>
            </a:defPPr>
            <a:lvl1pPr marL="0" algn="r" defTabSz="497739" rtl="0" eaLnBrk="1" latinLnBrk="0" hangingPunct="1">
              <a:defRPr kumimoji="1" sz="1300" kern="1200">
                <a:solidFill>
                  <a:schemeClr val="tx1">
                    <a:tint val="75000"/>
                  </a:schemeClr>
                </a:solidFill>
                <a:latin typeface="+mn-lt"/>
                <a:ea typeface="+mn-ea"/>
                <a:cs typeface="+mn-cs"/>
              </a:defRPr>
            </a:lvl1pPr>
            <a:lvl2pPr marL="497739" algn="l" defTabSz="497739" rtl="0" eaLnBrk="1" latinLnBrk="0" hangingPunct="1">
              <a:defRPr kumimoji="1" sz="2000" kern="1200">
                <a:solidFill>
                  <a:schemeClr val="tx1"/>
                </a:solidFill>
                <a:latin typeface="+mn-lt"/>
                <a:ea typeface="+mn-ea"/>
                <a:cs typeface="+mn-cs"/>
              </a:defRPr>
            </a:lvl2pPr>
            <a:lvl3pPr marL="995478" algn="l" defTabSz="497739" rtl="0" eaLnBrk="1" latinLnBrk="0" hangingPunct="1">
              <a:defRPr kumimoji="1" sz="2000" kern="1200">
                <a:solidFill>
                  <a:schemeClr val="tx1"/>
                </a:solidFill>
                <a:latin typeface="+mn-lt"/>
                <a:ea typeface="+mn-ea"/>
                <a:cs typeface="+mn-cs"/>
              </a:defRPr>
            </a:lvl3pPr>
            <a:lvl4pPr marL="1493217" algn="l" defTabSz="497739" rtl="0" eaLnBrk="1" latinLnBrk="0" hangingPunct="1">
              <a:defRPr kumimoji="1" sz="2000" kern="1200">
                <a:solidFill>
                  <a:schemeClr val="tx1"/>
                </a:solidFill>
                <a:latin typeface="+mn-lt"/>
                <a:ea typeface="+mn-ea"/>
                <a:cs typeface="+mn-cs"/>
              </a:defRPr>
            </a:lvl4pPr>
            <a:lvl5pPr marL="1990957" algn="l" defTabSz="497739" rtl="0" eaLnBrk="1" latinLnBrk="0" hangingPunct="1">
              <a:defRPr kumimoji="1" sz="2000" kern="1200">
                <a:solidFill>
                  <a:schemeClr val="tx1"/>
                </a:solidFill>
                <a:latin typeface="+mn-lt"/>
                <a:ea typeface="+mn-ea"/>
                <a:cs typeface="+mn-cs"/>
              </a:defRPr>
            </a:lvl5pPr>
            <a:lvl6pPr marL="2488695" algn="l" defTabSz="497739" rtl="0" eaLnBrk="1" latinLnBrk="0" hangingPunct="1">
              <a:defRPr kumimoji="1" sz="2000" kern="1200">
                <a:solidFill>
                  <a:schemeClr val="tx1"/>
                </a:solidFill>
                <a:latin typeface="+mn-lt"/>
                <a:ea typeface="+mn-ea"/>
                <a:cs typeface="+mn-cs"/>
              </a:defRPr>
            </a:lvl6pPr>
            <a:lvl7pPr marL="2986435" algn="l" defTabSz="497739" rtl="0" eaLnBrk="1" latinLnBrk="0" hangingPunct="1">
              <a:defRPr kumimoji="1" sz="2000" kern="1200">
                <a:solidFill>
                  <a:schemeClr val="tx1"/>
                </a:solidFill>
                <a:latin typeface="+mn-lt"/>
                <a:ea typeface="+mn-ea"/>
                <a:cs typeface="+mn-cs"/>
              </a:defRPr>
            </a:lvl7pPr>
            <a:lvl8pPr marL="3484174" algn="l" defTabSz="497739" rtl="0" eaLnBrk="1" latinLnBrk="0" hangingPunct="1">
              <a:defRPr kumimoji="1" sz="2000" kern="1200">
                <a:solidFill>
                  <a:schemeClr val="tx1"/>
                </a:solidFill>
                <a:latin typeface="+mn-lt"/>
                <a:ea typeface="+mn-ea"/>
                <a:cs typeface="+mn-cs"/>
              </a:defRPr>
            </a:lvl8pPr>
            <a:lvl9pPr marL="3981914" algn="l" defTabSz="497739" rtl="0" eaLnBrk="1" latinLnBrk="0" hangingPunct="1">
              <a:defRPr kumimoji="1" sz="2000" kern="1200">
                <a:solidFill>
                  <a:schemeClr val="tx1"/>
                </a:solidFill>
                <a:latin typeface="+mn-lt"/>
                <a:ea typeface="+mn-ea"/>
                <a:cs typeface="+mn-cs"/>
              </a:defRPr>
            </a:lvl9pPr>
          </a:lstStyle>
          <a:p>
            <a:pPr algn="ctr"/>
            <a:fld id="{B67F1A28-C949-A44F-924D-DB57FB95567E}" type="slidenum">
              <a:rPr lang="ja-JP" altLang="en-US" sz="1000" smtClean="0">
                <a:solidFill>
                  <a:schemeClr val="bg1"/>
                </a:solidFill>
                <a:latin typeface="Calibri" charset="0"/>
                <a:ea typeface="Calibri" charset="0"/>
                <a:cs typeface="Calibri" charset="0"/>
              </a:rPr>
              <a:pPr algn="ctr"/>
              <a:t>‹#›</a:t>
            </a:fld>
            <a:endParaRPr lang="ja-JP" altLang="en-US" sz="1000" dirty="0">
              <a:solidFill>
                <a:schemeClr val="bg1"/>
              </a:solidFill>
              <a:latin typeface="Calibri" charset="0"/>
              <a:ea typeface="Calibri" charset="0"/>
              <a:cs typeface="Calibri" charset="0"/>
            </a:endParaRPr>
          </a:p>
        </p:txBody>
      </p:sp>
      <p:pic>
        <p:nvPicPr>
          <p:cNvPr id="10" name="図 9" descr="logo_j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66282" y="7094867"/>
            <a:ext cx="1468343" cy="423533"/>
          </a:xfrm>
          <a:prstGeom prst="rect">
            <a:avLst/>
          </a:prstGeom>
        </p:spPr>
      </p:pic>
      <p:sp>
        <p:nvSpPr>
          <p:cNvPr id="12" name="テキスト ボックス 11"/>
          <p:cNvSpPr txBox="1"/>
          <p:nvPr userDrawn="1"/>
        </p:nvSpPr>
        <p:spPr>
          <a:xfrm>
            <a:off x="252199" y="7184259"/>
            <a:ext cx="4127416" cy="215444"/>
          </a:xfrm>
          <a:prstGeom prst="rect">
            <a:avLst/>
          </a:prstGeom>
          <a:noFill/>
        </p:spPr>
        <p:txBody>
          <a:bodyPr wrap="square" lIns="91438" tIns="45719" rIns="91438" bIns="45719" rtlCol="0">
            <a:spAutoFit/>
          </a:bodyPr>
          <a:lstStyle/>
          <a:p>
            <a:r>
              <a:rPr lang="en-US" altLang="ja-JP" sz="800" dirty="0">
                <a:solidFill>
                  <a:schemeClr val="bg1"/>
                </a:solidFill>
                <a:latin typeface="Calibri" pitchFamily="34" charset="0"/>
                <a:cs typeface="Calibri" pitchFamily="34" charset="0"/>
              </a:rPr>
              <a:t>All Rights </a:t>
            </a:r>
            <a:r>
              <a:rPr lang="en-US" altLang="ja-JP" sz="800" dirty="0" smtClean="0">
                <a:solidFill>
                  <a:schemeClr val="bg1"/>
                </a:solidFill>
                <a:latin typeface="Calibri" pitchFamily="34" charset="0"/>
                <a:cs typeface="Calibri" pitchFamily="34" charset="0"/>
              </a:rPr>
              <a:t>Reserved, </a:t>
            </a:r>
            <a:r>
              <a:rPr lang="en-US" altLang="ja-JP" sz="800" dirty="0">
                <a:solidFill>
                  <a:schemeClr val="bg1"/>
                </a:solidFill>
                <a:latin typeface="Calibri" pitchFamily="34" charset="0"/>
                <a:cs typeface="Calibri" pitchFamily="34" charset="0"/>
              </a:rPr>
              <a:t>Copyright © Tokyo Century Corporation</a:t>
            </a:r>
            <a:endParaRPr lang="ja-JP" altLang="en-US" sz="8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3531031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descr="img_h1_bg.gif"/>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4" y="0"/>
            <a:ext cx="10709750" cy="7571317"/>
          </a:xfrm>
          <a:prstGeom prst="rect">
            <a:avLst/>
          </a:prstGeom>
        </p:spPr>
      </p:pic>
      <p:sp>
        <p:nvSpPr>
          <p:cNvPr id="9" name="テキスト ボックス 8"/>
          <p:cNvSpPr txBox="1"/>
          <p:nvPr userDrawn="1"/>
        </p:nvSpPr>
        <p:spPr>
          <a:xfrm>
            <a:off x="252199" y="7184259"/>
            <a:ext cx="4127416" cy="215444"/>
          </a:xfrm>
          <a:prstGeom prst="rect">
            <a:avLst/>
          </a:prstGeom>
          <a:noFill/>
        </p:spPr>
        <p:txBody>
          <a:bodyPr wrap="square" lIns="91438" tIns="45719" rIns="91438" bIns="45719" rtlCol="0">
            <a:spAutoFit/>
          </a:bodyPr>
          <a:lstStyle/>
          <a:p>
            <a:r>
              <a:rPr lang="en-US" altLang="ja-JP" sz="800" dirty="0">
                <a:solidFill>
                  <a:schemeClr val="bg1"/>
                </a:solidFill>
                <a:latin typeface="Calibri" pitchFamily="34" charset="0"/>
                <a:cs typeface="Calibri" pitchFamily="34" charset="0"/>
              </a:rPr>
              <a:t>All Rights </a:t>
            </a:r>
            <a:r>
              <a:rPr lang="en-US" altLang="ja-JP" sz="800" dirty="0" smtClean="0">
                <a:solidFill>
                  <a:schemeClr val="bg1"/>
                </a:solidFill>
                <a:latin typeface="Calibri" pitchFamily="34" charset="0"/>
                <a:cs typeface="Calibri" pitchFamily="34" charset="0"/>
              </a:rPr>
              <a:t>Reserved, </a:t>
            </a:r>
            <a:r>
              <a:rPr lang="en-US" altLang="ja-JP" sz="800" dirty="0">
                <a:solidFill>
                  <a:schemeClr val="bg1"/>
                </a:solidFill>
                <a:latin typeface="Calibri" pitchFamily="34" charset="0"/>
                <a:cs typeface="Calibri" pitchFamily="34" charset="0"/>
              </a:rPr>
              <a:t>Copyright © Tokyo Century Corporation</a:t>
            </a:r>
            <a:endParaRPr lang="ja-JP" altLang="en-US" sz="8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419182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Lst>
  <p:timing>
    <p:tnLst>
      <p:par>
        <p:cTn id="1" dur="indefinite" restart="never" nodeType="tmRoot"/>
      </p:par>
    </p:tnLst>
  </p:timing>
  <p:hf hdr="0" ftr="0" dt="0"/>
  <p:txStyles>
    <p:titleStyle>
      <a:lvl1pPr algn="l" defTabSz="497739" rtl="0" eaLnBrk="1" latinLnBrk="0" hangingPunct="1">
        <a:spcBef>
          <a:spcPct val="0"/>
        </a:spcBef>
        <a:buNone/>
        <a:defRPr kumimoji="1" sz="2400" kern="1200">
          <a:solidFill>
            <a:schemeClr val="tx1"/>
          </a:solidFill>
          <a:latin typeface="+mj-lt"/>
          <a:ea typeface="+mj-ea"/>
          <a:cs typeface="+mj-cs"/>
        </a:defRPr>
      </a:lvl1pPr>
    </p:titleStyle>
    <p:bodyStyle>
      <a:lvl1pPr marL="0" indent="0" algn="l" defTabSz="497739" rtl="0" eaLnBrk="1" latinLnBrk="0" hangingPunct="1">
        <a:lnSpc>
          <a:spcPct val="140000"/>
        </a:lnSpc>
        <a:spcBef>
          <a:spcPct val="20000"/>
        </a:spcBef>
        <a:buFontTx/>
        <a:buNone/>
        <a:defRPr kumimoji="1" sz="3600"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p:bodyStyle>
    <p:otherStyle>
      <a:defPPr>
        <a:defRPr lang="ja-JP"/>
      </a:defPPr>
      <a:lvl1pPr marL="0" algn="l" defTabSz="497739" rtl="0" eaLnBrk="1" latinLnBrk="0" hangingPunct="1">
        <a:defRPr kumimoji="1" sz="2000" kern="1200">
          <a:solidFill>
            <a:schemeClr val="tx1"/>
          </a:solidFill>
          <a:latin typeface="+mn-lt"/>
          <a:ea typeface="+mn-ea"/>
          <a:cs typeface="+mn-cs"/>
        </a:defRPr>
      </a:lvl1pPr>
      <a:lvl2pPr marL="497739" algn="l" defTabSz="497739" rtl="0" eaLnBrk="1" latinLnBrk="0" hangingPunct="1">
        <a:defRPr kumimoji="1" sz="2000" kern="1200">
          <a:solidFill>
            <a:schemeClr val="tx1"/>
          </a:solidFill>
          <a:latin typeface="+mn-lt"/>
          <a:ea typeface="+mn-ea"/>
          <a:cs typeface="+mn-cs"/>
        </a:defRPr>
      </a:lvl2pPr>
      <a:lvl3pPr marL="995478" algn="l" defTabSz="497739" rtl="0" eaLnBrk="1" latinLnBrk="0" hangingPunct="1">
        <a:defRPr kumimoji="1" sz="2000" kern="1200">
          <a:solidFill>
            <a:schemeClr val="tx1"/>
          </a:solidFill>
          <a:latin typeface="+mn-lt"/>
          <a:ea typeface="+mn-ea"/>
          <a:cs typeface="+mn-cs"/>
        </a:defRPr>
      </a:lvl3pPr>
      <a:lvl4pPr marL="1493217" algn="l" defTabSz="497739" rtl="0" eaLnBrk="1" latinLnBrk="0" hangingPunct="1">
        <a:defRPr kumimoji="1" sz="2000" kern="1200">
          <a:solidFill>
            <a:schemeClr val="tx1"/>
          </a:solidFill>
          <a:latin typeface="+mn-lt"/>
          <a:ea typeface="+mn-ea"/>
          <a:cs typeface="+mn-cs"/>
        </a:defRPr>
      </a:lvl4pPr>
      <a:lvl5pPr marL="1990957" algn="l" defTabSz="497739" rtl="0" eaLnBrk="1" latinLnBrk="0" hangingPunct="1">
        <a:defRPr kumimoji="1" sz="2000" kern="1200">
          <a:solidFill>
            <a:schemeClr val="tx1"/>
          </a:solidFill>
          <a:latin typeface="+mn-lt"/>
          <a:ea typeface="+mn-ea"/>
          <a:cs typeface="+mn-cs"/>
        </a:defRPr>
      </a:lvl5pPr>
      <a:lvl6pPr marL="2488695" algn="l" defTabSz="497739" rtl="0" eaLnBrk="1" latinLnBrk="0" hangingPunct="1">
        <a:defRPr kumimoji="1" sz="2000" kern="1200">
          <a:solidFill>
            <a:schemeClr val="tx1"/>
          </a:solidFill>
          <a:latin typeface="+mn-lt"/>
          <a:ea typeface="+mn-ea"/>
          <a:cs typeface="+mn-cs"/>
        </a:defRPr>
      </a:lvl6pPr>
      <a:lvl7pPr marL="2986435" algn="l" defTabSz="497739" rtl="0" eaLnBrk="1" latinLnBrk="0" hangingPunct="1">
        <a:defRPr kumimoji="1" sz="2000" kern="1200">
          <a:solidFill>
            <a:schemeClr val="tx1"/>
          </a:solidFill>
          <a:latin typeface="+mn-lt"/>
          <a:ea typeface="+mn-ea"/>
          <a:cs typeface="+mn-cs"/>
        </a:defRPr>
      </a:lvl7pPr>
      <a:lvl8pPr marL="3484174" algn="l" defTabSz="497739" rtl="0" eaLnBrk="1" latinLnBrk="0" hangingPunct="1">
        <a:defRPr kumimoji="1" sz="2000" kern="1200">
          <a:solidFill>
            <a:schemeClr val="tx1"/>
          </a:solidFill>
          <a:latin typeface="+mn-lt"/>
          <a:ea typeface="+mn-ea"/>
          <a:cs typeface="+mn-cs"/>
        </a:defRPr>
      </a:lvl8pPr>
      <a:lvl9pPr marL="3981914" algn="l" defTabSz="497739" rtl="0" eaLnBrk="1" latinLnBrk="0" hangingPunct="1">
        <a:defRPr kumimoji="1"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a:t>
            </a:r>
            <a:r>
              <a:rPr kumimoji="1" lang="ja-JP" altLang="en-US" dirty="0" smtClean="0"/>
              <a:t>分析</a:t>
            </a:r>
            <a:r>
              <a:rPr lang="ja-JP" altLang="en-US" dirty="0"/>
              <a:t>活用事例</a:t>
            </a:r>
          </a:p>
        </p:txBody>
      </p:sp>
      <p:sp>
        <p:nvSpPr>
          <p:cNvPr id="3" name="コンテンツ プレースホルダー 2"/>
          <p:cNvSpPr>
            <a:spLocks noGrp="1"/>
          </p:cNvSpPr>
          <p:nvPr>
            <p:ph sz="quarter" idx="10"/>
          </p:nvPr>
        </p:nvSpPr>
        <p:spPr/>
        <p:txBody>
          <a:bodyPr/>
          <a:lstStyle/>
          <a:p>
            <a:r>
              <a:rPr kumimoji="1" lang="en-US" altLang="ja-JP" dirty="0" smtClean="0"/>
              <a:t>2020/06/07</a:t>
            </a:r>
            <a:endParaRPr kumimoji="1" lang="ja-JP" altLang="en-US" dirty="0"/>
          </a:p>
        </p:txBody>
      </p:sp>
    </p:spTree>
    <p:extLst>
      <p:ext uri="{BB962C8B-B14F-4D97-AF65-F5344CB8AC3E}">
        <p14:creationId xmlns:p14="http://schemas.microsoft.com/office/powerpoint/2010/main" val="2877761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３．</a:t>
            </a:r>
            <a:r>
              <a:rPr lang="ja-JP" altLang="en-US" sz="2000" dirty="0">
                <a:latin typeface="Arial" panose="020B0604020202020204" pitchFamily="34" charset="0"/>
                <a:cs typeface="Arial" panose="020B0604020202020204" pitchFamily="34" charset="0"/>
              </a:rPr>
              <a:t>アンケートの分析（結果抜粋）</a:t>
            </a:r>
            <a:endParaRPr lang="ja-JP" altLang="en-US" sz="2000" dirty="0">
              <a:latin typeface="メイリオ" panose="020B0604030504040204" pitchFamily="50" charset="-128"/>
              <a:cs typeface="メイリオ" pitchFamily="50" charset="-128"/>
            </a:endParaRPr>
          </a:p>
        </p:txBody>
      </p:sp>
      <p:sp>
        <p:nvSpPr>
          <p:cNvPr id="12" name="正方形/長方形 11"/>
          <p:cNvSpPr/>
          <p:nvPr/>
        </p:nvSpPr>
        <p:spPr>
          <a:xfrm>
            <a:off x="31452" y="605748"/>
            <a:ext cx="10657186" cy="3474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2000"/>
              </a:lnSpc>
            </a:pPr>
            <a:r>
              <a:rPr lang="ja-JP" altLang="en-US" sz="1600" dirty="0">
                <a:solidFill>
                  <a:schemeClr val="tx1"/>
                </a:solidFill>
                <a:latin typeface="メイリオ" panose="020B0604030504040204" pitchFamily="50" charset="-128"/>
              </a:rPr>
              <a:t>全体の満足度との</a:t>
            </a:r>
            <a:r>
              <a:rPr lang="ja-JP" altLang="en-US" sz="1600" dirty="0" smtClean="0">
                <a:solidFill>
                  <a:schemeClr val="tx1"/>
                </a:solidFill>
                <a:latin typeface="メイリオ" panose="020B0604030504040204" pitchFamily="50" charset="-128"/>
              </a:rPr>
              <a:t>関係</a:t>
            </a:r>
            <a:endParaRPr lang="en-US" altLang="ja-JP" sz="1600" dirty="0" smtClean="0">
              <a:solidFill>
                <a:schemeClr val="tx1"/>
              </a:solidFill>
              <a:latin typeface="メイリオ" panose="020B0604030504040204" pitchFamily="50" charset="-128"/>
              <a:ea typeface="メイリオ" panose="020B0604030504040204" pitchFamily="50" charset="-128"/>
            </a:endParaRP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004" y="2466104"/>
            <a:ext cx="10058391" cy="2447785"/>
          </a:xfrm>
          <a:prstGeom prst="rect">
            <a:avLst/>
          </a:prstGeom>
        </p:spPr>
      </p:pic>
      <p:sp>
        <p:nvSpPr>
          <p:cNvPr id="7" name="角丸四角形吹き出し 6"/>
          <p:cNvSpPr/>
          <p:nvPr/>
        </p:nvSpPr>
        <p:spPr>
          <a:xfrm>
            <a:off x="208818" y="1459242"/>
            <a:ext cx="2280138" cy="372072"/>
          </a:xfrm>
          <a:prstGeom prst="wedgeRoundRectCallout">
            <a:avLst>
              <a:gd name="adj1" fmla="val -9875"/>
              <a:gd name="adj2" fmla="val 225893"/>
              <a:gd name="adj3" fmla="val 16667"/>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chemeClr val="tx1"/>
                </a:solidFill>
                <a:latin typeface="+mn-ea"/>
              </a:rPr>
              <a:t>琉球の不満の割合が高い。</a:t>
            </a:r>
            <a:endParaRPr kumimoji="1" lang="ja-JP" altLang="en-US" sz="1400" dirty="0">
              <a:solidFill>
                <a:schemeClr val="tx1"/>
              </a:solidFill>
              <a:latin typeface="+mn-ea"/>
            </a:endParaRPr>
          </a:p>
        </p:txBody>
      </p:sp>
      <p:sp>
        <p:nvSpPr>
          <p:cNvPr id="8" name="角丸四角形吹き出し 7"/>
          <p:cNvSpPr/>
          <p:nvPr/>
        </p:nvSpPr>
        <p:spPr>
          <a:xfrm>
            <a:off x="2868225" y="1073252"/>
            <a:ext cx="2280138" cy="889421"/>
          </a:xfrm>
          <a:prstGeom prst="wedgeRoundRectCallout">
            <a:avLst>
              <a:gd name="adj1" fmla="val -56244"/>
              <a:gd name="adj2" fmla="val 118181"/>
              <a:gd name="adj3" fmla="val 16667"/>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chemeClr val="tx1"/>
                </a:solidFill>
                <a:latin typeface="+mn-ea"/>
              </a:rPr>
              <a:t>不満の</a:t>
            </a:r>
            <a:r>
              <a:rPr lang="ja-JP" altLang="en-US" sz="1400" dirty="0" smtClean="0">
                <a:solidFill>
                  <a:schemeClr val="tx1"/>
                </a:solidFill>
                <a:latin typeface="+mn-ea"/>
              </a:rPr>
              <a:t>数を減らすには、東京を改善するのが手っ取り早い。</a:t>
            </a:r>
            <a:endParaRPr kumimoji="1" lang="ja-JP" altLang="en-US" sz="1400" dirty="0">
              <a:solidFill>
                <a:schemeClr val="tx1"/>
              </a:solidFill>
              <a:latin typeface="+mn-ea"/>
            </a:endParaRPr>
          </a:p>
        </p:txBody>
      </p:sp>
    </p:spTree>
    <p:extLst>
      <p:ext uri="{BB962C8B-B14F-4D97-AF65-F5344CB8AC3E}">
        <p14:creationId xmlns:p14="http://schemas.microsoft.com/office/powerpoint/2010/main" val="3060945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３．</a:t>
            </a:r>
            <a:r>
              <a:rPr lang="ja-JP" altLang="en-US" sz="2000" dirty="0">
                <a:latin typeface="Arial" panose="020B0604020202020204" pitchFamily="34" charset="0"/>
                <a:cs typeface="Arial" panose="020B0604020202020204" pitchFamily="34" charset="0"/>
              </a:rPr>
              <a:t>アンケートの分析（結果抜粋）</a:t>
            </a:r>
            <a:endParaRPr lang="ja-JP" altLang="en-US" sz="2000" dirty="0">
              <a:latin typeface="メイリオ" panose="020B0604030504040204" pitchFamily="50" charset="-128"/>
              <a:cs typeface="メイリオ" pitchFamily="50"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48" y="2420602"/>
            <a:ext cx="10281224" cy="3390609"/>
          </a:xfrm>
          <a:prstGeom prst="rect">
            <a:avLst/>
          </a:prstGeom>
        </p:spPr>
      </p:pic>
      <p:sp>
        <p:nvSpPr>
          <p:cNvPr id="6" name="角丸四角形吹き出し 5"/>
          <p:cNvSpPr/>
          <p:nvPr/>
        </p:nvSpPr>
        <p:spPr>
          <a:xfrm>
            <a:off x="458399" y="1274967"/>
            <a:ext cx="4275525" cy="889421"/>
          </a:xfrm>
          <a:prstGeom prst="wedgeRoundRectCallout">
            <a:avLst>
              <a:gd name="adj1" fmla="val -27240"/>
              <a:gd name="adj2" fmla="val 110932"/>
              <a:gd name="adj3" fmla="val 16667"/>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smtClean="0">
                <a:solidFill>
                  <a:schemeClr val="tx1"/>
                </a:solidFill>
                <a:latin typeface="+mn-ea"/>
              </a:rPr>
              <a:t>不満という評価に結び付きやすい項目は、手続きの時間、スタッフの笑顔、来店時の挨拶、</a:t>
            </a:r>
            <a:r>
              <a:rPr lang="ja-JP" altLang="en-US" sz="1400" dirty="0">
                <a:solidFill>
                  <a:schemeClr val="tx1"/>
                </a:solidFill>
                <a:latin typeface="+mn-ea"/>
              </a:rPr>
              <a:t>車内</a:t>
            </a:r>
            <a:r>
              <a:rPr lang="ja-JP" altLang="en-US" sz="1400" dirty="0" smtClean="0">
                <a:solidFill>
                  <a:schemeClr val="tx1"/>
                </a:solidFill>
                <a:latin typeface="+mn-ea"/>
              </a:rPr>
              <a:t>の清掃状況、クルマカーナビの操作説明の順。</a:t>
            </a:r>
            <a:endParaRPr kumimoji="1" lang="ja-JP" altLang="en-US" sz="1400" dirty="0">
              <a:solidFill>
                <a:schemeClr val="tx1"/>
              </a:solidFill>
              <a:latin typeface="+mn-ea"/>
            </a:endParaRPr>
          </a:p>
        </p:txBody>
      </p:sp>
      <p:sp>
        <p:nvSpPr>
          <p:cNvPr id="7" name="テキスト ボックス 6"/>
          <p:cNvSpPr txBox="1"/>
          <p:nvPr/>
        </p:nvSpPr>
        <p:spPr>
          <a:xfrm>
            <a:off x="1181100" y="6029385"/>
            <a:ext cx="7268336" cy="400110"/>
          </a:xfrm>
          <a:prstGeom prst="rect">
            <a:avLst/>
          </a:prstGeom>
          <a:noFill/>
        </p:spPr>
        <p:txBody>
          <a:bodyPr wrap="none" rtlCol="0">
            <a:spAutoFit/>
          </a:bodyPr>
          <a:lstStyle/>
          <a:p>
            <a:r>
              <a:rPr lang="ja-JP" altLang="en-US" dirty="0" smtClean="0">
                <a:latin typeface="+mn-ea"/>
              </a:rPr>
              <a:t>まず</a:t>
            </a:r>
            <a:r>
              <a:rPr lang="ja-JP" altLang="en-US" dirty="0">
                <a:latin typeface="+mn-ea"/>
              </a:rPr>
              <a:t>は上位</a:t>
            </a:r>
            <a:r>
              <a:rPr lang="en-US" altLang="ja-JP" dirty="0">
                <a:latin typeface="+mn-ea"/>
              </a:rPr>
              <a:t>5</a:t>
            </a:r>
            <a:r>
              <a:rPr lang="ja-JP" altLang="en-US" dirty="0" smtClean="0">
                <a:latin typeface="+mn-ea"/>
              </a:rPr>
              <a:t>つアンケート</a:t>
            </a:r>
            <a:r>
              <a:rPr lang="ja-JP" altLang="en-US" dirty="0">
                <a:latin typeface="+mn-ea"/>
              </a:rPr>
              <a:t>項目を良くすることを目標</a:t>
            </a:r>
            <a:r>
              <a:rPr lang="ja-JP" altLang="en-US" dirty="0" smtClean="0">
                <a:latin typeface="+mn-ea"/>
              </a:rPr>
              <a:t>と</a:t>
            </a:r>
            <a:r>
              <a:rPr lang="ja-JP" altLang="en-US" dirty="0">
                <a:latin typeface="+mn-ea"/>
              </a:rPr>
              <a:t>する</a:t>
            </a:r>
            <a:r>
              <a:rPr lang="ja-JP" altLang="en-US" dirty="0" smtClean="0">
                <a:latin typeface="+mn-ea"/>
              </a:rPr>
              <a:t>。</a:t>
            </a:r>
            <a:endParaRPr kumimoji="1" lang="ja-JP" altLang="en-US" dirty="0"/>
          </a:p>
        </p:txBody>
      </p:sp>
    </p:spTree>
    <p:extLst>
      <p:ext uri="{BB962C8B-B14F-4D97-AF65-F5344CB8AC3E}">
        <p14:creationId xmlns:p14="http://schemas.microsoft.com/office/powerpoint/2010/main" val="4257454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smtClean="0">
                <a:latin typeface="メイリオ" panose="020B0604030504040204" pitchFamily="50" charset="-128"/>
                <a:ea typeface="メイリオ" panose="020B0604030504040204" pitchFamily="50" charset="-128"/>
                <a:cs typeface="メイリオ" pitchFamily="50" charset="-128"/>
              </a:rPr>
              <a:t>４．顧客タイプ（概要）</a:t>
            </a:r>
            <a:endParaRPr lang="ja-JP" altLang="en-US" sz="2000" dirty="0">
              <a:latin typeface="メイリオ" panose="020B0604030504040204" pitchFamily="50" charset="-128"/>
              <a:ea typeface="メイリオ" panose="020B0604030504040204" pitchFamily="50" charset="-128"/>
              <a:cs typeface="メイリオ" pitchFamily="50" charset="-128"/>
            </a:endParaRPr>
          </a:p>
        </p:txBody>
      </p:sp>
      <p:sp>
        <p:nvSpPr>
          <p:cNvPr id="11" name="テキスト ボックス 10"/>
          <p:cNvSpPr txBox="1"/>
          <p:nvPr/>
        </p:nvSpPr>
        <p:spPr>
          <a:xfrm>
            <a:off x="203314" y="468193"/>
            <a:ext cx="10575641" cy="2585323"/>
          </a:xfrm>
          <a:prstGeom prst="rect">
            <a:avLst/>
          </a:prstGeom>
          <a:noFill/>
        </p:spPr>
        <p:txBody>
          <a:bodyPr wrap="square" rtlCol="0">
            <a:spAutoFit/>
          </a:bodyPr>
          <a:lstStyle/>
          <a:p>
            <a:pPr marL="342900" indent="-342900">
              <a:buClr>
                <a:schemeClr val="accent1"/>
              </a:buClr>
              <a:buFont typeface="Wingdings" panose="05000000000000000000" pitchFamily="2" charset="2"/>
              <a:buChar char="n"/>
            </a:pPr>
            <a:r>
              <a:rPr lang="ja-JP" altLang="en-US" sz="1800" dirty="0" smtClean="0">
                <a:latin typeface="+mn-ea"/>
              </a:rPr>
              <a:t>目的</a:t>
            </a:r>
            <a:endParaRPr lang="en-US" altLang="ja-JP" sz="1800" dirty="0" smtClean="0">
              <a:latin typeface="+mn-ea"/>
            </a:endParaRPr>
          </a:p>
          <a:p>
            <a:pPr>
              <a:buClr>
                <a:schemeClr val="accent1"/>
              </a:buClr>
            </a:pPr>
            <a:r>
              <a:rPr lang="ja-JP" altLang="en-US" sz="1800" dirty="0" smtClean="0">
                <a:latin typeface="+mn-ea"/>
              </a:rPr>
              <a:t>顧客の</a:t>
            </a:r>
            <a:r>
              <a:rPr lang="ja-JP" altLang="en-US" sz="1800" dirty="0" smtClean="0">
                <a:solidFill>
                  <a:srgbClr val="C00000"/>
                </a:solidFill>
                <a:latin typeface="+mn-ea"/>
              </a:rPr>
              <a:t>利用行動（</a:t>
            </a:r>
            <a:r>
              <a:rPr lang="en-US" altLang="ja-JP" sz="1800" dirty="0" smtClean="0">
                <a:solidFill>
                  <a:srgbClr val="C00000"/>
                </a:solidFill>
                <a:latin typeface="+mn-ea"/>
              </a:rPr>
              <a:t>RFM</a:t>
            </a:r>
            <a:r>
              <a:rPr lang="ja-JP" altLang="en-US" sz="1800" dirty="0">
                <a:solidFill>
                  <a:srgbClr val="C00000"/>
                </a:solidFill>
                <a:latin typeface="+mn-ea"/>
              </a:rPr>
              <a:t>：</a:t>
            </a:r>
            <a:r>
              <a:rPr lang="ja-JP" altLang="en-US" sz="1800" dirty="0" smtClean="0">
                <a:solidFill>
                  <a:srgbClr val="C00000"/>
                </a:solidFill>
                <a:latin typeface="+mn-ea"/>
              </a:rPr>
              <a:t>Recency/Frequency/Monetary）</a:t>
            </a:r>
            <a:r>
              <a:rPr lang="ja-JP" altLang="en-US" sz="1800" dirty="0" smtClean="0">
                <a:latin typeface="+mn-ea"/>
              </a:rPr>
              <a:t>をもとにグループ化を行い、特徴を把握することで、各グループに応じた効果的な施策につなげる。</a:t>
            </a:r>
            <a:endParaRPr lang="en-US" altLang="ja-JP" sz="1800" dirty="0" smtClean="0">
              <a:latin typeface="+mn-ea"/>
            </a:endParaRPr>
          </a:p>
          <a:p>
            <a:pPr>
              <a:buClr>
                <a:schemeClr val="accent1"/>
              </a:buClr>
            </a:pPr>
            <a:endParaRPr lang="en-US" altLang="ja-JP" sz="1800" dirty="0" smtClean="0">
              <a:latin typeface="+mn-ea"/>
            </a:endParaRPr>
          </a:p>
          <a:p>
            <a:pPr marL="342900" indent="-342900">
              <a:buClr>
                <a:schemeClr val="accent1"/>
              </a:buClr>
              <a:buFont typeface="Wingdings" panose="05000000000000000000" pitchFamily="2" charset="2"/>
              <a:buChar char="n"/>
            </a:pPr>
            <a:r>
              <a:rPr lang="ja-JP" altLang="en-US" sz="1800" dirty="0" smtClean="0">
                <a:latin typeface="+mn-ea"/>
              </a:rPr>
              <a:t>分析手順</a:t>
            </a:r>
            <a:endParaRPr lang="en-US" altLang="ja-JP" sz="1800" dirty="0" smtClean="0">
              <a:latin typeface="+mn-ea"/>
            </a:endParaRPr>
          </a:p>
          <a:p>
            <a:pPr marL="457200" indent="-457200">
              <a:buClr>
                <a:schemeClr val="accent1"/>
              </a:buClr>
              <a:buFont typeface="+mj-ea"/>
              <a:buAutoNum type="circleNumDbPlain"/>
            </a:pPr>
            <a:r>
              <a:rPr lang="ja-JP" altLang="en-US" sz="1800" dirty="0" smtClean="0">
                <a:latin typeface="+mn-ea"/>
              </a:rPr>
              <a:t>顧客ごとに「</a:t>
            </a:r>
            <a:r>
              <a:rPr lang="en-US" altLang="ja-JP" sz="1800" dirty="0">
                <a:latin typeface="+mn-ea"/>
              </a:rPr>
              <a:t>R</a:t>
            </a:r>
            <a:r>
              <a:rPr lang="ja-JP" altLang="en-US" sz="1800" dirty="0">
                <a:latin typeface="+mn-ea"/>
              </a:rPr>
              <a:t>：最新利用日から現在までの日数」「</a:t>
            </a:r>
            <a:r>
              <a:rPr lang="en-US" altLang="ja-JP" sz="1800" dirty="0">
                <a:latin typeface="+mn-ea"/>
              </a:rPr>
              <a:t>F</a:t>
            </a:r>
            <a:r>
              <a:rPr lang="ja-JP" altLang="en-US" sz="1800" dirty="0" smtClean="0">
                <a:latin typeface="+mn-ea"/>
              </a:rPr>
              <a:t>：利用</a:t>
            </a:r>
            <a:r>
              <a:rPr lang="ja-JP" altLang="en-US" sz="1800" dirty="0">
                <a:latin typeface="+mn-ea"/>
              </a:rPr>
              <a:t>回数」「</a:t>
            </a:r>
            <a:r>
              <a:rPr lang="en-US" altLang="ja-JP" sz="1800" dirty="0">
                <a:latin typeface="+mn-ea"/>
              </a:rPr>
              <a:t>M</a:t>
            </a:r>
            <a:r>
              <a:rPr lang="ja-JP" altLang="en-US" sz="1800" dirty="0" smtClean="0">
                <a:latin typeface="+mn-ea"/>
              </a:rPr>
              <a:t>：利用</a:t>
            </a:r>
            <a:r>
              <a:rPr lang="ja-JP" altLang="en-US" sz="1800" dirty="0">
                <a:latin typeface="+mn-ea"/>
              </a:rPr>
              <a:t>金額」を集計する。</a:t>
            </a:r>
            <a:endParaRPr lang="en-US" altLang="ja-JP" sz="1800" dirty="0">
              <a:latin typeface="+mn-ea"/>
            </a:endParaRPr>
          </a:p>
          <a:p>
            <a:pPr marL="954939" lvl="1" indent="-457200">
              <a:buClr>
                <a:schemeClr val="accent1"/>
              </a:buClr>
              <a:buFont typeface="Arial" panose="020B0604020202020204" pitchFamily="34" charset="0"/>
              <a:buChar char="•"/>
            </a:pPr>
            <a:r>
              <a:rPr lang="ja-JP" altLang="en-US" sz="1800" dirty="0" smtClean="0">
                <a:latin typeface="+mn-ea"/>
              </a:rPr>
              <a:t>利用回数が２回以上の顧客：</a:t>
            </a:r>
            <a:r>
              <a:rPr lang="ja-JP" altLang="en-US" sz="1800" dirty="0" smtClean="0">
                <a:solidFill>
                  <a:srgbClr val="C00000"/>
                </a:solidFill>
                <a:latin typeface="+mn-ea"/>
              </a:rPr>
              <a:t>クラスター</a:t>
            </a:r>
            <a:r>
              <a:rPr lang="ja-JP" altLang="en-US" sz="1800" dirty="0">
                <a:solidFill>
                  <a:srgbClr val="C00000"/>
                </a:solidFill>
                <a:latin typeface="+mn-ea"/>
              </a:rPr>
              <a:t>分析</a:t>
            </a:r>
            <a:r>
              <a:rPr lang="ja-JP" altLang="en-US" sz="1800" dirty="0">
                <a:latin typeface="+mn-ea"/>
              </a:rPr>
              <a:t>（</a:t>
            </a:r>
            <a:r>
              <a:rPr lang="en-US" altLang="ja-JP" sz="1800" dirty="0">
                <a:latin typeface="+mn-ea"/>
              </a:rPr>
              <a:t>k-means</a:t>
            </a:r>
            <a:r>
              <a:rPr lang="ja-JP" altLang="en-US" sz="1800" dirty="0">
                <a:latin typeface="+mn-ea"/>
              </a:rPr>
              <a:t>法）を</a:t>
            </a:r>
            <a:r>
              <a:rPr lang="ja-JP" altLang="en-US" sz="1800" dirty="0" smtClean="0">
                <a:latin typeface="+mn-ea"/>
              </a:rPr>
              <a:t>行い</a:t>
            </a:r>
            <a:r>
              <a:rPr lang="ja-JP" altLang="en-US" sz="1800" dirty="0">
                <a:latin typeface="+mn-ea"/>
              </a:rPr>
              <a:t>、</a:t>
            </a:r>
            <a:r>
              <a:rPr lang="ja-JP" altLang="en-US" sz="1800" dirty="0" smtClean="0">
                <a:latin typeface="+mn-ea"/>
              </a:rPr>
              <a:t>グルーピング</a:t>
            </a:r>
            <a:r>
              <a:rPr lang="ja-JP" altLang="en-US" sz="1800" dirty="0">
                <a:latin typeface="+mn-ea"/>
              </a:rPr>
              <a:t>する</a:t>
            </a:r>
            <a:r>
              <a:rPr lang="ja-JP" altLang="en-US" sz="1800" dirty="0" smtClean="0">
                <a:latin typeface="+mn-ea"/>
              </a:rPr>
              <a:t>。</a:t>
            </a:r>
            <a:endParaRPr lang="en-US" altLang="ja-JP" sz="1800" dirty="0" smtClean="0">
              <a:latin typeface="+mn-ea"/>
            </a:endParaRPr>
          </a:p>
          <a:p>
            <a:pPr marL="954939" lvl="1" indent="-457200">
              <a:buClr>
                <a:schemeClr val="accent1"/>
              </a:buClr>
              <a:buFont typeface="Arial" panose="020B0604020202020204" pitchFamily="34" charset="0"/>
              <a:buChar char="•"/>
            </a:pPr>
            <a:r>
              <a:rPr lang="ja-JP" altLang="en-US" sz="1800" dirty="0" smtClean="0">
                <a:latin typeface="+mn-ea"/>
              </a:rPr>
              <a:t>利用回数が１回の顧客：この顧客だけで１グループとする。</a:t>
            </a:r>
            <a:endParaRPr lang="en-US" altLang="ja-JP" sz="1800" dirty="0">
              <a:latin typeface="+mn-ea"/>
            </a:endParaRPr>
          </a:p>
          <a:p>
            <a:pPr marL="457200" indent="-457200">
              <a:buClr>
                <a:schemeClr val="accent1"/>
              </a:buClr>
              <a:buFont typeface="+mj-ea"/>
              <a:buAutoNum type="circleNumDbPlain"/>
            </a:pPr>
            <a:r>
              <a:rPr lang="ja-JP" altLang="en-US" sz="1800" dirty="0">
                <a:latin typeface="+mn-ea"/>
              </a:rPr>
              <a:t>各グループの顧客</a:t>
            </a:r>
            <a:r>
              <a:rPr lang="ja-JP" altLang="en-US" sz="1800" dirty="0" smtClean="0">
                <a:latin typeface="+mn-ea"/>
              </a:rPr>
              <a:t>属性や稼働状況を</a:t>
            </a:r>
            <a:r>
              <a:rPr lang="ja-JP" altLang="en-US" sz="1800" dirty="0">
                <a:latin typeface="+mn-ea"/>
              </a:rPr>
              <a:t>集計し、特徴を見極める</a:t>
            </a:r>
            <a:r>
              <a:rPr lang="ja-JP" altLang="en-US" sz="1800" dirty="0" smtClean="0">
                <a:latin typeface="+mn-ea"/>
              </a:rPr>
              <a:t>。</a:t>
            </a:r>
            <a:endParaRPr lang="en-US" altLang="ja-JP" sz="1800" dirty="0">
              <a:latin typeface="+mn-ea"/>
            </a:endParaRPr>
          </a:p>
        </p:txBody>
      </p:sp>
      <p:pic>
        <p:nvPicPr>
          <p:cNvPr id="45" name="図 44"/>
          <p:cNvPicPr>
            <a:picLocks noChangeAspect="1"/>
          </p:cNvPicPr>
          <p:nvPr/>
        </p:nvPicPr>
        <p:blipFill rotWithShape="1">
          <a:blip r:embed="rId3">
            <a:extLst>
              <a:ext uri="{28A0092B-C50C-407E-A947-70E740481C1C}">
                <a14:useLocalDpi xmlns:a14="http://schemas.microsoft.com/office/drawing/2010/main" val="0"/>
              </a:ext>
            </a:extLst>
          </a:blip>
          <a:srcRect l="12761" b="20065"/>
          <a:stretch/>
        </p:blipFill>
        <p:spPr>
          <a:xfrm>
            <a:off x="2815195" y="3053516"/>
            <a:ext cx="5500130" cy="3779713"/>
          </a:xfrm>
          <a:prstGeom prst="rect">
            <a:avLst/>
          </a:prstGeom>
        </p:spPr>
      </p:pic>
    </p:spTree>
    <p:extLst>
      <p:ext uri="{BB962C8B-B14F-4D97-AF65-F5344CB8AC3E}">
        <p14:creationId xmlns:p14="http://schemas.microsoft.com/office/powerpoint/2010/main" val="3058847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４．顧客タイプ</a:t>
            </a:r>
            <a:r>
              <a:rPr lang="ja-JP" altLang="en-US" sz="2000" dirty="0" smtClean="0">
                <a:latin typeface="メイリオ" panose="020B0604030504040204" pitchFamily="50" charset="-128"/>
                <a:cs typeface="メイリオ" pitchFamily="50" charset="-128"/>
              </a:rPr>
              <a:t>（</a:t>
            </a:r>
            <a:r>
              <a:rPr lang="ja-JP" altLang="en-US" sz="2000" dirty="0" smtClean="0">
                <a:latin typeface="+mn-ea"/>
              </a:rPr>
              <a:t>グループ化結果</a:t>
            </a:r>
            <a:r>
              <a:rPr lang="ja-JP" altLang="en-US" sz="2000" dirty="0" smtClean="0">
                <a:latin typeface="メイリオ" panose="020B0604030504040204" pitchFamily="50" charset="-128"/>
                <a:cs typeface="メイリオ" pitchFamily="50" charset="-128"/>
              </a:rPr>
              <a:t>）</a:t>
            </a:r>
            <a:endParaRPr lang="ja-JP" altLang="en-US" sz="2000" dirty="0">
              <a:latin typeface="メイリオ" panose="020B0604030504040204" pitchFamily="50" charset="-128"/>
              <a:cs typeface="メイリオ"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2065948351"/>
              </p:ext>
            </p:extLst>
          </p:nvPr>
        </p:nvGraphicFramePr>
        <p:xfrm>
          <a:off x="49425" y="687762"/>
          <a:ext cx="10523776" cy="5871870"/>
        </p:xfrm>
        <a:graphic>
          <a:graphicData uri="http://schemas.openxmlformats.org/drawingml/2006/table">
            <a:tbl>
              <a:tblPr firstRow="1" firstCol="1" bandRow="1">
                <a:tableStyleId>{5C22544A-7EE6-4342-B048-85BDC9FD1C3A}</a:tableStyleId>
              </a:tblPr>
              <a:tblGrid>
                <a:gridCol w="524193">
                  <a:extLst>
                    <a:ext uri="{9D8B030D-6E8A-4147-A177-3AD203B41FA5}">
                      <a16:colId xmlns:a16="http://schemas.microsoft.com/office/drawing/2014/main" val="3837526390"/>
                    </a:ext>
                  </a:extLst>
                </a:gridCol>
                <a:gridCol w="1284605">
                  <a:extLst>
                    <a:ext uri="{9D8B030D-6E8A-4147-A177-3AD203B41FA5}">
                      <a16:colId xmlns:a16="http://schemas.microsoft.com/office/drawing/2014/main" val="1125986855"/>
                    </a:ext>
                  </a:extLst>
                </a:gridCol>
                <a:gridCol w="1046480">
                  <a:extLst>
                    <a:ext uri="{9D8B030D-6E8A-4147-A177-3AD203B41FA5}">
                      <a16:colId xmlns:a16="http://schemas.microsoft.com/office/drawing/2014/main" val="3412895959"/>
                    </a:ext>
                  </a:extLst>
                </a:gridCol>
                <a:gridCol w="1649730">
                  <a:extLst>
                    <a:ext uri="{9D8B030D-6E8A-4147-A177-3AD203B41FA5}">
                      <a16:colId xmlns:a16="http://schemas.microsoft.com/office/drawing/2014/main" val="4285689725"/>
                    </a:ext>
                  </a:extLst>
                </a:gridCol>
                <a:gridCol w="1046480">
                  <a:extLst>
                    <a:ext uri="{9D8B030D-6E8A-4147-A177-3AD203B41FA5}">
                      <a16:colId xmlns:a16="http://schemas.microsoft.com/office/drawing/2014/main" val="3100265456"/>
                    </a:ext>
                  </a:extLst>
                </a:gridCol>
                <a:gridCol w="3500358">
                  <a:extLst>
                    <a:ext uri="{9D8B030D-6E8A-4147-A177-3AD203B41FA5}">
                      <a16:colId xmlns:a16="http://schemas.microsoft.com/office/drawing/2014/main" val="2210252483"/>
                    </a:ext>
                  </a:extLst>
                </a:gridCol>
                <a:gridCol w="1471930">
                  <a:extLst>
                    <a:ext uri="{9D8B030D-6E8A-4147-A177-3AD203B41FA5}">
                      <a16:colId xmlns:a16="http://schemas.microsoft.com/office/drawing/2014/main" val="1839366532"/>
                    </a:ext>
                  </a:extLst>
                </a:gridCol>
              </a:tblGrid>
              <a:tr h="392172">
                <a:tc>
                  <a:txBody>
                    <a:bodyPr/>
                    <a:lstStyle/>
                    <a:p>
                      <a:pPr algn="ctr"/>
                      <a:r>
                        <a:rPr kumimoji="1" lang="en-US" altLang="ja-JP" sz="1600" b="0" dirty="0" smtClean="0">
                          <a:latin typeface="+mn-ea"/>
                          <a:ea typeface="+mn-ea"/>
                        </a:rPr>
                        <a:t>No</a:t>
                      </a:r>
                      <a:endParaRPr kumimoji="1" lang="ja-JP" altLang="en-US" sz="1600" b="0" dirty="0">
                        <a:latin typeface="+mn-ea"/>
                        <a:ea typeface="+mn-ea"/>
                      </a:endParaRPr>
                    </a:p>
                  </a:txBody>
                  <a:tcPr anchor="ctr"/>
                </a:tc>
                <a:tc>
                  <a:txBody>
                    <a:bodyPr/>
                    <a:lstStyle/>
                    <a:p>
                      <a:pPr algn="ctr"/>
                      <a:r>
                        <a:rPr kumimoji="1" lang="ja-JP" altLang="en-US" sz="1600" b="0" dirty="0" smtClean="0">
                          <a:latin typeface="+mn-ea"/>
                          <a:ea typeface="+mn-ea"/>
                        </a:rPr>
                        <a:t>顧客数</a:t>
                      </a:r>
                      <a:endParaRPr kumimoji="1" lang="ja-JP" altLang="en-US" sz="1600" b="0" dirty="0">
                        <a:latin typeface="+mn-ea"/>
                        <a:ea typeface="+mn-ea"/>
                      </a:endParaRPr>
                    </a:p>
                  </a:txBody>
                  <a:tcPr anchor="ctr"/>
                </a:tc>
                <a:tc>
                  <a:txBody>
                    <a:bodyPr/>
                    <a:lstStyle/>
                    <a:p>
                      <a:pPr algn="ctr"/>
                      <a:r>
                        <a:rPr kumimoji="1" lang="ja-JP" altLang="en-US" sz="1600" b="0" dirty="0" smtClean="0">
                          <a:latin typeface="+mn-ea"/>
                          <a:ea typeface="+mn-ea"/>
                        </a:rPr>
                        <a:t>割合</a:t>
                      </a:r>
                      <a:endParaRPr kumimoji="1" lang="en-US" altLang="ja-JP" sz="1600" b="0" dirty="0" smtClean="0">
                        <a:latin typeface="+mn-ea"/>
                        <a:ea typeface="+mn-ea"/>
                      </a:endParaRPr>
                    </a:p>
                    <a:p>
                      <a:pPr algn="ctr"/>
                      <a:r>
                        <a:rPr kumimoji="1" lang="en-US" altLang="ja-JP" sz="1600" b="0" dirty="0" smtClean="0">
                          <a:latin typeface="+mn-ea"/>
                          <a:ea typeface="+mn-ea"/>
                        </a:rPr>
                        <a:t>(%)</a:t>
                      </a:r>
                      <a:endParaRPr kumimoji="1" lang="ja-JP" altLang="en-US" sz="1600" b="0" dirty="0">
                        <a:latin typeface="+mn-ea"/>
                        <a:ea typeface="+mn-ea"/>
                      </a:endParaRPr>
                    </a:p>
                  </a:txBody>
                  <a:tcPr anchor="ctr"/>
                </a:tc>
                <a:tc>
                  <a:txBody>
                    <a:bodyPr/>
                    <a:lstStyle/>
                    <a:p>
                      <a:pPr algn="ctr"/>
                      <a:r>
                        <a:rPr kumimoji="1" lang="ja-JP" altLang="en-US" sz="1600" b="0" dirty="0" smtClean="0">
                          <a:latin typeface="+mn-ea"/>
                          <a:ea typeface="+mn-ea"/>
                        </a:rPr>
                        <a:t>利用金額</a:t>
                      </a:r>
                      <a:endParaRPr kumimoji="1" lang="en-US" altLang="ja-JP" sz="1600" b="0" dirty="0" smtClean="0">
                        <a:latin typeface="+mn-ea"/>
                        <a:ea typeface="+mn-ea"/>
                      </a:endParaRPr>
                    </a:p>
                    <a:p>
                      <a:pPr algn="ctr"/>
                      <a:r>
                        <a:rPr kumimoji="1" lang="en-US" altLang="ja-JP" sz="1600" b="0" dirty="0" smtClean="0">
                          <a:latin typeface="+mn-ea"/>
                          <a:ea typeface="+mn-ea"/>
                        </a:rPr>
                        <a:t>(</a:t>
                      </a:r>
                      <a:r>
                        <a:rPr kumimoji="1" lang="ja-JP" altLang="en-US" sz="1600" b="0" dirty="0" smtClean="0">
                          <a:latin typeface="+mn-ea"/>
                          <a:ea typeface="+mn-ea"/>
                        </a:rPr>
                        <a:t>百万円</a:t>
                      </a:r>
                      <a:r>
                        <a:rPr kumimoji="1" lang="en-US" altLang="ja-JP" sz="1600" b="0" dirty="0" smtClean="0">
                          <a:latin typeface="+mn-ea"/>
                          <a:ea typeface="+mn-ea"/>
                        </a:rPr>
                        <a:t>)</a:t>
                      </a:r>
                      <a:endParaRPr kumimoji="1" lang="ja-JP" altLang="en-US" sz="1600" b="0" dirty="0">
                        <a:latin typeface="+mn-ea"/>
                        <a:ea typeface="+mn-ea"/>
                      </a:endParaRPr>
                    </a:p>
                  </a:txBody>
                  <a:tcPr anchor="ctr"/>
                </a:tc>
                <a:tc>
                  <a:txBody>
                    <a:bodyPr/>
                    <a:lstStyle/>
                    <a:p>
                      <a:pPr marL="0" marR="0" lvl="0" indent="0" algn="ctr" defTabSz="497739" rtl="0" eaLnBrk="1" fontAlgn="auto" latinLnBrk="0" hangingPunct="1">
                        <a:lnSpc>
                          <a:spcPct val="100000"/>
                        </a:lnSpc>
                        <a:spcBef>
                          <a:spcPts val="0"/>
                        </a:spcBef>
                        <a:spcAft>
                          <a:spcPts val="0"/>
                        </a:spcAft>
                        <a:buClrTx/>
                        <a:buSzTx/>
                        <a:buFontTx/>
                        <a:buNone/>
                        <a:tabLst/>
                        <a:defRPr/>
                      </a:pPr>
                      <a:r>
                        <a:rPr kumimoji="1" lang="ja-JP" altLang="en-US" sz="1600" b="0" dirty="0" smtClean="0">
                          <a:latin typeface="+mn-ea"/>
                          <a:ea typeface="+mn-ea"/>
                        </a:rPr>
                        <a:t>割合</a:t>
                      </a:r>
                      <a:endParaRPr kumimoji="1" lang="en-US" altLang="ja-JP" sz="1600" b="0" dirty="0" smtClean="0">
                        <a:latin typeface="+mn-ea"/>
                        <a:ea typeface="+mn-ea"/>
                      </a:endParaRPr>
                    </a:p>
                    <a:p>
                      <a:pPr marL="0" marR="0" lvl="0" indent="0" algn="ctr" defTabSz="497739" rtl="0" eaLnBrk="1" fontAlgn="auto" latinLnBrk="0" hangingPunct="1">
                        <a:lnSpc>
                          <a:spcPct val="100000"/>
                        </a:lnSpc>
                        <a:spcBef>
                          <a:spcPts val="0"/>
                        </a:spcBef>
                        <a:spcAft>
                          <a:spcPts val="0"/>
                        </a:spcAft>
                        <a:buClrTx/>
                        <a:buSzTx/>
                        <a:buFontTx/>
                        <a:buNone/>
                        <a:tabLst/>
                        <a:defRPr/>
                      </a:pPr>
                      <a:r>
                        <a:rPr kumimoji="1" lang="en-US" altLang="ja-JP" sz="1600" b="0" dirty="0" smtClean="0">
                          <a:latin typeface="+mn-ea"/>
                          <a:ea typeface="+mn-ea"/>
                        </a:rPr>
                        <a:t>(%)</a:t>
                      </a:r>
                      <a:endParaRPr kumimoji="1" lang="ja-JP" altLang="en-US" sz="1600" b="0" dirty="0" smtClean="0">
                        <a:latin typeface="+mn-ea"/>
                        <a:ea typeface="+mn-ea"/>
                      </a:endParaRPr>
                    </a:p>
                  </a:txBody>
                  <a:tcPr anchor="ctr"/>
                </a:tc>
                <a:tc>
                  <a:txBody>
                    <a:bodyPr/>
                    <a:lstStyle/>
                    <a:p>
                      <a:pPr marL="0" marR="0" lvl="0" indent="0" algn="ctr" defTabSz="497739" rtl="0" eaLnBrk="1" fontAlgn="auto" latinLnBrk="0" hangingPunct="1">
                        <a:lnSpc>
                          <a:spcPct val="100000"/>
                        </a:lnSpc>
                        <a:spcBef>
                          <a:spcPts val="0"/>
                        </a:spcBef>
                        <a:spcAft>
                          <a:spcPts val="0"/>
                        </a:spcAft>
                        <a:buClrTx/>
                        <a:buSzTx/>
                        <a:buFontTx/>
                        <a:buNone/>
                        <a:tabLst/>
                        <a:defRPr/>
                      </a:pPr>
                      <a:r>
                        <a:rPr kumimoji="1" lang="ja-JP" altLang="en-US" sz="1600" b="0" dirty="0" smtClean="0">
                          <a:latin typeface="+mn-ea"/>
                          <a:ea typeface="+mn-ea"/>
                        </a:rPr>
                        <a:t>特徴（</a:t>
                      </a:r>
                      <a:r>
                        <a:rPr kumimoji="1" lang="ja-JP" altLang="en-US" sz="1600" b="0" dirty="0" err="1" smtClean="0">
                          <a:latin typeface="+mn-ea"/>
                          <a:ea typeface="+mn-ea"/>
                        </a:rPr>
                        <a:t>ｐ</a:t>
                      </a:r>
                      <a:r>
                        <a:rPr kumimoji="1" lang="en-US" altLang="ja-JP" sz="1600" b="0" dirty="0" smtClean="0">
                          <a:latin typeface="+mn-ea"/>
                          <a:ea typeface="+mn-ea"/>
                        </a:rPr>
                        <a:t>4</a:t>
                      </a:r>
                      <a:r>
                        <a:rPr kumimoji="1" lang="ja-JP" altLang="en-US" sz="1600" b="0" dirty="0" smtClean="0">
                          <a:latin typeface="+mn-ea"/>
                          <a:ea typeface="+mn-ea"/>
                        </a:rPr>
                        <a:t>～）</a:t>
                      </a:r>
                    </a:p>
                  </a:txBody>
                  <a:tcPr anchor="ctr"/>
                </a:tc>
                <a:tc>
                  <a:txBody>
                    <a:bodyPr/>
                    <a:lstStyle/>
                    <a:p>
                      <a:pPr algn="ctr"/>
                      <a:r>
                        <a:rPr kumimoji="1" lang="ja-JP" altLang="en-US" sz="1600" b="0" dirty="0" smtClean="0">
                          <a:latin typeface="+mn-ea"/>
                          <a:ea typeface="+mn-ea"/>
                        </a:rPr>
                        <a:t>解釈</a:t>
                      </a:r>
                      <a:endParaRPr kumimoji="1" lang="ja-JP" altLang="en-US" sz="1600" b="0" dirty="0">
                        <a:latin typeface="+mn-ea"/>
                        <a:ea typeface="+mn-ea"/>
                      </a:endParaRPr>
                    </a:p>
                  </a:txBody>
                  <a:tcPr anchor="ctr"/>
                </a:tc>
                <a:extLst>
                  <a:ext uri="{0D108BD9-81ED-4DB2-BD59-A6C34878D82A}">
                    <a16:rowId xmlns:a16="http://schemas.microsoft.com/office/drawing/2014/main" val="1602686835"/>
                  </a:ext>
                </a:extLst>
              </a:tr>
              <a:tr h="1565423">
                <a:tc>
                  <a:txBody>
                    <a:bodyPr/>
                    <a:lstStyle/>
                    <a:p>
                      <a:r>
                        <a:rPr kumimoji="1" lang="en-US" altLang="ja-JP" sz="1600" b="0" dirty="0" smtClean="0">
                          <a:latin typeface="+mn-ea"/>
                          <a:ea typeface="+mn-ea"/>
                        </a:rPr>
                        <a:t>1</a:t>
                      </a:r>
                      <a:endParaRPr kumimoji="1" lang="ja-JP" altLang="en-US" sz="1600" b="0" dirty="0">
                        <a:latin typeface="+mn-ea"/>
                        <a:ea typeface="+mn-ea"/>
                      </a:endParaRPr>
                    </a:p>
                  </a:txBody>
                  <a:tcPr anchor="ctr"/>
                </a:tc>
                <a:tc>
                  <a:txBody>
                    <a:bodyPr/>
                    <a:lstStyle/>
                    <a:p>
                      <a:pPr algn="r" fontAlgn="ctr"/>
                      <a:r>
                        <a:rPr lang="en-US" altLang="ja-JP" sz="1600" b="0" i="0" u="none" strike="noStrike" dirty="0">
                          <a:solidFill>
                            <a:srgbClr val="000000"/>
                          </a:solidFill>
                          <a:effectLst/>
                          <a:latin typeface="+mn-ea"/>
                          <a:ea typeface="+mn-ea"/>
                        </a:rPr>
                        <a:t>793,437</a:t>
                      </a:r>
                    </a:p>
                  </a:txBody>
                  <a:tcPr marL="0" marR="0" marT="0" marB="0" anchor="ctr"/>
                </a:tc>
                <a:tc>
                  <a:txBody>
                    <a:bodyPr/>
                    <a:lstStyle/>
                    <a:p>
                      <a:pPr algn="r" fontAlgn="ctr"/>
                      <a:r>
                        <a:rPr lang="en-US" altLang="ja-JP" sz="1600" b="0" i="0" u="none" strike="noStrike" dirty="0">
                          <a:solidFill>
                            <a:srgbClr val="000000"/>
                          </a:solidFill>
                          <a:effectLst/>
                          <a:latin typeface="+mn-ea"/>
                          <a:ea typeface="+mn-ea"/>
                        </a:rPr>
                        <a:t>52.3 </a:t>
                      </a:r>
                    </a:p>
                  </a:txBody>
                  <a:tcPr marL="0" marR="0" marT="0" marB="0" anchor="ctr"/>
                </a:tc>
                <a:tc>
                  <a:txBody>
                    <a:bodyPr/>
                    <a:lstStyle/>
                    <a:p>
                      <a:pPr algn="r" fontAlgn="ctr"/>
                      <a:r>
                        <a:rPr lang="en-US" altLang="ja-JP" sz="1600" b="0" i="0" u="none" strike="noStrike" dirty="0" smtClean="0">
                          <a:solidFill>
                            <a:srgbClr val="000000"/>
                          </a:solidFill>
                          <a:effectLst/>
                          <a:latin typeface="+mn-ea"/>
                          <a:ea typeface="+mn-ea"/>
                        </a:rPr>
                        <a:t>12,146 </a:t>
                      </a:r>
                      <a:endParaRPr lang="en-US" altLang="ja-JP" sz="1600" b="0" i="0" u="none" strike="noStrike" dirty="0">
                        <a:solidFill>
                          <a:srgbClr val="000000"/>
                        </a:solidFill>
                        <a:effectLst/>
                        <a:latin typeface="+mn-ea"/>
                        <a:ea typeface="+mn-ea"/>
                      </a:endParaRPr>
                    </a:p>
                  </a:txBody>
                  <a:tcPr marL="0" marR="0" marT="0" marB="0" anchor="ctr">
                    <a:solidFill>
                      <a:schemeClr val="tx1"/>
                    </a:solidFill>
                  </a:tcPr>
                </a:tc>
                <a:tc>
                  <a:txBody>
                    <a:bodyPr/>
                    <a:lstStyle/>
                    <a:p>
                      <a:pPr algn="r" fontAlgn="ctr"/>
                      <a:r>
                        <a:rPr lang="en-US" altLang="ja-JP" sz="1600" b="0" i="0" u="none" strike="noStrike" dirty="0" smtClean="0">
                          <a:solidFill>
                            <a:srgbClr val="000000"/>
                          </a:solidFill>
                          <a:effectLst/>
                          <a:latin typeface="+mn-ea"/>
                          <a:ea typeface="+mn-ea"/>
                        </a:rPr>
                        <a:t>18.1</a:t>
                      </a:r>
                      <a:endParaRPr lang="en-US" altLang="ja-JP" sz="1600" b="0" i="0" u="none" strike="noStrike" dirty="0">
                        <a:solidFill>
                          <a:srgbClr val="000000"/>
                        </a:solidFill>
                        <a:effectLst/>
                        <a:latin typeface="+mn-ea"/>
                        <a:ea typeface="+mn-ea"/>
                      </a:endParaRPr>
                    </a:p>
                  </a:txBody>
                  <a:tcPr marL="0" marR="0" marT="0" marB="0" anchor="ctr"/>
                </a:tc>
                <a:tc>
                  <a:txBody>
                    <a:bodyPr/>
                    <a:lstStyle/>
                    <a:p>
                      <a:pPr marL="285750" indent="-285750">
                        <a:buFont typeface="Arial" panose="020B0604020202020204" pitchFamily="34" charset="0"/>
                        <a:buChar char="•"/>
                      </a:pPr>
                      <a:r>
                        <a:rPr kumimoji="1" lang="ja-JP" altLang="en-US" sz="1600" b="0" dirty="0" smtClean="0">
                          <a:latin typeface="+mn-ea"/>
                          <a:ea typeface="+mn-ea"/>
                        </a:rPr>
                        <a:t>利用回数が</a:t>
                      </a:r>
                      <a:r>
                        <a:rPr kumimoji="1" lang="en-US" altLang="ja-JP" sz="1600" b="0" dirty="0" smtClean="0">
                          <a:latin typeface="+mn-ea"/>
                          <a:ea typeface="+mn-ea"/>
                        </a:rPr>
                        <a:t>1</a:t>
                      </a:r>
                      <a:r>
                        <a:rPr kumimoji="1" lang="ja-JP" altLang="en-US" sz="1600" b="0" dirty="0" smtClean="0">
                          <a:latin typeface="+mn-ea"/>
                          <a:ea typeface="+mn-ea"/>
                        </a:rPr>
                        <a:t>回のみ</a:t>
                      </a:r>
                      <a:endParaRPr kumimoji="1" lang="en-US" altLang="ja-JP" sz="1600" b="0" dirty="0" smtClean="0">
                        <a:latin typeface="+mn-ea"/>
                        <a:ea typeface="+mn-ea"/>
                      </a:endParaRPr>
                    </a:p>
                    <a:p>
                      <a:pPr marL="285750" indent="-285750">
                        <a:buFont typeface="Arial" panose="020B0604020202020204" pitchFamily="34" charset="0"/>
                        <a:buChar char="•"/>
                      </a:pPr>
                      <a:r>
                        <a:rPr kumimoji="1" lang="ja-JP" altLang="en-US" sz="1600" b="0" dirty="0" smtClean="0">
                          <a:latin typeface="+mn-ea"/>
                          <a:ea typeface="+mn-ea"/>
                        </a:rPr>
                        <a:t>女性の利用割合が大きい</a:t>
                      </a:r>
                      <a:endParaRPr kumimoji="1" lang="en-US" altLang="ja-JP" sz="1600" b="0" dirty="0" smtClean="0">
                        <a:latin typeface="+mn-ea"/>
                        <a:ea typeface="+mn-ea"/>
                      </a:endParaRPr>
                    </a:p>
                    <a:p>
                      <a:pPr marL="285750" indent="-285750">
                        <a:buFont typeface="Arial" panose="020B0604020202020204" pitchFamily="34" charset="0"/>
                        <a:buChar char="•"/>
                      </a:pPr>
                      <a:r>
                        <a:rPr kumimoji="1" lang="ja-JP" altLang="en-US" sz="1600" b="0" dirty="0" smtClean="0">
                          <a:latin typeface="+mn-ea"/>
                          <a:ea typeface="+mn-ea"/>
                        </a:rPr>
                        <a:t>代売のみ利用している割合が大きい</a:t>
                      </a:r>
                      <a:endParaRPr kumimoji="1" lang="en-US" altLang="ja-JP" sz="1600" b="0" dirty="0" smtClean="0">
                        <a:latin typeface="+mn-ea"/>
                        <a:ea typeface="+mn-ea"/>
                      </a:endParaRPr>
                    </a:p>
                    <a:p>
                      <a:pPr marL="285750" indent="-285750">
                        <a:buFont typeface="Arial" panose="020B0604020202020204" pitchFamily="34" charset="0"/>
                        <a:buChar char="•"/>
                      </a:pPr>
                      <a:r>
                        <a:rPr kumimoji="1" lang="ja-JP" altLang="en-US" sz="1600" b="0" dirty="0" smtClean="0">
                          <a:latin typeface="+mn-ea"/>
                          <a:ea typeface="+mn-ea"/>
                        </a:rPr>
                        <a:t>地方での利用割合が大きい</a:t>
                      </a:r>
                      <a:endParaRPr kumimoji="1" lang="en-US" altLang="ja-JP" sz="1600" b="0" dirty="0" smtClean="0">
                        <a:latin typeface="+mn-ea"/>
                        <a:ea typeface="+mn-ea"/>
                      </a:endParaRPr>
                    </a:p>
                  </a:txBody>
                  <a:tcPr anchor="ctr"/>
                </a:tc>
                <a:tc>
                  <a:txBody>
                    <a:bodyPr/>
                    <a:lstStyle/>
                    <a:p>
                      <a:r>
                        <a:rPr kumimoji="1" lang="ja-JP" altLang="en-US" sz="1600" b="0" dirty="0" smtClean="0">
                          <a:latin typeface="+mn-ea"/>
                          <a:ea typeface="+mn-ea"/>
                        </a:rPr>
                        <a:t>一見顧客</a:t>
                      </a:r>
                      <a:endParaRPr kumimoji="1" lang="ja-JP" altLang="en-US" sz="1600" b="0" dirty="0">
                        <a:latin typeface="+mn-ea"/>
                        <a:ea typeface="+mn-ea"/>
                      </a:endParaRPr>
                    </a:p>
                  </a:txBody>
                  <a:tcPr anchor="ctr"/>
                </a:tc>
                <a:extLst>
                  <a:ext uri="{0D108BD9-81ED-4DB2-BD59-A6C34878D82A}">
                    <a16:rowId xmlns:a16="http://schemas.microsoft.com/office/drawing/2014/main" val="1166361418"/>
                  </a:ext>
                </a:extLst>
              </a:tr>
              <a:tr h="691699">
                <a:tc>
                  <a:txBody>
                    <a:bodyPr/>
                    <a:lstStyle/>
                    <a:p>
                      <a:r>
                        <a:rPr kumimoji="1" lang="en-US" altLang="ja-JP" sz="1600" b="0" dirty="0" smtClean="0">
                          <a:latin typeface="+mn-ea"/>
                          <a:ea typeface="+mn-ea"/>
                        </a:rPr>
                        <a:t>2</a:t>
                      </a:r>
                      <a:endParaRPr kumimoji="1" lang="ja-JP" altLang="en-US" sz="1600" b="0" dirty="0">
                        <a:latin typeface="+mn-ea"/>
                        <a:ea typeface="+mn-ea"/>
                      </a:endParaRPr>
                    </a:p>
                  </a:txBody>
                  <a:tcPr anchor="ctr"/>
                </a:tc>
                <a:tc>
                  <a:txBody>
                    <a:bodyPr/>
                    <a:lstStyle/>
                    <a:p>
                      <a:pPr algn="r" fontAlgn="ctr"/>
                      <a:r>
                        <a:rPr lang="en-US" altLang="ja-JP" sz="1600" b="0" i="0" u="none" strike="noStrike">
                          <a:solidFill>
                            <a:srgbClr val="000000"/>
                          </a:solidFill>
                          <a:effectLst/>
                          <a:latin typeface="+mn-ea"/>
                          <a:ea typeface="+mn-ea"/>
                        </a:rPr>
                        <a:t>309,221</a:t>
                      </a:r>
                    </a:p>
                  </a:txBody>
                  <a:tcPr marL="0" marR="0" marT="0" marB="0" anchor="ctr"/>
                </a:tc>
                <a:tc>
                  <a:txBody>
                    <a:bodyPr/>
                    <a:lstStyle/>
                    <a:p>
                      <a:pPr algn="r" fontAlgn="ctr"/>
                      <a:r>
                        <a:rPr lang="en-US" altLang="ja-JP" sz="1600" b="0" i="0" u="none" strike="noStrike" dirty="0">
                          <a:solidFill>
                            <a:srgbClr val="000000"/>
                          </a:solidFill>
                          <a:effectLst/>
                          <a:latin typeface="+mn-ea"/>
                          <a:ea typeface="+mn-ea"/>
                        </a:rPr>
                        <a:t>20.4 </a:t>
                      </a:r>
                    </a:p>
                  </a:txBody>
                  <a:tcPr marL="0" marR="0" marT="0" marB="0" anchor="ctr"/>
                </a:tc>
                <a:tc>
                  <a:txBody>
                    <a:bodyPr/>
                    <a:lstStyle/>
                    <a:p>
                      <a:pPr algn="r" fontAlgn="ctr"/>
                      <a:r>
                        <a:rPr lang="en-US" altLang="ja-JP" sz="1600" b="0" i="0" u="none" strike="noStrike" dirty="0" smtClean="0">
                          <a:solidFill>
                            <a:srgbClr val="000000"/>
                          </a:solidFill>
                          <a:effectLst/>
                          <a:latin typeface="+mn-ea"/>
                          <a:ea typeface="+mn-ea"/>
                        </a:rPr>
                        <a:t>11,157 </a:t>
                      </a:r>
                      <a:endParaRPr lang="en-US" altLang="ja-JP" sz="1600" b="0" i="0" u="none" strike="noStrike" dirty="0">
                        <a:solidFill>
                          <a:srgbClr val="000000"/>
                        </a:solidFill>
                        <a:effectLst/>
                        <a:latin typeface="+mn-ea"/>
                        <a:ea typeface="+mn-ea"/>
                      </a:endParaRPr>
                    </a:p>
                  </a:txBody>
                  <a:tcPr marL="0" marR="0" marT="0" marB="0" anchor="ctr">
                    <a:solidFill>
                      <a:schemeClr val="tx1"/>
                    </a:solidFill>
                  </a:tcPr>
                </a:tc>
                <a:tc>
                  <a:txBody>
                    <a:bodyPr/>
                    <a:lstStyle/>
                    <a:p>
                      <a:pPr algn="r" fontAlgn="ctr"/>
                      <a:r>
                        <a:rPr lang="en-US" altLang="ja-JP" sz="1600" b="0" i="0" u="none" strike="noStrike" dirty="0" smtClean="0">
                          <a:solidFill>
                            <a:srgbClr val="000000"/>
                          </a:solidFill>
                          <a:effectLst/>
                          <a:latin typeface="+mn-ea"/>
                          <a:ea typeface="+mn-ea"/>
                        </a:rPr>
                        <a:t>16.6</a:t>
                      </a:r>
                      <a:endParaRPr lang="en-US" altLang="ja-JP" sz="1600" b="0" i="0" u="none" strike="noStrike" dirty="0">
                        <a:solidFill>
                          <a:srgbClr val="000000"/>
                        </a:solidFill>
                        <a:effectLst/>
                        <a:latin typeface="+mn-ea"/>
                        <a:ea typeface="+mn-ea"/>
                      </a:endParaRPr>
                    </a:p>
                  </a:txBody>
                  <a:tcPr marL="0" marR="0" marT="0" marB="0" anchor="ctr"/>
                </a:tc>
                <a:tc>
                  <a:txBody>
                    <a:bodyPr/>
                    <a:lstStyle/>
                    <a:p>
                      <a:pPr marL="285750" marR="0" lvl="0" indent="-285750" algn="l" defTabSz="49773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dirty="0" smtClean="0">
                          <a:latin typeface="+mn-ea"/>
                          <a:ea typeface="+mn-ea"/>
                        </a:rPr>
                        <a:t>利用金額合計が約</a:t>
                      </a:r>
                      <a:r>
                        <a:rPr kumimoji="1" lang="en-US" altLang="ja-JP" sz="1600" b="0" dirty="0" smtClean="0">
                          <a:solidFill>
                            <a:srgbClr val="FF0000"/>
                          </a:solidFill>
                          <a:latin typeface="+mn-ea"/>
                          <a:ea typeface="+mn-ea"/>
                        </a:rPr>
                        <a:t>67,000</a:t>
                      </a:r>
                      <a:r>
                        <a:rPr kumimoji="1" lang="ja-JP" altLang="en-US" sz="1600" b="0" dirty="0" smtClean="0">
                          <a:latin typeface="+mn-ea"/>
                          <a:ea typeface="+mn-ea"/>
                        </a:rPr>
                        <a:t>円未満</a:t>
                      </a:r>
                      <a:endParaRPr kumimoji="1" lang="en-US" altLang="ja-JP" sz="1600" b="0" dirty="0" smtClean="0">
                        <a:latin typeface="+mn-ea"/>
                        <a:ea typeface="+mn-ea"/>
                      </a:endParaRPr>
                    </a:p>
                    <a:p>
                      <a:pPr marL="285750" indent="-285750">
                        <a:buFont typeface="Arial" panose="020B0604020202020204" pitchFamily="34" charset="0"/>
                        <a:buChar char="•"/>
                      </a:pPr>
                      <a:r>
                        <a:rPr kumimoji="1" lang="ja-JP" altLang="en-US" sz="1600" b="0" dirty="0" smtClean="0">
                          <a:latin typeface="+mn-ea"/>
                          <a:ea typeface="+mn-ea"/>
                        </a:rPr>
                        <a:t>年齢層が若い</a:t>
                      </a:r>
                      <a:endParaRPr kumimoji="1" lang="en-US" altLang="ja-JP" sz="1600" b="0" dirty="0" smtClean="0">
                        <a:latin typeface="+mn-ea"/>
                        <a:ea typeface="+mn-ea"/>
                      </a:endParaRPr>
                    </a:p>
                  </a:txBody>
                  <a:tcPr anchor="ctr"/>
                </a:tc>
                <a:tc>
                  <a:txBody>
                    <a:bodyPr/>
                    <a:lstStyle/>
                    <a:p>
                      <a:r>
                        <a:rPr kumimoji="1" lang="ja-JP" altLang="en-US" sz="1600" b="0" dirty="0" smtClean="0">
                          <a:latin typeface="+mn-ea"/>
                          <a:ea typeface="+mn-ea"/>
                        </a:rPr>
                        <a:t>潜在顧客</a:t>
                      </a:r>
                      <a:endParaRPr kumimoji="1" lang="ja-JP" altLang="en-US" sz="1600" b="0" dirty="0">
                        <a:latin typeface="+mn-ea"/>
                        <a:ea typeface="+mn-ea"/>
                      </a:endParaRPr>
                    </a:p>
                  </a:txBody>
                  <a:tcPr anchor="ctr"/>
                </a:tc>
                <a:extLst>
                  <a:ext uri="{0D108BD9-81ED-4DB2-BD59-A6C34878D82A}">
                    <a16:rowId xmlns:a16="http://schemas.microsoft.com/office/drawing/2014/main" val="464314764"/>
                  </a:ext>
                </a:extLst>
              </a:tr>
              <a:tr h="691699">
                <a:tc>
                  <a:txBody>
                    <a:bodyPr/>
                    <a:lstStyle/>
                    <a:p>
                      <a:r>
                        <a:rPr kumimoji="1" lang="en-US" altLang="ja-JP" sz="1600" b="0" dirty="0" smtClean="0">
                          <a:latin typeface="+mn-ea"/>
                          <a:ea typeface="+mn-ea"/>
                        </a:rPr>
                        <a:t>3</a:t>
                      </a:r>
                      <a:endParaRPr kumimoji="1" lang="ja-JP" altLang="en-US" sz="1600" b="0" dirty="0">
                        <a:latin typeface="+mn-ea"/>
                        <a:ea typeface="+mn-ea"/>
                      </a:endParaRPr>
                    </a:p>
                  </a:txBody>
                  <a:tcPr anchor="ctr"/>
                </a:tc>
                <a:tc>
                  <a:txBody>
                    <a:bodyPr/>
                    <a:lstStyle/>
                    <a:p>
                      <a:pPr algn="r" fontAlgn="ctr"/>
                      <a:r>
                        <a:rPr lang="en-US" altLang="ja-JP" sz="1600" b="0" i="0" u="none" strike="noStrike">
                          <a:solidFill>
                            <a:srgbClr val="000000"/>
                          </a:solidFill>
                          <a:effectLst/>
                          <a:latin typeface="+mn-ea"/>
                          <a:ea typeface="+mn-ea"/>
                        </a:rPr>
                        <a:t>215,552</a:t>
                      </a:r>
                    </a:p>
                  </a:txBody>
                  <a:tcPr marL="0" marR="0" marT="0" marB="0" anchor="ctr"/>
                </a:tc>
                <a:tc>
                  <a:txBody>
                    <a:bodyPr/>
                    <a:lstStyle/>
                    <a:p>
                      <a:pPr algn="r" fontAlgn="ctr"/>
                      <a:r>
                        <a:rPr lang="en-US" altLang="ja-JP" sz="1600" b="0" i="0" u="none" strike="noStrike">
                          <a:solidFill>
                            <a:srgbClr val="000000"/>
                          </a:solidFill>
                          <a:effectLst/>
                          <a:latin typeface="+mn-ea"/>
                          <a:ea typeface="+mn-ea"/>
                        </a:rPr>
                        <a:t>14.2 </a:t>
                      </a:r>
                    </a:p>
                  </a:txBody>
                  <a:tcPr marL="0" marR="0" marT="0" marB="0" anchor="ctr"/>
                </a:tc>
                <a:tc>
                  <a:txBody>
                    <a:bodyPr/>
                    <a:lstStyle/>
                    <a:p>
                      <a:pPr algn="r" fontAlgn="ctr"/>
                      <a:r>
                        <a:rPr lang="en-US" altLang="ja-JP" sz="1600" b="0" i="0" u="none" strike="noStrike" dirty="0" smtClean="0">
                          <a:solidFill>
                            <a:srgbClr val="000000"/>
                          </a:solidFill>
                          <a:effectLst/>
                          <a:latin typeface="+mn-ea"/>
                          <a:ea typeface="+mn-ea"/>
                        </a:rPr>
                        <a:t>8,103 </a:t>
                      </a:r>
                      <a:endParaRPr lang="en-US" altLang="ja-JP" sz="1600" b="0" i="0" u="none" strike="noStrike" dirty="0">
                        <a:solidFill>
                          <a:srgbClr val="000000"/>
                        </a:solidFill>
                        <a:effectLst/>
                        <a:latin typeface="+mn-ea"/>
                        <a:ea typeface="+mn-ea"/>
                      </a:endParaRPr>
                    </a:p>
                  </a:txBody>
                  <a:tcPr marL="0" marR="0" marT="0" marB="0" anchor="ctr">
                    <a:solidFill>
                      <a:schemeClr val="tx1"/>
                    </a:solidFill>
                  </a:tcPr>
                </a:tc>
                <a:tc>
                  <a:txBody>
                    <a:bodyPr/>
                    <a:lstStyle/>
                    <a:p>
                      <a:pPr algn="r" fontAlgn="ctr"/>
                      <a:r>
                        <a:rPr lang="en-US" altLang="ja-JP" sz="1600" b="0" i="0" u="none" strike="noStrike" dirty="0" smtClean="0">
                          <a:solidFill>
                            <a:srgbClr val="000000"/>
                          </a:solidFill>
                          <a:effectLst/>
                          <a:latin typeface="+mn-ea"/>
                          <a:ea typeface="+mn-ea"/>
                        </a:rPr>
                        <a:t>12.0</a:t>
                      </a:r>
                      <a:endParaRPr lang="en-US" altLang="ja-JP" sz="1600" b="0" i="0" u="none" strike="noStrike" dirty="0">
                        <a:solidFill>
                          <a:srgbClr val="000000"/>
                        </a:solidFill>
                        <a:effectLst/>
                        <a:latin typeface="+mn-ea"/>
                        <a:ea typeface="+mn-ea"/>
                      </a:endParaRPr>
                    </a:p>
                  </a:txBody>
                  <a:tcPr marL="0" marR="0" marT="0" marB="0" anchor="ctr"/>
                </a:tc>
                <a:tc>
                  <a:txBody>
                    <a:bodyPr/>
                    <a:lstStyle/>
                    <a:p>
                      <a:pPr marL="285750" indent="-285750">
                        <a:buFont typeface="Arial" panose="020B0604020202020204" pitchFamily="34" charset="0"/>
                        <a:buChar char="•"/>
                      </a:pPr>
                      <a:r>
                        <a:rPr kumimoji="1" lang="ja-JP" altLang="en-US" sz="1600" b="0" dirty="0" smtClean="0">
                          <a:latin typeface="+mn-ea"/>
                          <a:ea typeface="+mn-ea"/>
                        </a:rPr>
                        <a:t>最新利用日からの日数が約</a:t>
                      </a:r>
                      <a:r>
                        <a:rPr kumimoji="1" lang="en-US" altLang="ja-JP" sz="1600" b="0" dirty="0" smtClean="0">
                          <a:solidFill>
                            <a:srgbClr val="FF0000"/>
                          </a:solidFill>
                          <a:latin typeface="+mn-ea"/>
                          <a:ea typeface="+mn-ea"/>
                        </a:rPr>
                        <a:t>453</a:t>
                      </a:r>
                      <a:r>
                        <a:rPr kumimoji="1" lang="ja-JP" altLang="en-US" sz="1600" b="0" dirty="0" smtClean="0">
                          <a:latin typeface="+mn-ea"/>
                          <a:ea typeface="+mn-ea"/>
                        </a:rPr>
                        <a:t>日（</a:t>
                      </a:r>
                      <a:r>
                        <a:rPr kumimoji="1" lang="en-US" altLang="ja-JP" sz="1600" b="0" dirty="0" smtClean="0">
                          <a:latin typeface="+mn-ea"/>
                          <a:ea typeface="+mn-ea"/>
                        </a:rPr>
                        <a:t>1</a:t>
                      </a:r>
                      <a:r>
                        <a:rPr kumimoji="1" lang="ja-JP" altLang="en-US" sz="1600" b="0" dirty="0" smtClean="0">
                          <a:latin typeface="+mn-ea"/>
                          <a:ea typeface="+mn-ea"/>
                        </a:rPr>
                        <a:t>年）以上</a:t>
                      </a:r>
                      <a:endParaRPr kumimoji="1" lang="en-US" altLang="ja-JP" sz="1600" b="0" dirty="0" smtClean="0">
                        <a:latin typeface="+mn-ea"/>
                        <a:ea typeface="+mn-ea"/>
                      </a:endParaRPr>
                    </a:p>
                  </a:txBody>
                  <a:tcPr anchor="ctr"/>
                </a:tc>
                <a:tc>
                  <a:txBody>
                    <a:bodyPr/>
                    <a:lstStyle/>
                    <a:p>
                      <a:r>
                        <a:rPr kumimoji="1" lang="ja-JP" altLang="en-US" sz="1600" b="0" dirty="0" smtClean="0">
                          <a:latin typeface="+mn-ea"/>
                          <a:ea typeface="+mn-ea"/>
                        </a:rPr>
                        <a:t>休眠顧客</a:t>
                      </a:r>
                      <a:endParaRPr kumimoji="1" lang="ja-JP" altLang="en-US" sz="1600" b="0" dirty="0">
                        <a:latin typeface="+mn-ea"/>
                        <a:ea typeface="+mn-ea"/>
                      </a:endParaRPr>
                    </a:p>
                  </a:txBody>
                  <a:tcPr anchor="ctr"/>
                </a:tc>
                <a:extLst>
                  <a:ext uri="{0D108BD9-81ED-4DB2-BD59-A6C34878D82A}">
                    <a16:rowId xmlns:a16="http://schemas.microsoft.com/office/drawing/2014/main" val="137273162"/>
                  </a:ext>
                </a:extLst>
              </a:tr>
              <a:tr h="982940">
                <a:tc>
                  <a:txBody>
                    <a:bodyPr/>
                    <a:lstStyle/>
                    <a:p>
                      <a:r>
                        <a:rPr kumimoji="1" lang="en-US" altLang="ja-JP" sz="1600" b="0" dirty="0" smtClean="0">
                          <a:latin typeface="+mn-ea"/>
                          <a:ea typeface="+mn-ea"/>
                        </a:rPr>
                        <a:t>4</a:t>
                      </a:r>
                      <a:endParaRPr kumimoji="1" lang="ja-JP" altLang="en-US" sz="1600" b="0" dirty="0">
                        <a:latin typeface="+mn-ea"/>
                        <a:ea typeface="+mn-ea"/>
                      </a:endParaRPr>
                    </a:p>
                  </a:txBody>
                  <a:tcPr anchor="ctr"/>
                </a:tc>
                <a:tc>
                  <a:txBody>
                    <a:bodyPr/>
                    <a:lstStyle/>
                    <a:p>
                      <a:pPr algn="r" fontAlgn="ctr"/>
                      <a:r>
                        <a:rPr lang="en-US" altLang="ja-JP" sz="1600" b="0" i="0" u="none" strike="noStrike" dirty="0">
                          <a:solidFill>
                            <a:srgbClr val="000000"/>
                          </a:solidFill>
                          <a:effectLst/>
                          <a:latin typeface="+mn-ea"/>
                          <a:ea typeface="+mn-ea"/>
                        </a:rPr>
                        <a:t>173,764</a:t>
                      </a:r>
                    </a:p>
                  </a:txBody>
                  <a:tcPr marL="0" marR="0" marT="0" marB="0" anchor="ctr"/>
                </a:tc>
                <a:tc>
                  <a:txBody>
                    <a:bodyPr/>
                    <a:lstStyle/>
                    <a:p>
                      <a:pPr algn="r" fontAlgn="ctr"/>
                      <a:r>
                        <a:rPr lang="en-US" altLang="ja-JP" sz="1600" b="0" i="0" u="none" strike="noStrike">
                          <a:solidFill>
                            <a:srgbClr val="000000"/>
                          </a:solidFill>
                          <a:effectLst/>
                          <a:latin typeface="+mn-ea"/>
                          <a:ea typeface="+mn-ea"/>
                        </a:rPr>
                        <a:t>11.4 </a:t>
                      </a:r>
                    </a:p>
                  </a:txBody>
                  <a:tcPr marL="0" marR="0" marT="0" marB="0" anchor="ctr"/>
                </a:tc>
                <a:tc>
                  <a:txBody>
                    <a:bodyPr/>
                    <a:lstStyle/>
                    <a:p>
                      <a:pPr algn="r" fontAlgn="ctr"/>
                      <a:r>
                        <a:rPr lang="en-US" altLang="ja-JP" sz="1600" b="0" i="0" u="none" strike="noStrike" dirty="0" smtClean="0">
                          <a:solidFill>
                            <a:srgbClr val="000000"/>
                          </a:solidFill>
                          <a:effectLst/>
                          <a:latin typeface="+mn-ea"/>
                          <a:ea typeface="+mn-ea"/>
                        </a:rPr>
                        <a:t>23,281 </a:t>
                      </a:r>
                      <a:endParaRPr lang="en-US" altLang="ja-JP" sz="1600" b="0" i="0" u="none" strike="noStrike" dirty="0">
                        <a:solidFill>
                          <a:srgbClr val="000000"/>
                        </a:solidFill>
                        <a:effectLst/>
                        <a:latin typeface="+mn-ea"/>
                        <a:ea typeface="+mn-ea"/>
                      </a:endParaRPr>
                    </a:p>
                  </a:txBody>
                  <a:tcPr marL="0" marR="0" marT="0" marB="0" anchor="ctr">
                    <a:solidFill>
                      <a:schemeClr val="tx1"/>
                    </a:solidFill>
                  </a:tcPr>
                </a:tc>
                <a:tc>
                  <a:txBody>
                    <a:bodyPr/>
                    <a:lstStyle/>
                    <a:p>
                      <a:pPr algn="r" fontAlgn="ctr"/>
                      <a:r>
                        <a:rPr lang="en-US" altLang="ja-JP" sz="1600" b="0" i="0" u="none" strike="noStrike" dirty="0" smtClean="0">
                          <a:solidFill>
                            <a:srgbClr val="000000"/>
                          </a:solidFill>
                          <a:effectLst/>
                          <a:latin typeface="+mn-ea"/>
                          <a:ea typeface="+mn-ea"/>
                        </a:rPr>
                        <a:t>34.6</a:t>
                      </a:r>
                      <a:endParaRPr lang="en-US" altLang="ja-JP" sz="1600" b="0" i="0" u="none" strike="noStrike" dirty="0">
                        <a:solidFill>
                          <a:srgbClr val="000000"/>
                        </a:solidFill>
                        <a:effectLst/>
                        <a:latin typeface="+mn-ea"/>
                        <a:ea typeface="+mn-ea"/>
                      </a:endParaRPr>
                    </a:p>
                  </a:txBody>
                  <a:tcPr marL="0" marR="0" marT="0" marB="0" anchor="ctr"/>
                </a:tc>
                <a:tc>
                  <a:txBody>
                    <a:bodyPr/>
                    <a:lstStyle/>
                    <a:p>
                      <a:pPr marL="285750" indent="-285750">
                        <a:buFont typeface="Arial" panose="020B0604020202020204" pitchFamily="34" charset="0"/>
                        <a:buChar char="•"/>
                      </a:pPr>
                      <a:r>
                        <a:rPr kumimoji="1" lang="ja-JP" altLang="en-US" sz="1600" b="0" dirty="0" smtClean="0">
                          <a:latin typeface="+mn-ea"/>
                          <a:ea typeface="+mn-ea"/>
                        </a:rPr>
                        <a:t>利用金額合計が約</a:t>
                      </a:r>
                      <a:r>
                        <a:rPr kumimoji="1" lang="en-US" altLang="ja-JP" sz="1600" b="0" dirty="0" smtClean="0">
                          <a:solidFill>
                            <a:srgbClr val="FF0000"/>
                          </a:solidFill>
                          <a:latin typeface="+mn-ea"/>
                          <a:ea typeface="+mn-ea"/>
                        </a:rPr>
                        <a:t>67,000</a:t>
                      </a:r>
                      <a:r>
                        <a:rPr kumimoji="1" lang="ja-JP" altLang="en-US" sz="1600" b="0" dirty="0" smtClean="0">
                          <a:latin typeface="+mn-ea"/>
                          <a:ea typeface="+mn-ea"/>
                        </a:rPr>
                        <a:t>円以上、かつ、利用回数が約</a:t>
                      </a:r>
                      <a:r>
                        <a:rPr kumimoji="1" lang="en-US" altLang="ja-JP" sz="1600" b="0" dirty="0" smtClean="0">
                          <a:solidFill>
                            <a:srgbClr val="FF0000"/>
                          </a:solidFill>
                          <a:latin typeface="+mn-ea"/>
                          <a:ea typeface="+mn-ea"/>
                        </a:rPr>
                        <a:t>20</a:t>
                      </a:r>
                      <a:r>
                        <a:rPr kumimoji="1" lang="ja-JP" altLang="en-US" sz="1600" b="0" dirty="0" smtClean="0">
                          <a:latin typeface="+mn-ea"/>
                          <a:ea typeface="+mn-ea"/>
                        </a:rPr>
                        <a:t>回未満</a:t>
                      </a:r>
                      <a:endParaRPr kumimoji="1" lang="en-US" altLang="ja-JP" sz="1600" b="0" dirty="0" smtClean="0">
                        <a:latin typeface="+mn-ea"/>
                        <a:ea typeface="+mn-ea"/>
                      </a:endParaRPr>
                    </a:p>
                    <a:p>
                      <a:pPr marL="285750" indent="-285750">
                        <a:buFont typeface="Arial" panose="020B0604020202020204" pitchFamily="34" charset="0"/>
                        <a:buChar char="•"/>
                      </a:pPr>
                      <a:r>
                        <a:rPr kumimoji="1" lang="ja-JP" altLang="en-US" sz="1600" b="0" dirty="0" smtClean="0">
                          <a:latin typeface="+mn-ea"/>
                          <a:ea typeface="+mn-ea"/>
                        </a:rPr>
                        <a:t>代売をよく利用している</a:t>
                      </a:r>
                      <a:endParaRPr kumimoji="1" lang="en-US" altLang="ja-JP" sz="1600" b="0" dirty="0" smtClean="0">
                        <a:latin typeface="+mn-ea"/>
                        <a:ea typeface="+mn-ea"/>
                      </a:endParaRPr>
                    </a:p>
                  </a:txBody>
                  <a:tcPr anchor="ctr"/>
                </a:tc>
                <a:tc>
                  <a:txBody>
                    <a:bodyPr/>
                    <a:lstStyle/>
                    <a:p>
                      <a:r>
                        <a:rPr kumimoji="1" lang="ja-JP" altLang="en-US" sz="1600" b="0" dirty="0" smtClean="0">
                          <a:latin typeface="+mn-ea"/>
                          <a:ea typeface="+mn-ea"/>
                        </a:rPr>
                        <a:t>リピート顧客</a:t>
                      </a:r>
                      <a:endParaRPr kumimoji="1" lang="ja-JP" altLang="en-US" sz="1600" b="0" dirty="0">
                        <a:latin typeface="+mn-ea"/>
                        <a:ea typeface="+mn-ea"/>
                      </a:endParaRPr>
                    </a:p>
                  </a:txBody>
                  <a:tcPr anchor="ctr"/>
                </a:tc>
                <a:extLst>
                  <a:ext uri="{0D108BD9-81ED-4DB2-BD59-A6C34878D82A}">
                    <a16:rowId xmlns:a16="http://schemas.microsoft.com/office/drawing/2014/main" val="2471171279"/>
                  </a:ext>
                </a:extLst>
              </a:tr>
              <a:tr h="560073">
                <a:tc>
                  <a:txBody>
                    <a:bodyPr/>
                    <a:lstStyle/>
                    <a:p>
                      <a:r>
                        <a:rPr kumimoji="1" lang="en-US" altLang="ja-JP" sz="1600" b="0" dirty="0" smtClean="0">
                          <a:latin typeface="+mn-ea"/>
                          <a:ea typeface="+mn-ea"/>
                        </a:rPr>
                        <a:t>5</a:t>
                      </a:r>
                      <a:endParaRPr kumimoji="1" lang="ja-JP" altLang="en-US" sz="1600" b="0" dirty="0">
                        <a:latin typeface="+mn-ea"/>
                        <a:ea typeface="+mn-ea"/>
                      </a:endParaRPr>
                    </a:p>
                  </a:txBody>
                  <a:tcPr anchor="ctr"/>
                </a:tc>
                <a:tc>
                  <a:txBody>
                    <a:bodyPr/>
                    <a:lstStyle/>
                    <a:p>
                      <a:pPr algn="r" fontAlgn="ctr"/>
                      <a:r>
                        <a:rPr lang="en-US" altLang="ja-JP" sz="1600" b="0" i="0" u="none" strike="noStrike" dirty="0">
                          <a:solidFill>
                            <a:srgbClr val="000000"/>
                          </a:solidFill>
                          <a:effectLst/>
                          <a:latin typeface="+mn-ea"/>
                          <a:ea typeface="+mn-ea"/>
                        </a:rPr>
                        <a:t>24,178</a:t>
                      </a:r>
                    </a:p>
                  </a:txBody>
                  <a:tcPr marL="0" marR="0" marT="0" marB="0" anchor="ctr"/>
                </a:tc>
                <a:tc>
                  <a:txBody>
                    <a:bodyPr/>
                    <a:lstStyle/>
                    <a:p>
                      <a:pPr algn="r" fontAlgn="ctr"/>
                      <a:r>
                        <a:rPr lang="en-US" altLang="ja-JP" sz="1600" b="0" i="0" u="none" strike="noStrike">
                          <a:solidFill>
                            <a:srgbClr val="000000"/>
                          </a:solidFill>
                          <a:effectLst/>
                          <a:latin typeface="+mn-ea"/>
                          <a:ea typeface="+mn-ea"/>
                        </a:rPr>
                        <a:t>1.6 </a:t>
                      </a:r>
                    </a:p>
                  </a:txBody>
                  <a:tcPr marL="0" marR="0" marT="0" marB="0" anchor="ctr"/>
                </a:tc>
                <a:tc>
                  <a:txBody>
                    <a:bodyPr/>
                    <a:lstStyle/>
                    <a:p>
                      <a:pPr algn="r" fontAlgn="ctr"/>
                      <a:r>
                        <a:rPr lang="en-US" altLang="ja-JP" sz="1600" b="0" i="0" u="none" strike="noStrike" dirty="0" smtClean="0">
                          <a:solidFill>
                            <a:srgbClr val="000000"/>
                          </a:solidFill>
                          <a:effectLst/>
                          <a:latin typeface="+mn-ea"/>
                          <a:ea typeface="+mn-ea"/>
                        </a:rPr>
                        <a:t>9,871 </a:t>
                      </a:r>
                      <a:endParaRPr lang="en-US" altLang="ja-JP" sz="1600" b="0" i="0" u="none" strike="noStrike" dirty="0">
                        <a:solidFill>
                          <a:srgbClr val="000000"/>
                        </a:solidFill>
                        <a:effectLst/>
                        <a:latin typeface="+mn-ea"/>
                        <a:ea typeface="+mn-ea"/>
                      </a:endParaRPr>
                    </a:p>
                  </a:txBody>
                  <a:tcPr marL="0" marR="0" marT="0" marB="0" anchor="ctr">
                    <a:solidFill>
                      <a:schemeClr val="tx1"/>
                    </a:solidFill>
                  </a:tcPr>
                </a:tc>
                <a:tc>
                  <a:txBody>
                    <a:bodyPr/>
                    <a:lstStyle/>
                    <a:p>
                      <a:pPr algn="r" fontAlgn="ctr"/>
                      <a:r>
                        <a:rPr lang="en-US" altLang="ja-JP" sz="1600" b="0" i="0" u="none" strike="noStrike" dirty="0" smtClean="0">
                          <a:solidFill>
                            <a:srgbClr val="000000"/>
                          </a:solidFill>
                          <a:effectLst/>
                          <a:latin typeface="+mn-ea"/>
                          <a:ea typeface="+mn-ea"/>
                        </a:rPr>
                        <a:t>14.7</a:t>
                      </a:r>
                      <a:endParaRPr lang="en-US" altLang="ja-JP" sz="1600" b="0" i="0" u="none" strike="noStrike" dirty="0">
                        <a:solidFill>
                          <a:srgbClr val="000000"/>
                        </a:solidFill>
                        <a:effectLst/>
                        <a:latin typeface="+mn-ea"/>
                        <a:ea typeface="+mn-ea"/>
                      </a:endParaRPr>
                    </a:p>
                  </a:txBody>
                  <a:tcPr marL="0" marR="0" marT="0" marB="0" anchor="ctr"/>
                </a:tc>
                <a:tc>
                  <a:txBody>
                    <a:bodyPr/>
                    <a:lstStyle/>
                    <a:p>
                      <a:pPr marL="285750" marR="0" lvl="0" indent="-285750" algn="l" defTabSz="49773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dirty="0" smtClean="0">
                          <a:latin typeface="+mn-ea"/>
                          <a:ea typeface="+mn-ea"/>
                        </a:rPr>
                        <a:t>利用回数が約</a:t>
                      </a:r>
                      <a:r>
                        <a:rPr kumimoji="1" lang="en-US" altLang="ja-JP" sz="1600" b="0" dirty="0" smtClean="0">
                          <a:solidFill>
                            <a:srgbClr val="FF0000"/>
                          </a:solidFill>
                          <a:latin typeface="+mn-ea"/>
                          <a:ea typeface="+mn-ea"/>
                        </a:rPr>
                        <a:t>20</a:t>
                      </a:r>
                      <a:r>
                        <a:rPr kumimoji="1" lang="ja-JP" altLang="en-US" sz="1600" b="0" dirty="0" smtClean="0">
                          <a:latin typeface="+mn-ea"/>
                          <a:ea typeface="+mn-ea"/>
                        </a:rPr>
                        <a:t>回以上</a:t>
                      </a:r>
                      <a:r>
                        <a:rPr kumimoji="1" lang="en-US" altLang="ja-JP" sz="1600" b="0" dirty="0" smtClean="0">
                          <a:solidFill>
                            <a:srgbClr val="FF0000"/>
                          </a:solidFill>
                          <a:latin typeface="+mn-ea"/>
                          <a:ea typeface="+mn-ea"/>
                        </a:rPr>
                        <a:t>69</a:t>
                      </a:r>
                      <a:r>
                        <a:rPr kumimoji="1" lang="ja-JP" altLang="en-US" sz="1600" b="0" dirty="0" smtClean="0">
                          <a:latin typeface="+mn-ea"/>
                          <a:ea typeface="+mn-ea"/>
                        </a:rPr>
                        <a:t>回未満</a:t>
                      </a:r>
                      <a:endParaRPr kumimoji="1" lang="en-US" altLang="ja-JP" sz="1600" b="0" dirty="0" smtClean="0">
                        <a:latin typeface="+mn-ea"/>
                        <a:ea typeface="+mn-ea"/>
                      </a:endParaRPr>
                    </a:p>
                  </a:txBody>
                  <a:tcPr anchor="ctr"/>
                </a:tc>
                <a:tc>
                  <a:txBody>
                    <a:bodyPr/>
                    <a:lstStyle/>
                    <a:p>
                      <a:r>
                        <a:rPr kumimoji="1" lang="ja-JP" altLang="en-US" sz="1600" b="0" dirty="0" smtClean="0">
                          <a:latin typeface="+mn-ea"/>
                          <a:ea typeface="+mn-ea"/>
                        </a:rPr>
                        <a:t>優良顧客</a:t>
                      </a:r>
                      <a:endParaRPr kumimoji="1" lang="ja-JP" altLang="en-US" sz="1600" b="0" dirty="0">
                        <a:latin typeface="+mn-ea"/>
                        <a:ea typeface="+mn-ea"/>
                      </a:endParaRPr>
                    </a:p>
                  </a:txBody>
                  <a:tcPr anchor="ctr"/>
                </a:tc>
                <a:extLst>
                  <a:ext uri="{0D108BD9-81ED-4DB2-BD59-A6C34878D82A}">
                    <a16:rowId xmlns:a16="http://schemas.microsoft.com/office/drawing/2014/main" val="2805265022"/>
                  </a:ext>
                </a:extLst>
              </a:tr>
              <a:tr h="400458">
                <a:tc>
                  <a:txBody>
                    <a:bodyPr/>
                    <a:lstStyle/>
                    <a:p>
                      <a:r>
                        <a:rPr kumimoji="1" lang="en-US" altLang="ja-JP" sz="1600" b="0" dirty="0" smtClean="0">
                          <a:latin typeface="+mn-ea"/>
                          <a:ea typeface="+mn-ea"/>
                        </a:rPr>
                        <a:t>6</a:t>
                      </a:r>
                      <a:endParaRPr kumimoji="1" lang="ja-JP" altLang="en-US" sz="1600" b="0" dirty="0">
                        <a:latin typeface="+mn-ea"/>
                        <a:ea typeface="+mn-ea"/>
                      </a:endParaRPr>
                    </a:p>
                  </a:txBody>
                  <a:tcPr anchor="ctr"/>
                </a:tc>
                <a:tc>
                  <a:txBody>
                    <a:bodyPr/>
                    <a:lstStyle/>
                    <a:p>
                      <a:pPr algn="r" fontAlgn="ctr"/>
                      <a:r>
                        <a:rPr lang="en-US" altLang="ja-JP" sz="1600" b="0" i="0" u="none" strike="noStrike" dirty="0">
                          <a:solidFill>
                            <a:srgbClr val="000000"/>
                          </a:solidFill>
                          <a:effectLst/>
                          <a:latin typeface="+mn-ea"/>
                          <a:ea typeface="+mn-ea"/>
                        </a:rPr>
                        <a:t>2,182</a:t>
                      </a:r>
                    </a:p>
                  </a:txBody>
                  <a:tcPr marL="0" marR="0" marT="0" marB="0" anchor="ctr"/>
                </a:tc>
                <a:tc>
                  <a:txBody>
                    <a:bodyPr/>
                    <a:lstStyle/>
                    <a:p>
                      <a:pPr algn="r" fontAlgn="ctr"/>
                      <a:r>
                        <a:rPr lang="en-US" altLang="ja-JP" sz="1600" b="0" i="0" u="none" strike="noStrike">
                          <a:solidFill>
                            <a:srgbClr val="000000"/>
                          </a:solidFill>
                          <a:effectLst/>
                          <a:latin typeface="+mn-ea"/>
                          <a:ea typeface="+mn-ea"/>
                        </a:rPr>
                        <a:t>0.1 </a:t>
                      </a:r>
                    </a:p>
                  </a:txBody>
                  <a:tcPr marL="0" marR="0" marT="0" marB="0" anchor="ctr"/>
                </a:tc>
                <a:tc>
                  <a:txBody>
                    <a:bodyPr/>
                    <a:lstStyle/>
                    <a:p>
                      <a:pPr algn="r" fontAlgn="ctr"/>
                      <a:r>
                        <a:rPr lang="en-US" altLang="ja-JP" sz="1600" b="0" i="0" u="none" strike="noStrike" dirty="0" smtClean="0">
                          <a:solidFill>
                            <a:srgbClr val="000000"/>
                          </a:solidFill>
                          <a:effectLst/>
                          <a:latin typeface="+mn-ea"/>
                          <a:ea typeface="+mn-ea"/>
                        </a:rPr>
                        <a:t>2,702 </a:t>
                      </a:r>
                      <a:endParaRPr lang="en-US" altLang="ja-JP" sz="1600" b="0" i="0" u="none" strike="noStrike" dirty="0">
                        <a:solidFill>
                          <a:srgbClr val="000000"/>
                        </a:solidFill>
                        <a:effectLst/>
                        <a:latin typeface="+mn-ea"/>
                        <a:ea typeface="+mn-ea"/>
                      </a:endParaRPr>
                    </a:p>
                  </a:txBody>
                  <a:tcPr marL="0" marR="0" marT="0" marB="0" anchor="ctr">
                    <a:solidFill>
                      <a:schemeClr val="tx1"/>
                    </a:solidFill>
                  </a:tcPr>
                </a:tc>
                <a:tc>
                  <a:txBody>
                    <a:bodyPr/>
                    <a:lstStyle/>
                    <a:p>
                      <a:pPr algn="r" fontAlgn="ctr"/>
                      <a:r>
                        <a:rPr lang="en-US" altLang="ja-JP" sz="1600" b="0" i="0" u="none" strike="noStrike" dirty="0" smtClean="0">
                          <a:solidFill>
                            <a:srgbClr val="000000"/>
                          </a:solidFill>
                          <a:effectLst/>
                          <a:latin typeface="+mn-ea"/>
                          <a:ea typeface="+mn-ea"/>
                        </a:rPr>
                        <a:t>4.0</a:t>
                      </a:r>
                      <a:endParaRPr lang="en-US" altLang="ja-JP" sz="1600" b="0" i="0" u="none" strike="noStrike" dirty="0">
                        <a:solidFill>
                          <a:srgbClr val="000000"/>
                        </a:solidFill>
                        <a:effectLst/>
                        <a:latin typeface="+mn-ea"/>
                        <a:ea typeface="+mn-ea"/>
                      </a:endParaRPr>
                    </a:p>
                  </a:txBody>
                  <a:tcPr marL="0" marR="0" marT="0" marB="0" anchor="ctr"/>
                </a:tc>
                <a:tc>
                  <a:txBody>
                    <a:bodyPr/>
                    <a:lstStyle/>
                    <a:p>
                      <a:pPr marL="285750" marR="0" lvl="0" indent="-285750" algn="l" defTabSz="49773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dirty="0" smtClean="0">
                          <a:latin typeface="+mn-ea"/>
                          <a:ea typeface="+mn-ea"/>
                        </a:rPr>
                        <a:t>利用回数が約</a:t>
                      </a:r>
                      <a:r>
                        <a:rPr kumimoji="1" lang="en-US" altLang="ja-JP" sz="1600" b="0" dirty="0" smtClean="0">
                          <a:solidFill>
                            <a:srgbClr val="FF0000"/>
                          </a:solidFill>
                          <a:latin typeface="+mn-ea"/>
                          <a:ea typeface="+mn-ea"/>
                        </a:rPr>
                        <a:t>69</a:t>
                      </a:r>
                      <a:r>
                        <a:rPr kumimoji="1" lang="ja-JP" altLang="en-US" sz="1600" b="0" dirty="0" smtClean="0">
                          <a:latin typeface="+mn-ea"/>
                          <a:ea typeface="+mn-ea"/>
                        </a:rPr>
                        <a:t>回以上</a:t>
                      </a:r>
                      <a:endParaRPr kumimoji="1" lang="en-US" altLang="ja-JP" sz="1600" b="0" dirty="0" smtClean="0">
                        <a:latin typeface="+mn-ea"/>
                        <a:ea typeface="+mn-ea"/>
                      </a:endParaRPr>
                    </a:p>
                  </a:txBody>
                  <a:tcPr anchor="ctr"/>
                </a:tc>
                <a:tc>
                  <a:txBody>
                    <a:bodyPr/>
                    <a:lstStyle/>
                    <a:p>
                      <a:r>
                        <a:rPr kumimoji="1" lang="ja-JP" altLang="en-US" sz="1600" b="0" dirty="0" smtClean="0">
                          <a:latin typeface="+mn-ea"/>
                          <a:ea typeface="+mn-ea"/>
                        </a:rPr>
                        <a:t>法人型顧客</a:t>
                      </a:r>
                      <a:endParaRPr kumimoji="1" lang="ja-JP" altLang="en-US" sz="1600" b="0" dirty="0">
                        <a:latin typeface="+mn-ea"/>
                        <a:ea typeface="+mn-ea"/>
                      </a:endParaRPr>
                    </a:p>
                  </a:txBody>
                  <a:tcPr anchor="ctr"/>
                </a:tc>
                <a:extLst>
                  <a:ext uri="{0D108BD9-81ED-4DB2-BD59-A6C34878D82A}">
                    <a16:rowId xmlns:a16="http://schemas.microsoft.com/office/drawing/2014/main" val="1432851954"/>
                  </a:ext>
                </a:extLst>
              </a:tr>
              <a:tr h="400458">
                <a:tc>
                  <a:txBody>
                    <a:bodyPr/>
                    <a:lstStyle/>
                    <a:p>
                      <a:r>
                        <a:rPr kumimoji="1" lang="ja-JP" altLang="en-US" sz="1600" b="0" dirty="0" smtClean="0">
                          <a:latin typeface="+mn-ea"/>
                          <a:ea typeface="+mn-ea"/>
                        </a:rPr>
                        <a:t>計</a:t>
                      </a:r>
                      <a:endParaRPr kumimoji="1" lang="ja-JP" altLang="en-US" sz="1600" b="0" dirty="0">
                        <a:latin typeface="+mn-ea"/>
                        <a:ea typeface="+mn-ea"/>
                      </a:endParaRPr>
                    </a:p>
                  </a:txBody>
                  <a:tcPr anchor="ctr"/>
                </a:tc>
                <a:tc>
                  <a:txBody>
                    <a:bodyPr/>
                    <a:lstStyle/>
                    <a:p>
                      <a:pPr algn="r" fontAlgn="ctr"/>
                      <a:r>
                        <a:rPr lang="en-US" altLang="ja-JP" sz="1600" b="0" i="0" u="none" strike="noStrike" dirty="0">
                          <a:solidFill>
                            <a:srgbClr val="000000"/>
                          </a:solidFill>
                          <a:effectLst/>
                          <a:latin typeface="+mn-ea"/>
                          <a:ea typeface="+mn-ea"/>
                        </a:rPr>
                        <a:t>1,518,334</a:t>
                      </a:r>
                    </a:p>
                  </a:txBody>
                  <a:tcPr marL="0" marR="0" marT="0" marB="0" anchor="ctr"/>
                </a:tc>
                <a:tc>
                  <a:txBody>
                    <a:bodyPr/>
                    <a:lstStyle/>
                    <a:p>
                      <a:pPr marL="0" marR="0" lvl="0" indent="0" algn="r" defTabSz="497739" rtl="0" eaLnBrk="1" fontAlgn="auto" latinLnBrk="0" hangingPunct="1">
                        <a:lnSpc>
                          <a:spcPct val="100000"/>
                        </a:lnSpc>
                        <a:spcBef>
                          <a:spcPts val="0"/>
                        </a:spcBef>
                        <a:spcAft>
                          <a:spcPts val="0"/>
                        </a:spcAft>
                        <a:buClrTx/>
                        <a:buSzTx/>
                        <a:buFontTx/>
                        <a:buNone/>
                        <a:tabLst/>
                        <a:defRPr/>
                      </a:pPr>
                      <a:r>
                        <a:rPr kumimoji="1" lang="ja-JP" altLang="en-US" sz="1600" b="0" dirty="0" smtClean="0">
                          <a:latin typeface="+mn-ea"/>
                          <a:ea typeface="+mn-ea"/>
                        </a:rPr>
                        <a:t>－</a:t>
                      </a:r>
                      <a:endParaRPr kumimoji="1" lang="en-US" altLang="ja-JP" sz="1600" b="0" dirty="0" smtClean="0">
                        <a:latin typeface="+mn-ea"/>
                        <a:ea typeface="+mn-ea"/>
                      </a:endParaRPr>
                    </a:p>
                  </a:txBody>
                  <a:tcPr anchor="ctr"/>
                </a:tc>
                <a:tc>
                  <a:txBody>
                    <a:bodyPr/>
                    <a:lstStyle/>
                    <a:p>
                      <a:pPr algn="r" fontAlgn="ctr"/>
                      <a:r>
                        <a:rPr lang="en-US" altLang="ja-JP" sz="1600" b="0" i="0" u="none" strike="noStrike" dirty="0">
                          <a:solidFill>
                            <a:srgbClr val="000000"/>
                          </a:solidFill>
                          <a:effectLst/>
                          <a:latin typeface="+mn-ea"/>
                          <a:ea typeface="+mn-ea"/>
                        </a:rPr>
                        <a:t>67,261</a:t>
                      </a:r>
                    </a:p>
                  </a:txBody>
                  <a:tcPr marL="0" marR="0" marT="0" marB="0" anchor="ctr">
                    <a:solidFill>
                      <a:schemeClr val="tx1"/>
                    </a:solidFill>
                  </a:tcPr>
                </a:tc>
                <a:tc>
                  <a:txBody>
                    <a:bodyPr/>
                    <a:lstStyle/>
                    <a:p>
                      <a:pPr marL="0" marR="0" lvl="0" indent="0" algn="r" defTabSz="497739" rtl="0" eaLnBrk="1" fontAlgn="auto" latinLnBrk="0" hangingPunct="1">
                        <a:lnSpc>
                          <a:spcPct val="100000"/>
                        </a:lnSpc>
                        <a:spcBef>
                          <a:spcPts val="0"/>
                        </a:spcBef>
                        <a:spcAft>
                          <a:spcPts val="0"/>
                        </a:spcAft>
                        <a:buClrTx/>
                        <a:buSzTx/>
                        <a:buFontTx/>
                        <a:buNone/>
                        <a:tabLst/>
                        <a:defRPr/>
                      </a:pPr>
                      <a:r>
                        <a:rPr kumimoji="1" lang="ja-JP" altLang="en-US" sz="1600" b="0" dirty="0" smtClean="0">
                          <a:latin typeface="+mn-ea"/>
                          <a:ea typeface="+mn-ea"/>
                        </a:rPr>
                        <a:t>－</a:t>
                      </a:r>
                      <a:endParaRPr kumimoji="1" lang="en-US" altLang="ja-JP" sz="1600" b="0" dirty="0" smtClean="0">
                        <a:latin typeface="+mn-ea"/>
                        <a:ea typeface="+mn-ea"/>
                      </a:endParaRPr>
                    </a:p>
                  </a:txBody>
                  <a:tcPr anchor="ctr"/>
                </a:tc>
                <a:tc>
                  <a:txBody>
                    <a:bodyPr/>
                    <a:lstStyle/>
                    <a:p>
                      <a:pPr marL="285750" marR="0" lvl="0" indent="-285750" algn="l" defTabSz="49773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600" b="0" dirty="0" smtClean="0">
                        <a:latin typeface="+mn-ea"/>
                        <a:ea typeface="+mn-ea"/>
                      </a:endParaRPr>
                    </a:p>
                  </a:txBody>
                  <a:tcPr anchor="ctr">
                    <a:solidFill>
                      <a:schemeClr val="accent1"/>
                    </a:solidFill>
                  </a:tcPr>
                </a:tc>
                <a:tc>
                  <a:txBody>
                    <a:bodyPr/>
                    <a:lstStyle/>
                    <a:p>
                      <a:endParaRPr kumimoji="1" lang="ja-JP" altLang="en-US" sz="1600" b="0" dirty="0">
                        <a:latin typeface="+mn-ea"/>
                        <a:ea typeface="+mn-ea"/>
                      </a:endParaRPr>
                    </a:p>
                  </a:txBody>
                  <a:tcPr anchor="ctr">
                    <a:solidFill>
                      <a:schemeClr val="accent1"/>
                    </a:solidFill>
                  </a:tcPr>
                </a:tc>
                <a:extLst>
                  <a:ext uri="{0D108BD9-81ED-4DB2-BD59-A6C34878D82A}">
                    <a16:rowId xmlns:a16="http://schemas.microsoft.com/office/drawing/2014/main" val="57903759"/>
                  </a:ext>
                </a:extLst>
              </a:tr>
            </a:tbl>
          </a:graphicData>
        </a:graphic>
      </p:graphicFrame>
      <p:sp>
        <p:nvSpPr>
          <p:cNvPr id="5" name="角丸四角形吹き出し 4"/>
          <p:cNvSpPr/>
          <p:nvPr/>
        </p:nvSpPr>
        <p:spPr>
          <a:xfrm>
            <a:off x="7211976" y="6273318"/>
            <a:ext cx="2840648" cy="612002"/>
          </a:xfrm>
          <a:prstGeom prst="wedgeRoundRectCallout">
            <a:avLst>
              <a:gd name="adj1" fmla="val 33933"/>
              <a:gd name="adj2" fmla="val -81078"/>
              <a:gd name="adj3" fmla="val 16667"/>
            </a:avLst>
          </a:prstGeom>
          <a:solidFill>
            <a:srgbClr val="FFFFC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a:solidFill>
                  <a:schemeClr val="tx1"/>
                </a:solidFill>
              </a:rPr>
              <a:t>個人顧客ではあるが</a:t>
            </a:r>
            <a:r>
              <a:rPr lang="ja-JP" altLang="en-US" sz="1600" dirty="0" smtClean="0">
                <a:solidFill>
                  <a:schemeClr val="tx1"/>
                </a:solidFill>
              </a:rPr>
              <a:t>、</a:t>
            </a:r>
            <a:r>
              <a:rPr lang="ja-JP" altLang="en-US" sz="1600" dirty="0">
                <a:solidFill>
                  <a:schemeClr val="tx1"/>
                </a:solidFill>
              </a:rPr>
              <a:t>業務</a:t>
            </a:r>
            <a:r>
              <a:rPr lang="ja-JP" altLang="en-US" sz="1600" dirty="0" smtClean="0">
                <a:solidFill>
                  <a:schemeClr val="tx1"/>
                </a:solidFill>
              </a:rPr>
              <a:t>利用</a:t>
            </a:r>
            <a:r>
              <a:rPr lang="ja-JP" altLang="en-US" sz="1600" dirty="0">
                <a:solidFill>
                  <a:schemeClr val="tx1"/>
                </a:solidFill>
              </a:rPr>
              <a:t>していると考えられる</a:t>
            </a:r>
          </a:p>
        </p:txBody>
      </p:sp>
    </p:spTree>
    <p:extLst>
      <p:ext uri="{BB962C8B-B14F-4D97-AF65-F5344CB8AC3E}">
        <p14:creationId xmlns:p14="http://schemas.microsoft.com/office/powerpoint/2010/main" val="2852311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４．顧客タイプ</a:t>
            </a:r>
            <a:r>
              <a:rPr lang="ja-JP" altLang="en-US" sz="2000" dirty="0" smtClean="0">
                <a:latin typeface="メイリオ" panose="020B0604030504040204" pitchFamily="50" charset="-128"/>
                <a:cs typeface="メイリオ" pitchFamily="50" charset="-128"/>
              </a:rPr>
              <a:t>（</a:t>
            </a:r>
            <a:r>
              <a:rPr lang="ja-JP" altLang="en-US" sz="2000" dirty="0" smtClean="0">
                <a:latin typeface="+mn-ea"/>
              </a:rPr>
              <a:t>可視化結果抜粋</a:t>
            </a:r>
            <a:r>
              <a:rPr lang="ja-JP" altLang="en-US" sz="2000" dirty="0" smtClean="0">
                <a:latin typeface="メイリオ" panose="020B0604030504040204" pitchFamily="50" charset="-128"/>
                <a:cs typeface="メイリオ" pitchFamily="50" charset="-128"/>
              </a:rPr>
              <a:t>）</a:t>
            </a:r>
            <a:endParaRPr lang="ja-JP" altLang="en-US" sz="2000" dirty="0">
              <a:latin typeface="メイリオ" panose="020B0604030504040204" pitchFamily="50" charset="-128"/>
              <a:cs typeface="メイリオ" pitchFamily="50" charset="-128"/>
            </a:endParaRPr>
          </a:p>
        </p:txBody>
      </p:sp>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l="11396"/>
          <a:stretch/>
        </p:blipFill>
        <p:spPr>
          <a:xfrm>
            <a:off x="5591175" y="1466844"/>
            <a:ext cx="5185258" cy="4389129"/>
          </a:xfrm>
          <a:prstGeom prst="rect">
            <a:avLst/>
          </a:prstGeom>
        </p:spPr>
      </p:pic>
      <p:sp>
        <p:nvSpPr>
          <p:cNvPr id="7" name="角丸四角形吹き出し 6"/>
          <p:cNvSpPr/>
          <p:nvPr/>
        </p:nvSpPr>
        <p:spPr>
          <a:xfrm>
            <a:off x="8066266" y="5507964"/>
            <a:ext cx="2141400" cy="696017"/>
          </a:xfrm>
          <a:prstGeom prst="wedgeRoundRectCallout">
            <a:avLst>
              <a:gd name="adj1" fmla="val -51194"/>
              <a:gd name="adj2" fmla="val -92289"/>
              <a:gd name="adj3" fmla="val 16667"/>
            </a:avLst>
          </a:prstGeom>
          <a:solidFill>
            <a:srgbClr val="FFFFC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solidFill>
                  <a:schemeClr val="tx1"/>
                </a:solidFill>
                <a:latin typeface="+mn-ea"/>
              </a:rPr>
              <a:t>約</a:t>
            </a:r>
            <a:r>
              <a:rPr lang="en-US" altLang="ja-JP" sz="1600" dirty="0">
                <a:solidFill>
                  <a:schemeClr val="tx1"/>
                </a:solidFill>
                <a:latin typeface="+mn-ea"/>
              </a:rPr>
              <a:t>5</a:t>
            </a:r>
            <a:r>
              <a:rPr lang="ja-JP" altLang="en-US" sz="1600" dirty="0">
                <a:solidFill>
                  <a:schemeClr val="tx1"/>
                </a:solidFill>
                <a:latin typeface="+mn-ea"/>
              </a:rPr>
              <a:t>割</a:t>
            </a:r>
            <a:r>
              <a:rPr lang="ja-JP" altLang="en-US" sz="1600" dirty="0" smtClean="0">
                <a:solidFill>
                  <a:schemeClr val="tx1"/>
                </a:solidFill>
                <a:latin typeface="+mn-ea"/>
              </a:rPr>
              <a:t>が一見顧客</a:t>
            </a:r>
            <a:endParaRPr kumimoji="1" lang="ja-JP" altLang="en-US" sz="1600" dirty="0" smtClean="0">
              <a:solidFill>
                <a:schemeClr val="tx1"/>
              </a:solidFill>
              <a:latin typeface="+mn-ea"/>
            </a:endParaRPr>
          </a:p>
        </p:txBody>
      </p:sp>
      <p:pic>
        <p:nvPicPr>
          <p:cNvPr id="8" name="Picture 4" descr="C:\Users\hyronwang-sys\Desktop\20200929\利用金額(クラスター合計).png"/>
          <p:cNvPicPr>
            <a:picLocks noChangeAspect="1" noChangeArrowheads="1"/>
          </p:cNvPicPr>
          <p:nvPr/>
        </p:nvPicPr>
        <p:blipFill rotWithShape="1">
          <a:blip r:embed="rId4">
            <a:extLst>
              <a:ext uri="{28A0092B-C50C-407E-A947-70E740481C1C}">
                <a14:useLocalDpi xmlns:a14="http://schemas.microsoft.com/office/drawing/2010/main" val="0"/>
              </a:ext>
            </a:extLst>
          </a:blip>
          <a:srcRect l="10276"/>
          <a:stretch/>
        </p:blipFill>
        <p:spPr bwMode="auto">
          <a:xfrm>
            <a:off x="340372" y="1466844"/>
            <a:ext cx="5250803" cy="4389129"/>
          </a:xfrm>
          <a:prstGeom prst="rect">
            <a:avLst/>
          </a:prstGeom>
          <a:noFill/>
          <a:extLst>
            <a:ext uri="{909E8E84-426E-40DD-AFC4-6F175D3DCCD1}">
              <a14:hiddenFill xmlns:a14="http://schemas.microsoft.com/office/drawing/2010/main">
                <a:solidFill>
                  <a:srgbClr val="FFFFFF"/>
                </a:solidFill>
              </a14:hiddenFill>
            </a:ext>
          </a:extLst>
        </p:spPr>
      </p:pic>
      <p:sp>
        <p:nvSpPr>
          <p:cNvPr id="9" name="角丸四角形吹き出し 8"/>
          <p:cNvSpPr/>
          <p:nvPr/>
        </p:nvSpPr>
        <p:spPr>
          <a:xfrm>
            <a:off x="1344995" y="5421176"/>
            <a:ext cx="2106706" cy="848418"/>
          </a:xfrm>
          <a:prstGeom prst="wedgeRoundRectCallout">
            <a:avLst>
              <a:gd name="adj1" fmla="val -11641"/>
              <a:gd name="adj2" fmla="val -110340"/>
              <a:gd name="adj3" fmla="val 16667"/>
            </a:avLst>
          </a:prstGeom>
          <a:solidFill>
            <a:srgbClr val="FFFFC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solidFill>
                  <a:schemeClr val="tx1"/>
                </a:solidFill>
                <a:latin typeface="+mn-ea"/>
              </a:rPr>
              <a:t>利用金額の約</a:t>
            </a:r>
            <a:r>
              <a:rPr lang="en-US" altLang="ja-JP" sz="1600" dirty="0" smtClean="0">
                <a:solidFill>
                  <a:schemeClr val="tx1"/>
                </a:solidFill>
                <a:latin typeface="+mn-ea"/>
              </a:rPr>
              <a:t>1/3</a:t>
            </a:r>
            <a:r>
              <a:rPr lang="ja-JP" altLang="en-US" sz="1600" dirty="0" smtClean="0">
                <a:solidFill>
                  <a:schemeClr val="tx1"/>
                </a:solidFill>
                <a:latin typeface="+mn-ea"/>
              </a:rPr>
              <a:t>がリピート顧客</a:t>
            </a:r>
            <a:endParaRPr kumimoji="1" lang="ja-JP" altLang="en-US" sz="1600" dirty="0" smtClean="0">
              <a:solidFill>
                <a:schemeClr val="tx1"/>
              </a:solidFill>
              <a:latin typeface="+mn-ea"/>
            </a:endParaRPr>
          </a:p>
        </p:txBody>
      </p:sp>
    </p:spTree>
    <p:extLst>
      <p:ext uri="{BB962C8B-B14F-4D97-AF65-F5344CB8AC3E}">
        <p14:creationId xmlns:p14="http://schemas.microsoft.com/office/powerpoint/2010/main" val="2208403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４．顧客タイプ</a:t>
            </a:r>
            <a:r>
              <a:rPr lang="ja-JP" altLang="en-US" sz="2000" dirty="0" smtClean="0">
                <a:latin typeface="メイリオ" panose="020B0604030504040204" pitchFamily="50" charset="-128"/>
                <a:cs typeface="メイリオ" pitchFamily="50" charset="-128"/>
              </a:rPr>
              <a:t>（施策の検討）</a:t>
            </a:r>
            <a:endParaRPr lang="ja-JP" altLang="en-US" sz="2000" dirty="0">
              <a:latin typeface="メイリオ" panose="020B0604030504040204" pitchFamily="50" charset="-128"/>
              <a:cs typeface="メイリオ" pitchFamily="50" charset="-128"/>
            </a:endParaRPr>
          </a:p>
        </p:txBody>
      </p:sp>
      <p:sp>
        <p:nvSpPr>
          <p:cNvPr id="10" name="正方形/長方形 9"/>
          <p:cNvSpPr/>
          <p:nvPr/>
        </p:nvSpPr>
        <p:spPr>
          <a:xfrm>
            <a:off x="191101" y="2706994"/>
            <a:ext cx="1700613" cy="837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800" dirty="0" smtClean="0">
                <a:solidFill>
                  <a:schemeClr val="bg1"/>
                </a:solidFill>
                <a:latin typeface="+mn-ea"/>
              </a:rPr>
              <a:t>一見顧客</a:t>
            </a:r>
          </a:p>
        </p:txBody>
      </p:sp>
      <p:sp>
        <p:nvSpPr>
          <p:cNvPr id="11" name="正方形/長方形 10"/>
          <p:cNvSpPr/>
          <p:nvPr/>
        </p:nvSpPr>
        <p:spPr>
          <a:xfrm>
            <a:off x="3079632" y="2706994"/>
            <a:ext cx="1700613" cy="837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800" dirty="0">
                <a:solidFill>
                  <a:schemeClr val="bg1"/>
                </a:solidFill>
                <a:latin typeface="+mn-ea"/>
              </a:rPr>
              <a:t>潜在</a:t>
            </a:r>
            <a:r>
              <a:rPr kumimoji="1" lang="ja-JP" altLang="en-US" sz="1800" dirty="0" smtClean="0">
                <a:solidFill>
                  <a:schemeClr val="bg1"/>
                </a:solidFill>
                <a:latin typeface="+mn-ea"/>
              </a:rPr>
              <a:t>顧客</a:t>
            </a:r>
          </a:p>
        </p:txBody>
      </p:sp>
      <p:sp>
        <p:nvSpPr>
          <p:cNvPr id="12" name="正方形/長方形 11"/>
          <p:cNvSpPr/>
          <p:nvPr/>
        </p:nvSpPr>
        <p:spPr>
          <a:xfrm>
            <a:off x="5968163" y="2706994"/>
            <a:ext cx="1700613" cy="837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800" dirty="0">
                <a:solidFill>
                  <a:schemeClr val="bg1"/>
                </a:solidFill>
                <a:latin typeface="+mn-ea"/>
              </a:rPr>
              <a:t>リピート</a:t>
            </a:r>
            <a:r>
              <a:rPr kumimoji="1" lang="ja-JP" altLang="en-US" sz="1800" dirty="0" smtClean="0">
                <a:solidFill>
                  <a:schemeClr val="bg1"/>
                </a:solidFill>
                <a:latin typeface="+mn-ea"/>
              </a:rPr>
              <a:t>顧客</a:t>
            </a:r>
          </a:p>
        </p:txBody>
      </p:sp>
      <p:sp>
        <p:nvSpPr>
          <p:cNvPr id="13" name="正方形/長方形 12"/>
          <p:cNvSpPr/>
          <p:nvPr/>
        </p:nvSpPr>
        <p:spPr>
          <a:xfrm>
            <a:off x="3075585" y="1226941"/>
            <a:ext cx="7481724" cy="505867"/>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800" dirty="0">
                <a:solidFill>
                  <a:schemeClr val="bg1"/>
                </a:solidFill>
                <a:latin typeface="+mn-ea"/>
              </a:rPr>
              <a:t>休眠</a:t>
            </a:r>
            <a:r>
              <a:rPr kumimoji="1" lang="ja-JP" altLang="en-US" sz="1800" dirty="0" smtClean="0">
                <a:solidFill>
                  <a:schemeClr val="bg1"/>
                </a:solidFill>
                <a:latin typeface="+mn-ea"/>
              </a:rPr>
              <a:t>顧客</a:t>
            </a:r>
          </a:p>
        </p:txBody>
      </p:sp>
      <p:sp>
        <p:nvSpPr>
          <p:cNvPr id="14" name="正方形/長方形 13"/>
          <p:cNvSpPr/>
          <p:nvPr/>
        </p:nvSpPr>
        <p:spPr>
          <a:xfrm>
            <a:off x="1575941" y="4228765"/>
            <a:ext cx="1700613" cy="837488"/>
          </a:xfrm>
          <a:prstGeom prst="rect">
            <a:avLst/>
          </a:prstGeom>
          <a:solidFill>
            <a:schemeClr val="accent6">
              <a:lumMod val="20000"/>
              <a:lumOff val="80000"/>
            </a:schemeClr>
          </a:solidFill>
          <a:ln w="19050">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800" dirty="0" smtClean="0">
                <a:solidFill>
                  <a:schemeClr val="accent6">
                    <a:lumMod val="50000"/>
                  </a:schemeClr>
                </a:solidFill>
                <a:latin typeface="+mn-ea"/>
              </a:rPr>
              <a:t>法人型顧客</a:t>
            </a:r>
          </a:p>
        </p:txBody>
      </p:sp>
      <p:sp>
        <p:nvSpPr>
          <p:cNvPr id="15" name="正方形/長方形 14"/>
          <p:cNvSpPr/>
          <p:nvPr/>
        </p:nvSpPr>
        <p:spPr>
          <a:xfrm>
            <a:off x="8856695" y="2706994"/>
            <a:ext cx="1700613" cy="837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800" dirty="0">
                <a:solidFill>
                  <a:schemeClr val="bg1"/>
                </a:solidFill>
                <a:latin typeface="+mn-ea"/>
              </a:rPr>
              <a:t>優良</a:t>
            </a:r>
            <a:r>
              <a:rPr kumimoji="1" lang="ja-JP" altLang="en-US" sz="1800" dirty="0" smtClean="0">
                <a:solidFill>
                  <a:schemeClr val="bg1"/>
                </a:solidFill>
                <a:latin typeface="+mn-ea"/>
              </a:rPr>
              <a:t>顧客</a:t>
            </a:r>
            <a:endParaRPr kumimoji="1" lang="en-US" altLang="ja-JP" sz="1800" dirty="0" smtClean="0">
              <a:solidFill>
                <a:schemeClr val="bg1"/>
              </a:solidFill>
              <a:latin typeface="+mn-ea"/>
            </a:endParaRPr>
          </a:p>
        </p:txBody>
      </p:sp>
      <p:cxnSp>
        <p:nvCxnSpPr>
          <p:cNvPr id="16" name="直線矢印コネクタ 15"/>
          <p:cNvCxnSpPr>
            <a:stCxn id="13" idx="2"/>
            <a:endCxn id="12" idx="0"/>
          </p:cNvCxnSpPr>
          <p:nvPr/>
        </p:nvCxnSpPr>
        <p:spPr>
          <a:xfrm>
            <a:off x="6816447" y="1732808"/>
            <a:ext cx="2023" cy="974186"/>
          </a:xfrm>
          <a:prstGeom prst="straightConnector1">
            <a:avLst/>
          </a:prstGeom>
          <a:ln w="9525">
            <a:solidFill>
              <a:schemeClr val="bg1">
                <a:lumMod val="50000"/>
              </a:schemeClr>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a:stCxn id="10" idx="3"/>
            <a:endCxn id="11" idx="1"/>
          </p:cNvCxnSpPr>
          <p:nvPr/>
        </p:nvCxnSpPr>
        <p:spPr>
          <a:xfrm>
            <a:off x="1891714" y="3125738"/>
            <a:ext cx="1187918" cy="0"/>
          </a:xfrm>
          <a:prstGeom prst="straightConnector1">
            <a:avLst/>
          </a:prstGeom>
          <a:ln w="25400">
            <a:solidFill>
              <a:schemeClr val="accent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0" name="楕円 19"/>
          <p:cNvSpPr/>
          <p:nvPr/>
        </p:nvSpPr>
        <p:spPr>
          <a:xfrm>
            <a:off x="8261180" y="3913645"/>
            <a:ext cx="2149268" cy="837488"/>
          </a:xfrm>
          <a:prstGeom prst="ellipse">
            <a:avLst/>
          </a:prstGeom>
          <a:solidFill>
            <a:srgbClr val="FFFFC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800" dirty="0" smtClean="0">
                <a:solidFill>
                  <a:schemeClr val="tx1"/>
                </a:solidFill>
                <a:latin typeface="+mn-ea"/>
              </a:rPr>
              <a:t>新タイプの</a:t>
            </a:r>
            <a:endParaRPr lang="en-US" altLang="ja-JP" sz="1800" dirty="0" smtClean="0">
              <a:solidFill>
                <a:schemeClr val="tx1"/>
              </a:solidFill>
              <a:latin typeface="+mn-ea"/>
            </a:endParaRPr>
          </a:p>
          <a:p>
            <a:pPr algn="ctr"/>
            <a:r>
              <a:rPr lang="ja-JP" altLang="en-US" sz="1800" dirty="0" smtClean="0">
                <a:solidFill>
                  <a:schemeClr val="tx1"/>
                </a:solidFill>
                <a:latin typeface="+mn-ea"/>
              </a:rPr>
              <a:t>優良</a:t>
            </a:r>
            <a:r>
              <a:rPr kumimoji="1" lang="ja-JP" altLang="en-US" sz="1800" dirty="0" smtClean="0">
                <a:solidFill>
                  <a:schemeClr val="tx1"/>
                </a:solidFill>
                <a:latin typeface="+mn-ea"/>
              </a:rPr>
              <a:t>顧客</a:t>
            </a:r>
            <a:endParaRPr kumimoji="1" lang="en-US" altLang="ja-JP" sz="1800" dirty="0" smtClean="0">
              <a:solidFill>
                <a:schemeClr val="tx1"/>
              </a:solidFill>
              <a:latin typeface="+mn-ea"/>
            </a:endParaRPr>
          </a:p>
        </p:txBody>
      </p:sp>
      <p:sp>
        <p:nvSpPr>
          <p:cNvPr id="21" name="テキスト ボックス 20"/>
          <p:cNvSpPr txBox="1"/>
          <p:nvPr/>
        </p:nvSpPr>
        <p:spPr>
          <a:xfrm>
            <a:off x="5714222" y="853976"/>
            <a:ext cx="2204450" cy="307777"/>
          </a:xfrm>
          <a:prstGeom prst="rect">
            <a:avLst/>
          </a:prstGeom>
          <a:solidFill>
            <a:schemeClr val="accent1">
              <a:lumMod val="20000"/>
              <a:lumOff val="80000"/>
            </a:schemeClr>
          </a:solidFill>
        </p:spPr>
        <p:txBody>
          <a:bodyPr wrap="none" rtlCol="0">
            <a:spAutoFit/>
          </a:bodyPr>
          <a:lstStyle/>
          <a:p>
            <a:pPr algn="ctr"/>
            <a:r>
              <a:rPr lang="en-US" altLang="ja-JP" sz="1400" dirty="0" smtClean="0">
                <a:latin typeface="+mn-ea"/>
              </a:rPr>
              <a:t>1</a:t>
            </a:r>
            <a:r>
              <a:rPr lang="ja-JP" altLang="en-US" sz="1400" dirty="0" smtClean="0">
                <a:latin typeface="+mn-ea"/>
              </a:rPr>
              <a:t>年</a:t>
            </a:r>
            <a:r>
              <a:rPr lang="en-US" altLang="ja-JP" sz="1400" dirty="0">
                <a:latin typeface="+mn-ea"/>
              </a:rPr>
              <a:t>3</a:t>
            </a:r>
            <a:r>
              <a:rPr lang="ja-JP" altLang="en-US" sz="1400" dirty="0">
                <a:latin typeface="+mn-ea"/>
              </a:rPr>
              <a:t>か月</a:t>
            </a:r>
            <a:r>
              <a:rPr lang="ja-JP" altLang="en-US" sz="1400" dirty="0" smtClean="0">
                <a:latin typeface="+mn-ea"/>
              </a:rPr>
              <a:t>以上利用がない</a:t>
            </a:r>
            <a:endParaRPr lang="en-US" altLang="ja-JP" sz="1400" dirty="0" smtClean="0">
              <a:latin typeface="+mn-ea"/>
            </a:endParaRPr>
          </a:p>
        </p:txBody>
      </p:sp>
      <p:cxnSp>
        <p:nvCxnSpPr>
          <p:cNvPr id="23" name="直線矢印コネクタ 22"/>
          <p:cNvCxnSpPr>
            <a:stCxn id="11" idx="3"/>
            <a:endCxn id="12" idx="1"/>
          </p:cNvCxnSpPr>
          <p:nvPr/>
        </p:nvCxnSpPr>
        <p:spPr>
          <a:xfrm>
            <a:off x="4780245" y="3125738"/>
            <a:ext cx="1187918" cy="0"/>
          </a:xfrm>
          <a:prstGeom prst="straightConnector1">
            <a:avLst/>
          </a:prstGeom>
          <a:ln w="25400">
            <a:solidFill>
              <a:schemeClr val="accent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12" idx="3"/>
            <a:endCxn id="15" idx="1"/>
          </p:cNvCxnSpPr>
          <p:nvPr/>
        </p:nvCxnSpPr>
        <p:spPr>
          <a:xfrm>
            <a:off x="7668776" y="3125738"/>
            <a:ext cx="1187919" cy="0"/>
          </a:xfrm>
          <a:prstGeom prst="straightConnector1">
            <a:avLst/>
          </a:prstGeom>
          <a:ln w="25400">
            <a:solidFill>
              <a:schemeClr val="accent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p:cNvSpPr txBox="1"/>
          <p:nvPr/>
        </p:nvSpPr>
        <p:spPr>
          <a:xfrm>
            <a:off x="143923" y="3613395"/>
            <a:ext cx="2098615" cy="523220"/>
          </a:xfrm>
          <a:prstGeom prst="rect">
            <a:avLst/>
          </a:prstGeom>
          <a:noFill/>
        </p:spPr>
        <p:txBody>
          <a:bodyPr wrap="square" rtlCol="0">
            <a:spAutoFit/>
          </a:bodyPr>
          <a:lstStyle/>
          <a:p>
            <a:r>
              <a:rPr lang="ja-JP" altLang="en-US" sz="1400" dirty="0" smtClean="0">
                <a:latin typeface="+mn-ea"/>
              </a:rPr>
              <a:t>女性／代売のみ／地方の</a:t>
            </a:r>
            <a:r>
              <a:rPr lang="ja-JP" altLang="en-US" sz="1400" dirty="0">
                <a:latin typeface="+mn-ea"/>
              </a:rPr>
              <a:t>利用</a:t>
            </a:r>
            <a:r>
              <a:rPr lang="ja-JP" altLang="en-US" sz="1400" dirty="0" smtClean="0">
                <a:latin typeface="+mn-ea"/>
              </a:rPr>
              <a:t>割合が大きい</a:t>
            </a:r>
            <a:endParaRPr lang="ja-JP" altLang="en-US" sz="1400" dirty="0">
              <a:latin typeface="+mn-ea"/>
            </a:endParaRPr>
          </a:p>
        </p:txBody>
      </p:sp>
      <p:cxnSp>
        <p:nvCxnSpPr>
          <p:cNvPr id="26" name="カギ線コネクタ 25"/>
          <p:cNvCxnSpPr>
            <a:stCxn id="12" idx="2"/>
            <a:endCxn id="20" idx="2"/>
          </p:cNvCxnSpPr>
          <p:nvPr/>
        </p:nvCxnSpPr>
        <p:spPr>
          <a:xfrm rot="16200000" flipH="1">
            <a:off x="7145872" y="3217080"/>
            <a:ext cx="787907" cy="1442710"/>
          </a:xfrm>
          <a:prstGeom prst="bentConnector2">
            <a:avLst/>
          </a:prstGeom>
          <a:ln w="25400">
            <a:solidFill>
              <a:schemeClr val="accent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endCxn id="15" idx="0"/>
          </p:cNvCxnSpPr>
          <p:nvPr/>
        </p:nvCxnSpPr>
        <p:spPr>
          <a:xfrm>
            <a:off x="9704472" y="1732808"/>
            <a:ext cx="2530" cy="974186"/>
          </a:xfrm>
          <a:prstGeom prst="straightConnector1">
            <a:avLst/>
          </a:prstGeom>
          <a:ln w="9525">
            <a:solidFill>
              <a:schemeClr val="bg1">
                <a:lumMod val="50000"/>
              </a:schemeClr>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a:endCxn id="11" idx="0"/>
          </p:cNvCxnSpPr>
          <p:nvPr/>
        </p:nvCxnSpPr>
        <p:spPr>
          <a:xfrm>
            <a:off x="3925766" y="1701705"/>
            <a:ext cx="4173" cy="1005289"/>
          </a:xfrm>
          <a:prstGeom prst="straightConnector1">
            <a:avLst/>
          </a:prstGeom>
          <a:ln w="9525">
            <a:solidFill>
              <a:schemeClr val="bg1">
                <a:lumMod val="50000"/>
              </a:schemeClr>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29" name="テキスト ボックス 28"/>
          <p:cNvSpPr txBox="1"/>
          <p:nvPr/>
        </p:nvSpPr>
        <p:spPr>
          <a:xfrm>
            <a:off x="3072081" y="3592509"/>
            <a:ext cx="1528796" cy="307777"/>
          </a:xfrm>
          <a:prstGeom prst="rect">
            <a:avLst/>
          </a:prstGeom>
          <a:noFill/>
        </p:spPr>
        <p:txBody>
          <a:bodyPr wrap="square" rtlCol="0">
            <a:spAutoFit/>
          </a:bodyPr>
          <a:lstStyle/>
          <a:p>
            <a:r>
              <a:rPr lang="ja-JP" altLang="en-US" sz="1400" dirty="0" smtClean="0">
                <a:latin typeface="+mn-ea"/>
              </a:rPr>
              <a:t>年齢層が若い</a:t>
            </a:r>
            <a:endParaRPr lang="ja-JP" altLang="en-US" sz="1400" dirty="0">
              <a:latin typeface="+mn-ea"/>
            </a:endParaRPr>
          </a:p>
        </p:txBody>
      </p:sp>
      <p:sp>
        <p:nvSpPr>
          <p:cNvPr id="30" name="テキスト ボックス 29"/>
          <p:cNvSpPr txBox="1"/>
          <p:nvPr/>
        </p:nvSpPr>
        <p:spPr>
          <a:xfrm>
            <a:off x="1970951" y="2525359"/>
            <a:ext cx="1003991" cy="523220"/>
          </a:xfrm>
          <a:prstGeom prst="rect">
            <a:avLst/>
          </a:prstGeom>
          <a:solidFill>
            <a:schemeClr val="accent1">
              <a:lumMod val="20000"/>
              <a:lumOff val="80000"/>
            </a:schemeClr>
          </a:solidFill>
        </p:spPr>
        <p:txBody>
          <a:bodyPr wrap="square" rtlCol="0">
            <a:spAutoFit/>
          </a:bodyPr>
          <a:lstStyle/>
          <a:p>
            <a:pPr algn="ctr"/>
            <a:r>
              <a:rPr lang="en-US" altLang="ja-JP" sz="1400" dirty="0">
                <a:latin typeface="+mn-ea"/>
              </a:rPr>
              <a:t>2</a:t>
            </a:r>
            <a:r>
              <a:rPr lang="ja-JP" altLang="en-US" sz="1400" dirty="0" smtClean="0">
                <a:latin typeface="+mn-ea"/>
              </a:rPr>
              <a:t>回</a:t>
            </a:r>
            <a:endParaRPr lang="en-US" altLang="ja-JP" sz="1400" dirty="0" smtClean="0">
              <a:latin typeface="+mn-ea"/>
            </a:endParaRPr>
          </a:p>
          <a:p>
            <a:pPr algn="ctr"/>
            <a:r>
              <a:rPr lang="ja-JP" altLang="en-US" sz="1400" dirty="0" smtClean="0">
                <a:latin typeface="+mn-ea"/>
              </a:rPr>
              <a:t>以上利用</a:t>
            </a:r>
            <a:endParaRPr lang="ja-JP" altLang="en-US" sz="1400" dirty="0">
              <a:latin typeface="+mn-ea"/>
            </a:endParaRPr>
          </a:p>
        </p:txBody>
      </p:sp>
      <p:sp>
        <p:nvSpPr>
          <p:cNvPr id="31" name="テキスト ボックス 30"/>
          <p:cNvSpPr txBox="1"/>
          <p:nvPr/>
        </p:nvSpPr>
        <p:spPr>
          <a:xfrm>
            <a:off x="4826144" y="2469174"/>
            <a:ext cx="1075310" cy="523220"/>
          </a:xfrm>
          <a:prstGeom prst="rect">
            <a:avLst/>
          </a:prstGeom>
          <a:solidFill>
            <a:schemeClr val="accent1">
              <a:lumMod val="20000"/>
              <a:lumOff val="80000"/>
            </a:schemeClr>
          </a:solidFill>
        </p:spPr>
        <p:txBody>
          <a:bodyPr wrap="square" rtlCol="0">
            <a:spAutoFit/>
          </a:bodyPr>
          <a:lstStyle/>
          <a:p>
            <a:pPr algn="ctr"/>
            <a:r>
              <a:rPr lang="en-US" altLang="ja-JP" sz="1400" dirty="0" smtClean="0">
                <a:latin typeface="+mn-ea"/>
              </a:rPr>
              <a:t>67,000</a:t>
            </a:r>
            <a:r>
              <a:rPr lang="ja-JP" altLang="en-US" sz="1400" dirty="0" smtClean="0">
                <a:latin typeface="+mn-ea"/>
              </a:rPr>
              <a:t>円以上利用</a:t>
            </a:r>
            <a:endParaRPr lang="ja-JP" altLang="en-US" sz="1400" dirty="0">
              <a:latin typeface="+mn-ea"/>
            </a:endParaRPr>
          </a:p>
        </p:txBody>
      </p:sp>
      <p:sp>
        <p:nvSpPr>
          <p:cNvPr id="32" name="テキスト ボックス 31"/>
          <p:cNvSpPr txBox="1"/>
          <p:nvPr/>
        </p:nvSpPr>
        <p:spPr>
          <a:xfrm>
            <a:off x="7782051" y="2525359"/>
            <a:ext cx="941225" cy="523220"/>
          </a:xfrm>
          <a:prstGeom prst="rect">
            <a:avLst/>
          </a:prstGeom>
          <a:solidFill>
            <a:schemeClr val="accent1">
              <a:lumMod val="20000"/>
              <a:lumOff val="80000"/>
            </a:schemeClr>
          </a:solidFill>
        </p:spPr>
        <p:txBody>
          <a:bodyPr wrap="square" rtlCol="0">
            <a:spAutoFit/>
          </a:bodyPr>
          <a:lstStyle/>
          <a:p>
            <a:pPr algn="ctr"/>
            <a:r>
              <a:rPr lang="en-US" altLang="ja-JP" sz="1400" dirty="0" smtClean="0">
                <a:latin typeface="+mn-ea"/>
              </a:rPr>
              <a:t>20</a:t>
            </a:r>
            <a:r>
              <a:rPr lang="ja-JP" altLang="en-US" sz="1400" dirty="0" smtClean="0">
                <a:latin typeface="+mn-ea"/>
              </a:rPr>
              <a:t>回</a:t>
            </a:r>
            <a:endParaRPr lang="en-US" altLang="ja-JP" sz="1400" dirty="0" smtClean="0">
              <a:latin typeface="+mn-ea"/>
            </a:endParaRPr>
          </a:p>
          <a:p>
            <a:pPr algn="ctr"/>
            <a:r>
              <a:rPr lang="ja-JP" altLang="en-US" sz="1400" dirty="0" smtClean="0">
                <a:latin typeface="+mn-ea"/>
              </a:rPr>
              <a:t>以上利用</a:t>
            </a:r>
            <a:endParaRPr lang="ja-JP" altLang="en-US" sz="1400" dirty="0">
              <a:latin typeface="+mn-ea"/>
            </a:endParaRPr>
          </a:p>
        </p:txBody>
      </p:sp>
      <p:sp>
        <p:nvSpPr>
          <p:cNvPr id="33" name="テキスト ボックス 32"/>
          <p:cNvSpPr txBox="1"/>
          <p:nvPr/>
        </p:nvSpPr>
        <p:spPr>
          <a:xfrm>
            <a:off x="3461443" y="4495354"/>
            <a:ext cx="1306769" cy="307777"/>
          </a:xfrm>
          <a:prstGeom prst="rect">
            <a:avLst/>
          </a:prstGeom>
          <a:solidFill>
            <a:schemeClr val="accent1">
              <a:lumMod val="20000"/>
              <a:lumOff val="80000"/>
            </a:schemeClr>
          </a:solidFill>
        </p:spPr>
        <p:txBody>
          <a:bodyPr wrap="none" rtlCol="0">
            <a:spAutoFit/>
          </a:bodyPr>
          <a:lstStyle/>
          <a:p>
            <a:pPr algn="ctr"/>
            <a:r>
              <a:rPr lang="en-US" altLang="ja-JP" sz="1400" dirty="0" smtClean="0">
                <a:latin typeface="+mn-ea"/>
              </a:rPr>
              <a:t>69</a:t>
            </a:r>
            <a:r>
              <a:rPr lang="ja-JP" altLang="en-US" sz="1400" dirty="0" smtClean="0">
                <a:latin typeface="+mn-ea"/>
              </a:rPr>
              <a:t>回以上利用</a:t>
            </a:r>
            <a:endParaRPr lang="ja-JP" altLang="en-US" sz="1400" dirty="0">
              <a:latin typeface="+mn-ea"/>
            </a:endParaRPr>
          </a:p>
        </p:txBody>
      </p:sp>
      <p:sp>
        <p:nvSpPr>
          <p:cNvPr id="34" name="テキスト ボックス 33"/>
          <p:cNvSpPr txBox="1"/>
          <p:nvPr/>
        </p:nvSpPr>
        <p:spPr>
          <a:xfrm>
            <a:off x="131710" y="1853251"/>
            <a:ext cx="2669242" cy="523220"/>
          </a:xfrm>
          <a:prstGeom prst="rect">
            <a:avLst/>
          </a:prstGeom>
          <a:noFill/>
        </p:spPr>
        <p:txBody>
          <a:bodyPr wrap="square" rtlCol="0">
            <a:spAutoFit/>
          </a:bodyPr>
          <a:lstStyle/>
          <a:p>
            <a:r>
              <a:rPr lang="ja-JP" altLang="en-US" sz="1400" b="1" dirty="0" smtClean="0">
                <a:solidFill>
                  <a:schemeClr val="tx2"/>
                </a:solidFill>
                <a:latin typeface="+mn-ea"/>
              </a:rPr>
              <a:t>＜一見→優良＞</a:t>
            </a:r>
            <a:endParaRPr lang="en-US" altLang="ja-JP" sz="1400" b="1" dirty="0" smtClean="0">
              <a:solidFill>
                <a:schemeClr val="tx2"/>
              </a:solidFill>
              <a:latin typeface="+mn-ea"/>
            </a:endParaRPr>
          </a:p>
          <a:p>
            <a:r>
              <a:rPr lang="ja-JP" altLang="en-US" sz="1400" dirty="0" smtClean="0">
                <a:latin typeface="+mn-ea"/>
              </a:rPr>
              <a:t>女性の利用割合が徐々に減少</a:t>
            </a:r>
            <a:endParaRPr lang="en-US" altLang="ja-JP" sz="1400" dirty="0">
              <a:latin typeface="+mn-ea"/>
            </a:endParaRPr>
          </a:p>
        </p:txBody>
      </p:sp>
      <p:sp>
        <p:nvSpPr>
          <p:cNvPr id="35" name="テキスト ボックス 34"/>
          <p:cNvSpPr txBox="1"/>
          <p:nvPr/>
        </p:nvSpPr>
        <p:spPr>
          <a:xfrm>
            <a:off x="4039613" y="1812610"/>
            <a:ext cx="3254641" cy="523220"/>
          </a:xfrm>
          <a:prstGeom prst="rect">
            <a:avLst/>
          </a:prstGeom>
          <a:noFill/>
        </p:spPr>
        <p:txBody>
          <a:bodyPr wrap="square" rtlCol="0">
            <a:spAutoFit/>
          </a:bodyPr>
          <a:lstStyle/>
          <a:p>
            <a:r>
              <a:rPr lang="ja-JP" altLang="en-US" sz="1400" b="1" dirty="0" smtClean="0">
                <a:solidFill>
                  <a:schemeClr val="tx2"/>
                </a:solidFill>
                <a:latin typeface="+mn-ea"/>
              </a:rPr>
              <a:t>＜潜在→優良＞</a:t>
            </a:r>
            <a:endParaRPr lang="en-US" altLang="ja-JP" sz="1400" b="1" dirty="0" smtClean="0">
              <a:solidFill>
                <a:schemeClr val="tx2"/>
              </a:solidFill>
              <a:latin typeface="+mn-ea"/>
            </a:endParaRPr>
          </a:p>
          <a:p>
            <a:r>
              <a:rPr lang="ja-JP" altLang="en-US" sz="1400" dirty="0" smtClean="0">
                <a:latin typeface="+mn-ea"/>
              </a:rPr>
              <a:t>年齢（平均）が徐々に高くなる</a:t>
            </a:r>
            <a:endParaRPr lang="en-US" altLang="ja-JP" sz="1400" dirty="0">
              <a:latin typeface="+mn-ea"/>
            </a:endParaRPr>
          </a:p>
        </p:txBody>
      </p:sp>
      <p:sp>
        <p:nvSpPr>
          <p:cNvPr id="37" name="正方形/長方形 36"/>
          <p:cNvSpPr/>
          <p:nvPr/>
        </p:nvSpPr>
        <p:spPr>
          <a:xfrm>
            <a:off x="131710" y="5562156"/>
            <a:ext cx="10425599" cy="1389573"/>
          </a:xfrm>
          <a:prstGeom prst="rect">
            <a:avLst/>
          </a:prstGeom>
          <a:solidFill>
            <a:schemeClr val="bg1">
              <a:lumMod val="9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288000" rIns="288000" rtlCol="0" anchor="ctr"/>
          <a:lstStyle/>
          <a:p>
            <a:pPr marL="285750" indent="-285750">
              <a:buFont typeface="Arial" panose="020B0604020202020204" pitchFamily="34" charset="0"/>
              <a:buChar char="•"/>
            </a:pPr>
            <a:r>
              <a:rPr lang="ja-JP" altLang="en-US" sz="1800" dirty="0" smtClean="0">
                <a:solidFill>
                  <a:schemeClr val="tx1"/>
                </a:solidFill>
                <a:latin typeface="+mn-ea"/>
              </a:rPr>
              <a:t>一見顧客に継続利用してもらうためには、</a:t>
            </a:r>
            <a:r>
              <a:rPr lang="ja-JP" altLang="en-US" sz="1800" dirty="0" smtClean="0">
                <a:solidFill>
                  <a:srgbClr val="C00000"/>
                </a:solidFill>
                <a:latin typeface="+mn-ea"/>
              </a:rPr>
              <a:t>女性や地方を取り込むような施策</a:t>
            </a:r>
            <a:r>
              <a:rPr lang="ja-JP" altLang="en-US" sz="1800" dirty="0" smtClean="0">
                <a:solidFill>
                  <a:schemeClr val="tx1"/>
                </a:solidFill>
                <a:latin typeface="+mn-ea"/>
              </a:rPr>
              <a:t>が効果的である。</a:t>
            </a:r>
            <a:endParaRPr lang="en-US" altLang="ja-JP" sz="1800" dirty="0" smtClean="0">
              <a:solidFill>
                <a:schemeClr val="tx1"/>
              </a:solidFill>
              <a:latin typeface="+mn-ea"/>
            </a:endParaRPr>
          </a:p>
          <a:p>
            <a:pPr marL="285750" indent="-285750">
              <a:buFont typeface="Arial" panose="020B0604020202020204" pitchFamily="34" charset="0"/>
              <a:buChar char="•"/>
            </a:pPr>
            <a:r>
              <a:rPr kumimoji="1" lang="ja-JP" altLang="en-US" sz="1800" dirty="0" smtClean="0">
                <a:solidFill>
                  <a:schemeClr val="tx1"/>
                </a:solidFill>
                <a:latin typeface="+mn-ea"/>
              </a:rPr>
              <a:t>今後、優良顧客になっていく若い世代は代売利用が多い。</a:t>
            </a:r>
            <a:r>
              <a:rPr kumimoji="1" lang="ja-JP" altLang="en-US" sz="1800" dirty="0" smtClean="0">
                <a:solidFill>
                  <a:srgbClr val="C00000"/>
                </a:solidFill>
                <a:latin typeface="+mn-ea"/>
              </a:rPr>
              <a:t>代売での利益アップ</a:t>
            </a:r>
            <a:r>
              <a:rPr kumimoji="1" lang="ja-JP" altLang="en-US" sz="1800" dirty="0" smtClean="0">
                <a:solidFill>
                  <a:schemeClr val="tx1"/>
                </a:solidFill>
                <a:latin typeface="+mn-ea"/>
              </a:rPr>
              <a:t>、もしくは、</a:t>
            </a:r>
            <a:r>
              <a:rPr kumimoji="1" lang="ja-JP" altLang="en-US" sz="1800" dirty="0" smtClean="0">
                <a:solidFill>
                  <a:srgbClr val="C00000"/>
                </a:solidFill>
                <a:latin typeface="+mn-ea"/>
              </a:rPr>
              <a:t>代売から一般へのシフトを促すような施策</a:t>
            </a:r>
            <a:r>
              <a:rPr lang="ja-JP" altLang="en-US" sz="1800" dirty="0" smtClean="0">
                <a:solidFill>
                  <a:schemeClr val="tx1"/>
                </a:solidFill>
                <a:latin typeface="+mn-ea"/>
              </a:rPr>
              <a:t>が必要である。</a:t>
            </a:r>
            <a:endParaRPr kumimoji="1" lang="en-US" altLang="ja-JP" sz="1800" dirty="0" smtClean="0">
              <a:solidFill>
                <a:schemeClr val="tx1"/>
              </a:solidFill>
              <a:latin typeface="+mn-ea"/>
            </a:endParaRPr>
          </a:p>
          <a:p>
            <a:pPr marL="285750" indent="-285750">
              <a:buFont typeface="Arial" panose="020B0604020202020204" pitchFamily="34" charset="0"/>
              <a:buChar char="•"/>
            </a:pPr>
            <a:r>
              <a:rPr kumimoji="1" lang="ja-JP" altLang="en-US" sz="1800" dirty="0" smtClean="0">
                <a:solidFill>
                  <a:schemeClr val="tx1"/>
                </a:solidFill>
                <a:latin typeface="+mn-ea"/>
              </a:rPr>
              <a:t>法人型顧客に対しては、</a:t>
            </a:r>
            <a:r>
              <a:rPr kumimoji="1" lang="ja-JP" altLang="en-US" sz="1800" dirty="0" smtClean="0">
                <a:solidFill>
                  <a:srgbClr val="C00000"/>
                </a:solidFill>
                <a:latin typeface="+mn-ea"/>
              </a:rPr>
              <a:t>法人会員への勧誘</a:t>
            </a:r>
            <a:r>
              <a:rPr kumimoji="1" lang="ja-JP" altLang="en-US" sz="1800" dirty="0" smtClean="0">
                <a:solidFill>
                  <a:schemeClr val="tx1"/>
                </a:solidFill>
                <a:latin typeface="+mn-ea"/>
              </a:rPr>
              <a:t>を行う。</a:t>
            </a:r>
          </a:p>
        </p:txBody>
      </p:sp>
    </p:spTree>
    <p:extLst>
      <p:ext uri="{BB962C8B-B14F-4D97-AF65-F5344CB8AC3E}">
        <p14:creationId xmlns:p14="http://schemas.microsoft.com/office/powerpoint/2010/main" val="38198200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４．顧客タイプ</a:t>
            </a:r>
            <a:r>
              <a:rPr lang="ja-JP" altLang="en-US" sz="2000" dirty="0" smtClean="0">
                <a:latin typeface="メイリオ" panose="020B0604030504040204" pitchFamily="50" charset="-128"/>
                <a:cs typeface="メイリオ" pitchFamily="50" charset="-128"/>
              </a:rPr>
              <a:t>（施策</a:t>
            </a:r>
            <a:r>
              <a:rPr lang="ja-JP" altLang="en-US" sz="2000" dirty="0">
                <a:latin typeface="メイリオ" panose="020B0604030504040204" pitchFamily="50" charset="-128"/>
                <a:cs typeface="メイリオ" pitchFamily="50" charset="-128"/>
              </a:rPr>
              <a:t>の検討）</a:t>
            </a:r>
          </a:p>
        </p:txBody>
      </p:sp>
      <p:pic>
        <p:nvPicPr>
          <p:cNvPr id="1026" name="Picture 2" descr="女性限定レンタカープラン「Girls プラン」（イメー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50" y="819150"/>
            <a:ext cx="4768427"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xed media feed | ニッポンレンタカー | LINE Official Accou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3524" y="3112147"/>
            <a:ext cx="5089525" cy="3610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067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smtClean="0">
                <a:latin typeface="メイリオ" panose="020B0604030504040204" pitchFamily="50" charset="-128"/>
                <a:ea typeface="メイリオ" panose="020B0604030504040204" pitchFamily="50" charset="-128"/>
                <a:cs typeface="メイリオ" pitchFamily="50" charset="-128"/>
              </a:rPr>
              <a:t>５．顧客タイプとアンケート（結合分析）</a:t>
            </a:r>
            <a:endParaRPr lang="ja-JP" altLang="en-US" sz="2000" dirty="0">
              <a:latin typeface="メイリオ" panose="020B0604030504040204" pitchFamily="50" charset="-128"/>
              <a:ea typeface="メイリオ" panose="020B0604030504040204" pitchFamily="50" charset="-128"/>
              <a:cs typeface="メイリオ" pitchFamily="50" charset="-128"/>
            </a:endParaRPr>
          </a:p>
        </p:txBody>
      </p:sp>
      <p:sp>
        <p:nvSpPr>
          <p:cNvPr id="9" name="テキスト ボックス 8"/>
          <p:cNvSpPr txBox="1"/>
          <p:nvPr/>
        </p:nvSpPr>
        <p:spPr>
          <a:xfrm>
            <a:off x="381000" y="685800"/>
            <a:ext cx="10124872" cy="5982308"/>
          </a:xfrm>
          <a:prstGeom prst="rect">
            <a:avLst/>
          </a:prstGeom>
          <a:noFill/>
        </p:spPr>
        <p:txBody>
          <a:bodyPr wrap="square" rtlCol="0">
            <a:noAutofit/>
          </a:bodyPr>
          <a:lstStyle/>
          <a:p>
            <a:pPr>
              <a:buClr>
                <a:srgbClr val="C00000"/>
              </a:buClr>
            </a:pPr>
            <a:r>
              <a:rPr lang="ja-JP" altLang="en-US" dirty="0" smtClean="0">
                <a:latin typeface="+mn-ea"/>
              </a:rPr>
              <a:t>クラスター分析により</a:t>
            </a:r>
            <a:r>
              <a:rPr lang="en-US" altLang="ja-JP" dirty="0" smtClean="0">
                <a:latin typeface="+mn-ea"/>
              </a:rPr>
              <a:t>6</a:t>
            </a:r>
            <a:r>
              <a:rPr lang="ja-JP" altLang="en-US" dirty="0" err="1" smtClean="0">
                <a:latin typeface="+mn-ea"/>
              </a:rPr>
              <a:t>つに</a:t>
            </a:r>
            <a:r>
              <a:rPr lang="ja-JP" altLang="en-US" dirty="0" smtClean="0">
                <a:latin typeface="+mn-ea"/>
              </a:rPr>
              <a:t>分類した顧客タイプ（一見、</a:t>
            </a:r>
            <a:r>
              <a:rPr lang="ja-JP" altLang="en-US" dirty="0">
                <a:latin typeface="+mn-ea"/>
              </a:rPr>
              <a:t>潜在</a:t>
            </a:r>
            <a:r>
              <a:rPr lang="ja-JP" altLang="en-US" dirty="0" smtClean="0">
                <a:latin typeface="+mn-ea"/>
              </a:rPr>
              <a:t>、休眠、リピート、優良、法人型）によって、アンケートの回答傾向が異なるか調査した。</a:t>
            </a:r>
            <a:endParaRPr lang="en-US" altLang="ja-JP" dirty="0" smtClean="0">
              <a:latin typeface="+mn-ea"/>
            </a:endParaRPr>
          </a:p>
          <a:p>
            <a:pPr>
              <a:buClr>
                <a:srgbClr val="C00000"/>
              </a:buClr>
            </a:pPr>
            <a:endParaRPr lang="en-US" altLang="ja-JP" dirty="0" smtClean="0">
              <a:latin typeface="+mn-ea"/>
            </a:endParaRPr>
          </a:p>
          <a:p>
            <a:pPr marL="342900" indent="-342900">
              <a:buClr>
                <a:srgbClr val="C00000"/>
              </a:buClr>
              <a:buFont typeface="Wingdings" panose="05000000000000000000" pitchFamily="2" charset="2"/>
              <a:buChar char="n"/>
            </a:pPr>
            <a:r>
              <a:rPr lang="ja-JP" altLang="en-US" dirty="0" smtClean="0">
                <a:latin typeface="+mn-ea"/>
              </a:rPr>
              <a:t>法人型は、他の顧客タイプと比べると、回答4(大変満足)が多く、回答1(大変不満)が少ない。特に、Q2スタッフの身だしなみ、Q4安全運転～、Q5燃料.給油についての説明、Q6クルマ.カーナビの操作説明、Q7ご出発.帰着の誘導などに不満を持つ会員が少ない。</a:t>
            </a:r>
            <a:endParaRPr lang="en-US" altLang="ja-JP" dirty="0" smtClean="0">
              <a:latin typeface="+mn-ea"/>
            </a:endParaRPr>
          </a:p>
          <a:p>
            <a:pPr lvl="1">
              <a:buClr>
                <a:srgbClr val="C00000"/>
              </a:buClr>
            </a:pPr>
            <a:r>
              <a:rPr lang="ja-JP" altLang="en-US" dirty="0" smtClean="0">
                <a:latin typeface="+mn-ea"/>
              </a:rPr>
              <a:t>こうした顧客へ</a:t>
            </a:r>
            <a:r>
              <a:rPr lang="ja-JP" altLang="en-US" dirty="0" smtClean="0">
                <a:solidFill>
                  <a:srgbClr val="C00000"/>
                </a:solidFill>
                <a:latin typeface="+mn-ea"/>
              </a:rPr>
              <a:t>簡潔な説明をすることで、満足度を落とさずに時間短縮が可能</a:t>
            </a:r>
            <a:r>
              <a:rPr lang="ja-JP" altLang="en-US" dirty="0" smtClean="0">
                <a:latin typeface="+mn-ea"/>
              </a:rPr>
              <a:t>。</a:t>
            </a:r>
            <a:endParaRPr lang="en-US" altLang="ja-JP" dirty="0" smtClean="0">
              <a:latin typeface="+mn-ea"/>
            </a:endParaRPr>
          </a:p>
          <a:p>
            <a:pPr marL="342900" indent="-342900">
              <a:buClr>
                <a:srgbClr val="C00000"/>
              </a:buClr>
              <a:buFont typeface="Wingdings" panose="05000000000000000000" pitchFamily="2" charset="2"/>
              <a:buChar char="n"/>
            </a:pPr>
            <a:endParaRPr lang="ja-JP" altLang="en-US" dirty="0" smtClean="0">
              <a:latin typeface="+mn-ea"/>
            </a:endParaRPr>
          </a:p>
          <a:p>
            <a:pPr marL="342900" indent="-342900">
              <a:buClr>
                <a:srgbClr val="C00000"/>
              </a:buClr>
              <a:buFont typeface="Wingdings" panose="05000000000000000000" pitchFamily="2" charset="2"/>
              <a:buChar char="n"/>
            </a:pPr>
            <a:r>
              <a:rPr lang="ja-JP" altLang="en-US" dirty="0" smtClean="0">
                <a:latin typeface="+mn-ea"/>
              </a:rPr>
              <a:t>潜在、</a:t>
            </a:r>
            <a:r>
              <a:rPr lang="ja-JP" altLang="en-US" dirty="0">
                <a:latin typeface="+mn-ea"/>
              </a:rPr>
              <a:t>一見は、Q3保険.補償の</a:t>
            </a:r>
            <a:r>
              <a:rPr lang="ja-JP" altLang="en-US" dirty="0" smtClean="0">
                <a:latin typeface="+mn-ea"/>
              </a:rPr>
              <a:t>説明、Q4</a:t>
            </a:r>
            <a:r>
              <a:rPr lang="ja-JP" altLang="en-US" dirty="0">
                <a:latin typeface="+mn-ea"/>
              </a:rPr>
              <a:t>安全運転.事故防止</a:t>
            </a:r>
            <a:r>
              <a:rPr lang="ja-JP" altLang="en-US" dirty="0" smtClean="0">
                <a:latin typeface="+mn-ea"/>
              </a:rPr>
              <a:t>アドバイス、Q6</a:t>
            </a:r>
            <a:r>
              <a:rPr lang="ja-JP" altLang="en-US" dirty="0">
                <a:latin typeface="+mn-ea"/>
              </a:rPr>
              <a:t>クルマ.カーナビの操作</a:t>
            </a:r>
            <a:r>
              <a:rPr lang="ja-JP" altLang="en-US" dirty="0" smtClean="0">
                <a:latin typeface="+mn-ea"/>
              </a:rPr>
              <a:t>説明に</a:t>
            </a:r>
            <a:r>
              <a:rPr lang="ja-JP" altLang="en-US" dirty="0">
                <a:latin typeface="+mn-ea"/>
              </a:rPr>
              <a:t>不満を持つ割合が多い</a:t>
            </a:r>
            <a:r>
              <a:rPr lang="ja-JP" altLang="en-US" dirty="0" smtClean="0">
                <a:latin typeface="+mn-ea"/>
              </a:rPr>
              <a:t>。</a:t>
            </a:r>
            <a:endParaRPr lang="en-US" altLang="ja-JP" dirty="0" smtClean="0">
              <a:latin typeface="+mn-ea"/>
            </a:endParaRPr>
          </a:p>
          <a:p>
            <a:pPr lvl="1">
              <a:buClr>
                <a:srgbClr val="C00000"/>
              </a:buClr>
            </a:pPr>
            <a:r>
              <a:rPr lang="ja-JP" altLang="en-US" dirty="0" smtClean="0">
                <a:latin typeface="+mn-ea"/>
              </a:rPr>
              <a:t>こうした顧客へ</a:t>
            </a:r>
            <a:r>
              <a:rPr lang="ja-JP" altLang="en-US" dirty="0" smtClean="0">
                <a:solidFill>
                  <a:srgbClr val="C00000"/>
                </a:solidFill>
                <a:latin typeface="+mn-ea"/>
              </a:rPr>
              <a:t>わかりやすい説明をすることで、リピーターになってもらえる可能性が高まる</a:t>
            </a:r>
            <a:r>
              <a:rPr lang="ja-JP" altLang="en-US" dirty="0" smtClean="0">
                <a:latin typeface="+mn-ea"/>
              </a:rPr>
              <a:t>のではないか</a:t>
            </a:r>
            <a:r>
              <a:rPr lang="ja-JP" altLang="en-US" dirty="0">
                <a:latin typeface="+mn-ea"/>
              </a:rPr>
              <a:t>。</a:t>
            </a:r>
            <a:endParaRPr lang="en-US" altLang="ja-JP" dirty="0" smtClean="0">
              <a:latin typeface="+mn-ea"/>
            </a:endParaRPr>
          </a:p>
          <a:p>
            <a:pPr marL="342900" indent="-342900">
              <a:buClr>
                <a:srgbClr val="C00000"/>
              </a:buClr>
              <a:buFont typeface="Wingdings" panose="05000000000000000000" pitchFamily="2" charset="2"/>
              <a:buChar char="n"/>
            </a:pPr>
            <a:endParaRPr lang="ja-JP" altLang="en-US" dirty="0">
              <a:latin typeface="+mn-ea"/>
            </a:endParaRPr>
          </a:p>
          <a:p>
            <a:pPr marL="342900" indent="-342900">
              <a:buClr>
                <a:srgbClr val="C00000"/>
              </a:buClr>
              <a:buFont typeface="Wingdings" panose="05000000000000000000" pitchFamily="2" charset="2"/>
              <a:buChar char="n"/>
            </a:pPr>
            <a:r>
              <a:rPr lang="ja-JP" altLang="en-US" dirty="0" smtClean="0">
                <a:latin typeface="+mn-ea"/>
              </a:rPr>
              <a:t>Q12</a:t>
            </a:r>
            <a:r>
              <a:rPr lang="ja-JP" altLang="en-US" dirty="0">
                <a:latin typeface="+mn-ea"/>
              </a:rPr>
              <a:t>清掃の</a:t>
            </a:r>
            <a:r>
              <a:rPr lang="ja-JP" altLang="en-US" dirty="0" smtClean="0">
                <a:latin typeface="+mn-ea"/>
              </a:rPr>
              <a:t>状況、</a:t>
            </a:r>
            <a:r>
              <a:rPr lang="ja-JP" altLang="en-US" dirty="0">
                <a:latin typeface="+mn-ea"/>
              </a:rPr>
              <a:t>Q15車両の外観.キズ.洗車</a:t>
            </a:r>
            <a:r>
              <a:rPr lang="ja-JP" altLang="en-US" dirty="0" smtClean="0">
                <a:latin typeface="+mn-ea"/>
              </a:rPr>
              <a:t>など、Q16</a:t>
            </a:r>
            <a:r>
              <a:rPr lang="ja-JP" altLang="en-US" dirty="0">
                <a:latin typeface="+mn-ea"/>
              </a:rPr>
              <a:t>車内の清掃</a:t>
            </a:r>
            <a:r>
              <a:rPr lang="ja-JP" altLang="en-US" dirty="0" smtClean="0">
                <a:latin typeface="+mn-ea"/>
              </a:rPr>
              <a:t>状況、Q18</a:t>
            </a:r>
            <a:r>
              <a:rPr lang="ja-JP" altLang="en-US" dirty="0">
                <a:latin typeface="+mn-ea"/>
              </a:rPr>
              <a:t>車両の総合満足度</a:t>
            </a:r>
            <a:r>
              <a:rPr lang="ja-JP" altLang="en-US" dirty="0" smtClean="0">
                <a:latin typeface="+mn-ea"/>
              </a:rPr>
              <a:t>は、</a:t>
            </a:r>
            <a:r>
              <a:rPr lang="ja-JP" altLang="en-US" dirty="0">
                <a:latin typeface="+mn-ea"/>
              </a:rPr>
              <a:t>顧客タイプによって違いがあまりない</a:t>
            </a:r>
            <a:r>
              <a:rPr lang="ja-JP" altLang="en-US" dirty="0" smtClean="0">
                <a:latin typeface="+mn-ea"/>
              </a:rPr>
              <a:t>。</a:t>
            </a:r>
            <a:endParaRPr lang="en-US" altLang="ja-JP" dirty="0" smtClean="0">
              <a:latin typeface="+mn-ea"/>
            </a:endParaRPr>
          </a:p>
          <a:p>
            <a:pPr lvl="1">
              <a:buClr>
                <a:srgbClr val="C00000"/>
              </a:buClr>
            </a:pPr>
            <a:r>
              <a:rPr lang="ja-JP" altLang="en-US" dirty="0" smtClean="0">
                <a:latin typeface="+mn-ea"/>
              </a:rPr>
              <a:t>これらの項目は</a:t>
            </a:r>
            <a:r>
              <a:rPr lang="ja-JP" altLang="en-US" dirty="0" smtClean="0">
                <a:solidFill>
                  <a:srgbClr val="C00000"/>
                </a:solidFill>
                <a:latin typeface="+mn-ea"/>
              </a:rPr>
              <a:t>「あたりまえ品質」であり、手を抜いてはいけない</a:t>
            </a:r>
            <a:r>
              <a:rPr lang="ja-JP" altLang="en-US" dirty="0" smtClean="0">
                <a:latin typeface="+mn-ea"/>
              </a:rPr>
              <a:t>。</a:t>
            </a:r>
            <a:endParaRPr kumimoji="1" lang="ja-JP" altLang="en-US" dirty="0">
              <a:latin typeface="+mn-ea"/>
            </a:endParaRPr>
          </a:p>
        </p:txBody>
      </p:sp>
    </p:spTree>
    <p:extLst>
      <p:ext uri="{BB962C8B-B14F-4D97-AF65-F5344CB8AC3E}">
        <p14:creationId xmlns:p14="http://schemas.microsoft.com/office/powerpoint/2010/main" val="3015297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５．顧客タイプとアンケート</a:t>
            </a:r>
            <a:r>
              <a:rPr lang="ja-JP" altLang="en-US" sz="2000" dirty="0" smtClean="0">
                <a:latin typeface="メイリオ" panose="020B0604030504040204" pitchFamily="50" charset="-128"/>
                <a:cs typeface="メイリオ" pitchFamily="50" charset="-128"/>
              </a:rPr>
              <a:t>（結果抜粋）</a:t>
            </a:r>
            <a:endParaRPr lang="ja-JP" altLang="en-US" sz="2000" dirty="0">
              <a:latin typeface="メイリオ" panose="020B0604030504040204" pitchFamily="50" charset="-128"/>
              <a:cs typeface="メイリオ" pitchFamily="50" charset="-128"/>
            </a:endParaRPr>
          </a:p>
        </p:txBody>
      </p:sp>
      <p:pic>
        <p:nvPicPr>
          <p:cNvPr id="4" name="図 3"/>
          <p:cNvPicPr/>
          <p:nvPr/>
        </p:nvPicPr>
        <p:blipFill>
          <a:blip r:embed="rId3" cstate="print"/>
          <a:stretch>
            <a:fillRect/>
          </a:stretch>
        </p:blipFill>
        <p:spPr>
          <a:xfrm>
            <a:off x="774000" y="1036800"/>
            <a:ext cx="9144000" cy="5486400"/>
          </a:xfrm>
          <a:prstGeom prst="rect">
            <a:avLst/>
          </a:prstGeom>
        </p:spPr>
      </p:pic>
    </p:spTree>
    <p:extLst>
      <p:ext uri="{BB962C8B-B14F-4D97-AF65-F5344CB8AC3E}">
        <p14:creationId xmlns:p14="http://schemas.microsoft.com/office/powerpoint/2010/main" val="3385830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５．顧客タイプとアンケート（結果抜粋）</a:t>
            </a:r>
          </a:p>
        </p:txBody>
      </p:sp>
      <p:pic>
        <p:nvPicPr>
          <p:cNvPr id="5" name="図 4"/>
          <p:cNvPicPr/>
          <p:nvPr/>
        </p:nvPicPr>
        <p:blipFill>
          <a:blip r:embed="rId3" cstate="print"/>
          <a:stretch>
            <a:fillRect/>
          </a:stretch>
        </p:blipFill>
        <p:spPr>
          <a:xfrm>
            <a:off x="3086460" y="1236825"/>
            <a:ext cx="4572000" cy="5486400"/>
          </a:xfrm>
          <a:prstGeom prst="rect">
            <a:avLst/>
          </a:prstGeom>
        </p:spPr>
      </p:pic>
    </p:spTree>
    <p:extLst>
      <p:ext uri="{BB962C8B-B14F-4D97-AF65-F5344CB8AC3E}">
        <p14:creationId xmlns:p14="http://schemas.microsoft.com/office/powerpoint/2010/main" val="1248828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31452" y="605748"/>
            <a:ext cx="10657186" cy="3474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2000"/>
              </a:lnSpc>
            </a:pPr>
            <a:r>
              <a:rPr lang="ja-JP" altLang="en-US" sz="1600" dirty="0" smtClean="0">
                <a:solidFill>
                  <a:schemeClr val="tx1"/>
                </a:solidFill>
                <a:latin typeface="メイリオ" panose="020B0604030504040204" pitchFamily="50" charset="-128"/>
                <a:ea typeface="メイリオ" panose="020B0604030504040204" pitchFamily="50" charset="-128"/>
              </a:rPr>
              <a:t>レンタカー事業のデジタル化に向けて、データ分析をもと</a:t>
            </a:r>
            <a:r>
              <a:rPr lang="ja-JP" altLang="en-US" sz="1600" dirty="0">
                <a:solidFill>
                  <a:schemeClr val="tx1"/>
                </a:solidFill>
                <a:latin typeface="メイリオ" panose="020B0604030504040204" pitchFamily="50" charset="-128"/>
              </a:rPr>
              <a:t>にした</a:t>
            </a:r>
            <a:r>
              <a:rPr lang="ja-JP" altLang="en-US" sz="1600" dirty="0" smtClean="0">
                <a:solidFill>
                  <a:schemeClr val="tx1"/>
                </a:solidFill>
                <a:latin typeface="メイリオ" panose="020B0604030504040204" pitchFamily="50" charset="-128"/>
              </a:rPr>
              <a:t>改革施策の実施</a:t>
            </a:r>
            <a:endParaRPr lang="en-US" altLang="ja-JP" sz="1600" dirty="0" smtClean="0">
              <a:solidFill>
                <a:schemeClr val="tx1"/>
              </a:solidFill>
              <a:latin typeface="メイリオ" panose="020B0604030504040204" pitchFamily="50" charset="-128"/>
              <a:ea typeface="メイリオ"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1649230738"/>
              </p:ext>
            </p:extLst>
          </p:nvPr>
        </p:nvGraphicFramePr>
        <p:xfrm>
          <a:off x="16912" y="1254763"/>
          <a:ext cx="10564001" cy="5424314"/>
        </p:xfrm>
        <a:graphic>
          <a:graphicData uri="http://schemas.openxmlformats.org/drawingml/2006/table">
            <a:tbl>
              <a:tblPr>
                <a:tableStyleId>{5C22544A-7EE6-4342-B048-85BDC9FD1C3A}</a:tableStyleId>
              </a:tblPr>
              <a:tblGrid>
                <a:gridCol w="2868792">
                  <a:extLst>
                    <a:ext uri="{9D8B030D-6E8A-4147-A177-3AD203B41FA5}">
                      <a16:colId xmlns:a16="http://schemas.microsoft.com/office/drawing/2014/main" val="790337427"/>
                    </a:ext>
                  </a:extLst>
                </a:gridCol>
                <a:gridCol w="3657600">
                  <a:extLst>
                    <a:ext uri="{9D8B030D-6E8A-4147-A177-3AD203B41FA5}">
                      <a16:colId xmlns:a16="http://schemas.microsoft.com/office/drawing/2014/main" val="3887229014"/>
                    </a:ext>
                  </a:extLst>
                </a:gridCol>
                <a:gridCol w="4037609">
                  <a:extLst>
                    <a:ext uri="{9D8B030D-6E8A-4147-A177-3AD203B41FA5}">
                      <a16:colId xmlns:a16="http://schemas.microsoft.com/office/drawing/2014/main" val="2406383948"/>
                    </a:ext>
                  </a:extLst>
                </a:gridCol>
              </a:tblGrid>
              <a:tr h="685499">
                <a:tc>
                  <a:txBody>
                    <a:bodyPr/>
                    <a:lstStyle/>
                    <a:p>
                      <a:pPr algn="l" rtl="0" fontAlgn="b"/>
                      <a:r>
                        <a:rPr lang="ja-JP" altLang="en-US"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t>改善テーマ</a:t>
                      </a:r>
                      <a:endParaRPr lang="ja-JP" altLang="en-US" sz="2000" b="1" i="0" u="none" strike="noStrike" dirty="0">
                        <a:solidFill>
                          <a:srgbClr val="000000"/>
                        </a:solidFill>
                        <a:effectLst/>
                        <a:latin typeface="Arial" panose="020B0604020202020204" pitchFamily="34" charset="0"/>
                        <a:ea typeface="メイリオ" panose="020B0604030504040204" pitchFamily="50" charset="-128"/>
                        <a:cs typeface="Arial" panose="020B0604020202020204" pitchFamily="34" charset="0"/>
                      </a:endParaRPr>
                    </a:p>
                  </a:txBody>
                  <a:tcPr marL="7355" marR="7355" marT="7355" marB="0" anchor="ct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b"/>
                      <a:r>
                        <a:rPr lang="ja-JP" altLang="en-US" sz="2000" b="1" u="none" strike="noStrike" dirty="0">
                          <a:effectLst/>
                          <a:latin typeface="Arial" panose="020B0604020202020204" pitchFamily="34" charset="0"/>
                          <a:ea typeface="メイリオ" panose="020B0604030504040204" pitchFamily="50" charset="-128"/>
                          <a:cs typeface="Arial" panose="020B0604020202020204" pitchFamily="34" charset="0"/>
                        </a:rPr>
                        <a:t>目標</a:t>
                      </a:r>
                      <a:endParaRPr lang="ja-JP" altLang="en-US" sz="2000" b="1" i="0" u="none" strike="noStrike" dirty="0">
                        <a:solidFill>
                          <a:srgbClr val="000000"/>
                        </a:solidFill>
                        <a:effectLst/>
                        <a:latin typeface="Arial" panose="020B0604020202020204" pitchFamily="34" charset="0"/>
                        <a:ea typeface="メイリオ" panose="020B0604030504040204" pitchFamily="50" charset="-128"/>
                        <a:cs typeface="Arial" panose="020B0604020202020204" pitchFamily="34" charset="0"/>
                      </a:endParaRPr>
                    </a:p>
                  </a:txBody>
                  <a:tcPr marL="7355" marR="7355" marT="7355" marB="0" anchor="ct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b"/>
                      <a:r>
                        <a:rPr lang="ja-JP" altLang="en-US" sz="2000" b="1" u="none" strike="noStrike" dirty="0">
                          <a:effectLst/>
                          <a:latin typeface="Arial" panose="020B0604020202020204" pitchFamily="34" charset="0"/>
                          <a:ea typeface="メイリオ" panose="020B0604030504040204" pitchFamily="50" charset="-128"/>
                          <a:cs typeface="Arial" panose="020B0604020202020204" pitchFamily="34" charset="0"/>
                        </a:rPr>
                        <a:t>対応</a:t>
                      </a:r>
                      <a:r>
                        <a:rPr lang="ja-JP" altLang="en-US"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t>手法（リリース）</a:t>
                      </a:r>
                      <a:endParaRPr lang="ja-JP" altLang="en-US" sz="2000" b="1" i="0" u="none" strike="noStrike" dirty="0">
                        <a:solidFill>
                          <a:srgbClr val="000000"/>
                        </a:solidFill>
                        <a:effectLst/>
                        <a:latin typeface="Arial" panose="020B0604020202020204" pitchFamily="34" charset="0"/>
                        <a:ea typeface="メイリオ" panose="020B0604030504040204" pitchFamily="50" charset="-128"/>
                        <a:cs typeface="Arial" panose="020B0604020202020204" pitchFamily="34" charset="0"/>
                      </a:endParaRPr>
                    </a:p>
                  </a:txBody>
                  <a:tcPr marL="7355" marR="7355" marT="7355" marB="0" anchor="ct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493929641"/>
                  </a:ext>
                </a:extLst>
              </a:tr>
              <a:tr h="1277951">
                <a:tc>
                  <a:txBody>
                    <a:bodyPr/>
                    <a:lstStyle/>
                    <a:p>
                      <a:pPr marL="457200" indent="-457200" algn="l" rtl="0" fontAlgn="ctr">
                        <a:lnSpc>
                          <a:spcPct val="150000"/>
                        </a:lnSpc>
                        <a:buFont typeface="+mj-lt"/>
                        <a:buAutoNum type="arabicPeriod"/>
                      </a:pPr>
                      <a:r>
                        <a:rPr lang="ja-JP" altLang="en-US"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t>顧客</a:t>
                      </a:r>
                      <a:r>
                        <a:rPr lang="ja-JP" altLang="en-US" sz="2000" b="1" u="none" strike="noStrike" dirty="0">
                          <a:effectLst/>
                          <a:latin typeface="Arial" panose="020B0604020202020204" pitchFamily="34" charset="0"/>
                          <a:ea typeface="メイリオ" panose="020B0604030504040204" pitchFamily="50" charset="-128"/>
                          <a:cs typeface="Arial" panose="020B0604020202020204" pitchFamily="34" charset="0"/>
                        </a:rPr>
                        <a:t>満足度の</a:t>
                      </a:r>
                      <a:r>
                        <a:rPr lang="ja-JP" altLang="en-US"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t>向上</a:t>
                      </a:r>
                      <a:r>
                        <a:rPr lang="en-US" altLang="ja-JP"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t/>
                      </a:r>
                      <a:br>
                        <a:rPr lang="en-US" altLang="ja-JP"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br>
                      <a:endParaRPr lang="ja-JP" altLang="en-US" sz="2000" b="1" i="0" u="none" strike="noStrike" dirty="0">
                        <a:solidFill>
                          <a:srgbClr val="000000"/>
                        </a:solidFill>
                        <a:effectLst/>
                        <a:latin typeface="Arial" panose="020B0604020202020204" pitchFamily="34" charset="0"/>
                        <a:ea typeface="メイリオ" panose="020B0604030504040204" pitchFamily="50" charset="-128"/>
                        <a:cs typeface="Arial" panose="020B0604020202020204" pitchFamily="34" charset="0"/>
                      </a:endParaRPr>
                    </a:p>
                  </a:txBody>
                  <a:tcPr marL="7355" marR="7355" marT="7355" marB="0">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marL="171450" indent="-171450" algn="l" rtl="0" fontAlgn="ctr">
                        <a:lnSpc>
                          <a:spcPct val="150000"/>
                        </a:lnSpc>
                        <a:buFont typeface="Arial" panose="020B0604020202020204" pitchFamily="34" charset="0"/>
                        <a:buChar char="•"/>
                      </a:pPr>
                      <a:r>
                        <a:rPr lang="ja-JP" altLang="en-US" sz="2000" u="none" strike="noStrike" dirty="0">
                          <a:effectLst/>
                          <a:latin typeface="Arial" panose="020B0604020202020204" pitchFamily="34" charset="0"/>
                          <a:ea typeface="メイリオ" panose="020B0604030504040204" pitchFamily="50" charset="-128"/>
                          <a:cs typeface="Arial" panose="020B0604020202020204" pitchFamily="34" charset="0"/>
                        </a:rPr>
                        <a:t>顧客目線での業務運営の</a:t>
                      </a:r>
                      <a:r>
                        <a:rPr lang="ja-JP" altLang="en-US" sz="2000" u="none" strike="noStrike" dirty="0" smtClean="0">
                          <a:effectLst/>
                          <a:latin typeface="Arial" panose="020B0604020202020204" pitchFamily="34" charset="0"/>
                          <a:ea typeface="メイリオ" panose="020B0604030504040204" pitchFamily="50" charset="-128"/>
                          <a:cs typeface="Arial" panose="020B0604020202020204" pitchFamily="34" charset="0"/>
                        </a:rPr>
                        <a:t>推進</a:t>
                      </a:r>
                      <a:endParaRPr lang="ja-JP" altLang="en-US" sz="2000" b="0" i="0" u="none" strike="noStrike" dirty="0">
                        <a:solidFill>
                          <a:srgbClr val="000000"/>
                        </a:solidFill>
                        <a:effectLst/>
                        <a:latin typeface="Arial" panose="020B0604020202020204" pitchFamily="34" charset="0"/>
                        <a:ea typeface="メイリオ" panose="020B0604030504040204" pitchFamily="50" charset="-128"/>
                        <a:cs typeface="Arial" panose="020B0604020202020204" pitchFamily="34" charset="0"/>
                      </a:endParaRPr>
                    </a:p>
                  </a:txBody>
                  <a:tcPr marL="7355" marR="7355" marT="7355" marB="0">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marL="0" indent="0" algn="l" rtl="0" fontAlgn="ctr">
                        <a:lnSpc>
                          <a:spcPct val="150000"/>
                        </a:lnSpc>
                        <a:buFont typeface="+mj-lt"/>
                        <a:buNone/>
                      </a:pPr>
                      <a:r>
                        <a:rPr lang="ja-JP" altLang="en-US" sz="2000" u="none" strike="noStrike" dirty="0">
                          <a:effectLst/>
                          <a:latin typeface="Arial" panose="020B0604020202020204" pitchFamily="34" charset="0"/>
                          <a:ea typeface="メイリオ" panose="020B0604030504040204" pitchFamily="50" charset="-128"/>
                          <a:cs typeface="Arial" panose="020B0604020202020204" pitchFamily="34" charset="0"/>
                        </a:rPr>
                        <a:t>アンケートデータ分析をもとに</a:t>
                      </a:r>
                      <a:r>
                        <a:rPr lang="ja-JP" altLang="en-US" sz="2000" u="none" strike="noStrike" dirty="0" smtClean="0">
                          <a:effectLst/>
                          <a:latin typeface="Arial" panose="020B0604020202020204" pitchFamily="34" charset="0"/>
                          <a:ea typeface="メイリオ" panose="020B0604030504040204" pitchFamily="50" charset="-128"/>
                          <a:cs typeface="Arial" panose="020B0604020202020204" pitchFamily="34" charset="0"/>
                        </a:rPr>
                        <a:t>した顧客</a:t>
                      </a:r>
                      <a:r>
                        <a:rPr lang="ja-JP" altLang="en-US" sz="2000" u="none" strike="noStrike" dirty="0">
                          <a:effectLst/>
                          <a:latin typeface="Arial" panose="020B0604020202020204" pitchFamily="34" charset="0"/>
                          <a:ea typeface="メイリオ" panose="020B0604030504040204" pitchFamily="50" charset="-128"/>
                          <a:cs typeface="Arial" panose="020B0604020202020204" pitchFamily="34" charset="0"/>
                        </a:rPr>
                        <a:t>満足向上施策の</a:t>
                      </a:r>
                      <a:r>
                        <a:rPr lang="ja-JP" altLang="en-US" sz="2000" u="none" strike="noStrike" dirty="0" smtClean="0">
                          <a:effectLst/>
                          <a:latin typeface="Arial" panose="020B0604020202020204" pitchFamily="34" charset="0"/>
                          <a:ea typeface="メイリオ" panose="020B0604030504040204" pitchFamily="50" charset="-128"/>
                          <a:cs typeface="Arial" panose="020B0604020202020204" pitchFamily="34" charset="0"/>
                        </a:rPr>
                        <a:t>実施</a:t>
                      </a:r>
                      <a:endParaRPr lang="ja-JP" altLang="en-US" sz="2000" b="1" i="0" u="none" strike="noStrike" dirty="0">
                        <a:solidFill>
                          <a:srgbClr val="FF0000"/>
                        </a:solidFill>
                        <a:effectLst/>
                        <a:latin typeface="Arial" panose="020B0604020202020204" pitchFamily="34" charset="0"/>
                        <a:ea typeface="メイリオ" panose="020B0604030504040204" pitchFamily="50" charset="-128"/>
                        <a:cs typeface="Arial" panose="020B0604020202020204" pitchFamily="34" charset="0"/>
                      </a:endParaRPr>
                    </a:p>
                  </a:txBody>
                  <a:tcPr marL="7355" marR="7355" marT="7355" marB="0">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158958151"/>
                  </a:ext>
                </a:extLst>
              </a:tr>
              <a:tr h="3460864">
                <a:tc>
                  <a:txBody>
                    <a:bodyPr/>
                    <a:lstStyle/>
                    <a:p>
                      <a:pPr marL="457200" indent="-457200" algn="l" rtl="0" fontAlgn="ctr">
                        <a:lnSpc>
                          <a:spcPct val="150000"/>
                        </a:lnSpc>
                        <a:buFont typeface="+mj-lt"/>
                        <a:buAutoNum type="arabicPeriod" startAt="2"/>
                      </a:pPr>
                      <a:r>
                        <a:rPr lang="ja-JP" altLang="en-US"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t>業務</a:t>
                      </a:r>
                      <a:r>
                        <a:rPr lang="ja-JP" altLang="en-US" sz="2000" b="1" u="none" strike="noStrike" dirty="0">
                          <a:effectLst/>
                          <a:latin typeface="Arial" panose="020B0604020202020204" pitchFamily="34" charset="0"/>
                          <a:ea typeface="メイリオ" panose="020B0604030504040204" pitchFamily="50" charset="-128"/>
                          <a:cs typeface="Arial" panose="020B0604020202020204" pitchFamily="34" charset="0"/>
                        </a:rPr>
                        <a:t>運営の</a:t>
                      </a:r>
                      <a:r>
                        <a:rPr lang="ja-JP" altLang="en-US"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t>効率化</a:t>
                      </a:r>
                      <a:r>
                        <a:rPr lang="en-US" altLang="ja-JP"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t/>
                      </a:r>
                      <a:br>
                        <a:rPr lang="en-US" altLang="ja-JP"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br>
                      <a:r>
                        <a:rPr lang="ja-JP" altLang="en-US"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t>（</a:t>
                      </a:r>
                      <a:r>
                        <a:rPr lang="ja-JP" altLang="en-US" sz="2000" b="1" u="none" strike="noStrike" dirty="0">
                          <a:effectLst/>
                          <a:latin typeface="Arial" panose="020B0604020202020204" pitchFamily="34" charset="0"/>
                          <a:ea typeface="メイリオ" panose="020B0604030504040204" pitchFamily="50" charset="-128"/>
                          <a:cs typeface="Arial" panose="020B0604020202020204" pitchFamily="34" charset="0"/>
                        </a:rPr>
                        <a:t>コスト圧縮</a:t>
                      </a:r>
                      <a:r>
                        <a:rPr lang="ja-JP" altLang="en-US"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t>）</a:t>
                      </a:r>
                      <a:r>
                        <a:rPr lang="en-US" altLang="ja-JP"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t/>
                      </a:r>
                      <a:br>
                        <a:rPr lang="en-US" altLang="ja-JP"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br>
                      <a:endParaRPr lang="ja-JP" altLang="en-US" sz="2000" b="1" i="0" u="none" strike="noStrike" dirty="0">
                        <a:solidFill>
                          <a:srgbClr val="000000"/>
                        </a:solidFill>
                        <a:effectLst/>
                        <a:latin typeface="Arial" panose="020B0604020202020204" pitchFamily="34" charset="0"/>
                        <a:ea typeface="メイリオ" panose="020B0604030504040204" pitchFamily="50" charset="-128"/>
                        <a:cs typeface="Arial" panose="020B0604020202020204" pitchFamily="34" charset="0"/>
                      </a:endParaRPr>
                    </a:p>
                  </a:txBody>
                  <a:tcPr marL="7355" marR="7355" marT="7355" marB="0">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marL="171450" indent="-171450" algn="l" rtl="0" fontAlgn="t">
                        <a:lnSpc>
                          <a:spcPct val="150000"/>
                        </a:lnSpc>
                        <a:buFont typeface="Arial" panose="020B0604020202020204" pitchFamily="34" charset="0"/>
                        <a:buChar char="•"/>
                      </a:pPr>
                      <a:r>
                        <a:rPr lang="ja-JP" altLang="en-US" sz="2000" u="none" strike="noStrike" dirty="0">
                          <a:effectLst/>
                          <a:latin typeface="Arial" panose="020B0604020202020204" pitchFamily="34" charset="0"/>
                          <a:ea typeface="メイリオ" panose="020B0604030504040204" pitchFamily="50" charset="-128"/>
                          <a:cs typeface="Arial" panose="020B0604020202020204" pitchFamily="34" charset="0"/>
                        </a:rPr>
                        <a:t>稼働率の</a:t>
                      </a:r>
                      <a:r>
                        <a:rPr lang="ja-JP" altLang="en-US" sz="2000" u="none" strike="noStrike" dirty="0" smtClean="0">
                          <a:effectLst/>
                          <a:latin typeface="Arial" panose="020B0604020202020204" pitchFamily="34" charset="0"/>
                          <a:ea typeface="メイリオ" panose="020B0604030504040204" pitchFamily="50" charset="-128"/>
                          <a:cs typeface="Arial" panose="020B0604020202020204" pitchFamily="34" charset="0"/>
                        </a:rPr>
                        <a:t>向上</a:t>
                      </a:r>
                      <a:endParaRPr lang="en-US" altLang="ja-JP" sz="2000" u="none" strike="noStrike" dirty="0" smtClean="0">
                        <a:effectLst/>
                        <a:latin typeface="Arial" panose="020B0604020202020204" pitchFamily="34" charset="0"/>
                        <a:ea typeface="メイリオ" panose="020B0604030504040204" pitchFamily="50" charset="-128"/>
                        <a:cs typeface="Arial" panose="020B0604020202020204" pitchFamily="34" charset="0"/>
                      </a:endParaRPr>
                    </a:p>
                    <a:p>
                      <a:pPr marL="171450" indent="-171450" algn="l" rtl="0" fontAlgn="t">
                        <a:lnSpc>
                          <a:spcPct val="150000"/>
                        </a:lnSpc>
                        <a:buFont typeface="Arial" panose="020B0604020202020204" pitchFamily="34" charset="0"/>
                        <a:buChar char="•"/>
                      </a:pPr>
                      <a:r>
                        <a:rPr lang="ja-JP" altLang="en-US" sz="2000" u="none" strike="noStrike" dirty="0" smtClean="0">
                          <a:effectLst/>
                          <a:latin typeface="Arial" panose="020B0604020202020204" pitchFamily="34" charset="0"/>
                          <a:ea typeface="メイリオ" panose="020B0604030504040204" pitchFamily="50" charset="-128"/>
                          <a:cs typeface="Arial" panose="020B0604020202020204" pitchFamily="34" charset="0"/>
                        </a:rPr>
                        <a:t>回送</a:t>
                      </a:r>
                      <a:r>
                        <a:rPr lang="ja-JP" altLang="en-US" sz="2000" u="none" strike="noStrike" dirty="0">
                          <a:effectLst/>
                          <a:latin typeface="Arial" panose="020B0604020202020204" pitchFamily="34" charset="0"/>
                          <a:ea typeface="メイリオ" panose="020B0604030504040204" pitchFamily="50" charset="-128"/>
                          <a:cs typeface="Arial" panose="020B0604020202020204" pitchFamily="34" charset="0"/>
                        </a:rPr>
                        <a:t>コストの</a:t>
                      </a:r>
                      <a:r>
                        <a:rPr lang="ja-JP" altLang="en-US" sz="2000" u="none" strike="noStrike" dirty="0" smtClean="0">
                          <a:effectLst/>
                          <a:latin typeface="Arial" panose="020B0604020202020204" pitchFamily="34" charset="0"/>
                          <a:ea typeface="メイリオ" panose="020B0604030504040204" pitchFamily="50" charset="-128"/>
                          <a:cs typeface="Arial" panose="020B0604020202020204" pitchFamily="34" charset="0"/>
                        </a:rPr>
                        <a:t>削減</a:t>
                      </a:r>
                      <a:endParaRPr lang="en-US" altLang="ja-JP" sz="2000" u="none" strike="noStrike" dirty="0" smtClean="0">
                        <a:effectLst/>
                        <a:latin typeface="Arial" panose="020B0604020202020204" pitchFamily="34" charset="0"/>
                        <a:ea typeface="メイリオ" panose="020B0604030504040204" pitchFamily="50" charset="-128"/>
                        <a:cs typeface="Arial" panose="020B0604020202020204" pitchFamily="34" charset="0"/>
                      </a:endParaRPr>
                    </a:p>
                    <a:p>
                      <a:pPr marL="171450" indent="-171450" algn="l" rtl="0" fontAlgn="t">
                        <a:lnSpc>
                          <a:spcPct val="150000"/>
                        </a:lnSpc>
                        <a:buFont typeface="Arial" panose="020B0604020202020204" pitchFamily="34" charset="0"/>
                        <a:buChar char="•"/>
                      </a:pPr>
                      <a:r>
                        <a:rPr lang="ja-JP" altLang="en-US" sz="2000" u="none" strike="noStrike" dirty="0" smtClean="0">
                          <a:effectLst/>
                          <a:latin typeface="Arial" panose="020B0604020202020204" pitchFamily="34" charset="0"/>
                          <a:ea typeface="メイリオ" panose="020B0604030504040204" pitchFamily="50" charset="-128"/>
                          <a:cs typeface="Arial" panose="020B0604020202020204" pitchFamily="34" charset="0"/>
                        </a:rPr>
                        <a:t>予約</a:t>
                      </a:r>
                      <a:r>
                        <a:rPr lang="ja-JP" altLang="en-US" sz="2000" u="none" strike="noStrike" dirty="0">
                          <a:effectLst/>
                          <a:latin typeface="Arial" panose="020B0604020202020204" pitchFamily="34" charset="0"/>
                          <a:ea typeface="メイリオ" panose="020B0604030504040204" pitchFamily="50" charset="-128"/>
                          <a:cs typeface="Arial" panose="020B0604020202020204" pitchFamily="34" charset="0"/>
                        </a:rPr>
                        <a:t>のコントロールに</a:t>
                      </a:r>
                      <a:r>
                        <a:rPr lang="ja-JP" altLang="en-US" sz="2000" u="none" strike="noStrike" dirty="0" smtClean="0">
                          <a:effectLst/>
                          <a:latin typeface="Arial" panose="020B0604020202020204" pitchFamily="34" charset="0"/>
                          <a:ea typeface="メイリオ" panose="020B0604030504040204" pitchFamily="50" charset="-128"/>
                          <a:cs typeface="Arial" panose="020B0604020202020204" pitchFamily="34" charset="0"/>
                        </a:rPr>
                        <a:t>よる</a:t>
                      </a:r>
                      <a:endParaRPr lang="en-US" altLang="ja-JP" sz="2000" u="none" strike="noStrike" dirty="0" smtClean="0">
                        <a:effectLst/>
                        <a:latin typeface="Arial" panose="020B0604020202020204" pitchFamily="34" charset="0"/>
                        <a:ea typeface="メイリオ" panose="020B0604030504040204" pitchFamily="50" charset="-128"/>
                        <a:cs typeface="Arial" panose="020B0604020202020204" pitchFamily="34" charset="0"/>
                      </a:endParaRPr>
                    </a:p>
                    <a:p>
                      <a:pPr marL="171450" indent="-171450" algn="l" rtl="0" fontAlgn="t">
                        <a:lnSpc>
                          <a:spcPct val="150000"/>
                        </a:lnSpc>
                        <a:buFont typeface="Arial" panose="020B0604020202020204" pitchFamily="34" charset="0"/>
                        <a:buChar char="•"/>
                      </a:pPr>
                      <a:r>
                        <a:rPr lang="ja-JP" altLang="en-US" sz="2000" u="none" strike="noStrike" dirty="0" smtClean="0">
                          <a:solidFill>
                            <a:srgbClr val="FF0000"/>
                          </a:solidFill>
                          <a:effectLst/>
                          <a:latin typeface="Arial" panose="020B0604020202020204" pitchFamily="34" charset="0"/>
                          <a:ea typeface="メイリオ" panose="020B0604030504040204" pitchFamily="50" charset="-128"/>
                          <a:cs typeface="Arial" panose="020B0604020202020204" pitchFamily="34" charset="0"/>
                        </a:rPr>
                        <a:t>顧客</a:t>
                      </a:r>
                      <a:r>
                        <a:rPr lang="ja-JP" altLang="en-US" sz="2000" u="none" strike="noStrike" dirty="0">
                          <a:solidFill>
                            <a:srgbClr val="FF0000"/>
                          </a:solidFill>
                          <a:effectLst/>
                          <a:latin typeface="Arial" panose="020B0604020202020204" pitchFamily="34" charset="0"/>
                          <a:ea typeface="メイリオ" panose="020B0604030504040204" pitchFamily="50" charset="-128"/>
                          <a:cs typeface="Arial" panose="020B0604020202020204" pitchFamily="34" charset="0"/>
                        </a:rPr>
                        <a:t>満足の</a:t>
                      </a:r>
                      <a:r>
                        <a:rPr lang="ja-JP" altLang="en-US" sz="2000" u="none" strike="noStrike" dirty="0" smtClean="0">
                          <a:solidFill>
                            <a:srgbClr val="FF0000"/>
                          </a:solidFill>
                          <a:effectLst/>
                          <a:latin typeface="Arial" panose="020B0604020202020204" pitchFamily="34" charset="0"/>
                          <a:ea typeface="メイリオ" panose="020B0604030504040204" pitchFamily="50" charset="-128"/>
                          <a:cs typeface="Arial" panose="020B0604020202020204" pitchFamily="34" charset="0"/>
                        </a:rPr>
                        <a:t>向上</a:t>
                      </a:r>
                      <a:endParaRPr lang="en-US" altLang="ja-JP" sz="2000" u="none" strike="noStrike" dirty="0" smtClean="0">
                        <a:solidFill>
                          <a:srgbClr val="FF0000"/>
                        </a:solidFill>
                        <a:effectLst/>
                        <a:latin typeface="Arial" panose="020B0604020202020204" pitchFamily="34" charset="0"/>
                        <a:ea typeface="メイリオ" panose="020B0604030504040204" pitchFamily="50" charset="-128"/>
                        <a:cs typeface="Arial" panose="020B0604020202020204" pitchFamily="34" charset="0"/>
                      </a:endParaRPr>
                    </a:p>
                    <a:p>
                      <a:pPr marL="171450" indent="-171450" algn="l" rtl="0" fontAlgn="t">
                        <a:lnSpc>
                          <a:spcPct val="150000"/>
                        </a:lnSpc>
                        <a:buFont typeface="Arial" panose="020B0604020202020204" pitchFamily="34" charset="0"/>
                        <a:buChar char="•"/>
                      </a:pPr>
                      <a:r>
                        <a:rPr lang="ja-JP" altLang="en-US" sz="2000" u="none" strike="noStrike" dirty="0" smtClean="0">
                          <a:effectLst/>
                          <a:latin typeface="Arial" panose="020B0604020202020204" pitchFamily="34" charset="0"/>
                          <a:ea typeface="メイリオ" panose="020B0604030504040204" pitchFamily="50" charset="-128"/>
                          <a:cs typeface="Arial" panose="020B0604020202020204" pitchFamily="34" charset="0"/>
                        </a:rPr>
                        <a:t>車両</a:t>
                      </a:r>
                      <a:r>
                        <a:rPr lang="ja-JP" altLang="en-US" sz="2000" u="none" strike="noStrike" dirty="0">
                          <a:effectLst/>
                          <a:latin typeface="Arial" panose="020B0604020202020204" pitchFamily="34" charset="0"/>
                          <a:ea typeface="メイリオ" panose="020B0604030504040204" pitchFamily="50" charset="-128"/>
                          <a:cs typeface="Arial" panose="020B0604020202020204" pitchFamily="34" charset="0"/>
                        </a:rPr>
                        <a:t>の生涯収益の</a:t>
                      </a:r>
                      <a:r>
                        <a:rPr lang="ja-JP" altLang="en-US" sz="2000" u="none" strike="noStrike" dirty="0" smtClean="0">
                          <a:effectLst/>
                          <a:latin typeface="Arial" panose="020B0604020202020204" pitchFamily="34" charset="0"/>
                          <a:ea typeface="メイリオ" panose="020B0604030504040204" pitchFamily="50" charset="-128"/>
                          <a:cs typeface="Arial" panose="020B0604020202020204" pitchFamily="34" charset="0"/>
                        </a:rPr>
                        <a:t>最大化</a:t>
                      </a:r>
                      <a:endParaRPr lang="ja-JP" altLang="en-US" sz="2000" b="0" i="0" u="none" strike="noStrike" dirty="0">
                        <a:solidFill>
                          <a:srgbClr val="000000"/>
                        </a:solidFill>
                        <a:effectLst/>
                        <a:latin typeface="Arial" panose="020B0604020202020204" pitchFamily="34" charset="0"/>
                        <a:ea typeface="メイリオ" panose="020B0604030504040204" pitchFamily="50" charset="-128"/>
                        <a:cs typeface="Arial" panose="020B0604020202020204" pitchFamily="34" charset="0"/>
                      </a:endParaRPr>
                    </a:p>
                  </a:txBody>
                  <a:tcPr marL="7355" marR="7355" marT="7355" marB="0">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marL="0" marR="0" indent="0" algn="l" defTabSz="497739" rtl="0" eaLnBrk="1" fontAlgn="ctr" latinLnBrk="0" hangingPunct="1">
                        <a:lnSpc>
                          <a:spcPct val="150000"/>
                        </a:lnSpc>
                        <a:spcBef>
                          <a:spcPts val="0"/>
                        </a:spcBef>
                        <a:spcAft>
                          <a:spcPts val="0"/>
                        </a:spcAft>
                        <a:buClrTx/>
                        <a:buSzTx/>
                        <a:buFont typeface="+mj-lt"/>
                        <a:buNone/>
                        <a:tabLst/>
                        <a:defRPr/>
                      </a:pPr>
                      <a:r>
                        <a:rPr lang="ja-JP" altLang="en-US" sz="2000" dirty="0" smtClean="0">
                          <a:solidFill>
                            <a:schemeClr val="tx1"/>
                          </a:solidFill>
                          <a:latin typeface="Arial" panose="020B0604020202020204" pitchFamily="34" charset="0"/>
                          <a:ea typeface="+mn-ea"/>
                          <a:cs typeface="Arial" panose="020B0604020202020204" pitchFamily="34" charset="0"/>
                        </a:rPr>
                        <a:t>データ分析をもとにした車両購入・店舗配備・在庫管理・売却策の改善検討</a:t>
                      </a:r>
                      <a:endParaRPr lang="en-US" altLang="ja-JP" sz="2000" dirty="0" smtClean="0">
                        <a:solidFill>
                          <a:schemeClr val="tx1"/>
                        </a:solidFill>
                        <a:latin typeface="Arial" panose="020B0604020202020204" pitchFamily="34" charset="0"/>
                        <a:ea typeface="+mn-ea"/>
                        <a:cs typeface="Arial" panose="020B0604020202020204" pitchFamily="34" charset="0"/>
                      </a:endParaRPr>
                    </a:p>
                  </a:txBody>
                  <a:tcPr marL="7355" marR="7355" marT="7355" marB="0">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492760796"/>
                  </a:ext>
                </a:extLst>
              </a:tr>
            </a:tbl>
          </a:graphicData>
        </a:graphic>
      </p:graphicFrame>
      <p:sp>
        <p:nvSpPr>
          <p:cNvPr id="9"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smtClean="0">
                <a:latin typeface="メイリオ" panose="020B0604030504040204" pitchFamily="50" charset="-128"/>
                <a:cs typeface="メイリオ" pitchFamily="50" charset="-128"/>
              </a:rPr>
              <a:t>１．</a:t>
            </a:r>
            <a:r>
              <a:rPr lang="ja-JP" altLang="en-US" sz="2000" dirty="0" smtClean="0">
                <a:latin typeface="メイリオ" panose="020B0604030504040204" pitchFamily="50" charset="-128"/>
                <a:ea typeface="メイリオ" panose="020B0604030504040204" pitchFamily="50" charset="-128"/>
                <a:cs typeface="メイリオ" pitchFamily="50" charset="-128"/>
              </a:rPr>
              <a:t>背景紹介</a:t>
            </a:r>
            <a:endParaRPr lang="ja-JP" altLang="en-US" sz="2000" dirty="0">
              <a:latin typeface="メイリオ" panose="020B0604030504040204" pitchFamily="50" charset="-128"/>
              <a:ea typeface="メイリオ" panose="020B0604030504040204" pitchFamily="50" charset="-128"/>
              <a:cs typeface="メイリオ" pitchFamily="50" charset="-128"/>
            </a:endParaRPr>
          </a:p>
        </p:txBody>
      </p:sp>
    </p:spTree>
    <p:extLst>
      <p:ext uri="{BB962C8B-B14F-4D97-AF65-F5344CB8AC3E}">
        <p14:creationId xmlns:p14="http://schemas.microsoft.com/office/powerpoint/2010/main" val="1271415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５．顧客タイプとアンケート（結果抜粋）</a:t>
            </a:r>
          </a:p>
        </p:txBody>
      </p:sp>
      <p:pic>
        <p:nvPicPr>
          <p:cNvPr id="5" name="図 4"/>
          <p:cNvPicPr/>
          <p:nvPr/>
        </p:nvPicPr>
        <p:blipFill>
          <a:blip r:embed="rId3" cstate="print"/>
          <a:stretch>
            <a:fillRect/>
          </a:stretch>
        </p:blipFill>
        <p:spPr>
          <a:xfrm>
            <a:off x="774000" y="1036800"/>
            <a:ext cx="9144000" cy="5486400"/>
          </a:xfrm>
          <a:prstGeom prst="rect">
            <a:avLst/>
          </a:prstGeom>
        </p:spPr>
      </p:pic>
    </p:spTree>
    <p:extLst>
      <p:ext uri="{BB962C8B-B14F-4D97-AF65-F5344CB8AC3E}">
        <p14:creationId xmlns:p14="http://schemas.microsoft.com/office/powerpoint/2010/main" val="39125196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５．顧客タイプとアンケート（結果抜粋）</a:t>
            </a:r>
          </a:p>
        </p:txBody>
      </p:sp>
      <p:pic>
        <p:nvPicPr>
          <p:cNvPr id="4" name="図 3"/>
          <p:cNvPicPr/>
          <p:nvPr/>
        </p:nvPicPr>
        <p:blipFill>
          <a:blip r:embed="rId3" cstate="print"/>
          <a:stretch>
            <a:fillRect/>
          </a:stretch>
        </p:blipFill>
        <p:spPr>
          <a:xfrm>
            <a:off x="3060000" y="1036800"/>
            <a:ext cx="4572000" cy="5486400"/>
          </a:xfrm>
          <a:prstGeom prst="rect">
            <a:avLst/>
          </a:prstGeom>
        </p:spPr>
      </p:pic>
    </p:spTree>
    <p:extLst>
      <p:ext uri="{BB962C8B-B14F-4D97-AF65-F5344CB8AC3E}">
        <p14:creationId xmlns:p14="http://schemas.microsoft.com/office/powerpoint/2010/main" val="3866951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smtClean="0">
                <a:latin typeface="メイリオ" panose="020B0604030504040204" pitchFamily="50" charset="-128"/>
                <a:ea typeface="メイリオ" panose="020B0604030504040204" pitchFamily="50" charset="-128"/>
                <a:cs typeface="メイリオ" pitchFamily="50" charset="-128"/>
              </a:rPr>
              <a:t>６．</a:t>
            </a:r>
            <a:r>
              <a:rPr lang="ja-JP" altLang="en-US" sz="2000" dirty="0">
                <a:latin typeface="Arial" panose="020B0604020202020204" pitchFamily="34" charset="0"/>
                <a:cs typeface="Arial" panose="020B0604020202020204" pitchFamily="34" charset="0"/>
              </a:rPr>
              <a:t>顧客満足度の向上</a:t>
            </a:r>
            <a:r>
              <a:rPr lang="ja-JP" altLang="en-US" sz="2000" dirty="0" smtClean="0">
                <a:latin typeface="メイリオ" panose="020B0604030504040204" pitchFamily="50" charset="-128"/>
                <a:ea typeface="メイリオ" panose="020B0604030504040204" pitchFamily="50" charset="-128"/>
                <a:cs typeface="メイリオ" pitchFamily="50" charset="-128"/>
              </a:rPr>
              <a:t>（施策）</a:t>
            </a:r>
            <a:endParaRPr lang="ja-JP" altLang="en-US" sz="2000" dirty="0">
              <a:latin typeface="メイリオ" panose="020B0604030504040204" pitchFamily="50" charset="-128"/>
              <a:ea typeface="メイリオ" panose="020B0604030504040204" pitchFamily="50" charset="-128"/>
              <a:cs typeface="メイリオ" pitchFamily="50" charset="-128"/>
            </a:endParaRPr>
          </a:p>
        </p:txBody>
      </p:sp>
      <p:sp>
        <p:nvSpPr>
          <p:cNvPr id="4" name="正方形/長方形 3"/>
          <p:cNvSpPr/>
          <p:nvPr/>
        </p:nvSpPr>
        <p:spPr>
          <a:xfrm>
            <a:off x="53281" y="535634"/>
            <a:ext cx="10259590" cy="245370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nSpc>
                <a:spcPct val="150000"/>
              </a:lnSpc>
              <a:buFont typeface="+mj-lt"/>
              <a:buAutoNum type="arabicPeriod"/>
            </a:pPr>
            <a:r>
              <a:rPr lang="ja-JP" altLang="en-US" sz="1800" dirty="0" smtClean="0">
                <a:solidFill>
                  <a:schemeClr val="tx1"/>
                </a:solidFill>
                <a:latin typeface="メイリオ" panose="020B0604030504040204" pitchFamily="50" charset="-128"/>
                <a:ea typeface="メイリオ" panose="020B0604030504040204" pitchFamily="50" charset="-128"/>
              </a:rPr>
              <a:t>人気店では週末開店時に予約が集中、待ち時間伸長、事務的接客となっているため、貸渡業務の負荷分散を目的とし、人気店で以下施策を実施。</a:t>
            </a:r>
          </a:p>
          <a:p>
            <a:pPr marL="646113" indent="-285750">
              <a:lnSpc>
                <a:spcPct val="150000"/>
              </a:lnSpc>
              <a:buFont typeface="Wingdings" panose="05000000000000000000" pitchFamily="2" charset="2"/>
              <a:buChar char="Ø"/>
            </a:pPr>
            <a:r>
              <a:rPr lang="ja-JP" altLang="en-US" sz="1800" dirty="0" smtClean="0">
                <a:solidFill>
                  <a:schemeClr val="tx1"/>
                </a:solidFill>
                <a:latin typeface="メイリオ" panose="020B0604030504040204" pitchFamily="50" charset="-128"/>
                <a:ea typeface="メイリオ" panose="020B0604030504040204" pitchFamily="50" charset="-128"/>
              </a:rPr>
              <a:t>前日夜に出発させ、本来の予約時間までは無償で車両を貸し出す「前日貸渡」</a:t>
            </a:r>
          </a:p>
          <a:p>
            <a:pPr marL="646113" indent="-285750">
              <a:lnSpc>
                <a:spcPct val="150000"/>
              </a:lnSpc>
              <a:buFont typeface="Wingdings" panose="05000000000000000000" pitchFamily="2" charset="2"/>
              <a:buChar char="Ø"/>
            </a:pPr>
            <a:r>
              <a:rPr lang="ja-JP" altLang="en-US" sz="1800" dirty="0" smtClean="0">
                <a:solidFill>
                  <a:schemeClr val="tx1"/>
                </a:solidFill>
                <a:latin typeface="メイリオ" panose="020B0604030504040204" pitchFamily="50" charset="-128"/>
                <a:ea typeface="メイリオ" panose="020B0604030504040204" pitchFamily="50" charset="-128"/>
              </a:rPr>
              <a:t>契約手続きを前日に済ませ、当日は車両貸渡のみ行う「前日手続き」</a:t>
            </a:r>
          </a:p>
          <a:p>
            <a:pPr marL="646113" indent="-285750">
              <a:lnSpc>
                <a:spcPct val="150000"/>
              </a:lnSpc>
              <a:buFont typeface="Wingdings" panose="05000000000000000000" pitchFamily="2" charset="2"/>
              <a:buChar char="Ø"/>
            </a:pPr>
            <a:r>
              <a:rPr kumimoji="1" lang="ja-JP" altLang="en-US" sz="1800" dirty="0" smtClean="0">
                <a:solidFill>
                  <a:schemeClr val="tx1"/>
                </a:solidFill>
                <a:latin typeface="メイリオ" panose="020B0604030504040204" pitchFamily="50" charset="-128"/>
                <a:ea typeface="メイリオ" panose="020B0604030504040204" pitchFamily="50" charset="-128"/>
              </a:rPr>
              <a:t>開店時間を１時間程度早め、貸渡を行う「開店前貸渡」</a:t>
            </a:r>
          </a:p>
          <a:p>
            <a:pPr marL="646113" indent="-285750">
              <a:lnSpc>
                <a:spcPct val="150000"/>
              </a:lnSpc>
              <a:buFont typeface="Wingdings" panose="05000000000000000000" pitchFamily="2" charset="2"/>
              <a:buChar char="Ø"/>
            </a:pPr>
            <a:endParaRPr kumimoji="1" lang="ja-JP" altLang="en-US" sz="1800" dirty="0" smtClean="0">
              <a:solidFill>
                <a:schemeClr val="tx1"/>
              </a:solidFill>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startAt="2"/>
            </a:pPr>
            <a:r>
              <a:rPr kumimoji="1" lang="en-US" altLang="ja-JP" sz="1800" dirty="0" smtClean="0">
                <a:solidFill>
                  <a:schemeClr val="tx1"/>
                </a:solidFill>
                <a:latin typeface="メイリオ" panose="020B0604030504040204" pitchFamily="50" charset="-128"/>
                <a:ea typeface="メイリオ" panose="020B0604030504040204" pitchFamily="50" charset="-128"/>
              </a:rPr>
              <a:t>NRU</a:t>
            </a:r>
            <a:r>
              <a:rPr kumimoji="1" lang="ja-JP" altLang="en-US" sz="1800" dirty="0" smtClean="0">
                <a:solidFill>
                  <a:schemeClr val="tx1"/>
                </a:solidFill>
                <a:latin typeface="メイリオ" panose="020B0604030504040204" pitchFamily="50" charset="-128"/>
                <a:ea typeface="メイリオ" panose="020B0604030504040204" pitchFamily="50" charset="-128"/>
              </a:rPr>
              <a:t>神奈川にてレンタカー帰着時、お客様に「</a:t>
            </a:r>
            <a:r>
              <a:rPr kumimoji="1" lang="en-US" altLang="ja-JP" sz="1800" dirty="0" smtClean="0">
                <a:solidFill>
                  <a:schemeClr val="tx1"/>
                </a:solidFill>
                <a:latin typeface="メイリオ" panose="020B0604030504040204" pitchFamily="50" charset="-128"/>
                <a:ea typeface="メイリオ" panose="020B0604030504040204" pitchFamily="50" charset="-128"/>
              </a:rPr>
              <a:t>”</a:t>
            </a:r>
            <a:r>
              <a:rPr kumimoji="1" lang="ja-JP" altLang="en-US" sz="1800" dirty="0" smtClean="0">
                <a:solidFill>
                  <a:schemeClr val="tx1"/>
                </a:solidFill>
                <a:latin typeface="メイリオ" panose="020B0604030504040204" pitchFamily="50" charset="-128"/>
                <a:ea typeface="メイリオ" panose="020B0604030504040204" pitchFamily="50" charset="-128"/>
              </a:rPr>
              <a:t>不備の有無“を確認する声掛け」「</a:t>
            </a:r>
            <a:r>
              <a:rPr kumimoji="1" lang="en-US" altLang="ja-JP" sz="1800" dirty="0" smtClean="0">
                <a:solidFill>
                  <a:schemeClr val="tx1"/>
                </a:solidFill>
                <a:latin typeface="メイリオ" panose="020B0604030504040204" pitchFamily="50" charset="-128"/>
                <a:ea typeface="メイリオ" panose="020B0604030504040204" pitchFamily="50" charset="-128"/>
              </a:rPr>
              <a:t>CS</a:t>
            </a:r>
            <a:r>
              <a:rPr kumimoji="1" lang="ja-JP" altLang="en-US" sz="1800" dirty="0" smtClean="0">
                <a:solidFill>
                  <a:schemeClr val="tx1"/>
                </a:solidFill>
                <a:latin typeface="メイリオ" panose="020B0604030504040204" pitchFamily="50" charset="-128"/>
                <a:ea typeface="メイリオ" panose="020B0604030504040204" pitchFamily="50" charset="-128"/>
              </a:rPr>
              <a:t>アンケート回答のお願い」を指示。以下をスタッフに浸透させスタッフの接客に対する意識改革を実施</a:t>
            </a:r>
            <a:endParaRPr kumimoji="1" lang="en-US" altLang="ja-JP" sz="1800" dirty="0" smtClean="0">
              <a:solidFill>
                <a:schemeClr val="tx1"/>
              </a:solidFill>
              <a:latin typeface="メイリオ" panose="020B0604030504040204" pitchFamily="50" charset="-128"/>
              <a:ea typeface="メイリオ" panose="020B0604030504040204" pitchFamily="50" charset="-128"/>
            </a:endParaRPr>
          </a:p>
          <a:p>
            <a:pPr marL="646113" indent="-285750">
              <a:lnSpc>
                <a:spcPct val="150000"/>
              </a:lnSpc>
              <a:buFont typeface="Wingdings" panose="05000000000000000000" pitchFamily="2" charset="2"/>
              <a:buChar char="Ø"/>
            </a:pPr>
            <a:r>
              <a:rPr lang="ja-JP" altLang="en-US" sz="1800" b="1" dirty="0" smtClean="0">
                <a:solidFill>
                  <a:srgbClr val="FF0000"/>
                </a:solidFill>
                <a:latin typeface="メイリオ" panose="020B0604030504040204" pitchFamily="50" charset="-128"/>
                <a:ea typeface="メイリオ" panose="020B0604030504040204" pitchFamily="50" charset="-128"/>
              </a:rPr>
              <a:t>「声掛け」により、不満よりも多くの感謝・お礼の言葉をいただき営業所スタッフに接客に対する不安を払拭</a:t>
            </a:r>
          </a:p>
          <a:p>
            <a:pPr marL="646113" indent="-285750">
              <a:lnSpc>
                <a:spcPct val="150000"/>
              </a:lnSpc>
              <a:buFont typeface="Wingdings" panose="05000000000000000000" pitchFamily="2" charset="2"/>
              <a:buChar char="Ø"/>
            </a:pPr>
            <a:r>
              <a:rPr kumimoji="1" lang="ja-JP" altLang="en-US" sz="1800" b="1" dirty="0" smtClean="0">
                <a:solidFill>
                  <a:srgbClr val="FF0000"/>
                </a:solidFill>
                <a:latin typeface="メイリオ" panose="020B0604030504040204" pitchFamily="50" charset="-128"/>
                <a:ea typeface="メイリオ" panose="020B0604030504040204" pitchFamily="50" charset="-128"/>
              </a:rPr>
              <a:t>「</a:t>
            </a:r>
            <a:r>
              <a:rPr kumimoji="1" lang="en-US" altLang="ja-JP" sz="1800" b="1" dirty="0" smtClean="0">
                <a:solidFill>
                  <a:srgbClr val="FF0000"/>
                </a:solidFill>
                <a:latin typeface="メイリオ" panose="020B0604030504040204" pitchFamily="50" charset="-128"/>
                <a:ea typeface="メイリオ" panose="020B0604030504040204" pitchFamily="50" charset="-128"/>
              </a:rPr>
              <a:t>CS</a:t>
            </a:r>
            <a:r>
              <a:rPr kumimoji="1" lang="ja-JP" altLang="en-US" sz="1800" b="1" dirty="0" smtClean="0">
                <a:solidFill>
                  <a:srgbClr val="FF0000"/>
                </a:solidFill>
                <a:latin typeface="メイリオ" panose="020B0604030504040204" pitchFamily="50" charset="-128"/>
                <a:ea typeface="メイリオ" panose="020B0604030504040204" pitchFamily="50" charset="-128"/>
              </a:rPr>
              <a:t>アンケート回答のお願い」をするためには、普段から全力で高品質な接客を行う必要性の認識</a:t>
            </a:r>
          </a:p>
        </p:txBody>
      </p:sp>
    </p:spTree>
    <p:extLst>
      <p:ext uri="{BB962C8B-B14F-4D97-AF65-F5344CB8AC3E}">
        <p14:creationId xmlns:p14="http://schemas.microsoft.com/office/powerpoint/2010/main" val="100647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グラフ 6"/>
          <p:cNvGraphicFramePr>
            <a:graphicFrameLocks/>
          </p:cNvGraphicFramePr>
          <p:nvPr>
            <p:extLst>
              <p:ext uri="{D42A27DB-BD31-4B8C-83A1-F6EECF244321}">
                <p14:modId xmlns:p14="http://schemas.microsoft.com/office/powerpoint/2010/main" val="789399835"/>
              </p:ext>
            </p:extLst>
          </p:nvPr>
        </p:nvGraphicFramePr>
        <p:xfrm>
          <a:off x="519469" y="2286000"/>
          <a:ext cx="7376756" cy="3705225"/>
        </p:xfrm>
        <a:graphic>
          <a:graphicData uri="http://schemas.openxmlformats.org/drawingml/2006/chart">
            <c:chart xmlns:c="http://schemas.openxmlformats.org/drawingml/2006/chart" xmlns:r="http://schemas.openxmlformats.org/officeDocument/2006/relationships" r:id="rId3"/>
          </a:graphicData>
        </a:graphic>
      </p:graphicFrame>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smtClean="0">
                <a:latin typeface="メイリオ" panose="020B0604030504040204" pitchFamily="50" charset="-128"/>
                <a:ea typeface="メイリオ" panose="020B0604030504040204" pitchFamily="50" charset="-128"/>
                <a:cs typeface="メイリオ" pitchFamily="50" charset="-128"/>
              </a:rPr>
              <a:t>６．</a:t>
            </a:r>
            <a:r>
              <a:rPr lang="ja-JP" altLang="en-US" sz="2000" dirty="0">
                <a:latin typeface="Arial" panose="020B0604020202020204" pitchFamily="34" charset="0"/>
                <a:cs typeface="Arial" panose="020B0604020202020204" pitchFamily="34" charset="0"/>
              </a:rPr>
              <a:t>顧客満足度の向上</a:t>
            </a:r>
            <a:r>
              <a:rPr lang="ja-JP" altLang="en-US" sz="2000" dirty="0" smtClean="0">
                <a:latin typeface="メイリオ" panose="020B0604030504040204" pitchFamily="50" charset="-128"/>
                <a:ea typeface="メイリオ" panose="020B0604030504040204" pitchFamily="50" charset="-128"/>
                <a:cs typeface="メイリオ" pitchFamily="50" charset="-128"/>
              </a:rPr>
              <a:t>（成果）</a:t>
            </a:r>
            <a:endParaRPr lang="ja-JP" altLang="en-US" sz="2000" dirty="0">
              <a:latin typeface="メイリオ" panose="020B0604030504040204" pitchFamily="50" charset="-128"/>
              <a:ea typeface="メイリオ" panose="020B0604030504040204" pitchFamily="50" charset="-128"/>
              <a:cs typeface="メイリオ" pitchFamily="50" charset="-128"/>
            </a:endParaRPr>
          </a:p>
        </p:txBody>
      </p:sp>
      <p:sp>
        <p:nvSpPr>
          <p:cNvPr id="8" name="正方形/長方形 7"/>
          <p:cNvSpPr/>
          <p:nvPr/>
        </p:nvSpPr>
        <p:spPr>
          <a:xfrm>
            <a:off x="443268" y="666724"/>
            <a:ext cx="8986481" cy="203976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nSpc>
                <a:spcPct val="150000"/>
              </a:lnSpc>
              <a:buFont typeface="+mj-ea"/>
              <a:buAutoNum type="circleNumDbPlain"/>
            </a:pPr>
            <a:r>
              <a:rPr lang="ja-JP" altLang="en-US" sz="1200" dirty="0" smtClean="0">
                <a:solidFill>
                  <a:schemeClr val="tx1"/>
                </a:solidFill>
                <a:latin typeface="メイリオ" panose="020B0604030504040204" pitchFamily="50" charset="-128"/>
                <a:ea typeface="メイリオ" panose="020B0604030504040204" pitchFamily="50" charset="-128"/>
              </a:rPr>
              <a:t>長期低迷中の</a:t>
            </a:r>
            <a:r>
              <a:rPr lang="en-US" altLang="ja-JP" sz="1200" dirty="0" smtClean="0">
                <a:solidFill>
                  <a:schemeClr val="tx1"/>
                </a:solidFill>
                <a:latin typeface="メイリオ" panose="020B0604030504040204" pitchFamily="50" charset="-128"/>
                <a:ea typeface="メイリオ" panose="020B0604030504040204" pitchFamily="50" charset="-128"/>
              </a:rPr>
              <a:t>NRU</a:t>
            </a:r>
            <a:r>
              <a:rPr lang="ja-JP" altLang="en-US" sz="1200" dirty="0" smtClean="0">
                <a:solidFill>
                  <a:schemeClr val="tx1"/>
                </a:solidFill>
                <a:latin typeface="メイリオ" panose="020B0604030504040204" pitchFamily="50" charset="-128"/>
                <a:ea typeface="メイリオ" panose="020B0604030504040204" pitchFamily="50" charset="-128"/>
              </a:rPr>
              <a:t>神奈川にて、初めて全販社中１位を獲得</a:t>
            </a:r>
          </a:p>
          <a:p>
            <a:pPr marL="228600" indent="-228600">
              <a:lnSpc>
                <a:spcPct val="150000"/>
              </a:lnSpc>
              <a:buFont typeface="+mj-ea"/>
              <a:buAutoNum type="circleNumDbPlain"/>
            </a:pPr>
            <a:endParaRPr lang="ja-JP" altLang="en-US" sz="1200" dirty="0">
              <a:solidFill>
                <a:schemeClr val="tx1"/>
              </a:solidFill>
              <a:latin typeface="メイリオ" panose="020B0604030504040204" pitchFamily="50" charset="-128"/>
              <a:ea typeface="メイリオ" panose="020B0604030504040204" pitchFamily="50" charset="-128"/>
            </a:endParaRPr>
          </a:p>
          <a:p>
            <a:pPr marL="228600" indent="-228600">
              <a:lnSpc>
                <a:spcPct val="150000"/>
              </a:lnSpc>
              <a:buFont typeface="+mj-ea"/>
              <a:buAutoNum type="circleNumDbPlain"/>
            </a:pPr>
            <a:r>
              <a:rPr lang="ja-JP" altLang="en-US" sz="1200" dirty="0">
                <a:solidFill>
                  <a:schemeClr val="tx1"/>
                </a:solidFill>
                <a:latin typeface="メイリオ" panose="020B0604030504040204" pitchFamily="50" charset="-128"/>
                <a:ea typeface="メイリオ" panose="020B0604030504040204" pitchFamily="50" charset="-128"/>
              </a:rPr>
              <a:t>貸</a:t>
            </a:r>
            <a:r>
              <a:rPr lang="ja-JP" altLang="en-US" sz="1200" dirty="0" smtClean="0">
                <a:solidFill>
                  <a:schemeClr val="tx1"/>
                </a:solidFill>
                <a:latin typeface="メイリオ" panose="020B0604030504040204" pitchFamily="50" charset="-128"/>
                <a:ea typeface="メイリオ" panose="020B0604030504040204" pitchFamily="50" charset="-128"/>
              </a:rPr>
              <a:t>渡ピークとなり接客品質が下落する傾向にある８月も大きく順位を落とさず、シルバーウィークを含む９月に１位再奪取</a:t>
            </a:r>
          </a:p>
          <a:p>
            <a:pPr marL="228600" indent="-228600">
              <a:lnSpc>
                <a:spcPct val="150000"/>
              </a:lnSpc>
              <a:buFont typeface="+mj-ea"/>
              <a:buAutoNum type="circleNumDbPlain"/>
            </a:pPr>
            <a:endParaRPr lang="ja-JP" altLang="en-US" sz="1200" dirty="0">
              <a:solidFill>
                <a:schemeClr val="tx1"/>
              </a:solidFill>
              <a:latin typeface="メイリオ" panose="020B0604030504040204" pitchFamily="50" charset="-128"/>
              <a:ea typeface="メイリオ" panose="020B0604030504040204" pitchFamily="50" charset="-128"/>
            </a:endParaRPr>
          </a:p>
          <a:p>
            <a:pPr marL="228600" indent="-228600">
              <a:lnSpc>
                <a:spcPct val="150000"/>
              </a:lnSpc>
              <a:buFont typeface="+mj-ea"/>
              <a:buAutoNum type="circleNumDbPlain"/>
            </a:pPr>
            <a:r>
              <a:rPr lang="ja-JP" altLang="en-US" sz="1200" dirty="0" smtClean="0">
                <a:solidFill>
                  <a:schemeClr val="tx1"/>
                </a:solidFill>
                <a:latin typeface="メイリオ" panose="020B0604030504040204" pitchFamily="50" charset="-128"/>
                <a:ea typeface="メイリオ" panose="020B0604030504040204" pitchFamily="50" charset="-128"/>
              </a:rPr>
              <a:t>同じ</a:t>
            </a:r>
            <a:r>
              <a:rPr lang="en-US" altLang="ja-JP" sz="1200" dirty="0" smtClean="0">
                <a:solidFill>
                  <a:schemeClr val="tx1"/>
                </a:solidFill>
                <a:latin typeface="メイリオ" panose="020B0604030504040204" pitchFamily="50" charset="-128"/>
                <a:ea typeface="メイリオ" panose="020B0604030504040204" pitchFamily="50" charset="-128"/>
              </a:rPr>
              <a:t>NRU</a:t>
            </a:r>
            <a:r>
              <a:rPr lang="ja-JP" altLang="en-US" sz="1200" dirty="0" smtClean="0">
                <a:solidFill>
                  <a:schemeClr val="tx1"/>
                </a:solidFill>
                <a:latin typeface="メイリオ" panose="020B0604030504040204" pitchFamily="50" charset="-128"/>
                <a:ea typeface="メイリオ" panose="020B0604030504040204" pitchFamily="50" charset="-128"/>
              </a:rPr>
              <a:t>である神奈川の躍進に刺激され、現場が意識改革され東京も９月に全販社２位獲得</a:t>
            </a:r>
          </a:p>
        </p:txBody>
      </p:sp>
      <p:sp>
        <p:nvSpPr>
          <p:cNvPr id="12" name="正方形/長方形 11"/>
          <p:cNvSpPr/>
          <p:nvPr/>
        </p:nvSpPr>
        <p:spPr>
          <a:xfrm>
            <a:off x="6738921" y="2472107"/>
            <a:ext cx="49963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ja-JP" altLang="en-US" sz="1600" b="1" dirty="0" smtClean="0">
                <a:solidFill>
                  <a:srgbClr val="FF0000"/>
                </a:solidFill>
                <a:latin typeface="メイリオ" panose="020B0604030504040204" pitchFamily="50" charset="-128"/>
                <a:ea typeface="メイリオ" panose="020B0604030504040204" pitchFamily="50" charset="-128"/>
              </a:rPr>
              <a:t>①</a:t>
            </a:r>
          </a:p>
        </p:txBody>
      </p:sp>
      <p:sp>
        <p:nvSpPr>
          <p:cNvPr id="13" name="正方形/長方形 12"/>
          <p:cNvSpPr/>
          <p:nvPr/>
        </p:nvSpPr>
        <p:spPr>
          <a:xfrm>
            <a:off x="7217528" y="2490465"/>
            <a:ext cx="67168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ja-JP" altLang="en-US" sz="1600" b="1" dirty="0" smtClean="0">
                <a:solidFill>
                  <a:srgbClr val="FF0000"/>
                </a:solidFill>
                <a:latin typeface="メイリオ" panose="020B0604030504040204" pitchFamily="50" charset="-128"/>
                <a:ea typeface="メイリオ" panose="020B0604030504040204" pitchFamily="50" charset="-128"/>
              </a:rPr>
              <a:t>②③</a:t>
            </a:r>
          </a:p>
        </p:txBody>
      </p:sp>
    </p:spTree>
    <p:extLst>
      <p:ext uri="{BB962C8B-B14F-4D97-AF65-F5344CB8AC3E}">
        <p14:creationId xmlns:p14="http://schemas.microsoft.com/office/powerpoint/2010/main" val="1572078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809750" y="2996523"/>
            <a:ext cx="8201025" cy="13754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000"/>
              </a:lnSpc>
            </a:pPr>
            <a:r>
              <a:rPr lang="ja-JP" altLang="en-US" sz="4000" b="1" dirty="0" smtClean="0">
                <a:solidFill>
                  <a:schemeClr val="tx1"/>
                </a:solidFill>
                <a:latin typeface="メイリオ" panose="020B0604030504040204" pitchFamily="50" charset="-128"/>
              </a:rPr>
              <a:t>ご清聴ありがとうございました。</a:t>
            </a:r>
            <a:endParaRPr lang="en-US" altLang="ja-JP" sz="4000" b="1" dirty="0" smtClean="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45694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31452" y="605748"/>
            <a:ext cx="10657186" cy="3474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2000"/>
              </a:lnSpc>
            </a:pPr>
            <a:r>
              <a:rPr lang="ja-JP" altLang="en-US" sz="1600" dirty="0" smtClean="0">
                <a:solidFill>
                  <a:schemeClr val="tx1"/>
                </a:solidFill>
                <a:latin typeface="メイリオ" panose="020B0604030504040204" pitchFamily="50" charset="-128"/>
                <a:ea typeface="メイリオ" panose="020B0604030504040204" pitchFamily="50" charset="-128"/>
              </a:rPr>
              <a:t>アンケートの抜粋イメージ</a:t>
            </a:r>
            <a:endParaRPr lang="en-US" altLang="ja-JP" sz="1600" dirty="0" smtClean="0">
              <a:solidFill>
                <a:schemeClr val="tx1"/>
              </a:solidFill>
              <a:latin typeface="メイリオ" panose="020B0604030504040204" pitchFamily="50" charset="-128"/>
              <a:ea typeface="メイリオ" panose="020B0604030504040204" pitchFamily="50" charset="-128"/>
            </a:endParaRPr>
          </a:p>
        </p:txBody>
      </p:sp>
      <p:sp>
        <p:nvSpPr>
          <p:cNvPr id="9"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２</a:t>
            </a:r>
            <a:r>
              <a:rPr lang="ja-JP" altLang="en-US" sz="2000" dirty="0" smtClean="0">
                <a:latin typeface="メイリオ" panose="020B0604030504040204" pitchFamily="50" charset="-128"/>
                <a:cs typeface="メイリオ" pitchFamily="50" charset="-128"/>
              </a:rPr>
              <a:t>．</a:t>
            </a:r>
            <a:r>
              <a:rPr lang="ja-JP" altLang="en-US" sz="2000" dirty="0">
                <a:latin typeface="Arial" panose="020B0604020202020204" pitchFamily="34" charset="0"/>
                <a:cs typeface="Arial" panose="020B0604020202020204" pitchFamily="34" charset="0"/>
              </a:rPr>
              <a:t>アンケート</a:t>
            </a:r>
            <a:endParaRPr lang="ja-JP" altLang="en-US" sz="2000" dirty="0">
              <a:latin typeface="メイリオ" panose="020B0604030504040204" pitchFamily="50" charset="-128"/>
              <a:ea typeface="メイリオ" panose="020B0604030504040204" pitchFamily="50" charset="-128"/>
              <a:cs typeface="メイリオ" pitchFamily="50" charset="-128"/>
            </a:endParaRPr>
          </a:p>
        </p:txBody>
      </p:sp>
      <p:pic>
        <p:nvPicPr>
          <p:cNvPr id="7" name="図 6"/>
          <p:cNvPicPr>
            <a:picLocks noChangeAspect="1"/>
          </p:cNvPicPr>
          <p:nvPr/>
        </p:nvPicPr>
        <p:blipFill rotWithShape="1">
          <a:blip r:embed="rId3"/>
          <a:srcRect l="14018" t="13083" r="14128" b="46099"/>
          <a:stretch/>
        </p:blipFill>
        <p:spPr>
          <a:xfrm>
            <a:off x="127777" y="953245"/>
            <a:ext cx="7208323" cy="6047630"/>
          </a:xfrm>
          <a:prstGeom prst="rect">
            <a:avLst/>
          </a:prstGeom>
          <a:ln>
            <a:solidFill>
              <a:schemeClr val="tx1"/>
            </a:solidFill>
          </a:ln>
        </p:spPr>
      </p:pic>
    </p:spTree>
    <p:extLst>
      <p:ext uri="{BB962C8B-B14F-4D97-AF65-F5344CB8AC3E}">
        <p14:creationId xmlns:p14="http://schemas.microsoft.com/office/powerpoint/2010/main" val="2356704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31452" y="605748"/>
            <a:ext cx="10657186" cy="3474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2000"/>
              </a:lnSpc>
            </a:pPr>
            <a:r>
              <a:rPr lang="ja-JP" altLang="en-US" sz="1600" dirty="0" smtClean="0">
                <a:solidFill>
                  <a:schemeClr val="tx1"/>
                </a:solidFill>
                <a:latin typeface="メイリオ" panose="020B0604030504040204" pitchFamily="50" charset="-128"/>
                <a:ea typeface="メイリオ" panose="020B0604030504040204" pitchFamily="50" charset="-128"/>
              </a:rPr>
              <a:t>分析の概要</a:t>
            </a:r>
            <a:endParaRPr lang="en-US" altLang="ja-JP" sz="1600" dirty="0" smtClean="0">
              <a:solidFill>
                <a:schemeClr val="tx1"/>
              </a:solidFill>
              <a:latin typeface="メイリオ" panose="020B0604030504040204" pitchFamily="50" charset="-128"/>
              <a:ea typeface="メイリオ" panose="020B0604030504040204" pitchFamily="50" charset="-128"/>
            </a:endParaRPr>
          </a:p>
        </p:txBody>
      </p:sp>
      <p:sp>
        <p:nvSpPr>
          <p:cNvPr id="9"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smtClean="0">
                <a:latin typeface="メイリオ" panose="020B0604030504040204" pitchFamily="50" charset="-128"/>
                <a:cs typeface="メイリオ" pitchFamily="50" charset="-128"/>
              </a:rPr>
              <a:t>３．</a:t>
            </a:r>
            <a:r>
              <a:rPr lang="ja-JP" altLang="en-US" sz="2000" dirty="0" smtClean="0">
                <a:latin typeface="Arial" panose="020B0604020202020204" pitchFamily="34" charset="0"/>
                <a:cs typeface="Arial" panose="020B0604020202020204" pitchFamily="34" charset="0"/>
              </a:rPr>
              <a:t>アンケートの分析</a:t>
            </a:r>
            <a:endParaRPr lang="ja-JP" altLang="en-US" sz="2000" dirty="0">
              <a:latin typeface="メイリオ" panose="020B0604030504040204" pitchFamily="50" charset="-128"/>
              <a:ea typeface="メイリオ" panose="020B0604030504040204" pitchFamily="50" charset="-128"/>
              <a:cs typeface="メイリオ" pitchFamily="50" charset="-128"/>
            </a:endParaRPr>
          </a:p>
        </p:txBody>
      </p:sp>
      <p:sp>
        <p:nvSpPr>
          <p:cNvPr id="6" name="テキスト ボックス 5"/>
          <p:cNvSpPr txBox="1"/>
          <p:nvPr/>
        </p:nvSpPr>
        <p:spPr>
          <a:xfrm>
            <a:off x="306000" y="929470"/>
            <a:ext cx="9963415" cy="6267046"/>
          </a:xfrm>
          <a:prstGeom prst="rect">
            <a:avLst/>
          </a:prstGeom>
          <a:noFill/>
        </p:spPr>
        <p:txBody>
          <a:bodyPr wrap="square" rtlCol="0">
            <a:noAutofit/>
          </a:bodyPr>
          <a:lstStyle/>
          <a:p>
            <a:pPr marL="514350" indent="-514350">
              <a:buClr>
                <a:schemeClr val="accent2"/>
              </a:buClr>
              <a:buFont typeface="Wingdings" panose="05000000000000000000" pitchFamily="2" charset="2"/>
              <a:buChar char="n"/>
            </a:pPr>
            <a:r>
              <a:rPr lang="ja-JP" altLang="en-US" dirty="0" smtClean="0">
                <a:latin typeface="+mn-ea"/>
              </a:rPr>
              <a:t>アンケートの</a:t>
            </a:r>
            <a:r>
              <a:rPr lang="ja-JP" altLang="en-US" dirty="0">
                <a:latin typeface="+mn-ea"/>
              </a:rPr>
              <a:t>項目</a:t>
            </a:r>
            <a:r>
              <a:rPr lang="ja-JP" altLang="en-US" dirty="0" smtClean="0">
                <a:latin typeface="+mn-ea"/>
              </a:rPr>
              <a:t>「全体</a:t>
            </a:r>
            <a:r>
              <a:rPr lang="ja-JP" altLang="en-US" dirty="0">
                <a:latin typeface="+mn-ea"/>
              </a:rPr>
              <a:t>の</a:t>
            </a:r>
            <a:r>
              <a:rPr lang="ja-JP" altLang="en-US" dirty="0" smtClean="0">
                <a:latin typeface="+mn-ea"/>
              </a:rPr>
              <a:t>満足度」が「不満」と「大変不満」のものを「不満」とし、それ以外の項目から不満を予測するモデルを作成し、どの項目が全体の満足度に影響を与えているかを調査する。</a:t>
            </a:r>
            <a:endParaRPr lang="en-US" altLang="ja-JP" dirty="0" smtClean="0">
              <a:latin typeface="+mn-ea"/>
            </a:endParaRPr>
          </a:p>
          <a:p>
            <a:pPr marL="514350" indent="-514350">
              <a:buClr>
                <a:schemeClr val="accent2"/>
              </a:buClr>
              <a:buFont typeface="Wingdings" panose="05000000000000000000" pitchFamily="2" charset="2"/>
              <a:buChar char="n"/>
            </a:pPr>
            <a:endParaRPr lang="en-US" altLang="ja-JP" dirty="0" smtClean="0">
              <a:latin typeface="+mn-ea"/>
            </a:endParaRPr>
          </a:p>
          <a:p>
            <a:pPr marL="514350" indent="-514350">
              <a:buClr>
                <a:schemeClr val="accent2"/>
              </a:buClr>
              <a:buFont typeface="Wingdings" panose="05000000000000000000" pitchFamily="2" charset="2"/>
              <a:buChar char="n"/>
            </a:pPr>
            <a:r>
              <a:rPr lang="ja-JP" altLang="en-US" dirty="0" smtClean="0">
                <a:latin typeface="+mn-ea"/>
              </a:rPr>
              <a:t>データは</a:t>
            </a:r>
            <a:r>
              <a:rPr lang="ja-JP" altLang="en-US" dirty="0">
                <a:latin typeface="+mn-ea"/>
              </a:rPr>
              <a:t>一</a:t>
            </a:r>
            <a:r>
              <a:rPr lang="ja-JP" altLang="en-US" dirty="0" smtClean="0">
                <a:latin typeface="+mn-ea"/>
              </a:rPr>
              <a:t>年度の</a:t>
            </a:r>
            <a:r>
              <a:rPr lang="en-US" altLang="ja-JP" dirty="0" smtClean="0">
                <a:latin typeface="+mn-ea"/>
              </a:rPr>
              <a:t>CS</a:t>
            </a:r>
            <a:r>
              <a:rPr lang="ja-JP" altLang="en-US" dirty="0" smtClean="0">
                <a:latin typeface="+mn-ea"/>
              </a:rPr>
              <a:t>アンケートを使用。</a:t>
            </a:r>
            <a:endParaRPr lang="en-US" altLang="ja-JP" dirty="0" smtClean="0">
              <a:latin typeface="+mn-ea"/>
            </a:endParaRPr>
          </a:p>
          <a:p>
            <a:pPr marL="514350" indent="-514350">
              <a:buClr>
                <a:schemeClr val="accent2"/>
              </a:buClr>
              <a:buFont typeface="Wingdings" panose="05000000000000000000" pitchFamily="2" charset="2"/>
              <a:buChar char="n"/>
            </a:pPr>
            <a:endParaRPr lang="en-US" altLang="ja-JP" dirty="0">
              <a:latin typeface="+mn-ea"/>
            </a:endParaRPr>
          </a:p>
          <a:p>
            <a:pPr marL="514350" indent="-514350">
              <a:buClr>
                <a:schemeClr val="accent2"/>
              </a:buClr>
              <a:buFont typeface="Wingdings" panose="05000000000000000000" pitchFamily="2" charset="2"/>
              <a:buChar char="n"/>
            </a:pPr>
            <a:endParaRPr lang="en-US" altLang="ja-JP" dirty="0" smtClean="0">
              <a:latin typeface="+mn-ea"/>
            </a:endParaRPr>
          </a:p>
          <a:p>
            <a:pPr marL="514350" indent="-514350">
              <a:buClr>
                <a:schemeClr val="accent2"/>
              </a:buClr>
              <a:buFont typeface="Wingdings" panose="05000000000000000000" pitchFamily="2" charset="2"/>
              <a:buChar char="n"/>
            </a:pPr>
            <a:endParaRPr lang="en-US" altLang="ja-JP" dirty="0" smtClean="0">
              <a:latin typeface="+mn-ea"/>
            </a:endParaRPr>
          </a:p>
          <a:p>
            <a:pPr marL="514350" indent="-514350">
              <a:buClr>
                <a:schemeClr val="accent2"/>
              </a:buClr>
              <a:buFont typeface="Wingdings" panose="05000000000000000000" pitchFamily="2" charset="2"/>
              <a:buChar char="n"/>
            </a:pPr>
            <a:endParaRPr lang="en-US" altLang="ja-JP" dirty="0">
              <a:latin typeface="+mn-ea"/>
            </a:endParaRPr>
          </a:p>
          <a:p>
            <a:pPr marL="514350" indent="-514350">
              <a:buClr>
                <a:schemeClr val="accent2"/>
              </a:buClr>
              <a:buFont typeface="Wingdings" panose="05000000000000000000" pitchFamily="2" charset="2"/>
              <a:buChar char="n"/>
            </a:pPr>
            <a:endParaRPr lang="en-US" altLang="ja-JP" dirty="0" smtClean="0">
              <a:latin typeface="+mn-ea"/>
            </a:endParaRPr>
          </a:p>
          <a:p>
            <a:pPr marL="514350" indent="-514350">
              <a:buClr>
                <a:schemeClr val="accent2"/>
              </a:buClr>
              <a:buFont typeface="Wingdings" panose="05000000000000000000" pitchFamily="2" charset="2"/>
              <a:buChar char="n"/>
            </a:pPr>
            <a:endParaRPr lang="en-US" altLang="ja-JP" dirty="0">
              <a:latin typeface="+mn-ea"/>
            </a:endParaRPr>
          </a:p>
          <a:p>
            <a:pPr marL="514350" indent="-514350">
              <a:buClr>
                <a:schemeClr val="accent2"/>
              </a:buClr>
              <a:buFont typeface="Wingdings" panose="05000000000000000000" pitchFamily="2" charset="2"/>
              <a:buChar char="n"/>
            </a:pPr>
            <a:endParaRPr lang="en-US" altLang="ja-JP" dirty="0" smtClean="0">
              <a:latin typeface="+mn-ea"/>
            </a:endParaRPr>
          </a:p>
        </p:txBody>
      </p:sp>
      <p:graphicFrame>
        <p:nvGraphicFramePr>
          <p:cNvPr id="8" name="表 7"/>
          <p:cNvGraphicFramePr>
            <a:graphicFrameLocks noGrp="1"/>
          </p:cNvGraphicFramePr>
          <p:nvPr>
            <p:extLst>
              <p:ext uri="{D42A27DB-BD31-4B8C-83A1-F6EECF244321}">
                <p14:modId xmlns:p14="http://schemas.microsoft.com/office/powerpoint/2010/main" val="1780682507"/>
              </p:ext>
            </p:extLst>
          </p:nvPr>
        </p:nvGraphicFramePr>
        <p:xfrm>
          <a:off x="2517075" y="2597779"/>
          <a:ext cx="5360102" cy="1736095"/>
        </p:xfrm>
        <a:graphic>
          <a:graphicData uri="http://schemas.openxmlformats.org/drawingml/2006/table">
            <a:tbl>
              <a:tblPr bandRow="1">
                <a:tableStyleId>{69CF1AB2-1976-4502-BF36-3FF5EA218861}</a:tableStyleId>
              </a:tblPr>
              <a:tblGrid>
                <a:gridCol w="910206">
                  <a:extLst>
                    <a:ext uri="{9D8B030D-6E8A-4147-A177-3AD203B41FA5}">
                      <a16:colId xmlns:a16="http://schemas.microsoft.com/office/drawing/2014/main" val="2478984182"/>
                    </a:ext>
                  </a:extLst>
                </a:gridCol>
                <a:gridCol w="1314742">
                  <a:extLst>
                    <a:ext uri="{9D8B030D-6E8A-4147-A177-3AD203B41FA5}">
                      <a16:colId xmlns:a16="http://schemas.microsoft.com/office/drawing/2014/main" val="2484005425"/>
                    </a:ext>
                  </a:extLst>
                </a:gridCol>
                <a:gridCol w="1314742">
                  <a:extLst>
                    <a:ext uri="{9D8B030D-6E8A-4147-A177-3AD203B41FA5}">
                      <a16:colId xmlns:a16="http://schemas.microsoft.com/office/drawing/2014/main" val="1141140290"/>
                    </a:ext>
                  </a:extLst>
                </a:gridCol>
                <a:gridCol w="910206">
                  <a:extLst>
                    <a:ext uri="{9D8B030D-6E8A-4147-A177-3AD203B41FA5}">
                      <a16:colId xmlns:a16="http://schemas.microsoft.com/office/drawing/2014/main" val="1103013520"/>
                    </a:ext>
                  </a:extLst>
                </a:gridCol>
                <a:gridCol w="910206">
                  <a:extLst>
                    <a:ext uri="{9D8B030D-6E8A-4147-A177-3AD203B41FA5}">
                      <a16:colId xmlns:a16="http://schemas.microsoft.com/office/drawing/2014/main" val="2675896813"/>
                    </a:ext>
                  </a:extLst>
                </a:gridCol>
              </a:tblGrid>
              <a:tr h="347219">
                <a:tc>
                  <a:txBody>
                    <a:bodyPr/>
                    <a:lstStyle/>
                    <a:p>
                      <a:pPr algn="ctr" fontAlgn="ctr"/>
                      <a:r>
                        <a:rPr lang="ja-JP" altLang="en-US" sz="1400" u="none" strike="noStrike" dirty="0">
                          <a:effectLst/>
                        </a:rPr>
                        <a:t>　</a:t>
                      </a:r>
                      <a:endParaRPr lang="ja-JP" altLang="en-US" sz="1400" b="0" i="0" u="none" strike="noStrike" dirty="0">
                        <a:solidFill>
                          <a:srgbClr val="000000"/>
                        </a:solidFill>
                        <a:effectLst/>
                        <a:latin typeface="+mn-ea"/>
                        <a:ea typeface="+mn-ea"/>
                      </a:endParaRPr>
                    </a:p>
                  </a:txBody>
                  <a:tcPr marL="9525" marR="9525" marT="9525" marB="0" anchor="ctr"/>
                </a:tc>
                <a:tc>
                  <a:txBody>
                    <a:bodyPr/>
                    <a:lstStyle/>
                    <a:p>
                      <a:pPr algn="ctr" fontAlgn="ctr"/>
                      <a:r>
                        <a:rPr lang="ja-JP" altLang="en-US" sz="1400" u="none" strike="noStrike" dirty="0">
                          <a:effectLst/>
                        </a:rPr>
                        <a:t>コメントなし</a:t>
                      </a:r>
                      <a:endParaRPr lang="ja-JP" altLang="en-US" sz="1400" b="0" i="0" u="none" strike="noStrike" dirty="0">
                        <a:solidFill>
                          <a:srgbClr val="000000"/>
                        </a:solidFill>
                        <a:effectLst/>
                        <a:latin typeface="+mn-ea"/>
                        <a:ea typeface="+mn-ea"/>
                      </a:endParaRPr>
                    </a:p>
                  </a:txBody>
                  <a:tcPr marL="9525" marR="9525" marT="9525" marB="0" anchor="ctr"/>
                </a:tc>
                <a:tc>
                  <a:txBody>
                    <a:bodyPr/>
                    <a:lstStyle/>
                    <a:p>
                      <a:pPr algn="ctr" fontAlgn="ctr"/>
                      <a:r>
                        <a:rPr lang="ja-JP" altLang="en-US" sz="1400" u="none" strike="noStrike">
                          <a:effectLst/>
                        </a:rPr>
                        <a:t>コメントあり</a:t>
                      </a:r>
                      <a:endParaRPr lang="ja-JP" altLang="en-US" sz="1400" b="0" i="0" u="none" strike="noStrike">
                        <a:solidFill>
                          <a:srgbClr val="000000"/>
                        </a:solidFill>
                        <a:effectLst/>
                        <a:latin typeface="+mn-ea"/>
                        <a:ea typeface="+mn-ea"/>
                      </a:endParaRPr>
                    </a:p>
                  </a:txBody>
                  <a:tcPr marL="9525" marR="9525" marT="9525" marB="0" anchor="ctr"/>
                </a:tc>
                <a:tc>
                  <a:txBody>
                    <a:bodyPr/>
                    <a:lstStyle/>
                    <a:p>
                      <a:pPr algn="ctr" fontAlgn="ctr"/>
                      <a:r>
                        <a:rPr lang="ja-JP" altLang="en-US" sz="1400" u="none" strike="noStrike">
                          <a:effectLst/>
                        </a:rPr>
                        <a:t>計</a:t>
                      </a:r>
                      <a:endParaRPr lang="ja-JP" altLang="en-US" sz="1400" b="0" i="0" u="none" strike="noStrike">
                        <a:solidFill>
                          <a:srgbClr val="000000"/>
                        </a:solidFill>
                        <a:effectLst/>
                        <a:latin typeface="+mn-ea"/>
                        <a:ea typeface="+mn-ea"/>
                      </a:endParaRPr>
                    </a:p>
                  </a:txBody>
                  <a:tcPr marL="9525" marR="9525" marT="9525" marB="0" anchor="ctr"/>
                </a:tc>
                <a:tc>
                  <a:txBody>
                    <a:bodyPr/>
                    <a:lstStyle/>
                    <a:p>
                      <a:pPr algn="ctr" fontAlgn="ctr"/>
                      <a:r>
                        <a:rPr lang="ja-JP" altLang="en-US" sz="1400" u="none" strike="noStrike">
                          <a:effectLst/>
                        </a:rPr>
                        <a:t>構成比</a:t>
                      </a:r>
                      <a:endParaRPr lang="ja-JP" altLang="en-US" sz="1400" b="0" i="0" u="none" strike="noStrike">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3948696646"/>
                  </a:ext>
                </a:extLst>
              </a:tr>
              <a:tr h="347219">
                <a:tc>
                  <a:txBody>
                    <a:bodyPr/>
                    <a:lstStyle/>
                    <a:p>
                      <a:pPr algn="ctr" fontAlgn="ctr"/>
                      <a:r>
                        <a:rPr lang="ja-JP" altLang="en-US" sz="1400" u="none" strike="noStrike" dirty="0">
                          <a:effectLst/>
                        </a:rPr>
                        <a:t>満足</a:t>
                      </a:r>
                      <a:endParaRPr lang="ja-JP" altLang="en-US"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dirty="0">
                          <a:effectLst/>
                          <a:latin typeface="+mn-ea"/>
                          <a:ea typeface="+mn-ea"/>
                        </a:rPr>
                        <a:t>62,883</a:t>
                      </a:r>
                      <a:endParaRPr lang="en-US" altLang="ja-JP"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dirty="0">
                          <a:effectLst/>
                          <a:latin typeface="+mn-ea"/>
                          <a:ea typeface="+mn-ea"/>
                        </a:rPr>
                        <a:t>41,586</a:t>
                      </a:r>
                      <a:endParaRPr lang="en-US" altLang="ja-JP"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a:effectLst/>
                          <a:latin typeface="+mn-ea"/>
                          <a:ea typeface="+mn-ea"/>
                        </a:rPr>
                        <a:t>104,469</a:t>
                      </a:r>
                      <a:endParaRPr lang="en-US" altLang="ja-JP" sz="1400" b="0" i="0" u="none" strike="noStrike">
                        <a:solidFill>
                          <a:srgbClr val="000000"/>
                        </a:solidFill>
                        <a:effectLst/>
                        <a:latin typeface="+mn-ea"/>
                        <a:ea typeface="+mn-ea"/>
                      </a:endParaRPr>
                    </a:p>
                  </a:txBody>
                  <a:tcPr marL="9525" marR="9525" marT="9525" marB="0" anchor="ctr"/>
                </a:tc>
                <a:tc>
                  <a:txBody>
                    <a:bodyPr/>
                    <a:lstStyle/>
                    <a:p>
                      <a:pPr algn="r" fontAlgn="ctr"/>
                      <a:r>
                        <a:rPr lang="en-US" altLang="ja-JP" sz="1400" u="none" strike="noStrike">
                          <a:effectLst/>
                          <a:latin typeface="+mn-ea"/>
                          <a:ea typeface="+mn-ea"/>
                        </a:rPr>
                        <a:t>95.02%</a:t>
                      </a:r>
                      <a:endParaRPr lang="en-US" altLang="ja-JP" sz="1400" b="0" i="0" u="none" strike="noStrike">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2861413847"/>
                  </a:ext>
                </a:extLst>
              </a:tr>
              <a:tr h="347219">
                <a:tc>
                  <a:txBody>
                    <a:bodyPr/>
                    <a:lstStyle/>
                    <a:p>
                      <a:pPr algn="ctr" fontAlgn="ctr"/>
                      <a:r>
                        <a:rPr lang="ja-JP" altLang="en-US" sz="1400" u="none" strike="noStrike" dirty="0">
                          <a:effectLst/>
                        </a:rPr>
                        <a:t>不満</a:t>
                      </a:r>
                      <a:endParaRPr lang="ja-JP" altLang="en-US"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dirty="0">
                          <a:effectLst/>
                          <a:latin typeface="+mn-ea"/>
                          <a:ea typeface="+mn-ea"/>
                        </a:rPr>
                        <a:t>930</a:t>
                      </a:r>
                      <a:endParaRPr lang="en-US" altLang="ja-JP"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dirty="0">
                          <a:effectLst/>
                          <a:latin typeface="+mn-ea"/>
                          <a:ea typeface="+mn-ea"/>
                        </a:rPr>
                        <a:t>4,545</a:t>
                      </a:r>
                      <a:endParaRPr lang="en-US" altLang="ja-JP"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dirty="0">
                          <a:effectLst/>
                          <a:latin typeface="+mn-ea"/>
                          <a:ea typeface="+mn-ea"/>
                        </a:rPr>
                        <a:t>5,475</a:t>
                      </a:r>
                      <a:endParaRPr lang="en-US" altLang="ja-JP"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a:effectLst/>
                          <a:latin typeface="+mn-ea"/>
                          <a:ea typeface="+mn-ea"/>
                        </a:rPr>
                        <a:t>4.98%</a:t>
                      </a:r>
                      <a:endParaRPr lang="en-US" altLang="ja-JP" sz="1400" b="0" i="0" u="none" strike="noStrike">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1121781231"/>
                  </a:ext>
                </a:extLst>
              </a:tr>
              <a:tr h="347219">
                <a:tc>
                  <a:txBody>
                    <a:bodyPr/>
                    <a:lstStyle/>
                    <a:p>
                      <a:pPr algn="ctr" fontAlgn="ctr"/>
                      <a:r>
                        <a:rPr lang="ja-JP" altLang="en-US" sz="1400" u="none" strike="noStrike" dirty="0">
                          <a:effectLst/>
                        </a:rPr>
                        <a:t>計</a:t>
                      </a:r>
                      <a:endParaRPr lang="ja-JP" altLang="en-US"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dirty="0">
                          <a:effectLst/>
                          <a:latin typeface="+mn-ea"/>
                          <a:ea typeface="+mn-ea"/>
                        </a:rPr>
                        <a:t>63,813</a:t>
                      </a:r>
                      <a:endParaRPr lang="en-US" altLang="ja-JP"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a:effectLst/>
                          <a:latin typeface="+mn-ea"/>
                          <a:ea typeface="+mn-ea"/>
                        </a:rPr>
                        <a:t>46,131</a:t>
                      </a:r>
                      <a:endParaRPr lang="en-US" altLang="ja-JP" sz="1400" b="0" i="0" u="none" strike="noStrike">
                        <a:solidFill>
                          <a:srgbClr val="000000"/>
                        </a:solidFill>
                        <a:effectLst/>
                        <a:latin typeface="+mn-ea"/>
                        <a:ea typeface="+mn-ea"/>
                      </a:endParaRPr>
                    </a:p>
                  </a:txBody>
                  <a:tcPr marL="9525" marR="9525" marT="9525" marB="0" anchor="ctr"/>
                </a:tc>
                <a:tc>
                  <a:txBody>
                    <a:bodyPr/>
                    <a:lstStyle/>
                    <a:p>
                      <a:pPr algn="r" fontAlgn="ctr"/>
                      <a:r>
                        <a:rPr lang="en-US" altLang="ja-JP" sz="1400" u="none" strike="noStrike" dirty="0">
                          <a:effectLst/>
                          <a:latin typeface="+mn-ea"/>
                          <a:ea typeface="+mn-ea"/>
                        </a:rPr>
                        <a:t>109,944</a:t>
                      </a:r>
                      <a:endParaRPr lang="en-US" altLang="ja-JP" sz="1400" b="0" i="0" u="none" strike="noStrike" dirty="0">
                        <a:solidFill>
                          <a:srgbClr val="000000"/>
                        </a:solidFill>
                        <a:effectLst/>
                        <a:latin typeface="+mn-ea"/>
                        <a:ea typeface="+mn-ea"/>
                      </a:endParaRPr>
                    </a:p>
                  </a:txBody>
                  <a:tcPr marL="9525" marR="9525" marT="9525" marB="0" anchor="ctr"/>
                </a:tc>
                <a:tc>
                  <a:txBody>
                    <a:bodyPr/>
                    <a:lstStyle/>
                    <a:p>
                      <a:pPr algn="l" fontAlgn="ctr"/>
                      <a:endParaRPr lang="ja-JP" altLang="en-US" sz="14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4174950009"/>
                  </a:ext>
                </a:extLst>
              </a:tr>
              <a:tr h="347219">
                <a:tc>
                  <a:txBody>
                    <a:bodyPr/>
                    <a:lstStyle/>
                    <a:p>
                      <a:pPr algn="ctr" fontAlgn="ctr"/>
                      <a:r>
                        <a:rPr lang="ja-JP" altLang="en-US" sz="1400" u="none" strike="noStrike" dirty="0">
                          <a:effectLst/>
                        </a:rPr>
                        <a:t>構成比</a:t>
                      </a:r>
                      <a:endParaRPr lang="ja-JP" altLang="en-US"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dirty="0">
                          <a:effectLst/>
                          <a:latin typeface="+mn-ea"/>
                          <a:ea typeface="+mn-ea"/>
                        </a:rPr>
                        <a:t>58.04%</a:t>
                      </a:r>
                      <a:endParaRPr lang="en-US" altLang="ja-JP"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dirty="0">
                          <a:effectLst/>
                          <a:latin typeface="+mn-ea"/>
                          <a:ea typeface="+mn-ea"/>
                        </a:rPr>
                        <a:t>41.96%</a:t>
                      </a:r>
                      <a:endParaRPr lang="en-US" altLang="ja-JP" sz="1400" b="0" i="0" u="none" strike="noStrike" dirty="0">
                        <a:solidFill>
                          <a:srgbClr val="000000"/>
                        </a:solidFill>
                        <a:effectLst/>
                        <a:latin typeface="+mn-ea"/>
                        <a:ea typeface="+mn-ea"/>
                      </a:endParaRPr>
                    </a:p>
                  </a:txBody>
                  <a:tcPr marL="9525" marR="9525" marT="9525" marB="0" anchor="ctr"/>
                </a:tc>
                <a:tc>
                  <a:txBody>
                    <a:bodyPr/>
                    <a:lstStyle/>
                    <a:p>
                      <a:pPr algn="l" fontAlgn="ctr"/>
                      <a:endParaRPr lang="ja-JP" altLang="en-US" sz="1400" b="0" i="0" u="none" strike="noStrike" dirty="0">
                        <a:solidFill>
                          <a:srgbClr val="000000"/>
                        </a:solidFill>
                        <a:effectLst/>
                        <a:latin typeface="+mn-ea"/>
                        <a:ea typeface="+mn-ea"/>
                      </a:endParaRPr>
                    </a:p>
                  </a:txBody>
                  <a:tcPr marL="9525" marR="9525" marT="9525" marB="0" anchor="ctr"/>
                </a:tc>
                <a:tc>
                  <a:txBody>
                    <a:bodyPr/>
                    <a:lstStyle/>
                    <a:p>
                      <a:pPr algn="l" fontAlgn="ctr"/>
                      <a:endParaRPr lang="ja-JP" altLang="en-US" sz="14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1427315654"/>
                  </a:ext>
                </a:extLst>
              </a:tr>
            </a:tbl>
          </a:graphicData>
        </a:graphic>
      </p:graphicFrame>
    </p:spTree>
    <p:extLst>
      <p:ext uri="{BB962C8B-B14F-4D97-AF65-F5344CB8AC3E}">
        <p14:creationId xmlns:p14="http://schemas.microsoft.com/office/powerpoint/2010/main" val="505738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３．</a:t>
            </a:r>
            <a:r>
              <a:rPr lang="ja-JP" altLang="en-US" sz="2000" dirty="0">
                <a:latin typeface="Arial" panose="020B0604020202020204" pitchFamily="34" charset="0"/>
                <a:cs typeface="Arial" panose="020B0604020202020204" pitchFamily="34" charset="0"/>
              </a:rPr>
              <a:t>アンケートの</a:t>
            </a:r>
            <a:r>
              <a:rPr lang="ja-JP" altLang="en-US" sz="2000" dirty="0" smtClean="0">
                <a:latin typeface="Arial" panose="020B0604020202020204" pitchFamily="34" charset="0"/>
                <a:cs typeface="Arial" panose="020B0604020202020204" pitchFamily="34" charset="0"/>
              </a:rPr>
              <a:t>分析（概要）</a:t>
            </a:r>
            <a:endParaRPr lang="ja-JP" altLang="en-US" sz="2000" dirty="0">
              <a:latin typeface="メイリオ" panose="020B0604030504040204" pitchFamily="50" charset="-128"/>
              <a:cs typeface="メイリオ"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772869646"/>
              </p:ext>
            </p:extLst>
          </p:nvPr>
        </p:nvGraphicFramePr>
        <p:xfrm>
          <a:off x="1456402" y="1211559"/>
          <a:ext cx="7775834" cy="4803480"/>
        </p:xfrm>
        <a:graphic>
          <a:graphicData uri="http://schemas.openxmlformats.org/drawingml/2006/table">
            <a:tbl>
              <a:tblPr/>
              <a:tblGrid>
                <a:gridCol w="323993">
                  <a:extLst>
                    <a:ext uri="{9D8B030D-6E8A-4147-A177-3AD203B41FA5}">
                      <a16:colId xmlns:a16="http://schemas.microsoft.com/office/drawing/2014/main" val="2434079911"/>
                    </a:ext>
                  </a:extLst>
                </a:gridCol>
                <a:gridCol w="2434577">
                  <a:extLst>
                    <a:ext uri="{9D8B030D-6E8A-4147-A177-3AD203B41FA5}">
                      <a16:colId xmlns:a16="http://schemas.microsoft.com/office/drawing/2014/main" val="2820291071"/>
                    </a:ext>
                  </a:extLst>
                </a:gridCol>
                <a:gridCol w="752898">
                  <a:extLst>
                    <a:ext uri="{9D8B030D-6E8A-4147-A177-3AD203B41FA5}">
                      <a16:colId xmlns:a16="http://schemas.microsoft.com/office/drawing/2014/main" val="681521159"/>
                    </a:ext>
                  </a:extLst>
                </a:gridCol>
                <a:gridCol w="296222">
                  <a:extLst>
                    <a:ext uri="{9D8B030D-6E8A-4147-A177-3AD203B41FA5}">
                      <a16:colId xmlns:a16="http://schemas.microsoft.com/office/drawing/2014/main" val="2631930424"/>
                    </a:ext>
                  </a:extLst>
                </a:gridCol>
                <a:gridCol w="752898">
                  <a:extLst>
                    <a:ext uri="{9D8B030D-6E8A-4147-A177-3AD203B41FA5}">
                      <a16:colId xmlns:a16="http://schemas.microsoft.com/office/drawing/2014/main" val="2239402384"/>
                    </a:ext>
                  </a:extLst>
                </a:gridCol>
                <a:gridCol w="185139">
                  <a:extLst>
                    <a:ext uri="{9D8B030D-6E8A-4147-A177-3AD203B41FA5}">
                      <a16:colId xmlns:a16="http://schemas.microsoft.com/office/drawing/2014/main" val="3536198202"/>
                    </a:ext>
                  </a:extLst>
                </a:gridCol>
                <a:gridCol w="296222">
                  <a:extLst>
                    <a:ext uri="{9D8B030D-6E8A-4147-A177-3AD203B41FA5}">
                      <a16:colId xmlns:a16="http://schemas.microsoft.com/office/drawing/2014/main" val="2415225253"/>
                    </a:ext>
                  </a:extLst>
                </a:gridCol>
                <a:gridCol w="361021">
                  <a:extLst>
                    <a:ext uri="{9D8B030D-6E8A-4147-A177-3AD203B41FA5}">
                      <a16:colId xmlns:a16="http://schemas.microsoft.com/office/drawing/2014/main" val="1725976047"/>
                    </a:ext>
                  </a:extLst>
                </a:gridCol>
                <a:gridCol w="323993">
                  <a:extLst>
                    <a:ext uri="{9D8B030D-6E8A-4147-A177-3AD203B41FA5}">
                      <a16:colId xmlns:a16="http://schemas.microsoft.com/office/drawing/2014/main" val="1933970134"/>
                    </a:ext>
                  </a:extLst>
                </a:gridCol>
                <a:gridCol w="1110834">
                  <a:extLst>
                    <a:ext uri="{9D8B030D-6E8A-4147-A177-3AD203B41FA5}">
                      <a16:colId xmlns:a16="http://schemas.microsoft.com/office/drawing/2014/main" val="2538330029"/>
                    </a:ext>
                  </a:extLst>
                </a:gridCol>
                <a:gridCol w="938037">
                  <a:extLst>
                    <a:ext uri="{9D8B030D-6E8A-4147-A177-3AD203B41FA5}">
                      <a16:colId xmlns:a16="http://schemas.microsoft.com/office/drawing/2014/main" val="3439605738"/>
                    </a:ext>
                  </a:extLst>
                </a:gridCol>
              </a:tblGrid>
              <a:tr h="231792">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ctr" fontAlgn="ctr"/>
                      <a:r>
                        <a:rPr lang="ja-JP" altLang="en-US" sz="1100" b="0" i="0" u="none" strike="noStrike" dirty="0" smtClean="0">
                          <a:solidFill>
                            <a:srgbClr val="000000"/>
                          </a:solidFill>
                          <a:effectLst/>
                          <a:latin typeface="メイリオ" panose="020B0604030504040204" pitchFamily="50" charset="-128"/>
                          <a:ea typeface="メイリオ" panose="020B0604030504040204" pitchFamily="50" charset="-128"/>
                        </a:rPr>
                        <a:t>質問（特徴量）</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回答</a:t>
                      </a:r>
                    </a:p>
                  </a:txBody>
                  <a:tcPr marL="0" marR="0" marT="0" marB="0" anchor="ctr">
                    <a:lnL>
                      <a:noFill/>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重要度</a:t>
                      </a:r>
                    </a:p>
                  </a:txBody>
                  <a:tcPr marL="0" marR="0" marT="0" marB="0" anchor="ctr">
                    <a:lnL>
                      <a:noFill/>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1877951763"/>
                  </a:ext>
                </a:extLst>
              </a:tr>
              <a:tr h="163181">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3807612886"/>
                  </a:ext>
                </a:extLst>
              </a:tr>
              <a:tr h="231792">
                <a:tc>
                  <a:txBody>
                    <a:bodyPr/>
                    <a:lstStyle/>
                    <a:p>
                      <a:pPr algn="l"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Q1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ご来店の際の挨拶</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大変満足</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2211246953"/>
                  </a:ext>
                </a:extLst>
              </a:tr>
              <a:tr h="231792">
                <a:tc>
                  <a:txBody>
                    <a:bodyPr/>
                    <a:lstStyle/>
                    <a:p>
                      <a:pPr algn="l"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Q2</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スタッフの身だしなみ、言葉遣い</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満足</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526924291"/>
                  </a:ext>
                </a:extLst>
              </a:tr>
              <a:tr h="231792">
                <a:tc>
                  <a:txBody>
                    <a:bodyPr/>
                    <a:lstStyle/>
                    <a:p>
                      <a:pPr algn="l"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Q3</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保険・補償の説明</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不満</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2562545785"/>
                  </a:ext>
                </a:extLst>
              </a:tr>
              <a:tr h="231792">
                <a:tc>
                  <a:txBody>
                    <a:bodyPr/>
                    <a:lstStyle/>
                    <a:p>
                      <a:pPr algn="l"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Q4</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安全運転・事故防止アドバイス</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大変不満</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378820711"/>
                  </a:ext>
                </a:extLst>
              </a:tr>
              <a:tr h="231792">
                <a:tc>
                  <a:txBody>
                    <a:bodyPr/>
                    <a:lstStyle/>
                    <a:p>
                      <a:pPr algn="l"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Q5</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燃料・給油についての説明</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388929584"/>
                  </a:ext>
                </a:extLst>
              </a:tr>
              <a:tr h="231792">
                <a:tc>
                  <a:txBody>
                    <a:bodyPr/>
                    <a:lstStyle/>
                    <a:p>
                      <a:pPr algn="l"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Q6</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クルマ・カーナビの操作説明</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956745280"/>
                  </a:ext>
                </a:extLst>
              </a:tr>
              <a:tr h="231792">
                <a:tc>
                  <a:txBody>
                    <a:bodyPr/>
                    <a:lstStyle/>
                    <a:p>
                      <a:pPr algn="l"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Q7</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ご出発・帰着の誘導</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4148013654"/>
                  </a:ext>
                </a:extLst>
              </a:tr>
              <a:tr h="231792">
                <a:tc>
                  <a:txBody>
                    <a:bodyPr/>
                    <a:lstStyle/>
                    <a:p>
                      <a:pPr algn="l"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Q8</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お帰りの際の挨拶</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3679256706"/>
                  </a:ext>
                </a:extLst>
              </a:tr>
              <a:tr h="231792">
                <a:tc>
                  <a:txBody>
                    <a:bodyPr/>
                    <a:lstStyle/>
                    <a:p>
                      <a:pPr algn="l"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Q9</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手続きの時間</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772700"/>
                  </a:ext>
                </a:extLst>
              </a:tr>
              <a:tr h="231792">
                <a:tc>
                  <a:txBody>
                    <a:bodyPr/>
                    <a:lstStyle/>
                    <a:p>
                      <a:pPr algn="l"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Q10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お客様への対応の総合満足度</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a:t>
                      </a:r>
                    </a:p>
                  </a:txBody>
                  <a:tcPr marL="0" marR="0" marT="0" marB="0" anchor="ctr">
                    <a:lnL>
                      <a:noFill/>
                    </a:lnL>
                    <a:lnR>
                      <a:noFill/>
                    </a:lnR>
                    <a:lnT>
                      <a:noFill/>
                    </a:lnT>
                    <a:lnB>
                      <a:noFill/>
                    </a:lnB>
                  </a:tcPr>
                </a:tc>
                <a:tc>
                  <a:txBody>
                    <a:bodyPr/>
                    <a:lstStyle/>
                    <a:p>
                      <a:pPr algn="ctr" fontAlgn="ctr"/>
                      <a:r>
                        <a:rPr lang="ja-JP" altLang="en-US" sz="1100" b="0" i="0" u="none" strike="noStrike" dirty="0">
                          <a:solidFill>
                            <a:srgbClr val="FF0000"/>
                          </a:solidFill>
                          <a:effectLst/>
                          <a:latin typeface="メイリオ" panose="020B0604030504040204" pitchFamily="50" charset="-128"/>
                          <a:ea typeface="メイリオ" panose="020B0604030504040204" pitchFamily="50" charset="-128"/>
                        </a:rPr>
                        <a:t>⇔</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Q19</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全体の満足度</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満足 </a:t>
                      </a:r>
                      <a:r>
                        <a:rPr lang="en-US" sz="1100" b="0" i="0" u="none" strike="noStrike" dirty="0">
                          <a:solidFill>
                            <a:srgbClr val="000000"/>
                          </a:solidFill>
                          <a:effectLst/>
                          <a:latin typeface="メイリオ" panose="020B0604030504040204" pitchFamily="50" charset="-128"/>
                          <a:ea typeface="メイリオ" panose="020B0604030504040204" pitchFamily="50" charset="-128"/>
                        </a:rPr>
                        <a:t>or </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不満</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3608522"/>
                  </a:ext>
                </a:extLst>
              </a:tr>
              <a:tr h="231792">
                <a:tc>
                  <a:txBody>
                    <a:bodyPr/>
                    <a:lstStyle/>
                    <a:p>
                      <a:pPr algn="l"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Q11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場所のわかりやすさ（立地・看板等）</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74490"/>
                  </a:ext>
                </a:extLst>
              </a:tr>
              <a:tr h="231792">
                <a:tc>
                  <a:txBody>
                    <a:bodyPr/>
                    <a:lstStyle/>
                    <a:p>
                      <a:pPr algn="l"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Q12</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清掃の状況</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4055877301"/>
                  </a:ext>
                </a:extLst>
              </a:tr>
              <a:tr h="231792">
                <a:tc>
                  <a:txBody>
                    <a:bodyPr/>
                    <a:lstStyle/>
                    <a:p>
                      <a:pPr algn="l"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Q13</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車両の出入り</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3459092403"/>
                  </a:ext>
                </a:extLst>
              </a:tr>
              <a:tr h="231792">
                <a:tc>
                  <a:txBody>
                    <a:bodyPr/>
                    <a:lstStyle/>
                    <a:p>
                      <a:pPr algn="l"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Q14</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店舗の総合満足度</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1912230896"/>
                  </a:ext>
                </a:extLst>
              </a:tr>
              <a:tr h="231792">
                <a:tc>
                  <a:txBody>
                    <a:bodyPr/>
                    <a:lstStyle/>
                    <a:p>
                      <a:pPr algn="l"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Q15</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車両の外観（キズ・洗車など）</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2043803815"/>
                  </a:ext>
                </a:extLst>
              </a:tr>
              <a:tr h="231792">
                <a:tc>
                  <a:txBody>
                    <a:bodyPr/>
                    <a:lstStyle/>
                    <a:p>
                      <a:pPr algn="l"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Q16</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車内の清掃状況</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3917314925"/>
                  </a:ext>
                </a:extLst>
              </a:tr>
              <a:tr h="231792">
                <a:tc>
                  <a:txBody>
                    <a:bodyPr/>
                    <a:lstStyle/>
                    <a:p>
                      <a:pPr algn="l"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Q17</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車内の臭い</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2572288113"/>
                  </a:ext>
                </a:extLst>
              </a:tr>
              <a:tr h="231792">
                <a:tc>
                  <a:txBody>
                    <a:bodyPr/>
                    <a:lstStyle/>
                    <a:p>
                      <a:pPr algn="l"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Q18</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車両の総合満足度</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2320644614"/>
                  </a:ext>
                </a:extLst>
              </a:tr>
              <a:tr h="231792">
                <a:tc>
                  <a:txBody>
                    <a:bodyPr/>
                    <a:lstStyle/>
                    <a:p>
                      <a:pPr algn="l" fontAlgn="ctr"/>
                      <a:r>
                        <a:rPr lang="en-US" sz="1100" b="0" i="0" u="none" strike="noStrike">
                          <a:solidFill>
                            <a:srgbClr val="000000"/>
                          </a:solidFill>
                          <a:effectLst/>
                          <a:latin typeface="メイリオ" panose="020B0604030504040204" pitchFamily="50" charset="-128"/>
                          <a:ea typeface="メイリオ" panose="020B0604030504040204" pitchFamily="50" charset="-128"/>
                        </a:rPr>
                        <a:t>Q20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スタッフの笑顔はいかがでしたか</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2352124368"/>
                  </a:ext>
                </a:extLst>
              </a:tr>
            </a:tbl>
          </a:graphicData>
        </a:graphic>
      </p:graphicFrame>
      <p:sp>
        <p:nvSpPr>
          <p:cNvPr id="10" name="角丸四角形吹き出し 9"/>
          <p:cNvSpPr/>
          <p:nvPr/>
        </p:nvSpPr>
        <p:spPr>
          <a:xfrm>
            <a:off x="6586327" y="2235749"/>
            <a:ext cx="2945423" cy="815383"/>
          </a:xfrm>
          <a:prstGeom prst="wedgeRoundRectCallout">
            <a:avLst>
              <a:gd name="adj1" fmla="val -46573"/>
              <a:gd name="adj2" fmla="val 124060"/>
              <a:gd name="adj3" fmla="val 16667"/>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smtClean="0">
                <a:solidFill>
                  <a:srgbClr val="FF0000"/>
                </a:solidFill>
                <a:latin typeface="+mn-ea"/>
              </a:rPr>
              <a:t>アンケート細目から計算した値が、全体の満足度と最もよく合うように重要度を算出する。</a:t>
            </a:r>
            <a:endParaRPr kumimoji="1" lang="ja-JP" altLang="en-US" sz="1400" dirty="0">
              <a:solidFill>
                <a:srgbClr val="FF0000"/>
              </a:solidFill>
              <a:latin typeface="+mn-ea"/>
            </a:endParaRPr>
          </a:p>
        </p:txBody>
      </p:sp>
    </p:spTree>
    <p:extLst>
      <p:ext uri="{BB962C8B-B14F-4D97-AF65-F5344CB8AC3E}">
        <p14:creationId xmlns:p14="http://schemas.microsoft.com/office/powerpoint/2010/main" val="419740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３．</a:t>
            </a:r>
            <a:r>
              <a:rPr lang="ja-JP" altLang="en-US" sz="2000" dirty="0">
                <a:latin typeface="Arial" panose="020B0604020202020204" pitchFamily="34" charset="0"/>
                <a:cs typeface="Arial" panose="020B0604020202020204" pitchFamily="34" charset="0"/>
              </a:rPr>
              <a:t>アンケートの分析</a:t>
            </a:r>
            <a:r>
              <a:rPr lang="ja-JP" altLang="en-US" sz="2000" dirty="0" smtClean="0">
                <a:latin typeface="Arial" panose="020B0604020202020204" pitchFamily="34" charset="0"/>
                <a:cs typeface="Arial" panose="020B0604020202020204" pitchFamily="34" charset="0"/>
              </a:rPr>
              <a:t>（</a:t>
            </a:r>
            <a:r>
              <a:rPr lang="ja-JP" altLang="en-US" sz="2000" dirty="0">
                <a:latin typeface="Arial" panose="020B0604020202020204" pitchFamily="34" charset="0"/>
                <a:cs typeface="Arial" panose="020B0604020202020204" pitchFamily="34" charset="0"/>
              </a:rPr>
              <a:t>結果抜粋</a:t>
            </a:r>
            <a:r>
              <a:rPr lang="ja-JP" altLang="en-US" sz="2000" dirty="0" smtClean="0">
                <a:latin typeface="Arial" panose="020B0604020202020204" pitchFamily="34" charset="0"/>
                <a:cs typeface="Arial" panose="020B0604020202020204" pitchFamily="34" charset="0"/>
              </a:rPr>
              <a:t>）</a:t>
            </a:r>
            <a:endParaRPr lang="ja-JP" altLang="en-US" sz="2000" dirty="0">
              <a:latin typeface="メイリオ" panose="020B0604030504040204" pitchFamily="50" charset="-128"/>
              <a:cs typeface="メイリオ" pitchFamily="50" charset="-128"/>
            </a:endParaRPr>
          </a:p>
        </p:txBody>
      </p:sp>
      <p:pic>
        <p:nvPicPr>
          <p:cNvPr id="10" name="図 9"/>
          <p:cNvPicPr>
            <a:picLocks noChangeAspect="1"/>
          </p:cNvPicPr>
          <p:nvPr/>
        </p:nvPicPr>
        <p:blipFill rotWithShape="1">
          <a:blip r:embed="rId2">
            <a:extLst>
              <a:ext uri="{28A0092B-C50C-407E-A947-70E740481C1C}">
                <a14:useLocalDpi xmlns:a14="http://schemas.microsoft.com/office/drawing/2010/main" val="0"/>
              </a:ext>
            </a:extLst>
          </a:blip>
          <a:srcRect l="449" t="22896" r="36968" b="5555"/>
          <a:stretch/>
        </p:blipFill>
        <p:spPr>
          <a:xfrm>
            <a:off x="279133" y="619124"/>
            <a:ext cx="9160142" cy="5890931"/>
          </a:xfrm>
          <a:prstGeom prst="rect">
            <a:avLst/>
          </a:prstGeom>
        </p:spPr>
      </p:pic>
      <p:sp>
        <p:nvSpPr>
          <p:cNvPr id="11" name="角丸四角形吹き出し 10"/>
          <p:cNvSpPr/>
          <p:nvPr/>
        </p:nvSpPr>
        <p:spPr>
          <a:xfrm>
            <a:off x="2978862" y="6072353"/>
            <a:ext cx="2280138" cy="889421"/>
          </a:xfrm>
          <a:prstGeom prst="wedgeRoundRectCallout">
            <a:avLst>
              <a:gd name="adj1" fmla="val -68873"/>
              <a:gd name="adj2" fmla="val -62557"/>
              <a:gd name="adj3" fmla="val 16667"/>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smtClean="0">
                <a:solidFill>
                  <a:schemeClr val="tx1"/>
                </a:solidFill>
                <a:latin typeface="+mn-ea"/>
              </a:rPr>
              <a:t>ホールドアウトに対しても非常に良い</a:t>
            </a:r>
            <a:r>
              <a:rPr lang="en-US" altLang="ja-JP" sz="1400" dirty="0" smtClean="0">
                <a:solidFill>
                  <a:schemeClr val="tx1"/>
                </a:solidFill>
                <a:latin typeface="+mn-ea"/>
              </a:rPr>
              <a:t>ROC</a:t>
            </a:r>
            <a:r>
              <a:rPr lang="ja-JP" altLang="en-US" sz="1400" dirty="0" smtClean="0">
                <a:solidFill>
                  <a:schemeClr val="tx1"/>
                </a:solidFill>
                <a:latin typeface="+mn-ea"/>
              </a:rPr>
              <a:t>曲線が得られている。</a:t>
            </a:r>
            <a:endParaRPr kumimoji="1" lang="ja-JP" altLang="en-US" sz="1400" dirty="0">
              <a:solidFill>
                <a:schemeClr val="tx1"/>
              </a:solidFill>
              <a:latin typeface="+mn-ea"/>
            </a:endParaRPr>
          </a:p>
        </p:txBody>
      </p:sp>
    </p:spTree>
    <p:extLst>
      <p:ext uri="{BB962C8B-B14F-4D97-AF65-F5344CB8AC3E}">
        <p14:creationId xmlns:p14="http://schemas.microsoft.com/office/powerpoint/2010/main" val="960522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３．</a:t>
            </a:r>
            <a:r>
              <a:rPr lang="ja-JP" altLang="en-US" sz="2000" dirty="0">
                <a:latin typeface="Arial" panose="020B0604020202020204" pitchFamily="34" charset="0"/>
                <a:cs typeface="Arial" panose="020B0604020202020204" pitchFamily="34" charset="0"/>
              </a:rPr>
              <a:t>アンケートの分析（結果抜粋）</a:t>
            </a:r>
            <a:endParaRPr lang="ja-JP" altLang="en-US" sz="2000" dirty="0">
              <a:latin typeface="メイリオ" panose="020B0604030504040204" pitchFamily="50" charset="-128"/>
              <a:cs typeface="メイリオ" pitchFamily="50" charset="-128"/>
            </a:endParaRPr>
          </a:p>
        </p:txBody>
      </p:sp>
      <p:sp>
        <p:nvSpPr>
          <p:cNvPr id="12" name="正方形/長方形 11"/>
          <p:cNvSpPr/>
          <p:nvPr/>
        </p:nvSpPr>
        <p:spPr>
          <a:xfrm>
            <a:off x="31452" y="605748"/>
            <a:ext cx="10657186" cy="3474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2000"/>
              </a:lnSpc>
            </a:pPr>
            <a:r>
              <a:rPr lang="ja-JP" altLang="en-US" sz="1600" dirty="0">
                <a:solidFill>
                  <a:schemeClr val="tx1"/>
                </a:solidFill>
                <a:latin typeface="メイリオ" panose="020B0604030504040204" pitchFamily="50" charset="-128"/>
              </a:rPr>
              <a:t>全体の満足度との</a:t>
            </a:r>
            <a:r>
              <a:rPr lang="ja-JP" altLang="en-US" sz="1600" dirty="0" smtClean="0">
                <a:solidFill>
                  <a:schemeClr val="tx1"/>
                </a:solidFill>
                <a:latin typeface="メイリオ" panose="020B0604030504040204" pitchFamily="50" charset="-128"/>
              </a:rPr>
              <a:t>関係</a:t>
            </a:r>
            <a:endParaRPr lang="en-US" altLang="ja-JP" sz="1600" dirty="0" smtClean="0">
              <a:solidFill>
                <a:schemeClr val="tx1"/>
              </a:solidFill>
              <a:latin typeface="メイリオ" panose="020B0604030504040204" pitchFamily="50" charset="-128"/>
              <a:ea typeface="メイリオ" panose="020B0604030504040204" pitchFamily="50" charset="-128"/>
            </a:endParaRPr>
          </a:p>
        </p:txBody>
      </p:sp>
      <p:pic>
        <p:nvPicPr>
          <p:cNvPr id="17" name="図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002" y="2230841"/>
            <a:ext cx="10058396" cy="2918311"/>
          </a:xfrm>
          <a:prstGeom prst="rect">
            <a:avLst/>
          </a:prstGeom>
        </p:spPr>
      </p:pic>
      <p:sp>
        <p:nvSpPr>
          <p:cNvPr id="18" name="角丸四角形吹き出し 17"/>
          <p:cNvSpPr/>
          <p:nvPr/>
        </p:nvSpPr>
        <p:spPr>
          <a:xfrm>
            <a:off x="131152" y="2715090"/>
            <a:ext cx="1981200" cy="801564"/>
          </a:xfrm>
          <a:prstGeom prst="wedgeRoundRectCallout">
            <a:avLst>
              <a:gd name="adj1" fmla="val 121549"/>
              <a:gd name="adj2" fmla="val -95198"/>
              <a:gd name="adj3" fmla="val 16667"/>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solidFill>
                  <a:schemeClr val="tx1"/>
                </a:solidFill>
                <a:latin typeface="+mn-ea"/>
              </a:rPr>
              <a:t>Q10</a:t>
            </a:r>
            <a:r>
              <a:rPr kumimoji="1" lang="ja-JP" altLang="en-US" sz="1400" dirty="0" smtClean="0">
                <a:solidFill>
                  <a:schemeClr val="tx1"/>
                </a:solidFill>
                <a:latin typeface="+mn-ea"/>
              </a:rPr>
              <a:t>が</a:t>
            </a:r>
            <a:r>
              <a:rPr kumimoji="1" lang="en-US" altLang="ja-JP" sz="1400" dirty="0" smtClean="0">
                <a:solidFill>
                  <a:schemeClr val="tx1"/>
                </a:solidFill>
                <a:latin typeface="+mn-ea"/>
              </a:rPr>
              <a:t>1</a:t>
            </a:r>
            <a:r>
              <a:rPr kumimoji="1" lang="ja-JP" altLang="en-US" sz="1400" dirty="0" smtClean="0">
                <a:solidFill>
                  <a:schemeClr val="tx1"/>
                </a:solidFill>
                <a:latin typeface="+mn-ea"/>
              </a:rPr>
              <a:t>だと、</a:t>
            </a:r>
            <a:r>
              <a:rPr kumimoji="1" lang="en-US" altLang="ja-JP" sz="1400" dirty="0" smtClean="0">
                <a:solidFill>
                  <a:schemeClr val="tx1"/>
                </a:solidFill>
                <a:latin typeface="+mn-ea"/>
              </a:rPr>
              <a:t>90%</a:t>
            </a:r>
            <a:r>
              <a:rPr kumimoji="1" lang="ja-JP" altLang="en-US" sz="1400" dirty="0" smtClean="0">
                <a:solidFill>
                  <a:schemeClr val="tx1"/>
                </a:solidFill>
                <a:latin typeface="+mn-ea"/>
              </a:rPr>
              <a:t>以上の人が不満と答える</a:t>
            </a:r>
            <a:endParaRPr kumimoji="1" lang="ja-JP" altLang="en-US" sz="1400" dirty="0">
              <a:solidFill>
                <a:schemeClr val="tx1"/>
              </a:solidFill>
              <a:latin typeface="+mn-ea"/>
            </a:endParaRPr>
          </a:p>
        </p:txBody>
      </p:sp>
      <p:sp>
        <p:nvSpPr>
          <p:cNvPr id="19" name="角丸四角形吹き出し 18"/>
          <p:cNvSpPr/>
          <p:nvPr/>
        </p:nvSpPr>
        <p:spPr>
          <a:xfrm>
            <a:off x="7027252" y="5492114"/>
            <a:ext cx="1981200" cy="801564"/>
          </a:xfrm>
          <a:prstGeom prst="wedgeRoundRectCallout">
            <a:avLst>
              <a:gd name="adj1" fmla="val -15471"/>
              <a:gd name="adj2" fmla="val -124906"/>
              <a:gd name="adj3" fmla="val 16667"/>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solidFill>
                  <a:schemeClr val="tx1"/>
                </a:solidFill>
                <a:latin typeface="+mn-ea"/>
              </a:rPr>
              <a:t>Q10</a:t>
            </a:r>
            <a:r>
              <a:rPr kumimoji="1" lang="ja-JP" altLang="en-US" sz="1400" dirty="0" smtClean="0">
                <a:solidFill>
                  <a:schemeClr val="tx1"/>
                </a:solidFill>
                <a:latin typeface="+mn-ea"/>
              </a:rPr>
              <a:t>が</a:t>
            </a:r>
            <a:r>
              <a:rPr kumimoji="1" lang="en-US" altLang="ja-JP" sz="1400" dirty="0" smtClean="0">
                <a:solidFill>
                  <a:schemeClr val="tx1"/>
                </a:solidFill>
                <a:latin typeface="+mn-ea"/>
              </a:rPr>
              <a:t>3</a:t>
            </a:r>
            <a:r>
              <a:rPr kumimoji="1" lang="ja-JP" altLang="en-US" sz="1400" dirty="0" smtClean="0">
                <a:solidFill>
                  <a:schemeClr val="tx1"/>
                </a:solidFill>
                <a:latin typeface="+mn-ea"/>
              </a:rPr>
              <a:t>または</a:t>
            </a:r>
            <a:r>
              <a:rPr kumimoji="1" lang="en-US" altLang="ja-JP" sz="1400" dirty="0" smtClean="0">
                <a:solidFill>
                  <a:schemeClr val="tx1"/>
                </a:solidFill>
                <a:latin typeface="+mn-ea"/>
              </a:rPr>
              <a:t>4</a:t>
            </a:r>
            <a:r>
              <a:rPr kumimoji="1" lang="ja-JP" altLang="en-US" sz="1400" dirty="0" smtClean="0">
                <a:solidFill>
                  <a:schemeClr val="tx1"/>
                </a:solidFill>
                <a:latin typeface="+mn-ea"/>
              </a:rPr>
              <a:t>であれば不満と答える人はほとんどいない。</a:t>
            </a:r>
            <a:endParaRPr kumimoji="1" lang="ja-JP" altLang="en-US" sz="1400" dirty="0">
              <a:solidFill>
                <a:schemeClr val="tx1"/>
              </a:solidFill>
              <a:latin typeface="+mn-ea"/>
            </a:endParaRPr>
          </a:p>
        </p:txBody>
      </p:sp>
      <p:sp>
        <p:nvSpPr>
          <p:cNvPr id="20" name="角丸四角形吹き出し 19"/>
          <p:cNvSpPr/>
          <p:nvPr/>
        </p:nvSpPr>
        <p:spPr>
          <a:xfrm>
            <a:off x="4312627" y="1190625"/>
            <a:ext cx="2250098" cy="550319"/>
          </a:xfrm>
          <a:prstGeom prst="wedgeRoundRectCallout">
            <a:avLst>
              <a:gd name="adj1" fmla="val 38358"/>
              <a:gd name="adj2" fmla="val 148243"/>
              <a:gd name="adj3" fmla="val 16667"/>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smtClean="0">
                <a:solidFill>
                  <a:schemeClr val="tx1"/>
                </a:solidFill>
                <a:latin typeface="+mn-ea"/>
              </a:rPr>
              <a:t>青はアンケートの回答数。</a:t>
            </a:r>
            <a:endParaRPr lang="en-US" altLang="ja-JP" sz="1400" dirty="0" smtClean="0">
              <a:solidFill>
                <a:schemeClr val="tx1"/>
              </a:solidFill>
              <a:latin typeface="+mn-ea"/>
            </a:endParaRPr>
          </a:p>
          <a:p>
            <a:r>
              <a:rPr kumimoji="1" lang="ja-JP" altLang="en-US" sz="1400" dirty="0" smtClean="0">
                <a:solidFill>
                  <a:schemeClr val="tx1"/>
                </a:solidFill>
                <a:latin typeface="+mn-ea"/>
              </a:rPr>
              <a:t>（左目盛り）</a:t>
            </a:r>
            <a:endParaRPr kumimoji="1" lang="ja-JP" altLang="en-US" sz="1400" dirty="0">
              <a:solidFill>
                <a:schemeClr val="tx1"/>
              </a:solidFill>
              <a:latin typeface="+mn-ea"/>
            </a:endParaRPr>
          </a:p>
        </p:txBody>
      </p:sp>
      <p:sp>
        <p:nvSpPr>
          <p:cNvPr id="21" name="テキスト ボックス 20"/>
          <p:cNvSpPr txBox="1"/>
          <p:nvPr/>
        </p:nvSpPr>
        <p:spPr>
          <a:xfrm>
            <a:off x="3019425" y="5147164"/>
            <a:ext cx="1210588" cy="400110"/>
          </a:xfrm>
          <a:prstGeom prst="rect">
            <a:avLst/>
          </a:prstGeom>
          <a:noFill/>
        </p:spPr>
        <p:txBody>
          <a:bodyPr wrap="none" rtlCol="0">
            <a:spAutoFit/>
          </a:bodyPr>
          <a:lstStyle/>
          <a:p>
            <a:r>
              <a:rPr lang="ja-JP" altLang="en-US" dirty="0"/>
              <a:t>大変</a:t>
            </a:r>
            <a:r>
              <a:rPr kumimoji="1" lang="ja-JP" altLang="en-US" dirty="0" smtClean="0"/>
              <a:t>不満</a:t>
            </a:r>
            <a:endParaRPr kumimoji="1" lang="ja-JP" altLang="en-US" dirty="0"/>
          </a:p>
        </p:txBody>
      </p:sp>
      <p:sp>
        <p:nvSpPr>
          <p:cNvPr id="22" name="テキスト ボックス 21"/>
          <p:cNvSpPr txBox="1"/>
          <p:nvPr/>
        </p:nvSpPr>
        <p:spPr>
          <a:xfrm>
            <a:off x="4931005" y="5160458"/>
            <a:ext cx="697627" cy="400110"/>
          </a:xfrm>
          <a:prstGeom prst="rect">
            <a:avLst/>
          </a:prstGeom>
          <a:noFill/>
        </p:spPr>
        <p:txBody>
          <a:bodyPr wrap="none" rtlCol="0">
            <a:spAutoFit/>
          </a:bodyPr>
          <a:lstStyle/>
          <a:p>
            <a:r>
              <a:rPr kumimoji="1" lang="ja-JP" altLang="en-US" dirty="0" smtClean="0"/>
              <a:t>不満</a:t>
            </a:r>
            <a:endParaRPr kumimoji="1" lang="ja-JP" altLang="en-US" dirty="0"/>
          </a:p>
        </p:txBody>
      </p:sp>
      <p:sp>
        <p:nvSpPr>
          <p:cNvPr id="23" name="テキスト ボックス 22"/>
          <p:cNvSpPr txBox="1"/>
          <p:nvPr/>
        </p:nvSpPr>
        <p:spPr>
          <a:xfrm>
            <a:off x="6505527" y="5141512"/>
            <a:ext cx="697627" cy="400110"/>
          </a:xfrm>
          <a:prstGeom prst="rect">
            <a:avLst/>
          </a:prstGeom>
          <a:noFill/>
        </p:spPr>
        <p:txBody>
          <a:bodyPr wrap="none" rtlCol="0">
            <a:spAutoFit/>
          </a:bodyPr>
          <a:lstStyle/>
          <a:p>
            <a:r>
              <a:rPr kumimoji="1" lang="ja-JP" altLang="en-US" dirty="0" smtClean="0"/>
              <a:t>満</a:t>
            </a:r>
            <a:r>
              <a:rPr lang="ja-JP" altLang="en-US" dirty="0" smtClean="0"/>
              <a:t>足</a:t>
            </a:r>
            <a:endParaRPr kumimoji="1" lang="ja-JP" altLang="en-US" dirty="0"/>
          </a:p>
        </p:txBody>
      </p:sp>
      <p:sp>
        <p:nvSpPr>
          <p:cNvPr id="24" name="テキスト ボックス 23"/>
          <p:cNvSpPr txBox="1"/>
          <p:nvPr/>
        </p:nvSpPr>
        <p:spPr>
          <a:xfrm>
            <a:off x="7888231" y="5133871"/>
            <a:ext cx="1210588" cy="400110"/>
          </a:xfrm>
          <a:prstGeom prst="rect">
            <a:avLst/>
          </a:prstGeom>
          <a:noFill/>
        </p:spPr>
        <p:txBody>
          <a:bodyPr wrap="none" rtlCol="0">
            <a:spAutoFit/>
          </a:bodyPr>
          <a:lstStyle/>
          <a:p>
            <a:r>
              <a:rPr lang="ja-JP" altLang="en-US" dirty="0"/>
              <a:t>大変</a:t>
            </a:r>
            <a:r>
              <a:rPr kumimoji="1" lang="ja-JP" altLang="en-US" dirty="0" smtClean="0"/>
              <a:t>満</a:t>
            </a:r>
            <a:r>
              <a:rPr lang="ja-JP" altLang="en-US" dirty="0" smtClean="0"/>
              <a:t>足</a:t>
            </a:r>
            <a:endParaRPr kumimoji="1" lang="ja-JP" altLang="en-US" dirty="0"/>
          </a:p>
        </p:txBody>
      </p:sp>
      <p:sp>
        <p:nvSpPr>
          <p:cNvPr id="25" name="角丸四角形吹き出し 24"/>
          <p:cNvSpPr/>
          <p:nvPr/>
        </p:nvSpPr>
        <p:spPr>
          <a:xfrm>
            <a:off x="7132026" y="1109762"/>
            <a:ext cx="2945423" cy="815383"/>
          </a:xfrm>
          <a:prstGeom prst="wedgeRoundRectCallout">
            <a:avLst>
              <a:gd name="adj1" fmla="val -5826"/>
              <a:gd name="adj2" fmla="val 375215"/>
              <a:gd name="adj3" fmla="val 16667"/>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smtClean="0">
                <a:solidFill>
                  <a:schemeClr val="tx1"/>
                </a:solidFill>
                <a:latin typeface="+mn-ea"/>
              </a:rPr>
              <a:t>オレンジは、この設問に答えた人が全体的に不満と回答した割合。（右目盛り）</a:t>
            </a:r>
            <a:endParaRPr kumimoji="1" lang="ja-JP" altLang="en-US" sz="1400" dirty="0">
              <a:solidFill>
                <a:schemeClr val="tx1"/>
              </a:solidFill>
              <a:latin typeface="+mn-ea"/>
            </a:endParaRPr>
          </a:p>
        </p:txBody>
      </p:sp>
    </p:spTree>
    <p:extLst>
      <p:ext uri="{BB962C8B-B14F-4D97-AF65-F5344CB8AC3E}">
        <p14:creationId xmlns:p14="http://schemas.microsoft.com/office/powerpoint/2010/main" val="805656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３．</a:t>
            </a:r>
            <a:r>
              <a:rPr lang="ja-JP" altLang="en-US" sz="2000" dirty="0">
                <a:latin typeface="Arial" panose="020B0604020202020204" pitchFamily="34" charset="0"/>
                <a:cs typeface="Arial" panose="020B0604020202020204" pitchFamily="34" charset="0"/>
              </a:rPr>
              <a:t>アンケートの分析（結果抜粋）</a:t>
            </a:r>
            <a:endParaRPr lang="ja-JP" altLang="en-US" sz="2000" dirty="0">
              <a:latin typeface="メイリオ" panose="020B0604030504040204" pitchFamily="50" charset="-128"/>
              <a:cs typeface="メイリオ" pitchFamily="50" charset="-128"/>
            </a:endParaRPr>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002" y="2230841"/>
            <a:ext cx="10058396" cy="2918310"/>
          </a:xfrm>
          <a:prstGeom prst="rect">
            <a:avLst/>
          </a:prstGeom>
        </p:spPr>
      </p:pic>
      <p:sp>
        <p:nvSpPr>
          <p:cNvPr id="11" name="角丸四角形吹き出し 10"/>
          <p:cNvSpPr/>
          <p:nvPr/>
        </p:nvSpPr>
        <p:spPr>
          <a:xfrm>
            <a:off x="2198077" y="1086315"/>
            <a:ext cx="1981200" cy="801564"/>
          </a:xfrm>
          <a:prstGeom prst="wedgeRoundRectCallout">
            <a:avLst>
              <a:gd name="adj1" fmla="val 20587"/>
              <a:gd name="adj2" fmla="val 81859"/>
              <a:gd name="adj3" fmla="val 16667"/>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solidFill>
                  <a:schemeClr val="tx1"/>
                </a:solidFill>
                <a:latin typeface="+mn-ea"/>
              </a:rPr>
              <a:t>Q20</a:t>
            </a:r>
            <a:r>
              <a:rPr kumimoji="1" lang="ja-JP" altLang="en-US" sz="1400" dirty="0" smtClean="0">
                <a:solidFill>
                  <a:schemeClr val="tx1"/>
                </a:solidFill>
                <a:latin typeface="+mn-ea"/>
              </a:rPr>
              <a:t>が不満だと、</a:t>
            </a:r>
            <a:r>
              <a:rPr lang="ja-JP" altLang="en-US" sz="1400" dirty="0" smtClean="0">
                <a:solidFill>
                  <a:schemeClr val="tx1"/>
                </a:solidFill>
                <a:latin typeface="+mn-ea"/>
              </a:rPr>
              <a:t>約</a:t>
            </a:r>
            <a:r>
              <a:rPr lang="en-US" altLang="ja-JP" sz="1400" dirty="0" smtClean="0">
                <a:solidFill>
                  <a:schemeClr val="tx1"/>
                </a:solidFill>
                <a:latin typeface="+mn-ea"/>
              </a:rPr>
              <a:t>85</a:t>
            </a:r>
            <a:r>
              <a:rPr kumimoji="1" lang="en-US" altLang="ja-JP" sz="1400" dirty="0" smtClean="0">
                <a:solidFill>
                  <a:schemeClr val="tx1"/>
                </a:solidFill>
                <a:latin typeface="+mn-ea"/>
              </a:rPr>
              <a:t>%</a:t>
            </a:r>
            <a:r>
              <a:rPr kumimoji="1" lang="ja-JP" altLang="en-US" sz="1400" dirty="0" smtClean="0">
                <a:solidFill>
                  <a:schemeClr val="tx1"/>
                </a:solidFill>
                <a:latin typeface="+mn-ea"/>
              </a:rPr>
              <a:t>の人が不満と答える</a:t>
            </a:r>
            <a:r>
              <a:rPr lang="ja-JP" altLang="en-US" sz="1400" dirty="0" smtClean="0">
                <a:solidFill>
                  <a:schemeClr val="tx1"/>
                </a:solidFill>
                <a:latin typeface="+mn-ea"/>
              </a:rPr>
              <a:t>⇒</a:t>
            </a:r>
            <a:r>
              <a:rPr lang="ja-JP" altLang="en-US" sz="1400" dirty="0" smtClean="0">
                <a:solidFill>
                  <a:srgbClr val="FF0000"/>
                </a:solidFill>
                <a:latin typeface="+mn-ea"/>
              </a:rPr>
              <a:t>意外と重要！</a:t>
            </a:r>
            <a:endParaRPr kumimoji="1" lang="ja-JP" altLang="en-US" sz="1400" dirty="0">
              <a:solidFill>
                <a:srgbClr val="FF0000"/>
              </a:solidFill>
              <a:latin typeface="+mn-ea"/>
            </a:endParaRPr>
          </a:p>
        </p:txBody>
      </p:sp>
      <p:sp>
        <p:nvSpPr>
          <p:cNvPr id="12" name="正方形/長方形 11"/>
          <p:cNvSpPr/>
          <p:nvPr/>
        </p:nvSpPr>
        <p:spPr>
          <a:xfrm>
            <a:off x="31452" y="605748"/>
            <a:ext cx="10657186" cy="3474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2000"/>
              </a:lnSpc>
            </a:pPr>
            <a:r>
              <a:rPr lang="ja-JP" altLang="en-US" sz="1600" dirty="0">
                <a:solidFill>
                  <a:schemeClr val="tx1"/>
                </a:solidFill>
                <a:latin typeface="メイリオ" panose="020B0604030504040204" pitchFamily="50" charset="-128"/>
              </a:rPr>
              <a:t>全体の満足度との</a:t>
            </a:r>
            <a:r>
              <a:rPr lang="ja-JP" altLang="en-US" sz="1600" dirty="0" smtClean="0">
                <a:solidFill>
                  <a:schemeClr val="tx1"/>
                </a:solidFill>
                <a:latin typeface="メイリオ" panose="020B0604030504040204" pitchFamily="50" charset="-128"/>
              </a:rPr>
              <a:t>関係</a:t>
            </a:r>
            <a:endParaRPr lang="en-US" altLang="ja-JP" sz="1600" dirty="0" smtClean="0">
              <a:solidFill>
                <a:schemeClr val="tx1"/>
              </a:solidFill>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3019425" y="5147164"/>
            <a:ext cx="1210588" cy="400110"/>
          </a:xfrm>
          <a:prstGeom prst="rect">
            <a:avLst/>
          </a:prstGeom>
          <a:noFill/>
        </p:spPr>
        <p:txBody>
          <a:bodyPr wrap="none" rtlCol="0">
            <a:spAutoFit/>
          </a:bodyPr>
          <a:lstStyle/>
          <a:p>
            <a:r>
              <a:rPr lang="ja-JP" altLang="en-US" dirty="0"/>
              <a:t>大変</a:t>
            </a:r>
            <a:r>
              <a:rPr kumimoji="1" lang="ja-JP" altLang="en-US" dirty="0" smtClean="0"/>
              <a:t>不満</a:t>
            </a:r>
            <a:endParaRPr kumimoji="1" lang="ja-JP" altLang="en-US" dirty="0"/>
          </a:p>
        </p:txBody>
      </p:sp>
      <p:sp>
        <p:nvSpPr>
          <p:cNvPr id="14" name="テキスト ボックス 13"/>
          <p:cNvSpPr txBox="1"/>
          <p:nvPr/>
        </p:nvSpPr>
        <p:spPr>
          <a:xfrm>
            <a:off x="4931005" y="5160458"/>
            <a:ext cx="697627" cy="400110"/>
          </a:xfrm>
          <a:prstGeom prst="rect">
            <a:avLst/>
          </a:prstGeom>
          <a:noFill/>
        </p:spPr>
        <p:txBody>
          <a:bodyPr wrap="none" rtlCol="0">
            <a:spAutoFit/>
          </a:bodyPr>
          <a:lstStyle/>
          <a:p>
            <a:r>
              <a:rPr kumimoji="1" lang="ja-JP" altLang="en-US" dirty="0" smtClean="0"/>
              <a:t>不満</a:t>
            </a:r>
            <a:endParaRPr kumimoji="1" lang="ja-JP" altLang="en-US" dirty="0"/>
          </a:p>
        </p:txBody>
      </p:sp>
      <p:sp>
        <p:nvSpPr>
          <p:cNvPr id="15" name="テキスト ボックス 14"/>
          <p:cNvSpPr txBox="1"/>
          <p:nvPr/>
        </p:nvSpPr>
        <p:spPr>
          <a:xfrm>
            <a:off x="6505527" y="5141512"/>
            <a:ext cx="697627" cy="400110"/>
          </a:xfrm>
          <a:prstGeom prst="rect">
            <a:avLst/>
          </a:prstGeom>
          <a:noFill/>
        </p:spPr>
        <p:txBody>
          <a:bodyPr wrap="none" rtlCol="0">
            <a:spAutoFit/>
          </a:bodyPr>
          <a:lstStyle/>
          <a:p>
            <a:r>
              <a:rPr kumimoji="1" lang="ja-JP" altLang="en-US" dirty="0" smtClean="0"/>
              <a:t>満</a:t>
            </a:r>
            <a:r>
              <a:rPr lang="ja-JP" altLang="en-US" dirty="0" smtClean="0"/>
              <a:t>足</a:t>
            </a:r>
            <a:endParaRPr kumimoji="1" lang="ja-JP" altLang="en-US" dirty="0"/>
          </a:p>
        </p:txBody>
      </p:sp>
      <p:sp>
        <p:nvSpPr>
          <p:cNvPr id="16" name="テキスト ボックス 15"/>
          <p:cNvSpPr txBox="1"/>
          <p:nvPr/>
        </p:nvSpPr>
        <p:spPr>
          <a:xfrm>
            <a:off x="7888231" y="5133871"/>
            <a:ext cx="1210588" cy="400110"/>
          </a:xfrm>
          <a:prstGeom prst="rect">
            <a:avLst/>
          </a:prstGeom>
          <a:noFill/>
        </p:spPr>
        <p:txBody>
          <a:bodyPr wrap="none" rtlCol="0">
            <a:spAutoFit/>
          </a:bodyPr>
          <a:lstStyle/>
          <a:p>
            <a:r>
              <a:rPr lang="ja-JP" altLang="en-US" dirty="0"/>
              <a:t>大変</a:t>
            </a:r>
            <a:r>
              <a:rPr kumimoji="1" lang="ja-JP" altLang="en-US" dirty="0" smtClean="0"/>
              <a:t>満</a:t>
            </a:r>
            <a:r>
              <a:rPr lang="ja-JP" altLang="en-US" dirty="0" smtClean="0"/>
              <a:t>足</a:t>
            </a:r>
            <a:endParaRPr kumimoji="1" lang="ja-JP" altLang="en-US" dirty="0"/>
          </a:p>
        </p:txBody>
      </p:sp>
    </p:spTree>
    <p:extLst>
      <p:ext uri="{BB962C8B-B14F-4D97-AF65-F5344CB8AC3E}">
        <p14:creationId xmlns:p14="http://schemas.microsoft.com/office/powerpoint/2010/main" val="1828222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３．</a:t>
            </a:r>
            <a:r>
              <a:rPr lang="ja-JP" altLang="en-US" sz="2000" dirty="0">
                <a:latin typeface="Arial" panose="020B0604020202020204" pitchFamily="34" charset="0"/>
                <a:cs typeface="Arial" panose="020B0604020202020204" pitchFamily="34" charset="0"/>
              </a:rPr>
              <a:t>アンケートの分析（結果抜粋）</a:t>
            </a:r>
            <a:endParaRPr lang="ja-JP" altLang="en-US" sz="2000" dirty="0">
              <a:latin typeface="メイリオ" panose="020B0604030504040204" pitchFamily="50" charset="-128"/>
              <a:cs typeface="メイリオ" pitchFamily="50" charset="-128"/>
            </a:endParaRP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399" y="1997181"/>
            <a:ext cx="9798005" cy="3946418"/>
          </a:xfrm>
          <a:prstGeom prst="rect">
            <a:avLst/>
          </a:prstGeom>
        </p:spPr>
      </p:pic>
      <p:sp>
        <p:nvSpPr>
          <p:cNvPr id="7" name="角丸四角形吹き出し 6"/>
          <p:cNvSpPr/>
          <p:nvPr/>
        </p:nvSpPr>
        <p:spPr>
          <a:xfrm>
            <a:off x="4039800" y="937280"/>
            <a:ext cx="2280138" cy="889421"/>
          </a:xfrm>
          <a:prstGeom prst="wedgeRoundRectCallout">
            <a:avLst>
              <a:gd name="adj1" fmla="val 20073"/>
              <a:gd name="adj2" fmla="val 77157"/>
              <a:gd name="adj3" fmla="val 16667"/>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smtClean="0">
                <a:solidFill>
                  <a:schemeClr val="tx1"/>
                </a:solidFill>
                <a:latin typeface="+mn-ea"/>
              </a:rPr>
              <a:t>赤があると不満、</a:t>
            </a:r>
            <a:endParaRPr lang="en-US" altLang="ja-JP" sz="1400" dirty="0" smtClean="0">
              <a:solidFill>
                <a:schemeClr val="tx1"/>
              </a:solidFill>
              <a:latin typeface="+mn-ea"/>
            </a:endParaRPr>
          </a:p>
          <a:p>
            <a:pPr algn="ctr"/>
            <a:r>
              <a:rPr lang="ja-JP" altLang="en-US" sz="1400" dirty="0" smtClean="0">
                <a:solidFill>
                  <a:schemeClr val="tx1"/>
                </a:solidFill>
                <a:latin typeface="+mn-ea"/>
              </a:rPr>
              <a:t>青があると満足。</a:t>
            </a:r>
            <a:endParaRPr kumimoji="1" lang="ja-JP" altLang="en-US" sz="1400" dirty="0">
              <a:solidFill>
                <a:schemeClr val="tx1"/>
              </a:solidFill>
              <a:latin typeface="+mn-ea"/>
            </a:endParaRPr>
          </a:p>
        </p:txBody>
      </p:sp>
    </p:spTree>
    <p:extLst>
      <p:ext uri="{BB962C8B-B14F-4D97-AF65-F5344CB8AC3E}">
        <p14:creationId xmlns:p14="http://schemas.microsoft.com/office/powerpoint/2010/main" val="604066578"/>
      </p:ext>
    </p:extLst>
  </p:cSld>
  <p:clrMapOvr>
    <a:masterClrMapping/>
  </p:clrMapOvr>
</p:sld>
</file>

<file path=ppt/theme/theme1.xml><?xml version="1.0" encoding="utf-8"?>
<a:theme xmlns:a="http://schemas.openxmlformats.org/drawingml/2006/main" name="TC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インスピレーション">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1827</TotalTime>
  <Words>1826</Words>
  <Application>Microsoft Office PowerPoint</Application>
  <PresentationFormat>ユーザー設定</PresentationFormat>
  <Paragraphs>339</Paragraphs>
  <Slides>24</Slides>
  <Notes>14</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24</vt:i4>
      </vt:variant>
    </vt:vector>
  </HeadingPairs>
  <TitlesOfParts>
    <vt:vector size="33" baseType="lpstr">
      <vt:lpstr>Meyrio</vt:lpstr>
      <vt:lpstr>ＭＳ Ｐゴシック</vt:lpstr>
      <vt:lpstr>News Gothic MT</vt:lpstr>
      <vt:lpstr>メイリオ</vt:lpstr>
      <vt:lpstr>游ゴシック</vt:lpstr>
      <vt:lpstr>Arial</vt:lpstr>
      <vt:lpstr>Calibri</vt:lpstr>
      <vt:lpstr>Wingdings</vt:lpstr>
      <vt:lpstr>TC Presentation</vt:lpstr>
      <vt:lpstr>データ分析活用事例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安部 早紀</dc:creator>
  <cp:lastModifiedBy>王　毅斐</cp:lastModifiedBy>
  <cp:revision>235</cp:revision>
  <cp:lastPrinted>2016-09-02T01:58:47Z</cp:lastPrinted>
  <dcterms:created xsi:type="dcterms:W3CDTF">2016-07-25T05:58:18Z</dcterms:created>
  <dcterms:modified xsi:type="dcterms:W3CDTF">2022-06-07T09:24:10Z</dcterms:modified>
</cp:coreProperties>
</file>