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CE3B9DC-407B-0D8B-9B3A-8423D510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0243" y="6205703"/>
            <a:ext cx="1846374" cy="240817"/>
          </a:xfrm>
        </p:spPr>
        <p:txBody>
          <a:bodyPr>
            <a:normAutofit fontScale="85000" lnSpcReduction="10000"/>
          </a:bodyPr>
          <a:lstStyle/>
          <a:p>
            <a:r>
              <a:rPr lang="es-ES" sz="1200" dirty="0">
                <a:latin typeface="Montserrat" panose="00000500000000000000" pitchFamily="2" charset="0"/>
              </a:rPr>
              <a:t>Luis Tamayo Ortiz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43C2F-3E64-7EE7-A744-8D79CC4FA411}"/>
              </a:ext>
            </a:extLst>
          </p:cNvPr>
          <p:cNvSpPr txBox="1"/>
          <p:nvPr/>
        </p:nvSpPr>
        <p:spPr>
          <a:xfrm>
            <a:off x="1524000" y="2566644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/>
                <a:latin typeface="Montserrat" panose="00000500000000000000" pitchFamily="2" charset="0"/>
              </a:rPr>
              <a:t>PREDICCIÓN</a:t>
            </a:r>
            <a:r>
              <a:rPr lang="es-ES" sz="4000" b="1" dirty="0">
                <a:latin typeface="Montserrat" panose="00000500000000000000" pitchFamily="2" charset="0"/>
              </a:rPr>
              <a:t> DE </a:t>
            </a:r>
            <a:r>
              <a:rPr lang="es-ES" sz="4000" b="1" dirty="0">
                <a:effectLst/>
                <a:latin typeface="Montserrat" panose="00000500000000000000" pitchFamily="2" charset="0"/>
              </a:rPr>
              <a:t>COMPRA EN UN COMERCIO ON-LINE</a:t>
            </a:r>
            <a:endParaRPr lang="es-ES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4AB88A-AA97-E3D1-F794-40B37FA8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93" y="2188328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  <a:br>
              <a:rPr lang="es-ES" dirty="0"/>
            </a:br>
            <a:r>
              <a:rPr lang="es-ES" dirty="0"/>
              <a:t>&amp; </a:t>
            </a:r>
            <a:br>
              <a:rPr lang="es-ES" dirty="0"/>
            </a:br>
            <a:r>
              <a:rPr lang="es-ES" dirty="0"/>
              <a:t>datos clave</a:t>
            </a:r>
          </a:p>
        </p:txBody>
      </p:sp>
    </p:spTree>
    <p:extLst>
      <p:ext uri="{BB962C8B-B14F-4D97-AF65-F5344CB8AC3E}">
        <p14:creationId xmlns:p14="http://schemas.microsoft.com/office/powerpoint/2010/main" val="11280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B2662A-2A78-13BF-F3FC-530F6FBC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128016"/>
            <a:ext cx="9601200" cy="621792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34BD83-7E78-FD94-EBA2-274ACEC50A90}"/>
              </a:ext>
            </a:extLst>
          </p:cNvPr>
          <p:cNvSpPr txBox="1"/>
          <p:nvPr/>
        </p:nvSpPr>
        <p:spPr>
          <a:xfrm>
            <a:off x="6894576" y="1195060"/>
            <a:ext cx="51023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Manuel ha montado un comercio on-line y desde hace un tiempo esta pensando en repartir descuentos a los usuarios que entren en su web, para mejorar la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problema es que desconoce de antemano que usuarios son potenciales compradores y cuales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Tiene pensado campañas de marketing diferentes, pero claro, estas tienen costes diferentes también, por lo que necesita tener claro a que tipo de cliente se las envía.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idea que Manuel nos ha transmitido es que le gustaría que en tiempo real se supiera lo cerca o lejos que esta esa persona de comprar, para así también usar marketing personalizado.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D1767F-B22E-0FFB-C2F7-A5720D89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2" y="1195060"/>
            <a:ext cx="5281532" cy="5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599A7B-28CF-2E9D-06F1-DEF02DC9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" y="146304"/>
            <a:ext cx="4660251" cy="1490472"/>
          </a:xfrm>
        </p:spPr>
        <p:txBody>
          <a:bodyPr/>
          <a:lstStyle/>
          <a:p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¡Que buenas ideas!…pero…</a:t>
            </a:r>
            <a:b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¿como se ha quien enviárselas?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ABC386-ECD8-F3FA-06BA-6FEB4FCF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8" y="1764742"/>
            <a:ext cx="4733263" cy="4727448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96F23FF-FDDA-BD8B-E40E-A4A4E6BC2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54029"/>
              </p:ext>
            </p:extLst>
          </p:nvPr>
        </p:nvGraphicFramePr>
        <p:xfrm>
          <a:off x="5457518" y="42025"/>
          <a:ext cx="6487593" cy="822960"/>
        </p:xfrm>
        <a:graphic>
          <a:graphicData uri="http://schemas.openxmlformats.org/drawingml/2006/table">
            <a:tbl>
              <a:tblPr/>
              <a:tblGrid>
                <a:gridCol w="2162531">
                  <a:extLst>
                    <a:ext uri="{9D8B030D-6E8A-4147-A177-3AD203B41FA5}">
                      <a16:colId xmlns:a16="http://schemas.microsoft.com/office/drawing/2014/main" val="695479409"/>
                    </a:ext>
                  </a:extLst>
                </a:gridCol>
                <a:gridCol w="2162531">
                  <a:extLst>
                    <a:ext uri="{9D8B030D-6E8A-4147-A177-3AD203B41FA5}">
                      <a16:colId xmlns:a16="http://schemas.microsoft.com/office/drawing/2014/main" val="1736310755"/>
                    </a:ext>
                  </a:extLst>
                </a:gridCol>
                <a:gridCol w="2162531">
                  <a:extLst>
                    <a:ext uri="{9D8B030D-6E8A-4147-A177-3AD203B41FA5}">
                      <a16:colId xmlns:a16="http://schemas.microsoft.com/office/drawing/2014/main" val="1631302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Potenciales Compradores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Compradores No Potenciales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4394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AD07ED0-9FA6-C7A2-F60F-44C375CD9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5096"/>
              </p:ext>
            </p:extLst>
          </p:nvPr>
        </p:nvGraphicFramePr>
        <p:xfrm>
          <a:off x="5704407" y="1064136"/>
          <a:ext cx="6129453" cy="1005840"/>
        </p:xfrm>
        <a:graphic>
          <a:graphicData uri="http://schemas.openxmlformats.org/drawingml/2006/table">
            <a:tbl>
              <a:tblPr/>
              <a:tblGrid>
                <a:gridCol w="2043151">
                  <a:extLst>
                    <a:ext uri="{9D8B030D-6E8A-4147-A177-3AD203B41FA5}">
                      <a16:colId xmlns:a16="http://schemas.microsoft.com/office/drawing/2014/main" val="3843812055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78714232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1496719030"/>
                    </a:ext>
                  </a:extLst>
                </a:gridCol>
              </a:tblGrid>
              <a:tr h="695379">
                <a:tc>
                  <a:txBody>
                    <a:bodyPr/>
                    <a:lstStyle/>
                    <a:p>
                      <a:r>
                        <a:rPr lang="es-ES" sz="2400" b="1" dirty="0"/>
                        <a:t>Marketing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Envío gratuito en la siguiente compra.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Descuento del 10% en la próxima compra.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Devoluciones gratis por compras superiores a 100€.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Primera compra: 1 producto gratis (seleccionados).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Si lo encuentras más barato, te damos un cupón con la diferencia.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Compra y paga después.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406528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5E9CC77-A2AB-FCF6-DD3C-6E7A705D1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40657"/>
              </p:ext>
            </p:extLst>
          </p:nvPr>
        </p:nvGraphicFramePr>
        <p:xfrm>
          <a:off x="5704406" y="2170159"/>
          <a:ext cx="6129453" cy="853440"/>
        </p:xfrm>
        <a:graphic>
          <a:graphicData uri="http://schemas.openxmlformats.org/drawingml/2006/table">
            <a:tbl>
              <a:tblPr/>
              <a:tblGrid>
                <a:gridCol w="2043151">
                  <a:extLst>
                    <a:ext uri="{9D8B030D-6E8A-4147-A177-3AD203B41FA5}">
                      <a16:colId xmlns:a16="http://schemas.microsoft.com/office/drawing/2014/main" val="2981840053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3718597148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3082499398"/>
                    </a:ext>
                  </a:extLst>
                </a:gridCol>
              </a:tblGrid>
              <a:tr h="568946">
                <a:tc>
                  <a:txBody>
                    <a:bodyPr/>
                    <a:lstStyle/>
                    <a:p>
                      <a:r>
                        <a:rPr lang="es-ES" sz="2400" b="1" dirty="0"/>
                        <a:t>Fidelización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Acceso a programa de puntos por cada compra.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Beneficios exclusivos por ser cliente frecuente (ej. descuentos recurrentes).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Registro gratuito en el programa de fidelización con beneficios iniciales.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Promociones por primera compra.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46141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4EA265F-8125-F312-DE33-BDED14D4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34563"/>
              </p:ext>
            </p:extLst>
          </p:nvPr>
        </p:nvGraphicFramePr>
        <p:xfrm>
          <a:off x="5704406" y="3108603"/>
          <a:ext cx="6129453" cy="853440"/>
        </p:xfrm>
        <a:graphic>
          <a:graphicData uri="http://schemas.openxmlformats.org/drawingml/2006/table">
            <a:tbl>
              <a:tblPr/>
              <a:tblGrid>
                <a:gridCol w="2043151">
                  <a:extLst>
                    <a:ext uri="{9D8B030D-6E8A-4147-A177-3AD203B41FA5}">
                      <a16:colId xmlns:a16="http://schemas.microsoft.com/office/drawing/2014/main" val="3201505043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1711197318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1475396403"/>
                    </a:ext>
                  </a:extLst>
                </a:gridCol>
              </a:tblGrid>
              <a:tr h="568946">
                <a:tc>
                  <a:txBody>
                    <a:bodyPr/>
                    <a:lstStyle/>
                    <a:p>
                      <a:r>
                        <a:rPr lang="es-ES" sz="2400" b="1" dirty="0"/>
                        <a:t>Promociones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Ofertas personalizadas basadas en el historial de navegación o compras.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Venta cruzada con productos relacionados.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Cupones de descuento directo para incentivar la primera compra.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Acceso a un descuento exclusivo por tiempo limitado.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007382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6419B2B-B647-6D6D-7BF8-DC0C69F96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41854"/>
              </p:ext>
            </p:extLst>
          </p:nvPr>
        </p:nvGraphicFramePr>
        <p:xfrm>
          <a:off x="5704405" y="4033203"/>
          <a:ext cx="6129453" cy="853440"/>
        </p:xfrm>
        <a:graphic>
          <a:graphicData uri="http://schemas.openxmlformats.org/drawingml/2006/table">
            <a:tbl>
              <a:tblPr/>
              <a:tblGrid>
                <a:gridCol w="2043151">
                  <a:extLst>
                    <a:ext uri="{9D8B030D-6E8A-4147-A177-3AD203B41FA5}">
                      <a16:colId xmlns:a16="http://schemas.microsoft.com/office/drawing/2014/main" val="877519721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3834360345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3001096807"/>
                    </a:ext>
                  </a:extLst>
                </a:gridCol>
              </a:tblGrid>
              <a:tr h="568946">
                <a:tc>
                  <a:txBody>
                    <a:bodyPr/>
                    <a:lstStyle/>
                    <a:p>
                      <a:r>
                        <a:rPr lang="es-ES" sz="2400" b="1" dirty="0"/>
                        <a:t>Comunicación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Email personalizado con recomendaciones específicas según su comportamiento.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Notificaciones de productos populares en oferta.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Campañas de email informativas sobre ventajas del servicio.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Redes sociales: contenidos que generen confianza en la marca.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302482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DC0A4260-0378-1436-35F1-330CA439E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87555"/>
              </p:ext>
            </p:extLst>
          </p:nvPr>
        </p:nvGraphicFramePr>
        <p:xfrm>
          <a:off x="5704405" y="4971647"/>
          <a:ext cx="6129453" cy="853440"/>
        </p:xfrm>
        <a:graphic>
          <a:graphicData uri="http://schemas.openxmlformats.org/drawingml/2006/table">
            <a:tbl>
              <a:tblPr/>
              <a:tblGrid>
                <a:gridCol w="2043151">
                  <a:extLst>
                    <a:ext uri="{9D8B030D-6E8A-4147-A177-3AD203B41FA5}">
                      <a16:colId xmlns:a16="http://schemas.microsoft.com/office/drawing/2014/main" val="1224792791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860039864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2359898481"/>
                    </a:ext>
                  </a:extLst>
                </a:gridCol>
              </a:tblGrid>
              <a:tr h="568946">
                <a:tc>
                  <a:txBody>
                    <a:bodyPr/>
                    <a:lstStyle/>
                    <a:p>
                      <a:r>
                        <a:rPr lang="es-ES" sz="2400" b="1" dirty="0"/>
                        <a:t>Experiencia de Usuario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Envío premium gratis durante 6 meses.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Acceso prioritario a ofertas y productos exclusivos.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Asistencia personalizada para resolver dudas antes de la compra.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Tutoriales o guías que destaquen ventajas del producto.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550595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9D3BE24-DC28-4583-185E-55DBDAE3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38521"/>
              </p:ext>
            </p:extLst>
          </p:nvPr>
        </p:nvGraphicFramePr>
        <p:xfrm>
          <a:off x="5704405" y="5925270"/>
          <a:ext cx="6129453" cy="701040"/>
        </p:xfrm>
        <a:graphic>
          <a:graphicData uri="http://schemas.openxmlformats.org/drawingml/2006/table">
            <a:tbl>
              <a:tblPr/>
              <a:tblGrid>
                <a:gridCol w="2043151">
                  <a:extLst>
                    <a:ext uri="{9D8B030D-6E8A-4147-A177-3AD203B41FA5}">
                      <a16:colId xmlns:a16="http://schemas.microsoft.com/office/drawing/2014/main" val="4239427266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1958918546"/>
                    </a:ext>
                  </a:extLst>
                </a:gridCol>
                <a:gridCol w="2043151">
                  <a:extLst>
                    <a:ext uri="{9D8B030D-6E8A-4147-A177-3AD203B41FA5}">
                      <a16:colId xmlns:a16="http://schemas.microsoft.com/office/drawing/2014/main" val="479916476"/>
                    </a:ext>
                  </a:extLst>
                </a:gridCol>
              </a:tblGrid>
              <a:tr h="442514">
                <a:tc>
                  <a:txBody>
                    <a:bodyPr/>
                    <a:lstStyle/>
                    <a:p>
                      <a:r>
                        <a:rPr lang="es-ES" sz="2400" b="1" dirty="0" err="1"/>
                        <a:t>Retargeting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Recordatorio de carrito abandonado con ofertas específicas.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</a:t>
                      </a:r>
                      <a:r>
                        <a:rPr lang="es-ES" sz="1000" dirty="0" err="1"/>
                        <a:t>Retargeting</a:t>
                      </a:r>
                      <a:r>
                        <a:rPr lang="es-ES" sz="1000" dirty="0"/>
                        <a:t> mediante redes sociales y anuncios dinámicos destacando ventajas clave o promociones.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57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4629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</TotalTime>
  <Words>410</Words>
  <Application>Microsoft Office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Montserrat</vt:lpstr>
      <vt:lpstr>Recorte</vt:lpstr>
      <vt:lpstr>Presentación de PowerPoint</vt:lpstr>
      <vt:lpstr>Introducción &amp;  datos clave</vt:lpstr>
      <vt:lpstr>Introducción</vt:lpstr>
      <vt:lpstr>¡Que buenas ideas!…pero… ¿como se ha quien enviárselas?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Tamayo</dc:creator>
  <cp:lastModifiedBy>Luis Tamayo</cp:lastModifiedBy>
  <cp:revision>1</cp:revision>
  <dcterms:created xsi:type="dcterms:W3CDTF">2024-11-19T11:22:51Z</dcterms:created>
  <dcterms:modified xsi:type="dcterms:W3CDTF">2024-11-19T11:46:20Z</dcterms:modified>
</cp:coreProperties>
</file>