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8" r:id="rId9"/>
    <p:sldId id="264" r:id="rId10"/>
    <p:sldId id="265" r:id="rId11"/>
    <p:sldId id="263" r:id="rId12"/>
    <p:sldId id="266" r:id="rId13"/>
    <p:sldId id="272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9636-CFBA-6C52-A580-674F6A4AF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6C915-BB3C-909B-0874-746380A22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B5C8-61A0-9062-5FB8-D4E69046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567C-8F33-D74C-127D-899D1522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BB27-9157-D8C7-A199-ED91C491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ECC0-0A73-9B6B-4B66-CEDF11A7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3C77D-6D63-0E2C-FC38-62FF67565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02CF-C7F2-DFD6-5F13-1E38A76A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B030C-27B2-E9F1-C7C9-3492D653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EE10-B899-E307-52B1-E254309B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3AD66-9555-24AC-0F59-15D11C60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C6398-042B-ECFA-26BC-652BFBD71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C3EC-B7BD-EEC1-B4E8-53BCE4D2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820D-AC2D-84E2-FFDE-BE019705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7FE-862C-E76A-D248-BCC18BCA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08C8-16BC-BB58-CED5-7DBD52A7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221D-1595-F696-7893-B30A3CA4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10BD-1FCD-FC64-BF01-9898C480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71FDA-586E-2AF4-4B18-D951AD43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7322-9C6C-5A25-B48E-BCC2F41D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2759-0D25-BB2D-42B5-3FFF484E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9147-C34D-3FE1-465E-C5D078BD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B553-03DB-3FAF-18B5-6D2EA487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7F456-EC74-B07D-CD10-53E4AA17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47CE-910E-83D2-DF24-E1EC4C73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F549-99A7-D14A-F074-38B85BB8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42D5-1BD2-4762-A8C6-24FF4801C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84045-EB24-131A-4301-D2A46B43F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13CEB-0778-3D11-13D0-026241B5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73425-719B-6B82-C116-BF5BC8EE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2CCBC-228D-36F5-CD64-CC555C2A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9F94-B159-4958-4F14-92BEAC0F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3AA0A-173E-CD8F-ECA8-B54ED5D7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A427-16BA-17E9-85EE-ACD48C46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45342-6F6F-9916-107A-BBF930F5D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91678-019C-E605-1FCC-9ABA4B0DB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57695-F7CC-6999-E4D3-8BA57DB1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7161B-3CE1-ED0A-1BF3-2B87BF04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ADB46-558E-8C3E-FA75-E0945203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7C8D-2863-3FEF-D500-1A05C45C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28F8F-4A24-2572-DFAB-6D08C36C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E605C-0E2B-E4AC-E9A8-E32988E5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85961-340A-38A1-06DD-371258D5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2127A-AF8A-7C68-A160-E10F9575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1A961-2D52-FD70-15AE-CE7B4748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4383-F0BF-79EE-80AA-A17316AD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5321-88EF-3FA1-CE53-3693E812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DBF3-28C1-FD2D-AF00-14A7F418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5DB8-63FC-23E1-3152-E9DD192A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04B78-FF53-FC55-FAA9-B4780168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E854D-11BD-98F1-954B-1F1489C2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F0AC0-B4AC-B057-0DC9-C120E2AF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3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301E-21AA-FDC5-3274-3B0063A3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A7BEC-AE8E-9CFA-7F33-339B0827F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E298A-F769-E77D-E7D2-F615B905D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0870D-A831-F70B-6223-2FDDD3B0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3A763-2DB9-DA09-32A3-23E4A236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A6A83-2AD1-D72E-6264-2B410AEA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3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9AEE5-94FC-86F3-6A26-BE194E16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A7E88-D7C3-7C35-D967-FC66CE7B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28606-3834-B963-A965-9185DD65C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58B6E-4ACD-43F2-B622-FA9D47AC5AB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E24E-EFAC-5F51-E329-35AA94EE4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6144-D6EE-F95B-1987-3BF7A24FC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67959-E2AE-4269-B85E-BBA5D0D48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8.0948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db.unibe.ch/downloads/?fbclid=IwY2xjawJjQwJleHRuA2FlbQIxMAABHpxBYslh3Wn7QwTkw13psbtf86bqwSRpDIbqyq5vTkjYpxTUlv8KqfDRpn_L_aem_7nRPmdXFWV3HO5IuIE88SQ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4.01212v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rxiv.org/engage/chemrxiv/article-details/60c74f19ee301c084fc7a627" TargetMode="External"/><Relationship Id="rId2" Type="http://schemas.openxmlformats.org/officeDocument/2006/relationships/hyperlink" Target="https://github.com/MolecularAI/GraphINV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fzSL7MWfXtQ&amp;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166E-10C5-B79D-7C28-854334516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GraphINVENT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6F5C3-D4AA-4537-0800-BD5AAAD52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Thien Lu</a:t>
            </a:r>
          </a:p>
        </p:txBody>
      </p:sp>
    </p:spTree>
    <p:extLst>
      <p:ext uri="{BB962C8B-B14F-4D97-AF65-F5344CB8AC3E}">
        <p14:creationId xmlns:p14="http://schemas.microsoft.com/office/powerpoint/2010/main" val="409419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AEE94-61A8-CF2D-C6FD-D5B331DDC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BE060CB-31FD-346C-92F4-E4E227C0C27D}"/>
              </a:ext>
            </a:extLst>
          </p:cNvPr>
          <p:cNvSpPr txBox="1">
            <a:spLocks/>
          </p:cNvSpPr>
          <p:nvPr/>
        </p:nvSpPr>
        <p:spPr>
          <a:xfrm>
            <a:off x="433254" y="229923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err="1"/>
              <a:t>GraphINVENT</a:t>
            </a:r>
            <a:r>
              <a:rPr lang="en-US" sz="3000" dirty="0"/>
              <a:t> - generation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6F0E38-FD71-B2C0-6AC9-86170EC2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164"/>
            <a:ext cx="12192000" cy="3175825"/>
          </a:xfrm>
          <a:prstGeom prst="rect">
            <a:avLst/>
          </a:prstGeom>
        </p:spPr>
      </p:pic>
      <p:sp>
        <p:nvSpPr>
          <p:cNvPr id="37" name="Subtitle 2">
            <a:extLst>
              <a:ext uri="{FF2B5EF4-FFF2-40B4-BE49-F238E27FC236}">
                <a16:creationId xmlns:a16="http://schemas.microsoft.com/office/drawing/2014/main" id="{D57F4B53-4987-A500-367C-CEE97C8E81E0}"/>
              </a:ext>
            </a:extLst>
          </p:cNvPr>
          <p:cNvSpPr txBox="1">
            <a:spLocks/>
          </p:cNvSpPr>
          <p:nvPr/>
        </p:nvSpPr>
        <p:spPr>
          <a:xfrm>
            <a:off x="172257" y="6492120"/>
            <a:ext cx="5923743" cy="27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Learning Deep Generative Models of Graphs: https://arxiv.org/abs/1803.03324</a:t>
            </a:r>
          </a:p>
          <a:p>
            <a:pPr algn="l"/>
            <a:endParaRPr lang="en-US" sz="16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A567B38-D0BD-97FD-FE87-96CB58E30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96" y="4190505"/>
            <a:ext cx="4565104" cy="173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8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B8418-4556-418F-BFB0-3B3518986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ECBCB81-B04B-8C01-4277-B6F589862B88}"/>
              </a:ext>
            </a:extLst>
          </p:cNvPr>
          <p:cNvSpPr txBox="1">
            <a:spLocks/>
          </p:cNvSpPr>
          <p:nvPr/>
        </p:nvSpPr>
        <p:spPr>
          <a:xfrm>
            <a:off x="433254" y="229923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err="1"/>
              <a:t>GraphINVENT</a:t>
            </a:r>
            <a:r>
              <a:rPr lang="en-US" sz="3000" dirty="0"/>
              <a:t> - generation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A6519F-1342-767A-A79A-1818AE6D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83" y="819480"/>
            <a:ext cx="9284010" cy="5219040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9CCB3E2E-A894-7221-2AD1-B5A0C0E0D26D}"/>
              </a:ext>
            </a:extLst>
          </p:cNvPr>
          <p:cNvSpPr txBox="1">
            <a:spLocks/>
          </p:cNvSpPr>
          <p:nvPr/>
        </p:nvSpPr>
        <p:spPr>
          <a:xfrm>
            <a:off x="172257" y="6496186"/>
            <a:ext cx="7752543" cy="277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Multi-Objective De Novo Drug Design with Conditional Graph Generative Model: https://arxiv.org/abs/1801.07299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296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11BC9-A211-B7E0-CDE6-0BC0A0364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5F6CD7A-D158-4B54-463C-E805C7618FAB}"/>
              </a:ext>
            </a:extLst>
          </p:cNvPr>
          <p:cNvSpPr txBox="1">
            <a:spLocks/>
          </p:cNvSpPr>
          <p:nvPr/>
        </p:nvSpPr>
        <p:spPr>
          <a:xfrm>
            <a:off x="433254" y="229923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err="1"/>
              <a:t>GraphINVENT</a:t>
            </a:r>
            <a:r>
              <a:rPr lang="en-US" sz="3000" dirty="0"/>
              <a:t> – molecular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78449-EAA3-3FDA-E04A-541E8193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23" y="3474728"/>
            <a:ext cx="4652364" cy="266555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DB4320-EC79-0B52-B65B-916822416D2E}"/>
              </a:ext>
            </a:extLst>
          </p:cNvPr>
          <p:cNvGrpSpPr/>
          <p:nvPr/>
        </p:nvGrpSpPr>
        <p:grpSpPr>
          <a:xfrm>
            <a:off x="596872" y="1896731"/>
            <a:ext cx="2161645" cy="352573"/>
            <a:chOff x="5992509" y="1208911"/>
            <a:chExt cx="2351446" cy="409791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38DDD911-B639-789C-A8EA-1B0E5C7B0AFA}"/>
                </a:ext>
              </a:extLst>
            </p:cNvPr>
            <p:cNvSpPr txBox="1">
              <a:spLocks/>
            </p:cNvSpPr>
            <p:nvPr/>
          </p:nvSpPr>
          <p:spPr>
            <a:xfrm>
              <a:off x="5992509" y="1208911"/>
              <a:ext cx="377361" cy="409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473880-D7E2-7D3B-DE14-0C5632DC86F5}"/>
                </a:ext>
              </a:extLst>
            </p:cNvPr>
            <p:cNvSpPr/>
            <p:nvPr/>
          </p:nvSpPr>
          <p:spPr>
            <a:xfrm>
              <a:off x="6457150" y="1211570"/>
              <a:ext cx="377361" cy="334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7154F9-185E-A0CC-BE96-E59158496511}"/>
                </a:ext>
              </a:extLst>
            </p:cNvPr>
            <p:cNvSpPr/>
            <p:nvPr/>
          </p:nvSpPr>
          <p:spPr>
            <a:xfrm>
              <a:off x="6834511" y="1211570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2C5A82-E2B7-F891-2F7A-1E2EA0246771}"/>
                </a:ext>
              </a:extLst>
            </p:cNvPr>
            <p:cNvSpPr/>
            <p:nvPr/>
          </p:nvSpPr>
          <p:spPr>
            <a:xfrm>
              <a:off x="7211872" y="1211570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609AD0-D415-E32A-6FBE-72E46E154643}"/>
                </a:ext>
              </a:extLst>
            </p:cNvPr>
            <p:cNvSpPr/>
            <p:nvPr/>
          </p:nvSpPr>
          <p:spPr>
            <a:xfrm>
              <a:off x="7589233" y="1211570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A8BF55-0154-06DB-0988-479052C34EAD}"/>
                </a:ext>
              </a:extLst>
            </p:cNvPr>
            <p:cNvSpPr/>
            <p:nvPr/>
          </p:nvSpPr>
          <p:spPr>
            <a:xfrm>
              <a:off x="7966594" y="1211570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BD2D68-149C-7035-1B5F-9088DEF9BEBA}"/>
              </a:ext>
            </a:extLst>
          </p:cNvPr>
          <p:cNvGrpSpPr/>
          <p:nvPr/>
        </p:nvGrpSpPr>
        <p:grpSpPr>
          <a:xfrm>
            <a:off x="585614" y="2389260"/>
            <a:ext cx="2161645" cy="352573"/>
            <a:chOff x="5992509" y="1755376"/>
            <a:chExt cx="2351446" cy="409791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B5D0908E-E116-E21B-FAFB-BC5B497EEAC3}"/>
                </a:ext>
              </a:extLst>
            </p:cNvPr>
            <p:cNvSpPr txBox="1">
              <a:spLocks/>
            </p:cNvSpPr>
            <p:nvPr/>
          </p:nvSpPr>
          <p:spPr>
            <a:xfrm>
              <a:off x="5992509" y="1755376"/>
              <a:ext cx="377361" cy="409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5570C1-4F18-1826-6D76-6EE8ADB24918}"/>
                </a:ext>
              </a:extLst>
            </p:cNvPr>
            <p:cNvSpPr/>
            <p:nvPr/>
          </p:nvSpPr>
          <p:spPr>
            <a:xfrm>
              <a:off x="6457150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4C12CD-7A46-9309-A499-BA84D0A8AF40}"/>
                </a:ext>
              </a:extLst>
            </p:cNvPr>
            <p:cNvSpPr/>
            <p:nvPr/>
          </p:nvSpPr>
          <p:spPr>
            <a:xfrm>
              <a:off x="6834511" y="1758035"/>
              <a:ext cx="377361" cy="334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3D9414-411E-DBE3-87E8-0AA03901E61A}"/>
                </a:ext>
              </a:extLst>
            </p:cNvPr>
            <p:cNvSpPr/>
            <p:nvPr/>
          </p:nvSpPr>
          <p:spPr>
            <a:xfrm>
              <a:off x="7211872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73C904-62BA-FC66-BA9A-9C3D4D0ADBEE}"/>
                </a:ext>
              </a:extLst>
            </p:cNvPr>
            <p:cNvSpPr/>
            <p:nvPr/>
          </p:nvSpPr>
          <p:spPr>
            <a:xfrm>
              <a:off x="7589233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F92A71-6565-1DCC-7230-122819C978B0}"/>
                </a:ext>
              </a:extLst>
            </p:cNvPr>
            <p:cNvSpPr/>
            <p:nvPr/>
          </p:nvSpPr>
          <p:spPr>
            <a:xfrm>
              <a:off x="7966594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F59BAD-1113-2E36-5473-AFB64C242E01}"/>
              </a:ext>
            </a:extLst>
          </p:cNvPr>
          <p:cNvGrpSpPr/>
          <p:nvPr/>
        </p:nvGrpSpPr>
        <p:grpSpPr>
          <a:xfrm>
            <a:off x="602242" y="2881789"/>
            <a:ext cx="2161645" cy="352573"/>
            <a:chOff x="5992509" y="1755376"/>
            <a:chExt cx="2351446" cy="409791"/>
          </a:xfrm>
        </p:grpSpPr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03AD5EC2-5E08-F1D0-2F2F-470DA0D1C114}"/>
                </a:ext>
              </a:extLst>
            </p:cNvPr>
            <p:cNvSpPr txBox="1">
              <a:spLocks/>
            </p:cNvSpPr>
            <p:nvPr/>
          </p:nvSpPr>
          <p:spPr>
            <a:xfrm>
              <a:off x="5992509" y="1755376"/>
              <a:ext cx="377361" cy="409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4BDEDD-F560-937E-D806-FB74C7F530F5}"/>
                </a:ext>
              </a:extLst>
            </p:cNvPr>
            <p:cNvSpPr/>
            <p:nvPr/>
          </p:nvSpPr>
          <p:spPr>
            <a:xfrm>
              <a:off x="6457150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4439F7-0D1E-FB78-FFD1-72280982CBD9}"/>
                </a:ext>
              </a:extLst>
            </p:cNvPr>
            <p:cNvSpPr/>
            <p:nvPr/>
          </p:nvSpPr>
          <p:spPr>
            <a:xfrm>
              <a:off x="6834511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4C3F41-906F-A1CA-F131-E0078D78EA99}"/>
                </a:ext>
              </a:extLst>
            </p:cNvPr>
            <p:cNvSpPr/>
            <p:nvPr/>
          </p:nvSpPr>
          <p:spPr>
            <a:xfrm>
              <a:off x="7211872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2F3D5A-9B75-0DBB-EF7D-EBDE31351D60}"/>
                </a:ext>
              </a:extLst>
            </p:cNvPr>
            <p:cNvSpPr/>
            <p:nvPr/>
          </p:nvSpPr>
          <p:spPr>
            <a:xfrm>
              <a:off x="7589233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48E132-5755-E010-7A1E-06F51BB71615}"/>
                </a:ext>
              </a:extLst>
            </p:cNvPr>
            <p:cNvSpPr/>
            <p:nvPr/>
          </p:nvSpPr>
          <p:spPr>
            <a:xfrm>
              <a:off x="7966594" y="1758035"/>
              <a:ext cx="377361" cy="334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885FCCE1-1FBD-6229-5DD6-CB1B6F88FF6B}"/>
              </a:ext>
            </a:extLst>
          </p:cNvPr>
          <p:cNvSpPr txBox="1">
            <a:spLocks/>
          </p:cNvSpPr>
          <p:nvPr/>
        </p:nvSpPr>
        <p:spPr>
          <a:xfrm>
            <a:off x="3229309" y="1874738"/>
            <a:ext cx="1319965" cy="33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[1, 0, 0, 0, 0]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FA093E00-7D7D-49AC-FD73-A7D03CBBA4E4}"/>
              </a:ext>
            </a:extLst>
          </p:cNvPr>
          <p:cNvSpPr txBox="1">
            <a:spLocks/>
          </p:cNvSpPr>
          <p:nvPr/>
        </p:nvSpPr>
        <p:spPr>
          <a:xfrm>
            <a:off x="3229307" y="2384476"/>
            <a:ext cx="1319965" cy="33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[0, 1, 0, 0, 0]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9C6B1A7-C6CF-E672-27D2-A46F3231C4FB}"/>
              </a:ext>
            </a:extLst>
          </p:cNvPr>
          <p:cNvSpPr txBox="1">
            <a:spLocks/>
          </p:cNvSpPr>
          <p:nvPr/>
        </p:nvSpPr>
        <p:spPr>
          <a:xfrm>
            <a:off x="3229306" y="2883042"/>
            <a:ext cx="1319965" cy="33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[0, 0, 0, 0, 1]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2E85A-7B16-9DAC-A811-D4BECD773FB4}"/>
              </a:ext>
            </a:extLst>
          </p:cNvPr>
          <p:cNvGrpSpPr/>
          <p:nvPr/>
        </p:nvGrpSpPr>
        <p:grpSpPr>
          <a:xfrm>
            <a:off x="585614" y="780418"/>
            <a:ext cx="4149382" cy="1187713"/>
            <a:chOff x="585614" y="780418"/>
            <a:chExt cx="4149382" cy="118771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2401A3D8-C94D-AF64-9C0B-FD09F4E0AB65}"/>
                </a:ext>
              </a:extLst>
            </p:cNvPr>
            <p:cNvSpPr txBox="1">
              <a:spLocks/>
            </p:cNvSpPr>
            <p:nvPr/>
          </p:nvSpPr>
          <p:spPr>
            <a:xfrm>
              <a:off x="2082771" y="1434619"/>
              <a:ext cx="1469553" cy="2752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50" b="1" dirty="0"/>
                <a:t>(0)      (1)     (2)      (3)     (4)</a:t>
              </a:r>
              <a:endParaRPr lang="en-US" sz="1050" dirty="0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56E1F9D-4662-0230-96C8-BFFC0F391D51}"/>
                </a:ext>
              </a:extLst>
            </p:cNvPr>
            <p:cNvSpPr txBox="1">
              <a:spLocks/>
            </p:cNvSpPr>
            <p:nvPr/>
          </p:nvSpPr>
          <p:spPr>
            <a:xfrm>
              <a:off x="596871" y="1176331"/>
              <a:ext cx="4138125" cy="791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/>
                <a:t>Atom types: C, H, O, N, S </a:t>
              </a:r>
            </a:p>
          </p:txBody>
        </p:sp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BB3A537A-D22E-01DC-BE2B-6CF740F3E84C}"/>
                </a:ext>
              </a:extLst>
            </p:cNvPr>
            <p:cNvSpPr txBox="1">
              <a:spLocks/>
            </p:cNvSpPr>
            <p:nvPr/>
          </p:nvSpPr>
          <p:spPr>
            <a:xfrm>
              <a:off x="585614" y="780418"/>
              <a:ext cx="4138125" cy="3862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b="1" dirty="0"/>
                <a:t>One-hot encoding</a:t>
              </a:r>
              <a:endParaRPr lang="en-US" sz="2000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C0DD2C-405F-CCF3-F3F5-8ED408E45D39}"/>
              </a:ext>
            </a:extLst>
          </p:cNvPr>
          <p:cNvCxnSpPr/>
          <p:nvPr/>
        </p:nvCxnSpPr>
        <p:spPr>
          <a:xfrm>
            <a:off x="2836333" y="2023533"/>
            <a:ext cx="42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312602-7CEF-C231-ACB0-4E4504BD980A}"/>
              </a:ext>
            </a:extLst>
          </p:cNvPr>
          <p:cNvCxnSpPr/>
          <p:nvPr/>
        </p:nvCxnSpPr>
        <p:spPr>
          <a:xfrm>
            <a:off x="2836333" y="2518833"/>
            <a:ext cx="42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408B20-44DB-D166-23FB-048AA5DCF67B}"/>
              </a:ext>
            </a:extLst>
          </p:cNvPr>
          <p:cNvCxnSpPr/>
          <p:nvPr/>
        </p:nvCxnSpPr>
        <p:spPr>
          <a:xfrm>
            <a:off x="2836333" y="3018366"/>
            <a:ext cx="42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Subtitle 2">
            <a:extLst>
              <a:ext uri="{FF2B5EF4-FFF2-40B4-BE49-F238E27FC236}">
                <a16:creationId xmlns:a16="http://schemas.microsoft.com/office/drawing/2014/main" id="{7D1BF151-08AA-0A46-DC9E-28FF51C2724D}"/>
              </a:ext>
            </a:extLst>
          </p:cNvPr>
          <p:cNvSpPr txBox="1">
            <a:spLocks/>
          </p:cNvSpPr>
          <p:nvPr/>
        </p:nvSpPr>
        <p:spPr>
          <a:xfrm>
            <a:off x="11836" y="6380652"/>
            <a:ext cx="11875364" cy="657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Graph neural networks for materials science and chemistry: </a:t>
            </a:r>
            <a:r>
              <a:rPr lang="en-US" sz="1200" dirty="0">
                <a:hlinkClick r:id="rId3"/>
              </a:rPr>
              <a:t>https://arxiv.org/abs/2208.09481</a:t>
            </a:r>
            <a:endParaRPr lang="en-US" sz="12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https://en.wikipedia.org/wiki/Simplified_Molecular_Input_Line_Entry_System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9E2DCAD1-4FB5-392F-BB0D-47BB3758ABC5}"/>
              </a:ext>
            </a:extLst>
          </p:cNvPr>
          <p:cNvSpPr txBox="1">
            <a:spLocks/>
          </p:cNvSpPr>
          <p:nvPr/>
        </p:nvSpPr>
        <p:spPr>
          <a:xfrm>
            <a:off x="6551673" y="790078"/>
            <a:ext cx="4729135" cy="644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SMILES </a:t>
            </a:r>
            <a:r>
              <a:rPr lang="en-US" sz="1300" b="1" dirty="0"/>
              <a:t>(Simplified Molecular Input Line Entry System)</a:t>
            </a:r>
            <a:endParaRPr lang="en-US" sz="13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87CB3C-C8AE-B20B-A2CD-121D0371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587" y="1194950"/>
            <a:ext cx="3886909" cy="55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ubtitle 2">
            <a:extLst>
              <a:ext uri="{FF2B5EF4-FFF2-40B4-BE49-F238E27FC236}">
                <a16:creationId xmlns:a16="http://schemas.microsoft.com/office/drawing/2014/main" id="{8E258CF7-5B9B-212E-A69F-3F46D5BA7E7E}"/>
              </a:ext>
            </a:extLst>
          </p:cNvPr>
          <p:cNvSpPr txBox="1">
            <a:spLocks/>
          </p:cNvSpPr>
          <p:nvPr/>
        </p:nvSpPr>
        <p:spPr>
          <a:xfrm>
            <a:off x="5717367" y="6355789"/>
            <a:ext cx="6043169" cy="181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524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50EE-0C3B-7A76-8D3C-BF7698DD6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7E6A254-DD62-FEEA-6AB9-253A2C03EFA5}"/>
              </a:ext>
            </a:extLst>
          </p:cNvPr>
          <p:cNvSpPr txBox="1">
            <a:spLocks/>
          </p:cNvSpPr>
          <p:nvPr/>
        </p:nvSpPr>
        <p:spPr>
          <a:xfrm>
            <a:off x="433254" y="229923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err="1"/>
              <a:t>GraphINVENT</a:t>
            </a:r>
            <a:r>
              <a:rPr lang="en-US" sz="3000" dirty="0"/>
              <a:t> – molecular graph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1ECF05-7EA7-101A-9577-5D2014801141}"/>
              </a:ext>
            </a:extLst>
          </p:cNvPr>
          <p:cNvGrpSpPr/>
          <p:nvPr/>
        </p:nvGrpSpPr>
        <p:grpSpPr>
          <a:xfrm>
            <a:off x="631797" y="1728378"/>
            <a:ext cx="353252" cy="377972"/>
            <a:chOff x="1019147" y="2194535"/>
            <a:chExt cx="353252" cy="37797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66C142-0D93-B167-43B4-03CA92F16C85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E0256BAE-179D-46BD-4CE2-31ED76659DCE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7AA93C-03CF-7A5D-80BA-E738591719DB}"/>
              </a:ext>
            </a:extLst>
          </p:cNvPr>
          <p:cNvGrpSpPr/>
          <p:nvPr/>
        </p:nvGrpSpPr>
        <p:grpSpPr>
          <a:xfrm>
            <a:off x="1343783" y="1415505"/>
            <a:ext cx="353252" cy="377972"/>
            <a:chOff x="1019147" y="2194535"/>
            <a:chExt cx="353252" cy="3779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D0AACC-7E90-2D0E-B45A-02312A9EDA64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FE72AD9-DE52-7AD7-B4AD-3E99EBC5FDDB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20AFBD-32EB-44B3-20AB-FFD00B1AB722}"/>
              </a:ext>
            </a:extLst>
          </p:cNvPr>
          <p:cNvGrpSpPr/>
          <p:nvPr/>
        </p:nvGrpSpPr>
        <p:grpSpPr>
          <a:xfrm>
            <a:off x="2088750" y="1613341"/>
            <a:ext cx="353252" cy="377972"/>
            <a:chOff x="1019147" y="2194535"/>
            <a:chExt cx="353252" cy="3779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4BB21-FB6C-7E1D-2751-1EDED29065B5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987F416B-4B61-1204-1A45-9F42AFE4307E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O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1CCC5C-B314-39D3-77C3-E99D2F45633A}"/>
              </a:ext>
            </a:extLst>
          </p:cNvPr>
          <p:cNvCxnSpPr>
            <a:stCxn id="8" idx="7"/>
            <a:endCxn id="13" idx="1"/>
          </p:cNvCxnSpPr>
          <p:nvPr/>
        </p:nvCxnSpPr>
        <p:spPr>
          <a:xfrm flipV="1">
            <a:off x="934246" y="1617191"/>
            <a:ext cx="409537" cy="162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167398-AA39-1C55-0C87-A77AF71C2CFE}"/>
              </a:ext>
            </a:extLst>
          </p:cNvPr>
          <p:cNvCxnSpPr>
            <a:cxnSpLocks/>
            <a:stCxn id="15" idx="1"/>
            <a:endCxn id="12" idx="6"/>
          </p:cNvCxnSpPr>
          <p:nvPr/>
        </p:nvCxnSpPr>
        <p:spPr>
          <a:xfrm flipH="1" flipV="1">
            <a:off x="1697035" y="1591792"/>
            <a:ext cx="448868" cy="73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1173E000-F69E-09EC-DB07-7AB953519D36}"/>
              </a:ext>
            </a:extLst>
          </p:cNvPr>
          <p:cNvSpPr txBox="1">
            <a:spLocks/>
          </p:cNvSpPr>
          <p:nvPr/>
        </p:nvSpPr>
        <p:spPr>
          <a:xfrm>
            <a:off x="585614" y="780418"/>
            <a:ext cx="4138125" cy="38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Adjacent matrix</a:t>
            </a:r>
            <a:endParaRPr lang="en-US" sz="2000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563B5887-79A6-006E-07EE-623C81F8F28C}"/>
              </a:ext>
            </a:extLst>
          </p:cNvPr>
          <p:cNvSpPr txBox="1">
            <a:spLocks/>
          </p:cNvSpPr>
          <p:nvPr/>
        </p:nvSpPr>
        <p:spPr>
          <a:xfrm>
            <a:off x="1003190" y="2137113"/>
            <a:ext cx="1265361" cy="41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H</a:t>
            </a:r>
            <a:r>
              <a:rPr lang="en-US" sz="2000" baseline="-25000" dirty="0"/>
              <a:t>5</a:t>
            </a:r>
            <a:r>
              <a:rPr lang="en-US" sz="2000" dirty="0"/>
              <a:t>OH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883B0E-9EBA-A4DE-3C96-B9B8DAC07926}"/>
              </a:ext>
            </a:extLst>
          </p:cNvPr>
          <p:cNvGrpSpPr/>
          <p:nvPr/>
        </p:nvGrpSpPr>
        <p:grpSpPr>
          <a:xfrm>
            <a:off x="3993551" y="1166671"/>
            <a:ext cx="1460376" cy="1296709"/>
            <a:chOff x="3850396" y="879905"/>
            <a:chExt cx="1460376" cy="12967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10F90B2-1B26-B271-6678-D84AB0F803CF}"/>
                </a:ext>
              </a:extLst>
            </p:cNvPr>
            <p:cNvGrpSpPr/>
            <p:nvPr/>
          </p:nvGrpSpPr>
          <p:grpSpPr>
            <a:xfrm>
              <a:off x="4193872" y="1210047"/>
              <a:ext cx="1116900" cy="287896"/>
              <a:chOff x="6457150" y="1211570"/>
              <a:chExt cx="1214973" cy="33461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CDFF1B6-C23B-37F2-6681-0996A37300C8}"/>
                  </a:ext>
                </a:extLst>
              </p:cNvPr>
              <p:cNvSpPr/>
              <p:nvPr/>
            </p:nvSpPr>
            <p:spPr>
              <a:xfrm>
                <a:off x="6457150" y="1211570"/>
                <a:ext cx="377361" cy="334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9245911-0936-9964-6779-53AD1A7CF013}"/>
                  </a:ext>
                </a:extLst>
              </p:cNvPr>
              <p:cNvSpPr/>
              <p:nvPr/>
            </p:nvSpPr>
            <p:spPr>
              <a:xfrm>
                <a:off x="6875957" y="1211570"/>
                <a:ext cx="377362" cy="33461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777B831-8DB0-C753-9F8E-2790E9B4FBC6}"/>
                  </a:ext>
                </a:extLst>
              </p:cNvPr>
              <p:cNvSpPr/>
              <p:nvPr/>
            </p:nvSpPr>
            <p:spPr>
              <a:xfrm>
                <a:off x="7294764" y="1211570"/>
                <a:ext cx="377359" cy="3346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2639224-F810-22C9-0D6F-B2CA72B3823E}"/>
                </a:ext>
              </a:extLst>
            </p:cNvPr>
            <p:cNvGrpSpPr/>
            <p:nvPr/>
          </p:nvGrpSpPr>
          <p:grpSpPr>
            <a:xfrm>
              <a:off x="4193872" y="1549122"/>
              <a:ext cx="1116900" cy="287896"/>
              <a:chOff x="6457150" y="1211570"/>
              <a:chExt cx="1214973" cy="33461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9B7DA8E-1488-A9A8-5423-C734BA2D8C2B}"/>
                  </a:ext>
                </a:extLst>
              </p:cNvPr>
              <p:cNvSpPr/>
              <p:nvPr/>
            </p:nvSpPr>
            <p:spPr>
              <a:xfrm>
                <a:off x="6457150" y="1211570"/>
                <a:ext cx="377361" cy="33461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D8FDB9F-7570-CA08-1DDE-73B0DE3D2B30}"/>
                  </a:ext>
                </a:extLst>
              </p:cNvPr>
              <p:cNvSpPr/>
              <p:nvPr/>
            </p:nvSpPr>
            <p:spPr>
              <a:xfrm>
                <a:off x="6875957" y="1211570"/>
                <a:ext cx="377362" cy="3346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EC627CE-AD4C-56DD-F43F-67AF87BA8A75}"/>
                  </a:ext>
                </a:extLst>
              </p:cNvPr>
              <p:cNvSpPr/>
              <p:nvPr/>
            </p:nvSpPr>
            <p:spPr>
              <a:xfrm>
                <a:off x="7294764" y="1211570"/>
                <a:ext cx="377359" cy="33461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AD11F5-7A79-7497-9AD3-76E61C8ADF9E}"/>
                </a:ext>
              </a:extLst>
            </p:cNvPr>
            <p:cNvGrpSpPr/>
            <p:nvPr/>
          </p:nvGrpSpPr>
          <p:grpSpPr>
            <a:xfrm>
              <a:off x="4185696" y="1888718"/>
              <a:ext cx="1116900" cy="287896"/>
              <a:chOff x="6457150" y="1211570"/>
              <a:chExt cx="1214973" cy="33461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3D6FE33-E60D-4061-9715-91B2C545EB42}"/>
                  </a:ext>
                </a:extLst>
              </p:cNvPr>
              <p:cNvSpPr/>
              <p:nvPr/>
            </p:nvSpPr>
            <p:spPr>
              <a:xfrm>
                <a:off x="6457150" y="1211570"/>
                <a:ext cx="377361" cy="334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CA259E3-4CEE-89E3-5FAF-BB3D6472D33D}"/>
                  </a:ext>
                </a:extLst>
              </p:cNvPr>
              <p:cNvSpPr/>
              <p:nvPr/>
            </p:nvSpPr>
            <p:spPr>
              <a:xfrm>
                <a:off x="6875957" y="1211570"/>
                <a:ext cx="377362" cy="33461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589F2C5-A09F-C759-A7C6-60C36851C080}"/>
                  </a:ext>
                </a:extLst>
              </p:cNvPr>
              <p:cNvSpPr/>
              <p:nvPr/>
            </p:nvSpPr>
            <p:spPr>
              <a:xfrm>
                <a:off x="7294764" y="1211570"/>
                <a:ext cx="377359" cy="3346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5AE9E80-0A6C-6DA0-03C8-A3D38EBE77C0}"/>
                </a:ext>
              </a:extLst>
            </p:cNvPr>
            <p:cNvGrpSpPr/>
            <p:nvPr/>
          </p:nvGrpSpPr>
          <p:grpSpPr>
            <a:xfrm>
              <a:off x="3850396" y="1572482"/>
              <a:ext cx="304088" cy="274639"/>
              <a:chOff x="1034379" y="2214314"/>
              <a:chExt cx="304088" cy="274639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306D3FF-209D-0CD5-7FF5-57F30C39C772}"/>
                  </a:ext>
                </a:extLst>
              </p:cNvPr>
              <p:cNvSpPr/>
              <p:nvPr/>
            </p:nvSpPr>
            <p:spPr>
              <a:xfrm>
                <a:off x="1065184" y="2214314"/>
                <a:ext cx="243712" cy="231775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ubtitle 2">
                <a:extLst>
                  <a:ext uri="{FF2B5EF4-FFF2-40B4-BE49-F238E27FC236}">
                    <a16:creationId xmlns:a16="http://schemas.microsoft.com/office/drawing/2014/main" id="{B63806F3-37E1-633B-84F7-E5F0484E48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4379" y="2214314"/>
                <a:ext cx="304088" cy="274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C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B203C43-EB05-A3AB-656E-16899D840299}"/>
                </a:ext>
              </a:extLst>
            </p:cNvPr>
            <p:cNvGrpSpPr/>
            <p:nvPr/>
          </p:nvGrpSpPr>
          <p:grpSpPr>
            <a:xfrm>
              <a:off x="3850396" y="1233962"/>
              <a:ext cx="304088" cy="274639"/>
              <a:chOff x="1034379" y="2214314"/>
              <a:chExt cx="304088" cy="274639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F810590-0C6B-62C9-9925-749D9B2FA695}"/>
                  </a:ext>
                </a:extLst>
              </p:cNvPr>
              <p:cNvSpPr/>
              <p:nvPr/>
            </p:nvSpPr>
            <p:spPr>
              <a:xfrm>
                <a:off x="1065184" y="2214314"/>
                <a:ext cx="243712" cy="23177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Subtitle 2">
                <a:extLst>
                  <a:ext uri="{FF2B5EF4-FFF2-40B4-BE49-F238E27FC236}">
                    <a16:creationId xmlns:a16="http://schemas.microsoft.com/office/drawing/2014/main" id="{44C000DC-9F13-B180-D246-2C433297E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4379" y="2214314"/>
                <a:ext cx="304088" cy="274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C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FCD5B5D-9649-19E3-F17F-AD010FFD0D3E}"/>
                </a:ext>
              </a:extLst>
            </p:cNvPr>
            <p:cNvGrpSpPr/>
            <p:nvPr/>
          </p:nvGrpSpPr>
          <p:grpSpPr>
            <a:xfrm>
              <a:off x="3850396" y="1899873"/>
              <a:ext cx="304088" cy="274639"/>
              <a:chOff x="1034379" y="2214314"/>
              <a:chExt cx="304088" cy="27463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2330E80-0838-AAC5-5717-B13483FD00E5}"/>
                  </a:ext>
                </a:extLst>
              </p:cNvPr>
              <p:cNvSpPr/>
              <p:nvPr/>
            </p:nvSpPr>
            <p:spPr>
              <a:xfrm>
                <a:off x="1065184" y="2214314"/>
                <a:ext cx="243712" cy="2317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Subtitle 2">
                <a:extLst>
                  <a:ext uri="{FF2B5EF4-FFF2-40B4-BE49-F238E27FC236}">
                    <a16:creationId xmlns:a16="http://schemas.microsoft.com/office/drawing/2014/main" id="{BCD8703F-65CD-F5C9-9DDC-8BD7CEC348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4379" y="2214314"/>
                <a:ext cx="304088" cy="274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O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49969EA-D97F-31B5-0549-583174E9478A}"/>
                </a:ext>
              </a:extLst>
            </p:cNvPr>
            <p:cNvGrpSpPr/>
            <p:nvPr/>
          </p:nvGrpSpPr>
          <p:grpSpPr>
            <a:xfrm>
              <a:off x="4207102" y="895102"/>
              <a:ext cx="304088" cy="274639"/>
              <a:chOff x="1034379" y="2214314"/>
              <a:chExt cx="304088" cy="27463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F5AE97A-FE15-0EF9-3669-5A1F20C2E09E}"/>
                  </a:ext>
                </a:extLst>
              </p:cNvPr>
              <p:cNvSpPr/>
              <p:nvPr/>
            </p:nvSpPr>
            <p:spPr>
              <a:xfrm>
                <a:off x="1065184" y="2214314"/>
                <a:ext cx="243712" cy="23177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Subtitle 2">
                <a:extLst>
                  <a:ext uri="{FF2B5EF4-FFF2-40B4-BE49-F238E27FC236}">
                    <a16:creationId xmlns:a16="http://schemas.microsoft.com/office/drawing/2014/main" id="{A3F36996-0EC6-79AE-FDB2-9BB43427C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4379" y="2214314"/>
                <a:ext cx="304088" cy="274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C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3958A73-4E60-15B6-1455-52F7AB45CF82}"/>
                </a:ext>
              </a:extLst>
            </p:cNvPr>
            <p:cNvGrpSpPr/>
            <p:nvPr/>
          </p:nvGrpSpPr>
          <p:grpSpPr>
            <a:xfrm>
              <a:off x="4600279" y="879905"/>
              <a:ext cx="304088" cy="274639"/>
              <a:chOff x="1034379" y="2214314"/>
              <a:chExt cx="304088" cy="274639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715F5C9-71E2-5738-9E05-7AB7606B557F}"/>
                  </a:ext>
                </a:extLst>
              </p:cNvPr>
              <p:cNvSpPr/>
              <p:nvPr/>
            </p:nvSpPr>
            <p:spPr>
              <a:xfrm>
                <a:off x="1065184" y="2214314"/>
                <a:ext cx="243712" cy="231775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Subtitle 2">
                <a:extLst>
                  <a:ext uri="{FF2B5EF4-FFF2-40B4-BE49-F238E27FC236}">
                    <a16:creationId xmlns:a16="http://schemas.microsoft.com/office/drawing/2014/main" id="{BEEB5714-02D4-585A-CAA1-47F860C04D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4379" y="2214314"/>
                <a:ext cx="304088" cy="274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C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9EDDC20-5A67-9662-797E-9C6C65C8ED99}"/>
                </a:ext>
              </a:extLst>
            </p:cNvPr>
            <p:cNvGrpSpPr/>
            <p:nvPr/>
          </p:nvGrpSpPr>
          <p:grpSpPr>
            <a:xfrm>
              <a:off x="4977103" y="884138"/>
              <a:ext cx="304088" cy="274639"/>
              <a:chOff x="1034379" y="2214314"/>
              <a:chExt cx="304088" cy="27463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290C22-3CD5-C1A4-6F4D-96D637557865}"/>
                  </a:ext>
                </a:extLst>
              </p:cNvPr>
              <p:cNvSpPr/>
              <p:nvPr/>
            </p:nvSpPr>
            <p:spPr>
              <a:xfrm>
                <a:off x="1065184" y="2214314"/>
                <a:ext cx="243712" cy="2317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Subtitle 2">
                <a:extLst>
                  <a:ext uri="{FF2B5EF4-FFF2-40B4-BE49-F238E27FC236}">
                    <a16:creationId xmlns:a16="http://schemas.microsoft.com/office/drawing/2014/main" id="{2537185C-9541-74DA-29A2-4BE0A738D1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4379" y="2214314"/>
                <a:ext cx="304088" cy="274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O</a:t>
                </a:r>
              </a:p>
            </p:txBody>
          </p:sp>
        </p:grp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D11B40-2D84-0D87-DD33-CF1F2EB07F90}"/>
              </a:ext>
            </a:extLst>
          </p:cNvPr>
          <p:cNvCxnSpPr>
            <a:cxnSpLocks/>
          </p:cNvCxnSpPr>
          <p:nvPr/>
        </p:nvCxnSpPr>
        <p:spPr>
          <a:xfrm>
            <a:off x="2888265" y="1852153"/>
            <a:ext cx="744265" cy="7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F92FCFF9-6BAB-29BE-02D3-4307F113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46" t="10968" r="14882" b="6472"/>
          <a:stretch/>
        </p:blipFill>
        <p:spPr>
          <a:xfrm>
            <a:off x="746192" y="2704146"/>
            <a:ext cx="4648583" cy="365545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2B00220-E326-0418-BE9F-B68AD539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09" y="953589"/>
            <a:ext cx="6151914" cy="585650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5A77932-261A-8F21-D106-8F49CB0A97E8}"/>
              </a:ext>
            </a:extLst>
          </p:cNvPr>
          <p:cNvSpPr txBox="1">
            <a:spLocks/>
          </p:cNvSpPr>
          <p:nvPr/>
        </p:nvSpPr>
        <p:spPr>
          <a:xfrm>
            <a:off x="6204106" y="298454"/>
            <a:ext cx="5421374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X: [B, V</a:t>
            </a:r>
            <a:r>
              <a:rPr lang="en-US" sz="2000" baseline="-25000" dirty="0"/>
              <a:t>max</a:t>
            </a:r>
            <a:r>
              <a:rPr lang="en-US" sz="2000" dirty="0"/>
              <a:t>, C]            </a:t>
            </a:r>
            <a:r>
              <a:rPr lang="en-US" sz="2000" dirty="0">
                <a:sym typeface="Wingdings" panose="05000000000000000000" pitchFamily="2" charset="2"/>
              </a:rPr>
              <a:t> Example:</a:t>
            </a:r>
            <a:r>
              <a:rPr lang="en-US" sz="2000" dirty="0"/>
              <a:t> [B, V</a:t>
            </a:r>
            <a:r>
              <a:rPr lang="en-US" sz="2000" baseline="-25000" dirty="0"/>
              <a:t>max</a:t>
            </a:r>
            <a:r>
              <a:rPr lang="en-US" sz="2000" dirty="0"/>
              <a:t>, 15]</a:t>
            </a:r>
          </a:p>
          <a:p>
            <a:pPr algn="l"/>
            <a:r>
              <a:rPr lang="en-US" sz="2000" dirty="0"/>
              <a:t>E: [B, V</a:t>
            </a:r>
            <a:r>
              <a:rPr lang="en-US" sz="2000" baseline="-25000" dirty="0"/>
              <a:t>max</a:t>
            </a:r>
            <a:r>
              <a:rPr lang="en-US" sz="2000" dirty="0"/>
              <a:t>, V</a:t>
            </a:r>
            <a:r>
              <a:rPr lang="en-US" sz="2000" baseline="-25000" dirty="0"/>
              <a:t>max</a:t>
            </a:r>
            <a:r>
              <a:rPr lang="en-US" sz="2000" dirty="0"/>
              <a:t>, B] </a:t>
            </a:r>
            <a:r>
              <a:rPr lang="en-US" sz="2000" dirty="0">
                <a:sym typeface="Wingdings" panose="05000000000000000000" pitchFamily="2" charset="2"/>
              </a:rPr>
              <a:t> Example: [B, V</a:t>
            </a:r>
            <a:r>
              <a:rPr lang="en-US" sz="2000" baseline="-25000" dirty="0">
                <a:sym typeface="Wingdings" panose="05000000000000000000" pitchFamily="2" charset="2"/>
              </a:rPr>
              <a:t>max</a:t>
            </a:r>
            <a:r>
              <a:rPr lang="en-US" sz="2000" dirty="0">
                <a:sym typeface="Wingdings" panose="05000000000000000000" pitchFamily="2" charset="2"/>
              </a:rPr>
              <a:t>, V</a:t>
            </a:r>
            <a:r>
              <a:rPr lang="en-US" sz="2000" baseline="-25000" dirty="0">
                <a:sym typeface="Wingdings" panose="05000000000000000000" pitchFamily="2" charset="2"/>
              </a:rPr>
              <a:t>max</a:t>
            </a:r>
            <a:r>
              <a:rPr lang="en-US" sz="2000" dirty="0">
                <a:sym typeface="Wingdings" panose="05000000000000000000" pitchFamily="2" charset="2"/>
              </a:rPr>
              <a:t>, 3]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514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1A827-AF9E-B9F9-D596-2D213F2A5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30326CA-DABF-D77A-D3DD-B1D16161009B}"/>
              </a:ext>
            </a:extLst>
          </p:cNvPr>
          <p:cNvSpPr txBox="1">
            <a:spLocks/>
          </p:cNvSpPr>
          <p:nvPr/>
        </p:nvSpPr>
        <p:spPr>
          <a:xfrm>
            <a:off x="433254" y="229923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err="1"/>
              <a:t>GraphINVENT</a:t>
            </a:r>
            <a:r>
              <a:rPr lang="en-US" sz="3000" dirty="0"/>
              <a:t> – Training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7D866E-25A8-242B-54B9-6C8B31D48C0C}"/>
              </a:ext>
            </a:extLst>
          </p:cNvPr>
          <p:cNvSpPr txBox="1">
            <a:spLocks/>
          </p:cNvSpPr>
          <p:nvPr/>
        </p:nvSpPr>
        <p:spPr>
          <a:xfrm>
            <a:off x="433254" y="890895"/>
            <a:ext cx="4138125" cy="38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Training set preprocess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6BE50-634B-CD58-AE3D-92F6E6EE4957}"/>
              </a:ext>
            </a:extLst>
          </p:cNvPr>
          <p:cNvSpPr txBox="1"/>
          <p:nvPr/>
        </p:nvSpPr>
        <p:spPr>
          <a:xfrm>
            <a:off x="444804" y="1165542"/>
            <a:ext cx="5603480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GDB-13 1K</a:t>
            </a:r>
            <a:r>
              <a:rPr lang="en-US" b="1" dirty="0"/>
              <a:t> subsets </a:t>
            </a:r>
            <a:r>
              <a:rPr lang="en-US" dirty="0"/>
              <a:t>each consist of </a:t>
            </a:r>
            <a:r>
              <a:rPr lang="en-US" b="1" dirty="0">
                <a:solidFill>
                  <a:srgbClr val="FF0000"/>
                </a:solidFill>
              </a:rPr>
              <a:t>1000 </a:t>
            </a:r>
            <a:r>
              <a:rPr lang="en-US" dirty="0"/>
              <a:t>randomly selected structures from the full </a:t>
            </a:r>
            <a:r>
              <a:rPr lang="en-US" b="1" dirty="0">
                <a:solidFill>
                  <a:srgbClr val="FF0000"/>
                </a:solidFill>
              </a:rPr>
              <a:t>GDB-13</a:t>
            </a:r>
            <a:r>
              <a:rPr lang="en-US" dirty="0"/>
              <a:t> dataset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Small organic molecules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Up to </a:t>
            </a:r>
            <a:r>
              <a:rPr lang="en-US" b="1" dirty="0">
                <a:solidFill>
                  <a:srgbClr val="FF0000"/>
                </a:solidFill>
              </a:rPr>
              <a:t>13</a:t>
            </a:r>
            <a:r>
              <a:rPr lang="en-US" dirty="0"/>
              <a:t> atoms of </a:t>
            </a:r>
            <a:r>
              <a:rPr lang="en-US" b="1" dirty="0">
                <a:solidFill>
                  <a:srgbClr val="FF0000"/>
                </a:solidFill>
              </a:rPr>
              <a:t>C, N, O, S and Cl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646D4-DAED-3118-E692-AFC762674D96}"/>
              </a:ext>
            </a:extLst>
          </p:cNvPr>
          <p:cNvSpPr txBox="1"/>
          <p:nvPr/>
        </p:nvSpPr>
        <p:spPr>
          <a:xfrm>
            <a:off x="5337706" y="1568788"/>
            <a:ext cx="677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5888EC-AFFB-23C2-8E90-9D51CDCE897A}"/>
              </a:ext>
            </a:extLst>
          </p:cNvPr>
          <p:cNvGrpSpPr/>
          <p:nvPr/>
        </p:nvGrpSpPr>
        <p:grpSpPr>
          <a:xfrm>
            <a:off x="547192" y="3735557"/>
            <a:ext cx="353252" cy="377972"/>
            <a:chOff x="1019147" y="2194535"/>
            <a:chExt cx="353252" cy="3779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051233-34FB-A276-7339-801AE90774BD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BB4F94A-5E6A-3878-2ACB-7DC5C59571FF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B66681-79DC-88D0-E69D-BC46FFA642A7}"/>
              </a:ext>
            </a:extLst>
          </p:cNvPr>
          <p:cNvGrpSpPr/>
          <p:nvPr/>
        </p:nvGrpSpPr>
        <p:grpSpPr>
          <a:xfrm>
            <a:off x="1259178" y="3422684"/>
            <a:ext cx="353252" cy="377972"/>
            <a:chOff x="1019147" y="2194535"/>
            <a:chExt cx="353252" cy="3779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46BE61-BFC5-1254-BEB9-7504FAAB71AF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333D24DA-0309-FC71-EB66-DA68B7CA208E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E3A4C6-C189-6851-CDA2-6236DB8C868A}"/>
              </a:ext>
            </a:extLst>
          </p:cNvPr>
          <p:cNvCxnSpPr>
            <a:stCxn id="12" idx="7"/>
            <a:endCxn id="16" idx="1"/>
          </p:cNvCxnSpPr>
          <p:nvPr/>
        </p:nvCxnSpPr>
        <p:spPr>
          <a:xfrm flipV="1">
            <a:off x="849641" y="3624370"/>
            <a:ext cx="409537" cy="162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8CC82E-D7B8-54D4-CB3C-8218DFC29784}"/>
              </a:ext>
            </a:extLst>
          </p:cNvPr>
          <p:cNvSpPr/>
          <p:nvPr/>
        </p:nvSpPr>
        <p:spPr>
          <a:xfrm>
            <a:off x="2312629" y="3422684"/>
            <a:ext cx="939800" cy="5530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B279CA-63AD-6AFF-2036-4E653DD761D7}"/>
              </a:ext>
            </a:extLst>
          </p:cNvPr>
          <p:cNvGrpSpPr/>
          <p:nvPr/>
        </p:nvGrpSpPr>
        <p:grpSpPr>
          <a:xfrm>
            <a:off x="4180442" y="3646812"/>
            <a:ext cx="353252" cy="377972"/>
            <a:chOff x="1019147" y="2194535"/>
            <a:chExt cx="353252" cy="37797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A87BB0-DDDC-E8F9-C900-1A45DF68A0F5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7FCBDFAF-9EE4-961A-62C8-AFE02F07CD33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7A7A66-B171-E858-8D51-173DC3F17DEE}"/>
              </a:ext>
            </a:extLst>
          </p:cNvPr>
          <p:cNvGrpSpPr/>
          <p:nvPr/>
        </p:nvGrpSpPr>
        <p:grpSpPr>
          <a:xfrm>
            <a:off x="4892428" y="3333939"/>
            <a:ext cx="353252" cy="377972"/>
            <a:chOff x="1019147" y="2194535"/>
            <a:chExt cx="353252" cy="37797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CF555C2-5568-6105-B0D3-15C3642D306F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0A0A683C-9716-727B-7572-02535758DA86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ADFCB9-F8FF-A5BF-2CAB-9EBC877D973C}"/>
              </a:ext>
            </a:extLst>
          </p:cNvPr>
          <p:cNvGrpSpPr/>
          <p:nvPr/>
        </p:nvGrpSpPr>
        <p:grpSpPr>
          <a:xfrm>
            <a:off x="5637395" y="3531775"/>
            <a:ext cx="353252" cy="377972"/>
            <a:chOff x="1019147" y="2194535"/>
            <a:chExt cx="353252" cy="37797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98D9A9B-7E7F-E6E7-8766-3FE52DFB54E7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157B2680-199A-6955-81AE-7181EB5B55EF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O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62AEF5-B722-F8F1-687D-BD79E1109E6C}"/>
              </a:ext>
            </a:extLst>
          </p:cNvPr>
          <p:cNvCxnSpPr>
            <a:stCxn id="20" idx="7"/>
            <a:endCxn id="24" idx="1"/>
          </p:cNvCxnSpPr>
          <p:nvPr/>
        </p:nvCxnSpPr>
        <p:spPr>
          <a:xfrm flipV="1">
            <a:off x="4482891" y="3535625"/>
            <a:ext cx="409537" cy="162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FD9588-60B2-109C-6618-4959AA0E656C}"/>
              </a:ext>
            </a:extLst>
          </p:cNvPr>
          <p:cNvCxnSpPr>
            <a:cxnSpLocks/>
            <a:stCxn id="26" idx="1"/>
            <a:endCxn id="23" idx="6"/>
          </p:cNvCxnSpPr>
          <p:nvPr/>
        </p:nvCxnSpPr>
        <p:spPr>
          <a:xfrm flipH="1" flipV="1">
            <a:off x="5245680" y="3510226"/>
            <a:ext cx="448868" cy="73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9C2074-0F66-A8D4-200C-1457A7EE516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745141" y="3699211"/>
            <a:ext cx="567488" cy="6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6C6F27-13BB-B670-E6FA-B5AED4CCA69B}"/>
              </a:ext>
            </a:extLst>
          </p:cNvPr>
          <p:cNvCxnSpPr>
            <a:cxnSpLocks/>
          </p:cNvCxnSpPr>
          <p:nvPr/>
        </p:nvCxnSpPr>
        <p:spPr>
          <a:xfrm flipV="1">
            <a:off x="3240642" y="3705780"/>
            <a:ext cx="567488" cy="6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ubtitle 2">
            <a:extLst>
              <a:ext uri="{FF2B5EF4-FFF2-40B4-BE49-F238E27FC236}">
                <a16:creationId xmlns:a16="http://schemas.microsoft.com/office/drawing/2014/main" id="{ADDD016C-02DA-8FA1-B216-E816507FD50A}"/>
              </a:ext>
            </a:extLst>
          </p:cNvPr>
          <p:cNvSpPr txBox="1">
            <a:spLocks/>
          </p:cNvSpPr>
          <p:nvPr/>
        </p:nvSpPr>
        <p:spPr>
          <a:xfrm>
            <a:off x="3255510" y="3787190"/>
            <a:ext cx="663879" cy="416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ADP</a:t>
            </a:r>
            <a:r>
              <a:rPr lang="en-US" sz="1400" baseline="-25000" dirty="0"/>
              <a:t>n-1</a:t>
            </a:r>
            <a:endParaRPr lang="en-US" sz="1400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F4FE26B-B68E-6209-41B8-F8E74BCA4BF5}"/>
              </a:ext>
            </a:extLst>
          </p:cNvPr>
          <p:cNvSpPr txBox="1">
            <a:spLocks/>
          </p:cNvSpPr>
          <p:nvPr/>
        </p:nvSpPr>
        <p:spPr>
          <a:xfrm>
            <a:off x="889557" y="4200675"/>
            <a:ext cx="663879" cy="41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G</a:t>
            </a:r>
            <a:r>
              <a:rPr lang="en-US" sz="2000" baseline="-25000" dirty="0"/>
              <a:t>n-1</a:t>
            </a:r>
            <a:endParaRPr lang="en-US" sz="2000" dirty="0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F9C8D11E-DB44-C5B4-5072-19DBCF14B0B3}"/>
              </a:ext>
            </a:extLst>
          </p:cNvPr>
          <p:cNvSpPr txBox="1">
            <a:spLocks/>
          </p:cNvSpPr>
          <p:nvPr/>
        </p:nvSpPr>
        <p:spPr>
          <a:xfrm>
            <a:off x="4898778" y="4200675"/>
            <a:ext cx="663879" cy="41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G</a:t>
            </a:r>
            <a:r>
              <a:rPr lang="en-US" sz="2000" baseline="-25000" dirty="0" err="1"/>
              <a:t>n</a:t>
            </a:r>
            <a:endParaRPr lang="en-US" sz="20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10EC34-0D67-7123-4951-B2A68A7084F6}"/>
              </a:ext>
            </a:extLst>
          </p:cNvPr>
          <p:cNvGrpSpPr/>
          <p:nvPr/>
        </p:nvGrpSpPr>
        <p:grpSpPr>
          <a:xfrm>
            <a:off x="8167051" y="2362149"/>
            <a:ext cx="353252" cy="377972"/>
            <a:chOff x="1019147" y="2194535"/>
            <a:chExt cx="353252" cy="37797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0E5CA34-366F-82FB-A13C-359B92F2757F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C0E93A96-B5CC-4D2B-494F-9F14A7C60EDF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E9F599-0B5A-75C5-6C53-326A35807B80}"/>
              </a:ext>
            </a:extLst>
          </p:cNvPr>
          <p:cNvGrpSpPr/>
          <p:nvPr/>
        </p:nvGrpSpPr>
        <p:grpSpPr>
          <a:xfrm>
            <a:off x="8879037" y="2049276"/>
            <a:ext cx="353252" cy="377972"/>
            <a:chOff x="1019147" y="2194535"/>
            <a:chExt cx="353252" cy="37797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E506DF-FBE4-C90E-CEB1-00AABE2174E1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820F2405-6B80-5711-7C43-4723CCC4A048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DAF1E1-B3FD-CE0D-6F3D-B17DE140CE55}"/>
              </a:ext>
            </a:extLst>
          </p:cNvPr>
          <p:cNvGrpSpPr/>
          <p:nvPr/>
        </p:nvGrpSpPr>
        <p:grpSpPr>
          <a:xfrm>
            <a:off x="9624004" y="2247112"/>
            <a:ext cx="353252" cy="377972"/>
            <a:chOff x="1019147" y="2194535"/>
            <a:chExt cx="353252" cy="37797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A84B8E9-53DB-3673-7C73-0DFBEF30AE3C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86871AAD-AA3E-30ED-0DA9-FFD91B26E517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O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9F9CB8-4186-28EA-9AA3-6009CDBB1216}"/>
              </a:ext>
            </a:extLst>
          </p:cNvPr>
          <p:cNvCxnSpPr>
            <a:stCxn id="51" idx="7"/>
            <a:endCxn id="55" idx="1"/>
          </p:cNvCxnSpPr>
          <p:nvPr/>
        </p:nvCxnSpPr>
        <p:spPr>
          <a:xfrm flipV="1">
            <a:off x="8469500" y="2250962"/>
            <a:ext cx="409537" cy="162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842FEF-C161-F3CF-7DDC-97236687D5C4}"/>
              </a:ext>
            </a:extLst>
          </p:cNvPr>
          <p:cNvCxnSpPr>
            <a:cxnSpLocks/>
            <a:stCxn id="57" idx="1"/>
            <a:endCxn id="54" idx="6"/>
          </p:cNvCxnSpPr>
          <p:nvPr/>
        </p:nvCxnSpPr>
        <p:spPr>
          <a:xfrm flipH="1" flipV="1">
            <a:off x="9232289" y="2225563"/>
            <a:ext cx="448868" cy="73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071549DA-13C6-7952-E142-E1A50437E188}"/>
              </a:ext>
            </a:extLst>
          </p:cNvPr>
          <p:cNvSpPr txBox="1">
            <a:spLocks/>
          </p:cNvSpPr>
          <p:nvPr/>
        </p:nvSpPr>
        <p:spPr>
          <a:xfrm>
            <a:off x="8077785" y="2061945"/>
            <a:ext cx="295716" cy="37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1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CCE73D9D-3DD3-E44C-9F67-663495D6144D}"/>
              </a:ext>
            </a:extLst>
          </p:cNvPr>
          <p:cNvSpPr txBox="1">
            <a:spLocks/>
          </p:cNvSpPr>
          <p:nvPr/>
        </p:nvSpPr>
        <p:spPr>
          <a:xfrm>
            <a:off x="8894000" y="1705905"/>
            <a:ext cx="344640" cy="41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2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6FA408BF-A35C-837F-8547-54B7400BF66B}"/>
              </a:ext>
            </a:extLst>
          </p:cNvPr>
          <p:cNvSpPr txBox="1">
            <a:spLocks/>
          </p:cNvSpPr>
          <p:nvPr/>
        </p:nvSpPr>
        <p:spPr>
          <a:xfrm>
            <a:off x="9732490" y="1915818"/>
            <a:ext cx="344640" cy="41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A95EB7-F26E-F998-0A82-1D6EE17DBBB7}"/>
              </a:ext>
            </a:extLst>
          </p:cNvPr>
          <p:cNvSpPr txBox="1"/>
          <p:nvPr/>
        </p:nvSpPr>
        <p:spPr>
          <a:xfrm>
            <a:off x="6704111" y="1239287"/>
            <a:ext cx="374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Assign rank (random/canonical)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E6220A-12D3-58DA-6003-BBC425893796}"/>
              </a:ext>
            </a:extLst>
          </p:cNvPr>
          <p:cNvSpPr txBox="1"/>
          <p:nvPr/>
        </p:nvSpPr>
        <p:spPr>
          <a:xfrm>
            <a:off x="6697761" y="3107290"/>
            <a:ext cx="500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Transverse graph using modified BFS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02578AD2-5D59-9E48-718B-06C5BA0BAE77}"/>
              </a:ext>
            </a:extLst>
          </p:cNvPr>
          <p:cNvSpPr txBox="1">
            <a:spLocks/>
          </p:cNvSpPr>
          <p:nvPr/>
        </p:nvSpPr>
        <p:spPr>
          <a:xfrm>
            <a:off x="8900349" y="2580485"/>
            <a:ext cx="663879" cy="41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G</a:t>
            </a:r>
            <a:r>
              <a:rPr lang="en-US" sz="2000" baseline="-25000" dirty="0" err="1"/>
              <a:t>n</a:t>
            </a:r>
            <a:endParaRPr lang="en-US" sz="20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3CB2C43-B4EF-D3D3-C063-55047741FB27}"/>
              </a:ext>
            </a:extLst>
          </p:cNvPr>
          <p:cNvGrpSpPr/>
          <p:nvPr/>
        </p:nvGrpSpPr>
        <p:grpSpPr>
          <a:xfrm>
            <a:off x="6994229" y="4249894"/>
            <a:ext cx="353252" cy="377972"/>
            <a:chOff x="1019147" y="2194535"/>
            <a:chExt cx="353252" cy="37797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3B475F-7B3F-4B56-A593-660BCA6ABE26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2AAD7FAC-A6F9-68A3-BC44-084D1739A298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AB7026-F35B-A96E-119B-F38F3CC73FA4}"/>
              </a:ext>
            </a:extLst>
          </p:cNvPr>
          <p:cNvGrpSpPr/>
          <p:nvPr/>
        </p:nvGrpSpPr>
        <p:grpSpPr>
          <a:xfrm>
            <a:off x="7706215" y="3937021"/>
            <a:ext cx="353252" cy="377972"/>
            <a:chOff x="1019147" y="2194535"/>
            <a:chExt cx="353252" cy="37797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462C0F-02C0-8EB8-757C-102E3D8128F3}"/>
                </a:ext>
              </a:extLst>
            </p:cNvPr>
            <p:cNvSpPr/>
            <p:nvPr/>
          </p:nvSpPr>
          <p:spPr>
            <a:xfrm>
              <a:off x="1025497" y="2194535"/>
              <a:ext cx="346902" cy="352573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8010CE08-3CE7-FEFD-EFCA-A7EB8D7E7FCD}"/>
                </a:ext>
              </a:extLst>
            </p:cNvPr>
            <p:cNvSpPr txBox="1">
              <a:spLocks/>
            </p:cNvSpPr>
            <p:nvPr/>
          </p:nvSpPr>
          <p:spPr>
            <a:xfrm>
              <a:off x="1019147" y="2219934"/>
              <a:ext cx="346902" cy="3525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EE4369-AC8B-A98B-277C-921F337593BF}"/>
              </a:ext>
            </a:extLst>
          </p:cNvPr>
          <p:cNvCxnSpPr>
            <a:stCxn id="68" idx="7"/>
            <a:endCxn id="72" idx="1"/>
          </p:cNvCxnSpPr>
          <p:nvPr/>
        </p:nvCxnSpPr>
        <p:spPr>
          <a:xfrm flipV="1">
            <a:off x="7296678" y="4138707"/>
            <a:ext cx="409537" cy="162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Subtitle 2">
            <a:extLst>
              <a:ext uri="{FF2B5EF4-FFF2-40B4-BE49-F238E27FC236}">
                <a16:creationId xmlns:a16="http://schemas.microsoft.com/office/drawing/2014/main" id="{195139F0-F029-8E72-34FE-AC1B73D8A4FF}"/>
              </a:ext>
            </a:extLst>
          </p:cNvPr>
          <p:cNvSpPr txBox="1">
            <a:spLocks/>
          </p:cNvSpPr>
          <p:nvPr/>
        </p:nvSpPr>
        <p:spPr>
          <a:xfrm>
            <a:off x="6904963" y="3949690"/>
            <a:ext cx="295716" cy="37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1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6E610ED7-8FC8-6324-94B8-07FB06F12BCC}"/>
              </a:ext>
            </a:extLst>
          </p:cNvPr>
          <p:cNvSpPr txBox="1">
            <a:spLocks/>
          </p:cNvSpPr>
          <p:nvPr/>
        </p:nvSpPr>
        <p:spPr>
          <a:xfrm>
            <a:off x="7721178" y="3593650"/>
            <a:ext cx="344640" cy="41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2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78DD35FD-A4FB-C34B-C499-F2D2D7A166CD}"/>
              </a:ext>
            </a:extLst>
          </p:cNvPr>
          <p:cNvSpPr txBox="1">
            <a:spLocks/>
          </p:cNvSpPr>
          <p:nvPr/>
        </p:nvSpPr>
        <p:spPr>
          <a:xfrm>
            <a:off x="7727527" y="4468230"/>
            <a:ext cx="663879" cy="41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G</a:t>
            </a:r>
            <a:r>
              <a:rPr lang="en-US" sz="2000" baseline="-25000" dirty="0"/>
              <a:t>n-1</a:t>
            </a:r>
            <a:endParaRPr lang="en-US" sz="2000" dirty="0"/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ABB8FE1F-0B37-C145-02CA-8596994EA145}"/>
              </a:ext>
            </a:extLst>
          </p:cNvPr>
          <p:cNvSpPr txBox="1">
            <a:spLocks/>
          </p:cNvSpPr>
          <p:nvPr/>
        </p:nvSpPr>
        <p:spPr>
          <a:xfrm>
            <a:off x="9241735" y="3745503"/>
            <a:ext cx="2405962" cy="1015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ADP</a:t>
            </a:r>
            <a:r>
              <a:rPr lang="en-US" sz="2000" baseline="-25000" dirty="0"/>
              <a:t>n-1</a:t>
            </a:r>
            <a:r>
              <a:rPr lang="en-US" sz="2000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Add O atom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Connect to C2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09109E-D83B-D5B7-AD89-62A095E23125}"/>
              </a:ext>
            </a:extLst>
          </p:cNvPr>
          <p:cNvSpPr txBox="1"/>
          <p:nvPr/>
        </p:nvSpPr>
        <p:spPr>
          <a:xfrm>
            <a:off x="6690751" y="5191073"/>
            <a:ext cx="500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Destruct until reach G</a:t>
            </a:r>
            <a:r>
              <a:rPr lang="en-US" baseline="-25000" dirty="0"/>
              <a:t>0</a:t>
            </a:r>
            <a:r>
              <a:rPr lang="en-US" dirty="0"/>
              <a:t>, ADP</a:t>
            </a:r>
            <a:r>
              <a:rPr lang="en-US" baseline="-25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35A985-F378-5176-3968-3CF157C85C57}"/>
              </a:ext>
            </a:extLst>
          </p:cNvPr>
          <p:cNvSpPr txBox="1"/>
          <p:nvPr/>
        </p:nvSpPr>
        <p:spPr>
          <a:xfrm>
            <a:off x="6690750" y="5649070"/>
            <a:ext cx="500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Repeat for all graphs</a:t>
            </a:r>
            <a:endParaRPr lang="en-US" baseline="-25000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078556F-B114-B0BA-2C9C-C2DC04860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61" y="4926623"/>
            <a:ext cx="6134831" cy="13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5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7A53D-7555-790F-FB7C-322F91804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7F6BEA3-C3B5-EB55-7908-F34E57C75021}"/>
              </a:ext>
            </a:extLst>
          </p:cNvPr>
          <p:cNvSpPr txBox="1">
            <a:spLocks/>
          </p:cNvSpPr>
          <p:nvPr/>
        </p:nvSpPr>
        <p:spPr>
          <a:xfrm>
            <a:off x="433254" y="229923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err="1"/>
              <a:t>GraphINVENT</a:t>
            </a:r>
            <a:r>
              <a:rPr lang="en-US" sz="3000" dirty="0"/>
              <a:t> –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9709D-CADB-75B0-BB54-4B632DA144A0}"/>
              </a:ext>
            </a:extLst>
          </p:cNvPr>
          <p:cNvSpPr txBox="1">
            <a:spLocks/>
          </p:cNvSpPr>
          <p:nvPr/>
        </p:nvSpPr>
        <p:spPr>
          <a:xfrm>
            <a:off x="492521" y="949591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Training Loss: </a:t>
            </a:r>
            <a:r>
              <a:rPr lang="en-US" sz="2000" dirty="0" err="1"/>
              <a:t>Kullback-Leibler</a:t>
            </a:r>
            <a:r>
              <a:rPr lang="en-US" sz="2000" dirty="0"/>
              <a:t> (KL) divergence</a:t>
            </a:r>
          </a:p>
          <a:p>
            <a:pPr algn="l"/>
            <a:endParaRPr lang="en-US" sz="2000" dirty="0"/>
          </a:p>
        </p:txBody>
      </p:sp>
      <p:pic>
        <p:nvPicPr>
          <p:cNvPr id="2052" name="Picture 4" descr="Intuitively Understanding the KL Divergence - YouTube">
            <a:extLst>
              <a:ext uri="{FF2B5EF4-FFF2-40B4-BE49-F238E27FC236}">
                <a16:creationId xmlns:a16="http://schemas.microsoft.com/office/drawing/2014/main" id="{80B45587-BD0C-0ACE-4612-C53B6B260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57369" r="43910" b="14147"/>
          <a:stretch/>
        </p:blipFill>
        <p:spPr bwMode="auto">
          <a:xfrm>
            <a:off x="6807199" y="595943"/>
            <a:ext cx="3310468" cy="111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42F47-0F09-ACC8-1764-5A174A24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41" y="2058538"/>
            <a:ext cx="7338704" cy="2514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2252A-EFFC-1699-1D08-E15BFA22E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21" y="2058538"/>
            <a:ext cx="3924522" cy="25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6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12DB98-32EB-F68A-63EE-4D7B6F6B9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DD4034-BA7E-E4A5-3292-5A924CA0D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1" y="587229"/>
            <a:ext cx="10486239" cy="5788404"/>
          </a:xfrm>
        </p:spPr>
        <p:txBody>
          <a:bodyPr/>
          <a:lstStyle/>
          <a:p>
            <a:pPr algn="l"/>
            <a:r>
              <a:rPr lang="en-US" dirty="0"/>
              <a:t>1. Intro to GNNs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What is Machine Learning, Deep Learning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What is GNNs (message passing)</a:t>
            </a:r>
          </a:p>
          <a:p>
            <a:pPr algn="l"/>
            <a:r>
              <a:rPr lang="en-US" dirty="0"/>
              <a:t>2. Application of AI in drug discovery</a:t>
            </a:r>
          </a:p>
          <a:p>
            <a:pPr algn="l"/>
            <a:r>
              <a:rPr lang="en-US" dirty="0"/>
              <a:t>3. </a:t>
            </a:r>
            <a:r>
              <a:rPr lang="en-US" dirty="0" err="1"/>
              <a:t>GraphINVENT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Architecture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Input and output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Training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Generation process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Discussion, pros and cons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69365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EB83E-0F48-7257-D01E-67F27FAFE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D12D069-C69B-9E86-20E6-029AD17BBCB8}"/>
              </a:ext>
            </a:extLst>
          </p:cNvPr>
          <p:cNvSpPr txBox="1">
            <a:spLocks/>
          </p:cNvSpPr>
          <p:nvPr/>
        </p:nvSpPr>
        <p:spPr>
          <a:xfrm>
            <a:off x="974596" y="2456654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/>
              <a:t>Machine learning and drug discovery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FEA218A-20DB-4E03-1107-4F552AD3D4E4}"/>
              </a:ext>
            </a:extLst>
          </p:cNvPr>
          <p:cNvSpPr txBox="1">
            <a:spLocks/>
          </p:cNvSpPr>
          <p:nvPr/>
        </p:nvSpPr>
        <p:spPr>
          <a:xfrm>
            <a:off x="852881" y="873387"/>
            <a:ext cx="1407720" cy="210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9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962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A3B30-0A06-421C-118E-ABB07C45E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FBFBBF-B8BD-F2E2-D681-E84616ADD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802" y="1677798"/>
            <a:ext cx="1820412" cy="4026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Input data x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F0E7D00-902E-F470-8881-34EF36F547B3}"/>
              </a:ext>
            </a:extLst>
          </p:cNvPr>
          <p:cNvSpPr txBox="1">
            <a:spLocks/>
          </p:cNvSpPr>
          <p:nvPr/>
        </p:nvSpPr>
        <p:spPr>
          <a:xfrm>
            <a:off x="813730" y="378903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/>
              <a:t>Supervised Machine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A2DF8E-1050-9CCD-E9EE-C381D347824F}"/>
              </a:ext>
            </a:extLst>
          </p:cNvPr>
          <p:cNvSpPr/>
          <p:nvPr/>
        </p:nvSpPr>
        <p:spPr>
          <a:xfrm>
            <a:off x="4194495" y="1098957"/>
            <a:ext cx="3305263" cy="15603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of problem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AA449-F77E-B45E-33C1-8C1B24E8C8A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800214" y="1879134"/>
            <a:ext cx="3942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0CB8741-82FC-18E1-C1EA-050D46C0E16D}"/>
              </a:ext>
            </a:extLst>
          </p:cNvPr>
          <p:cNvSpPr txBox="1">
            <a:spLocks/>
          </p:cNvSpPr>
          <p:nvPr/>
        </p:nvSpPr>
        <p:spPr>
          <a:xfrm>
            <a:off x="7988415" y="931529"/>
            <a:ext cx="2456576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 prediction</a:t>
            </a:r>
          </a:p>
          <a:p>
            <a:r>
              <a:rPr lang="en-US" dirty="0"/>
              <a:t>f(x)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865924-E699-7B70-E2D4-F7575DC6C3DD}"/>
              </a:ext>
            </a:extLst>
          </p:cNvPr>
          <p:cNvGrpSpPr/>
          <p:nvPr/>
        </p:nvGrpSpPr>
        <p:grpSpPr>
          <a:xfrm>
            <a:off x="8311044" y="1879133"/>
            <a:ext cx="1749105" cy="1047225"/>
            <a:chOff x="8075802" y="2381775"/>
            <a:chExt cx="1749105" cy="10472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37B2F2-064C-1367-2C67-1D0BF84FE9ED}"/>
                </a:ext>
              </a:extLst>
            </p:cNvPr>
            <p:cNvSpPr/>
            <p:nvPr/>
          </p:nvSpPr>
          <p:spPr>
            <a:xfrm>
              <a:off x="8075802" y="2381775"/>
              <a:ext cx="1749105" cy="1047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EBCC40-6BB7-07DB-6F4B-A2143138D16E}"/>
                </a:ext>
              </a:extLst>
            </p:cNvPr>
            <p:cNvSpPr/>
            <p:nvPr/>
          </p:nvSpPr>
          <p:spPr>
            <a:xfrm>
              <a:off x="8177868" y="2986481"/>
              <a:ext cx="152399" cy="4425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2C2107-44C3-0D44-BB43-08D2D9F75791}"/>
                </a:ext>
              </a:extLst>
            </p:cNvPr>
            <p:cNvSpPr/>
            <p:nvPr/>
          </p:nvSpPr>
          <p:spPr>
            <a:xfrm>
              <a:off x="8475673" y="2701255"/>
              <a:ext cx="152399" cy="7277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0D9A4B-5655-A33E-3BCD-BE3A478BA9FF}"/>
                </a:ext>
              </a:extLst>
            </p:cNvPr>
            <p:cNvSpPr/>
            <p:nvPr/>
          </p:nvSpPr>
          <p:spPr>
            <a:xfrm>
              <a:off x="8740632" y="2533475"/>
              <a:ext cx="152399" cy="8955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06DD3A-934C-5540-87F4-E29D7DCC18C5}"/>
                </a:ext>
              </a:extLst>
            </p:cNvPr>
            <p:cNvSpPr/>
            <p:nvPr/>
          </p:nvSpPr>
          <p:spPr>
            <a:xfrm>
              <a:off x="9006281" y="3154261"/>
              <a:ext cx="152399" cy="2747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EEDCAB-B5C5-B122-798E-6ADF3FDCEE51}"/>
                </a:ext>
              </a:extLst>
            </p:cNvPr>
            <p:cNvSpPr/>
            <p:nvPr/>
          </p:nvSpPr>
          <p:spPr>
            <a:xfrm>
              <a:off x="9303741" y="2910979"/>
              <a:ext cx="152399" cy="5180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A843D6-DD0D-AE14-EF0C-679A2E018693}"/>
                </a:ext>
              </a:extLst>
            </p:cNvPr>
            <p:cNvSpPr/>
            <p:nvPr/>
          </p:nvSpPr>
          <p:spPr>
            <a:xfrm>
              <a:off x="9528671" y="2986481"/>
              <a:ext cx="152399" cy="4425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7F6174-9109-7B7A-F224-F9B7E98E8C7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499758" y="1879134"/>
            <a:ext cx="620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abby cat - Wikipedia">
            <a:extLst>
              <a:ext uri="{FF2B5EF4-FFF2-40B4-BE49-F238E27FC236}">
                <a16:creationId xmlns:a16="http://schemas.microsoft.com/office/drawing/2014/main" id="{7B3F4334-863B-0220-C450-B1A950A8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59" y="2408337"/>
            <a:ext cx="1358718" cy="18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 - Free web icons">
            <a:extLst>
              <a:ext uri="{FF2B5EF4-FFF2-40B4-BE49-F238E27FC236}">
                <a16:creationId xmlns:a16="http://schemas.microsoft.com/office/drawing/2014/main" id="{637AC554-30C0-1DCD-5C99-CF4AC57A8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92" y="2605222"/>
            <a:ext cx="1265857" cy="126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ure A2. Island text (Neutral version/English). | Download Scientific  Diagram">
            <a:extLst>
              <a:ext uri="{FF2B5EF4-FFF2-40B4-BE49-F238E27FC236}">
                <a16:creationId xmlns:a16="http://schemas.microsoft.com/office/drawing/2014/main" id="{3F434391-ADDC-7C81-0C50-6460D2685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49" y="4427981"/>
            <a:ext cx="2499482" cy="16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to Graph Neural Networks: An Illustrated Guide | by Bscarleth  Gtz | Medium">
            <a:extLst>
              <a:ext uri="{FF2B5EF4-FFF2-40B4-BE49-F238E27FC236}">
                <a16:creationId xmlns:a16="http://schemas.microsoft.com/office/drawing/2014/main" id="{EC70D2D9-1DFF-D625-7A1D-E766E3F8A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8" r="46665"/>
          <a:stretch/>
        </p:blipFill>
        <p:spPr bwMode="auto">
          <a:xfrm>
            <a:off x="3189653" y="3777400"/>
            <a:ext cx="2229635" cy="126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ntroduction to Graph Neural Networks: An Illustrated Guide | by Bscarleth  Gtz | Medium">
            <a:extLst>
              <a:ext uri="{FF2B5EF4-FFF2-40B4-BE49-F238E27FC236}">
                <a16:creationId xmlns:a16="http://schemas.microsoft.com/office/drawing/2014/main" id="{3AB83294-7008-A13D-DCB8-0D1043FFC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2" t="43348"/>
          <a:stretch/>
        </p:blipFill>
        <p:spPr bwMode="auto">
          <a:xfrm>
            <a:off x="3200223" y="5043257"/>
            <a:ext cx="1988543" cy="126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835524A-174E-16BC-8CA2-57D07E8CCA90}"/>
              </a:ext>
            </a:extLst>
          </p:cNvPr>
          <p:cNvSpPr txBox="1">
            <a:spLocks/>
          </p:cNvSpPr>
          <p:nvPr/>
        </p:nvSpPr>
        <p:spPr>
          <a:xfrm>
            <a:off x="7819743" y="3225561"/>
            <a:ext cx="3102723" cy="231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- Cat</a:t>
            </a:r>
          </a:p>
          <a:p>
            <a:pPr algn="l"/>
            <a:r>
              <a:rPr lang="en-US" dirty="0"/>
              <a:t>- Toxic compounds</a:t>
            </a:r>
          </a:p>
          <a:p>
            <a:pPr algn="l"/>
            <a:r>
              <a:rPr lang="en-US" dirty="0"/>
              <a:t>- Recommended friends</a:t>
            </a:r>
          </a:p>
          <a:p>
            <a:pPr algn="l"/>
            <a:r>
              <a:rPr lang="en-US" dirty="0"/>
              <a:t>- Sequences</a:t>
            </a:r>
          </a:p>
          <a:p>
            <a:pPr algn="l"/>
            <a:r>
              <a:rPr lang="en-US" dirty="0"/>
              <a:t>- Code generation</a:t>
            </a:r>
          </a:p>
          <a:p>
            <a:pPr algn="l"/>
            <a:r>
              <a:rPr lang="en-US" dirty="0"/>
              <a:t>... 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12D707E-049B-7F64-7789-7C425357FDB4}"/>
              </a:ext>
            </a:extLst>
          </p:cNvPr>
          <p:cNvSpPr txBox="1">
            <a:spLocks/>
          </p:cNvSpPr>
          <p:nvPr/>
        </p:nvSpPr>
        <p:spPr>
          <a:xfrm>
            <a:off x="9469862" y="3324125"/>
            <a:ext cx="892900" cy="402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7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BB59B-A0DE-4D68-0649-A44B94822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E1B0483-E89A-44ED-4289-ACE1896637A7}"/>
              </a:ext>
            </a:extLst>
          </p:cNvPr>
          <p:cNvSpPr txBox="1">
            <a:spLocks/>
          </p:cNvSpPr>
          <p:nvPr/>
        </p:nvSpPr>
        <p:spPr>
          <a:xfrm>
            <a:off x="813730" y="378903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/>
              <a:t>Graph neural network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25E519-F89C-8522-C049-14CB3DA63034}"/>
              </a:ext>
            </a:extLst>
          </p:cNvPr>
          <p:cNvGrpSpPr/>
          <p:nvPr/>
        </p:nvGrpSpPr>
        <p:grpSpPr>
          <a:xfrm>
            <a:off x="1270929" y="4088149"/>
            <a:ext cx="9363203" cy="2154290"/>
            <a:chOff x="556703" y="3375433"/>
            <a:chExt cx="6848916" cy="158513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29D7CE-CD56-F2BE-D232-28507E5CE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703" y="3435343"/>
              <a:ext cx="2573098" cy="14653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17F6FE4-CD36-EC3D-4737-D5418A0CA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8887" y="3375433"/>
              <a:ext cx="3296732" cy="1585137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37F11E-D84D-DBB9-FD76-EF4D658CCB09}"/>
                </a:ext>
              </a:extLst>
            </p:cNvPr>
            <p:cNvCxnSpPr>
              <a:stCxn id="25" idx="3"/>
              <a:endCxn id="27" idx="1"/>
            </p:cNvCxnSpPr>
            <p:nvPr/>
          </p:nvCxnSpPr>
          <p:spPr>
            <a:xfrm>
              <a:off x="3129801" y="4168002"/>
              <a:ext cx="97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CD2549-9606-B544-2FC0-36B80A3007E0}"/>
              </a:ext>
            </a:extLst>
          </p:cNvPr>
          <p:cNvGrpSpPr/>
          <p:nvPr/>
        </p:nvGrpSpPr>
        <p:grpSpPr>
          <a:xfrm>
            <a:off x="498636" y="1009916"/>
            <a:ext cx="4547081" cy="2745080"/>
            <a:chOff x="677650" y="1433694"/>
            <a:chExt cx="4547081" cy="2745080"/>
          </a:xfrm>
        </p:grpSpPr>
        <p:pic>
          <p:nvPicPr>
            <p:cNvPr id="1032" name="Picture 8" descr="Introduction to Graph Neural Networks: An Illustrated Guide | by Bscarleth  Gtz | Medium">
              <a:extLst>
                <a:ext uri="{FF2B5EF4-FFF2-40B4-BE49-F238E27FC236}">
                  <a16:creationId xmlns:a16="http://schemas.microsoft.com/office/drawing/2014/main" id="{D3E7CFE9-3B4C-0D2A-2CFC-F56E37EA2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348" r="46665"/>
            <a:stretch/>
          </p:blipFill>
          <p:spPr bwMode="auto">
            <a:xfrm>
              <a:off x="677650" y="2281124"/>
              <a:ext cx="3342452" cy="189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EEEB9C8-DB66-43AE-A31D-A97337EB4DE1}"/>
                </a:ext>
              </a:extLst>
            </p:cNvPr>
            <p:cNvCxnSpPr/>
            <p:nvPr/>
          </p:nvCxnSpPr>
          <p:spPr>
            <a:xfrm flipH="1" flipV="1">
              <a:off x="2221150" y="2021813"/>
              <a:ext cx="429771" cy="6950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20D4BD-85AF-09C3-164F-C758C0575A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626" y="2218697"/>
              <a:ext cx="125913" cy="4981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EFAFD32-283E-D269-DBC6-3CD821CC51B0}"/>
                </a:ext>
              </a:extLst>
            </p:cNvPr>
            <p:cNvSpPr/>
            <p:nvPr/>
          </p:nvSpPr>
          <p:spPr>
            <a:xfrm>
              <a:off x="2152204" y="2559260"/>
              <a:ext cx="1837189" cy="128314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927A3E00-47C6-29F0-DCC3-05708B1879F9}"/>
                </a:ext>
              </a:extLst>
            </p:cNvPr>
            <p:cNvSpPr txBox="1">
              <a:spLocks/>
            </p:cNvSpPr>
            <p:nvPr/>
          </p:nvSpPr>
          <p:spPr>
            <a:xfrm>
              <a:off x="1609881" y="1433694"/>
              <a:ext cx="1183903" cy="64043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b="1" dirty="0"/>
                <a:t>Node (vertices)</a:t>
              </a:r>
              <a:endParaRPr lang="en-US" sz="1800" dirty="0"/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2172E5EA-1FA9-5011-5DCF-A5462441978B}"/>
                </a:ext>
              </a:extLst>
            </p:cNvPr>
            <p:cNvSpPr txBox="1">
              <a:spLocks/>
            </p:cNvSpPr>
            <p:nvPr/>
          </p:nvSpPr>
          <p:spPr>
            <a:xfrm>
              <a:off x="2926077" y="1906963"/>
              <a:ext cx="889817" cy="38361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b="1" dirty="0"/>
                <a:t>Edge</a:t>
              </a:r>
              <a:endParaRPr lang="en-US" sz="18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100D8CE-5320-BC84-7E34-601D0EE67F9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3989393" y="3063829"/>
              <a:ext cx="345521" cy="149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139FC700-C01A-60D7-9026-CFEB3DBBE0B6}"/>
                </a:ext>
              </a:extLst>
            </p:cNvPr>
            <p:cNvSpPr txBox="1">
              <a:spLocks/>
            </p:cNvSpPr>
            <p:nvPr/>
          </p:nvSpPr>
          <p:spPr>
            <a:xfrm>
              <a:off x="4334914" y="2872023"/>
              <a:ext cx="889817" cy="38361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b="1" dirty="0"/>
                <a:t>Graph</a:t>
              </a:r>
              <a:endParaRPr lang="en-US" sz="1800" dirty="0"/>
            </a:p>
          </p:txBody>
        </p:sp>
      </p:grp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CDE1638-0CA0-B099-32DC-C4A005889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51709"/>
              </p:ext>
            </p:extLst>
          </p:nvPr>
        </p:nvGraphicFramePr>
        <p:xfrm>
          <a:off x="5344822" y="1203416"/>
          <a:ext cx="6544944" cy="2499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00866">
                  <a:extLst>
                    <a:ext uri="{9D8B030D-6E8A-4147-A177-3AD203B41FA5}">
                      <a16:colId xmlns:a16="http://schemas.microsoft.com/office/drawing/2014/main" val="1073651664"/>
                    </a:ext>
                  </a:extLst>
                </a:gridCol>
                <a:gridCol w="2843868">
                  <a:extLst>
                    <a:ext uri="{9D8B030D-6E8A-4147-A177-3AD203B41FA5}">
                      <a16:colId xmlns:a16="http://schemas.microsoft.com/office/drawing/2014/main" val="2973486421"/>
                    </a:ext>
                  </a:extLst>
                </a:gridCol>
                <a:gridCol w="2500210">
                  <a:extLst>
                    <a:ext uri="{9D8B030D-6E8A-4147-A177-3AD203B41FA5}">
                      <a16:colId xmlns:a16="http://schemas.microsoft.com/office/drawing/2014/main" val="259030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Task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Classification,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Solubility, toxicity, bioactivity,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2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Bond type, reaction prediction,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1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Classification,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Atom charges, type,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03268"/>
                  </a:ext>
                </a:extLst>
              </a:tr>
            </a:tbl>
          </a:graphicData>
        </a:graphic>
      </p:graphicFrame>
      <p:sp>
        <p:nvSpPr>
          <p:cNvPr id="48" name="Subtitle 2">
            <a:extLst>
              <a:ext uri="{FF2B5EF4-FFF2-40B4-BE49-F238E27FC236}">
                <a16:creationId xmlns:a16="http://schemas.microsoft.com/office/drawing/2014/main" id="{659317BC-2A35-A34C-4243-4E081046E5A6}"/>
              </a:ext>
            </a:extLst>
          </p:cNvPr>
          <p:cNvSpPr txBox="1">
            <a:spLocks/>
          </p:cNvSpPr>
          <p:nvPr/>
        </p:nvSpPr>
        <p:spPr>
          <a:xfrm>
            <a:off x="2115020" y="3788886"/>
            <a:ext cx="1264085" cy="3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G = (E, V)</a:t>
            </a:r>
          </a:p>
        </p:txBody>
      </p:sp>
    </p:spTree>
    <p:extLst>
      <p:ext uri="{BB962C8B-B14F-4D97-AF65-F5344CB8AC3E}">
        <p14:creationId xmlns:p14="http://schemas.microsoft.com/office/powerpoint/2010/main" val="365947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8B347-F92D-BF4A-A3C5-CE5A943D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BD50CC3-FAC1-7644-4F73-0B73786F3481}"/>
              </a:ext>
            </a:extLst>
          </p:cNvPr>
          <p:cNvSpPr txBox="1">
            <a:spLocks/>
          </p:cNvSpPr>
          <p:nvPr/>
        </p:nvSpPr>
        <p:spPr>
          <a:xfrm>
            <a:off x="433254" y="229923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/>
              <a:t>Message Passing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8D0921-2647-1F98-23A7-A462A3CCF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12484"/>
              </p:ext>
            </p:extLst>
          </p:nvPr>
        </p:nvGraphicFramePr>
        <p:xfrm>
          <a:off x="494522" y="1091510"/>
          <a:ext cx="4871206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58222">
                  <a:extLst>
                    <a:ext uri="{9D8B030D-6E8A-4147-A177-3AD203B41FA5}">
                      <a16:colId xmlns:a16="http://schemas.microsoft.com/office/drawing/2014/main" val="3608402652"/>
                    </a:ext>
                  </a:extLst>
                </a:gridCol>
                <a:gridCol w="3212984">
                  <a:extLst>
                    <a:ext uri="{9D8B030D-6E8A-4147-A177-3AD203B41FA5}">
                      <a16:colId xmlns:a16="http://schemas.microsoft.com/office/drawing/2014/main" val="2525395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Based 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89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MPNN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passing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938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GCN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618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GAT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257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156965"/>
                  </a:ext>
                </a:extLst>
              </a:tr>
            </a:tbl>
          </a:graphicData>
        </a:graphic>
      </p:graphicFrame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3D27C9E3-3B6B-BDF7-0504-0C96425B2AAE}"/>
              </a:ext>
            </a:extLst>
          </p:cNvPr>
          <p:cNvGrpSpPr/>
          <p:nvPr/>
        </p:nvGrpSpPr>
        <p:grpSpPr>
          <a:xfrm>
            <a:off x="365531" y="3248920"/>
            <a:ext cx="3358993" cy="2344302"/>
            <a:chOff x="357064" y="3439401"/>
            <a:chExt cx="3358993" cy="23443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51F2C61-19CD-E858-CEE8-B0C43936402F}"/>
                </a:ext>
              </a:extLst>
            </p:cNvPr>
            <p:cNvSpPr/>
            <p:nvPr/>
          </p:nvSpPr>
          <p:spPr>
            <a:xfrm>
              <a:off x="999258" y="3877018"/>
              <a:ext cx="360269" cy="34255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9DFCC4-974E-6528-80A5-66B6355F84A0}"/>
                </a:ext>
              </a:extLst>
            </p:cNvPr>
            <p:cNvSpPr/>
            <p:nvPr/>
          </p:nvSpPr>
          <p:spPr>
            <a:xfrm>
              <a:off x="1945634" y="3633737"/>
              <a:ext cx="360269" cy="34255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D5B159-8320-CBB6-A1BA-E2B5A669AD15}"/>
                </a:ext>
              </a:extLst>
            </p:cNvPr>
            <p:cNvSpPr/>
            <p:nvPr/>
          </p:nvSpPr>
          <p:spPr>
            <a:xfrm>
              <a:off x="1684128" y="5245821"/>
              <a:ext cx="360269" cy="34255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F7A202-E438-664E-1C1C-B5CC81854EA0}"/>
                </a:ext>
              </a:extLst>
            </p:cNvPr>
            <p:cNvSpPr/>
            <p:nvPr/>
          </p:nvSpPr>
          <p:spPr>
            <a:xfrm>
              <a:off x="2513465" y="4591480"/>
              <a:ext cx="360269" cy="34255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4CD287-EF64-8C48-072B-029C877D9BF6}"/>
                </a:ext>
              </a:extLst>
            </p:cNvPr>
            <p:cNvSpPr/>
            <p:nvPr/>
          </p:nvSpPr>
          <p:spPr>
            <a:xfrm>
              <a:off x="494522" y="5252405"/>
              <a:ext cx="360269" cy="34255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8CBD29-84C0-A8AB-CA9E-0A26F56F9647}"/>
                </a:ext>
              </a:extLst>
            </p:cNvPr>
            <p:cNvSpPr/>
            <p:nvPr/>
          </p:nvSpPr>
          <p:spPr>
            <a:xfrm>
              <a:off x="3185989" y="5245821"/>
              <a:ext cx="360269" cy="34255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9DC152-971C-F6B5-8CCF-D22429D40EDF}"/>
                </a:ext>
              </a:extLst>
            </p:cNvPr>
            <p:cNvSpPr/>
            <p:nvPr/>
          </p:nvSpPr>
          <p:spPr>
            <a:xfrm>
              <a:off x="3160815" y="3677767"/>
              <a:ext cx="360269" cy="34255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00316EE-3DB6-760F-BD30-01C5CDFD5D60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 flipV="1">
              <a:off x="1359527" y="3805013"/>
              <a:ext cx="586107" cy="2432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F8D838-764A-6A7A-5309-E7507DC2933B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2305903" y="3805013"/>
              <a:ext cx="854912" cy="440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CA5419-EF92-FEF7-2992-BF88E139D32C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1306767" y="4169404"/>
              <a:ext cx="430121" cy="112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2C6FD4-793C-9B1B-8D6A-018E704F7C9A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253143" y="3926123"/>
              <a:ext cx="440457" cy="6653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08DBC67-6DAD-2716-E416-DEC8220896D8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 flipH="1">
              <a:off x="674657" y="4169404"/>
              <a:ext cx="377361" cy="1083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1FD017-02DA-C6F1-77B8-4C722A87A4FC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854791" y="5417097"/>
              <a:ext cx="829337" cy="65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52EE45-5380-4238-7E35-BB2F7EEB7E45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2820974" y="4883866"/>
              <a:ext cx="417775" cy="41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2F53193-6BBA-40E4-9807-6E41B4E4EEAA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1991637" y="4883866"/>
              <a:ext cx="574588" cy="41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D08F0B-92A9-21A7-EDC1-B98F8BBDD4FF}"/>
                </a:ext>
              </a:extLst>
            </p:cNvPr>
            <p:cNvCxnSpPr>
              <a:cxnSpLocks/>
              <a:stCxn id="7" idx="7"/>
              <a:endCxn id="10" idx="4"/>
            </p:cNvCxnSpPr>
            <p:nvPr/>
          </p:nvCxnSpPr>
          <p:spPr>
            <a:xfrm flipV="1">
              <a:off x="2820974" y="4020318"/>
              <a:ext cx="519976" cy="6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6" name="Rectangle: Rounded Corners 1025">
              <a:extLst>
                <a:ext uri="{FF2B5EF4-FFF2-40B4-BE49-F238E27FC236}">
                  <a16:creationId xmlns:a16="http://schemas.microsoft.com/office/drawing/2014/main" id="{503CBFE7-A058-EBF8-B12D-14AE1D2CF62E}"/>
                </a:ext>
              </a:extLst>
            </p:cNvPr>
            <p:cNvSpPr/>
            <p:nvPr/>
          </p:nvSpPr>
          <p:spPr>
            <a:xfrm>
              <a:off x="932778" y="3681189"/>
              <a:ext cx="477308" cy="1352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A522FDB8-9AF1-9317-729D-AD2551545F84}"/>
                </a:ext>
              </a:extLst>
            </p:cNvPr>
            <p:cNvSpPr/>
            <p:nvPr/>
          </p:nvSpPr>
          <p:spPr>
            <a:xfrm>
              <a:off x="1887114" y="3439401"/>
              <a:ext cx="477308" cy="13527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F108D4CB-B52C-83D3-1A56-EE9208133725}"/>
                </a:ext>
              </a:extLst>
            </p:cNvPr>
            <p:cNvSpPr/>
            <p:nvPr/>
          </p:nvSpPr>
          <p:spPr>
            <a:xfrm>
              <a:off x="3127469" y="3495155"/>
              <a:ext cx="477308" cy="1352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CF4C4943-BDC6-2F4B-E405-BB7091B5359C}"/>
                </a:ext>
              </a:extLst>
            </p:cNvPr>
            <p:cNvSpPr/>
            <p:nvPr/>
          </p:nvSpPr>
          <p:spPr>
            <a:xfrm>
              <a:off x="3238749" y="5057074"/>
              <a:ext cx="477308" cy="13527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6E3C5D0A-F7E9-5D8A-6B2E-39C484E60114}"/>
                </a:ext>
              </a:extLst>
            </p:cNvPr>
            <p:cNvSpPr/>
            <p:nvPr/>
          </p:nvSpPr>
          <p:spPr>
            <a:xfrm>
              <a:off x="357064" y="5648430"/>
              <a:ext cx="477308" cy="1352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C9DF5EDF-21E5-897A-F273-CF0922E02BC7}"/>
                </a:ext>
              </a:extLst>
            </p:cNvPr>
            <p:cNvSpPr/>
            <p:nvPr/>
          </p:nvSpPr>
          <p:spPr>
            <a:xfrm>
              <a:off x="1567089" y="5648429"/>
              <a:ext cx="477308" cy="13527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06184049-3AF9-E4F3-3700-54F43273902B}"/>
                </a:ext>
              </a:extLst>
            </p:cNvPr>
            <p:cNvSpPr/>
            <p:nvPr/>
          </p:nvSpPr>
          <p:spPr>
            <a:xfrm>
              <a:off x="2044397" y="4482252"/>
              <a:ext cx="477308" cy="1352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47DBCE20-F1A4-CF2A-3CC9-4E056037B7D0}"/>
              </a:ext>
            </a:extLst>
          </p:cNvPr>
          <p:cNvSpPr/>
          <p:nvPr/>
        </p:nvSpPr>
        <p:spPr>
          <a:xfrm>
            <a:off x="4096041" y="4055727"/>
            <a:ext cx="1111562" cy="395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GNNs</a:t>
            </a: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F9EC8902-E8A8-8AFA-B74B-DE7BC4AE70C9}"/>
              </a:ext>
            </a:extLst>
          </p:cNvPr>
          <p:cNvSpPr/>
          <p:nvPr/>
        </p:nvSpPr>
        <p:spPr>
          <a:xfrm>
            <a:off x="9108893" y="4034102"/>
            <a:ext cx="1237893" cy="395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Readout</a:t>
            </a:r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46BBDD26-6B80-64CB-546A-818BEF77E62E}"/>
              </a:ext>
            </a:extLst>
          </p:cNvPr>
          <p:cNvGrpSpPr/>
          <p:nvPr/>
        </p:nvGrpSpPr>
        <p:grpSpPr>
          <a:xfrm>
            <a:off x="10834552" y="3920886"/>
            <a:ext cx="943547" cy="621328"/>
            <a:chOff x="8075802" y="2381775"/>
            <a:chExt cx="1749105" cy="1047225"/>
          </a:xfrm>
        </p:grpSpPr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9423F174-EC31-D6EB-63DC-64A61C7009C2}"/>
                </a:ext>
              </a:extLst>
            </p:cNvPr>
            <p:cNvSpPr/>
            <p:nvPr/>
          </p:nvSpPr>
          <p:spPr>
            <a:xfrm>
              <a:off x="8075802" y="2381775"/>
              <a:ext cx="1749105" cy="1047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009611A5-AB7C-E045-CCAA-FF01A4179ED3}"/>
                </a:ext>
              </a:extLst>
            </p:cNvPr>
            <p:cNvSpPr/>
            <p:nvPr/>
          </p:nvSpPr>
          <p:spPr>
            <a:xfrm>
              <a:off x="8177868" y="2986481"/>
              <a:ext cx="152399" cy="4425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48EBF12D-3EF4-AA22-DEDC-D8D6DA35FDA4}"/>
                </a:ext>
              </a:extLst>
            </p:cNvPr>
            <p:cNvSpPr/>
            <p:nvPr/>
          </p:nvSpPr>
          <p:spPr>
            <a:xfrm>
              <a:off x="8475673" y="2701255"/>
              <a:ext cx="152399" cy="7277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EEA6D5F6-74E0-D6A8-B485-A9645A6B307D}"/>
                </a:ext>
              </a:extLst>
            </p:cNvPr>
            <p:cNvSpPr/>
            <p:nvPr/>
          </p:nvSpPr>
          <p:spPr>
            <a:xfrm>
              <a:off x="8740632" y="2533475"/>
              <a:ext cx="152399" cy="8955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C934DFF3-E05D-1321-3FF3-F2D4773D3786}"/>
                </a:ext>
              </a:extLst>
            </p:cNvPr>
            <p:cNvSpPr/>
            <p:nvPr/>
          </p:nvSpPr>
          <p:spPr>
            <a:xfrm>
              <a:off x="9006281" y="3154261"/>
              <a:ext cx="152399" cy="2747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F96A823E-02F4-099A-4FC6-90A8C4B7C759}"/>
                </a:ext>
              </a:extLst>
            </p:cNvPr>
            <p:cNvSpPr/>
            <p:nvPr/>
          </p:nvSpPr>
          <p:spPr>
            <a:xfrm>
              <a:off x="9303741" y="2910979"/>
              <a:ext cx="152399" cy="5180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74837FDC-4719-49BE-F454-7FA0ED931BA8}"/>
                </a:ext>
              </a:extLst>
            </p:cNvPr>
            <p:cNvSpPr/>
            <p:nvPr/>
          </p:nvSpPr>
          <p:spPr>
            <a:xfrm>
              <a:off x="9528671" y="2986481"/>
              <a:ext cx="152399" cy="4425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91FDBDC2-67E0-08E9-F5BE-F204729AADCA}"/>
              </a:ext>
            </a:extLst>
          </p:cNvPr>
          <p:cNvCxnSpPr>
            <a:stCxn id="1060" idx="3"/>
            <a:endCxn id="1063" idx="1"/>
          </p:cNvCxnSpPr>
          <p:nvPr/>
        </p:nvCxnSpPr>
        <p:spPr>
          <a:xfrm flipV="1">
            <a:off x="10346786" y="4231550"/>
            <a:ext cx="487766" cy="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BAC31FC-50FA-46B8-6DF1-FFF44114884B}"/>
              </a:ext>
            </a:extLst>
          </p:cNvPr>
          <p:cNvCxnSpPr>
            <a:cxnSpLocks/>
            <a:endCxn id="1035" idx="1"/>
          </p:cNvCxnSpPr>
          <p:nvPr/>
        </p:nvCxnSpPr>
        <p:spPr>
          <a:xfrm>
            <a:off x="3656926" y="4253446"/>
            <a:ext cx="439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88EC876D-ADEF-19B9-6FAA-790BF5B7A686}"/>
              </a:ext>
            </a:extLst>
          </p:cNvPr>
          <p:cNvCxnSpPr>
            <a:cxnSpLocks/>
            <a:stCxn id="1035" idx="3"/>
          </p:cNvCxnSpPr>
          <p:nvPr/>
        </p:nvCxnSpPr>
        <p:spPr>
          <a:xfrm>
            <a:off x="5207603" y="4253446"/>
            <a:ext cx="468771" cy="7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228809F2-0405-3C49-4B8F-4542209005CC}"/>
              </a:ext>
            </a:extLst>
          </p:cNvPr>
          <p:cNvGrpSpPr/>
          <p:nvPr/>
        </p:nvGrpSpPr>
        <p:grpSpPr>
          <a:xfrm>
            <a:off x="5358782" y="3255904"/>
            <a:ext cx="3358993" cy="2344302"/>
            <a:chOff x="5350315" y="3446385"/>
            <a:chExt cx="3358993" cy="2344302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BC14C9CF-30C4-BBEA-7A3F-FB35D3332A18}"/>
                </a:ext>
              </a:extLst>
            </p:cNvPr>
            <p:cNvSpPr txBox="1">
              <a:spLocks/>
            </p:cNvSpPr>
            <p:nvPr/>
          </p:nvSpPr>
          <p:spPr>
            <a:xfrm>
              <a:off x="7053946" y="3660168"/>
              <a:ext cx="892900" cy="4026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dirty="0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E852BDEA-C5C5-2956-9F53-1BCE040DFF6C}"/>
                </a:ext>
              </a:extLst>
            </p:cNvPr>
            <p:cNvSpPr/>
            <p:nvPr/>
          </p:nvSpPr>
          <p:spPr>
            <a:xfrm>
              <a:off x="5992509" y="3884002"/>
              <a:ext cx="360269" cy="3425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8ED58293-1D07-3C2E-CDD8-29607AAF4D6F}"/>
                </a:ext>
              </a:extLst>
            </p:cNvPr>
            <p:cNvSpPr/>
            <p:nvPr/>
          </p:nvSpPr>
          <p:spPr>
            <a:xfrm>
              <a:off x="6938885" y="3640721"/>
              <a:ext cx="360269" cy="3425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29C35D69-CE92-4742-8270-3B0228E26330}"/>
                </a:ext>
              </a:extLst>
            </p:cNvPr>
            <p:cNvSpPr/>
            <p:nvPr/>
          </p:nvSpPr>
          <p:spPr>
            <a:xfrm>
              <a:off x="6677379" y="5252805"/>
              <a:ext cx="360269" cy="3425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09FE76C7-E7AC-16DB-2E18-CDA0CE24652E}"/>
                </a:ext>
              </a:extLst>
            </p:cNvPr>
            <p:cNvSpPr/>
            <p:nvPr/>
          </p:nvSpPr>
          <p:spPr>
            <a:xfrm>
              <a:off x="7506716" y="4598464"/>
              <a:ext cx="360269" cy="3425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6C536120-40DB-6871-9E83-456519FA98EA}"/>
                </a:ext>
              </a:extLst>
            </p:cNvPr>
            <p:cNvSpPr/>
            <p:nvPr/>
          </p:nvSpPr>
          <p:spPr>
            <a:xfrm>
              <a:off x="5487773" y="5259389"/>
              <a:ext cx="360269" cy="3425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8374E3B8-2C59-642D-706A-51B49179DBEB}"/>
                </a:ext>
              </a:extLst>
            </p:cNvPr>
            <p:cNvSpPr/>
            <p:nvPr/>
          </p:nvSpPr>
          <p:spPr>
            <a:xfrm>
              <a:off x="8179240" y="5252805"/>
              <a:ext cx="360269" cy="3425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A558DAAE-3A10-8560-5677-896C0B23041A}"/>
                </a:ext>
              </a:extLst>
            </p:cNvPr>
            <p:cNvSpPr/>
            <p:nvPr/>
          </p:nvSpPr>
          <p:spPr>
            <a:xfrm>
              <a:off x="8154066" y="3684751"/>
              <a:ext cx="360269" cy="3425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8239A2C6-EB0A-061E-DFC1-A4A64508312E}"/>
                </a:ext>
              </a:extLst>
            </p:cNvPr>
            <p:cNvCxnSpPr>
              <a:stCxn id="1036" idx="6"/>
              <a:endCxn id="1037" idx="2"/>
            </p:cNvCxnSpPr>
            <p:nvPr/>
          </p:nvCxnSpPr>
          <p:spPr>
            <a:xfrm flipV="1">
              <a:off x="6352778" y="3811997"/>
              <a:ext cx="586107" cy="2432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A6C549CD-38C9-0010-CE18-A3181F1C9D51}"/>
                </a:ext>
              </a:extLst>
            </p:cNvPr>
            <p:cNvCxnSpPr>
              <a:cxnSpLocks/>
              <a:stCxn id="1037" idx="6"/>
              <a:endCxn id="1042" idx="2"/>
            </p:cNvCxnSpPr>
            <p:nvPr/>
          </p:nvCxnSpPr>
          <p:spPr>
            <a:xfrm>
              <a:off x="7299154" y="3811997"/>
              <a:ext cx="854912" cy="440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>
              <a:extLst>
                <a:ext uri="{FF2B5EF4-FFF2-40B4-BE49-F238E27FC236}">
                  <a16:creationId xmlns:a16="http://schemas.microsoft.com/office/drawing/2014/main" id="{AEB3DE51-BA92-EAB1-0267-50FB8CE4224D}"/>
                </a:ext>
              </a:extLst>
            </p:cNvPr>
            <p:cNvCxnSpPr>
              <a:cxnSpLocks/>
              <a:stCxn id="1036" idx="5"/>
              <a:endCxn id="1038" idx="1"/>
            </p:cNvCxnSpPr>
            <p:nvPr/>
          </p:nvCxnSpPr>
          <p:spPr>
            <a:xfrm>
              <a:off x="6300018" y="4176388"/>
              <a:ext cx="430121" cy="112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16BDD52B-B95F-A2F9-8155-D1928C3F1D82}"/>
                </a:ext>
              </a:extLst>
            </p:cNvPr>
            <p:cNvCxnSpPr>
              <a:cxnSpLocks/>
              <a:stCxn id="1037" idx="5"/>
              <a:endCxn id="1039" idx="0"/>
            </p:cNvCxnSpPr>
            <p:nvPr/>
          </p:nvCxnSpPr>
          <p:spPr>
            <a:xfrm>
              <a:off x="7246394" y="3933107"/>
              <a:ext cx="440457" cy="6653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5C86219C-F95F-D96F-7788-75E8AFC7CC08}"/>
                </a:ext>
              </a:extLst>
            </p:cNvPr>
            <p:cNvCxnSpPr>
              <a:cxnSpLocks/>
              <a:stCxn id="1036" idx="3"/>
              <a:endCxn id="1040" idx="0"/>
            </p:cNvCxnSpPr>
            <p:nvPr/>
          </p:nvCxnSpPr>
          <p:spPr>
            <a:xfrm flipH="1">
              <a:off x="5667908" y="4176388"/>
              <a:ext cx="377361" cy="1083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79AFFEC6-9D18-FAD2-6C71-4C769F0CE2CE}"/>
                </a:ext>
              </a:extLst>
            </p:cNvPr>
            <p:cNvCxnSpPr>
              <a:cxnSpLocks/>
              <a:stCxn id="1040" idx="6"/>
              <a:endCxn id="1038" idx="2"/>
            </p:cNvCxnSpPr>
            <p:nvPr/>
          </p:nvCxnSpPr>
          <p:spPr>
            <a:xfrm flipV="1">
              <a:off x="5848042" y="5424081"/>
              <a:ext cx="829337" cy="65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Arrow Connector 1048">
              <a:extLst>
                <a:ext uri="{FF2B5EF4-FFF2-40B4-BE49-F238E27FC236}">
                  <a16:creationId xmlns:a16="http://schemas.microsoft.com/office/drawing/2014/main" id="{01C7A80E-27D8-DC53-23A3-4B1EA2857A3A}"/>
                </a:ext>
              </a:extLst>
            </p:cNvPr>
            <p:cNvCxnSpPr>
              <a:cxnSpLocks/>
              <a:stCxn id="1039" idx="5"/>
              <a:endCxn id="1041" idx="1"/>
            </p:cNvCxnSpPr>
            <p:nvPr/>
          </p:nvCxnSpPr>
          <p:spPr>
            <a:xfrm>
              <a:off x="7814225" y="4890850"/>
              <a:ext cx="417775" cy="41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Arrow Connector 1049">
              <a:extLst>
                <a:ext uri="{FF2B5EF4-FFF2-40B4-BE49-F238E27FC236}">
                  <a16:creationId xmlns:a16="http://schemas.microsoft.com/office/drawing/2014/main" id="{7F98A90E-2A9D-B192-804C-5823E9CC70A3}"/>
                </a:ext>
              </a:extLst>
            </p:cNvPr>
            <p:cNvCxnSpPr>
              <a:cxnSpLocks/>
              <a:stCxn id="1038" idx="7"/>
              <a:endCxn id="1039" idx="3"/>
            </p:cNvCxnSpPr>
            <p:nvPr/>
          </p:nvCxnSpPr>
          <p:spPr>
            <a:xfrm flipV="1">
              <a:off x="6984888" y="4890850"/>
              <a:ext cx="574588" cy="41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CAE57C3D-E014-89F4-BB28-66872C85454E}"/>
                </a:ext>
              </a:extLst>
            </p:cNvPr>
            <p:cNvCxnSpPr>
              <a:cxnSpLocks/>
              <a:stCxn id="1039" idx="7"/>
              <a:endCxn id="1042" idx="4"/>
            </p:cNvCxnSpPr>
            <p:nvPr/>
          </p:nvCxnSpPr>
          <p:spPr>
            <a:xfrm flipV="1">
              <a:off x="7814225" y="4027302"/>
              <a:ext cx="519976" cy="62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Rectangle: Rounded Corners 1051">
              <a:extLst>
                <a:ext uri="{FF2B5EF4-FFF2-40B4-BE49-F238E27FC236}">
                  <a16:creationId xmlns:a16="http://schemas.microsoft.com/office/drawing/2014/main" id="{6EEED059-80CF-4F09-5EC5-892AB8F16DB3}"/>
                </a:ext>
              </a:extLst>
            </p:cNvPr>
            <p:cNvSpPr/>
            <p:nvPr/>
          </p:nvSpPr>
          <p:spPr>
            <a:xfrm>
              <a:off x="5926029" y="3688173"/>
              <a:ext cx="477308" cy="1352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: Rounded Corners 1052">
              <a:extLst>
                <a:ext uri="{FF2B5EF4-FFF2-40B4-BE49-F238E27FC236}">
                  <a16:creationId xmlns:a16="http://schemas.microsoft.com/office/drawing/2014/main" id="{15A8F365-D470-E687-8F43-7555E94377E2}"/>
                </a:ext>
              </a:extLst>
            </p:cNvPr>
            <p:cNvSpPr/>
            <p:nvPr/>
          </p:nvSpPr>
          <p:spPr>
            <a:xfrm>
              <a:off x="6880365" y="3446385"/>
              <a:ext cx="477308" cy="13527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: Rounded Corners 1053">
              <a:extLst>
                <a:ext uri="{FF2B5EF4-FFF2-40B4-BE49-F238E27FC236}">
                  <a16:creationId xmlns:a16="http://schemas.microsoft.com/office/drawing/2014/main" id="{32EC9FD8-4EE2-284B-CBB2-76A3572F4A17}"/>
                </a:ext>
              </a:extLst>
            </p:cNvPr>
            <p:cNvSpPr/>
            <p:nvPr/>
          </p:nvSpPr>
          <p:spPr>
            <a:xfrm>
              <a:off x="8120720" y="3502139"/>
              <a:ext cx="477308" cy="13527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: Rounded Corners 1054">
              <a:extLst>
                <a:ext uri="{FF2B5EF4-FFF2-40B4-BE49-F238E27FC236}">
                  <a16:creationId xmlns:a16="http://schemas.microsoft.com/office/drawing/2014/main" id="{C4E0B084-1358-4C73-15F1-6E7FF6A0F8B5}"/>
                </a:ext>
              </a:extLst>
            </p:cNvPr>
            <p:cNvSpPr/>
            <p:nvPr/>
          </p:nvSpPr>
          <p:spPr>
            <a:xfrm>
              <a:off x="8232000" y="5064058"/>
              <a:ext cx="477308" cy="13527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: Rounded Corners 1055">
              <a:extLst>
                <a:ext uri="{FF2B5EF4-FFF2-40B4-BE49-F238E27FC236}">
                  <a16:creationId xmlns:a16="http://schemas.microsoft.com/office/drawing/2014/main" id="{37CE26D2-CD4A-47CE-3184-757E65DF3D64}"/>
                </a:ext>
              </a:extLst>
            </p:cNvPr>
            <p:cNvSpPr/>
            <p:nvPr/>
          </p:nvSpPr>
          <p:spPr>
            <a:xfrm>
              <a:off x="5350315" y="5655414"/>
              <a:ext cx="477308" cy="1352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A54A4529-2A68-4609-2418-889D808800F3}"/>
                </a:ext>
              </a:extLst>
            </p:cNvPr>
            <p:cNvSpPr/>
            <p:nvPr/>
          </p:nvSpPr>
          <p:spPr>
            <a:xfrm>
              <a:off x="6560340" y="5655413"/>
              <a:ext cx="477308" cy="13527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: Rounded Corners 1057">
              <a:extLst>
                <a:ext uri="{FF2B5EF4-FFF2-40B4-BE49-F238E27FC236}">
                  <a16:creationId xmlns:a16="http://schemas.microsoft.com/office/drawing/2014/main" id="{7011063B-34FC-BC38-C39C-26FC2EDC19FB}"/>
                </a:ext>
              </a:extLst>
            </p:cNvPr>
            <p:cNvSpPr/>
            <p:nvPr/>
          </p:nvSpPr>
          <p:spPr>
            <a:xfrm>
              <a:off x="7037648" y="4489236"/>
              <a:ext cx="477308" cy="1352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1" name="Subtitle 2">
            <a:extLst>
              <a:ext uri="{FF2B5EF4-FFF2-40B4-BE49-F238E27FC236}">
                <a16:creationId xmlns:a16="http://schemas.microsoft.com/office/drawing/2014/main" id="{A5A1CF96-AA44-ACEF-2F06-2B7ECF836467}"/>
              </a:ext>
            </a:extLst>
          </p:cNvPr>
          <p:cNvSpPr txBox="1">
            <a:spLocks/>
          </p:cNvSpPr>
          <p:nvPr/>
        </p:nvSpPr>
        <p:spPr>
          <a:xfrm>
            <a:off x="328364" y="5825505"/>
            <a:ext cx="3362483" cy="278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Initial Representations</a:t>
            </a:r>
          </a:p>
        </p:txBody>
      </p:sp>
      <p:sp>
        <p:nvSpPr>
          <p:cNvPr id="1082" name="Subtitle 2">
            <a:extLst>
              <a:ext uri="{FF2B5EF4-FFF2-40B4-BE49-F238E27FC236}">
                <a16:creationId xmlns:a16="http://schemas.microsoft.com/office/drawing/2014/main" id="{B035B167-E596-C926-5524-7E00E8B61834}"/>
              </a:ext>
            </a:extLst>
          </p:cNvPr>
          <p:cNvSpPr txBox="1">
            <a:spLocks/>
          </p:cNvSpPr>
          <p:nvPr/>
        </p:nvSpPr>
        <p:spPr>
          <a:xfrm>
            <a:off x="5496240" y="5811090"/>
            <a:ext cx="3362483" cy="278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Output representations</a:t>
            </a:r>
          </a:p>
        </p:txBody>
      </p:sp>
      <p:sp>
        <p:nvSpPr>
          <p:cNvPr id="1083" name="Subtitle 2">
            <a:extLst>
              <a:ext uri="{FF2B5EF4-FFF2-40B4-BE49-F238E27FC236}">
                <a16:creationId xmlns:a16="http://schemas.microsoft.com/office/drawing/2014/main" id="{1D770B7C-0119-AD68-2643-EFFD8CB83AFF}"/>
              </a:ext>
            </a:extLst>
          </p:cNvPr>
          <p:cNvSpPr txBox="1">
            <a:spLocks/>
          </p:cNvSpPr>
          <p:nvPr/>
        </p:nvSpPr>
        <p:spPr>
          <a:xfrm>
            <a:off x="10490024" y="5811089"/>
            <a:ext cx="1636824" cy="278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Predictions</a:t>
            </a:r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A8DF6CDA-54C0-CCFB-CF49-DDFD239A1D75}"/>
              </a:ext>
            </a:extLst>
          </p:cNvPr>
          <p:cNvGrpSpPr/>
          <p:nvPr/>
        </p:nvGrpSpPr>
        <p:grpSpPr>
          <a:xfrm>
            <a:off x="5692303" y="1275371"/>
            <a:ext cx="2503471" cy="352573"/>
            <a:chOff x="5992509" y="1208911"/>
            <a:chExt cx="2723286" cy="409791"/>
          </a:xfrm>
        </p:grpSpPr>
        <p:sp>
          <p:nvSpPr>
            <p:cNvPr id="1085" name="Subtitle 2">
              <a:extLst>
                <a:ext uri="{FF2B5EF4-FFF2-40B4-BE49-F238E27FC236}">
                  <a16:creationId xmlns:a16="http://schemas.microsoft.com/office/drawing/2014/main" id="{8D39C224-99A9-6E7D-02D0-7788AE4F02A4}"/>
                </a:ext>
              </a:extLst>
            </p:cNvPr>
            <p:cNvSpPr txBox="1">
              <a:spLocks/>
            </p:cNvSpPr>
            <p:nvPr/>
          </p:nvSpPr>
          <p:spPr>
            <a:xfrm>
              <a:off x="5992509" y="1208911"/>
              <a:ext cx="377361" cy="409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48241670-3929-F376-3AF0-C21A5AFDBEDA}"/>
                </a:ext>
              </a:extLst>
            </p:cNvPr>
            <p:cNvSpPr/>
            <p:nvPr/>
          </p:nvSpPr>
          <p:spPr>
            <a:xfrm>
              <a:off x="6457150" y="1211570"/>
              <a:ext cx="377361" cy="334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5FC54BE0-5250-8B1E-057F-0B650CDD8E59}"/>
                </a:ext>
              </a:extLst>
            </p:cNvPr>
            <p:cNvSpPr/>
            <p:nvPr/>
          </p:nvSpPr>
          <p:spPr>
            <a:xfrm>
              <a:off x="6834511" y="1211570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5170AE2D-38B9-ADD4-11D5-216D7A279BBD}"/>
                </a:ext>
              </a:extLst>
            </p:cNvPr>
            <p:cNvSpPr/>
            <p:nvPr/>
          </p:nvSpPr>
          <p:spPr>
            <a:xfrm>
              <a:off x="7211872" y="1211570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97EA73AD-6B29-96A8-D619-6FB8FEC7DB96}"/>
                </a:ext>
              </a:extLst>
            </p:cNvPr>
            <p:cNvSpPr/>
            <p:nvPr/>
          </p:nvSpPr>
          <p:spPr>
            <a:xfrm>
              <a:off x="7589233" y="1211570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1989E83B-C482-4725-AB21-9552AAD5E5CB}"/>
                </a:ext>
              </a:extLst>
            </p:cNvPr>
            <p:cNvSpPr/>
            <p:nvPr/>
          </p:nvSpPr>
          <p:spPr>
            <a:xfrm>
              <a:off x="7966594" y="1211570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7170EEB4-9820-463E-9A1F-4AB70DCEAAA6}"/>
                </a:ext>
              </a:extLst>
            </p:cNvPr>
            <p:cNvSpPr/>
            <p:nvPr/>
          </p:nvSpPr>
          <p:spPr>
            <a:xfrm>
              <a:off x="8338434" y="1211970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953BB93E-D6EC-3489-C0DF-15C12AD8B23E}"/>
              </a:ext>
            </a:extLst>
          </p:cNvPr>
          <p:cNvGrpSpPr/>
          <p:nvPr/>
        </p:nvGrpSpPr>
        <p:grpSpPr>
          <a:xfrm>
            <a:off x="5692303" y="1821836"/>
            <a:ext cx="2503471" cy="352573"/>
            <a:chOff x="5992509" y="1755376"/>
            <a:chExt cx="2723286" cy="409791"/>
          </a:xfrm>
        </p:grpSpPr>
        <p:sp>
          <p:nvSpPr>
            <p:cNvPr id="1091" name="Subtitle 2">
              <a:extLst>
                <a:ext uri="{FF2B5EF4-FFF2-40B4-BE49-F238E27FC236}">
                  <a16:creationId xmlns:a16="http://schemas.microsoft.com/office/drawing/2014/main" id="{EC77DFE9-126C-C53B-29A6-AAC6EEFF74ED}"/>
                </a:ext>
              </a:extLst>
            </p:cNvPr>
            <p:cNvSpPr txBox="1">
              <a:spLocks/>
            </p:cNvSpPr>
            <p:nvPr/>
          </p:nvSpPr>
          <p:spPr>
            <a:xfrm>
              <a:off x="5992509" y="1755376"/>
              <a:ext cx="377361" cy="409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O</a:t>
              </a:r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AA43F795-6345-F669-ACA6-BE5234AEB368}"/>
                </a:ext>
              </a:extLst>
            </p:cNvPr>
            <p:cNvSpPr/>
            <p:nvPr/>
          </p:nvSpPr>
          <p:spPr>
            <a:xfrm>
              <a:off x="6457150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CD1D2283-777A-3D77-2C8B-597322CF9E86}"/>
                </a:ext>
              </a:extLst>
            </p:cNvPr>
            <p:cNvSpPr/>
            <p:nvPr/>
          </p:nvSpPr>
          <p:spPr>
            <a:xfrm>
              <a:off x="6834511" y="1758035"/>
              <a:ext cx="377361" cy="334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A6726EC8-2733-0064-6DE6-AD26B80A5799}"/>
                </a:ext>
              </a:extLst>
            </p:cNvPr>
            <p:cNvSpPr/>
            <p:nvPr/>
          </p:nvSpPr>
          <p:spPr>
            <a:xfrm>
              <a:off x="7211872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964BF15F-C6D1-61B6-DA80-EFF192DAEE70}"/>
                </a:ext>
              </a:extLst>
            </p:cNvPr>
            <p:cNvSpPr/>
            <p:nvPr/>
          </p:nvSpPr>
          <p:spPr>
            <a:xfrm>
              <a:off x="7589233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AFE07DFB-F61B-F8BF-212A-6F3115921772}"/>
                </a:ext>
              </a:extLst>
            </p:cNvPr>
            <p:cNvSpPr/>
            <p:nvPr/>
          </p:nvSpPr>
          <p:spPr>
            <a:xfrm>
              <a:off x="7966594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89405383-162E-9D1F-D7E1-8090E646B735}"/>
                </a:ext>
              </a:extLst>
            </p:cNvPr>
            <p:cNvSpPr/>
            <p:nvPr/>
          </p:nvSpPr>
          <p:spPr>
            <a:xfrm>
              <a:off x="8338434" y="17584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38E260BC-A631-520D-62BD-419533C8CDE7}"/>
              </a:ext>
            </a:extLst>
          </p:cNvPr>
          <p:cNvGrpSpPr/>
          <p:nvPr/>
        </p:nvGrpSpPr>
        <p:grpSpPr>
          <a:xfrm>
            <a:off x="5592358" y="2384748"/>
            <a:ext cx="2595350" cy="352573"/>
            <a:chOff x="5892563" y="2318288"/>
            <a:chExt cx="2823232" cy="409791"/>
          </a:xfrm>
        </p:grpSpPr>
        <p:sp>
          <p:nvSpPr>
            <p:cNvPr id="1097" name="Subtitle 2">
              <a:extLst>
                <a:ext uri="{FF2B5EF4-FFF2-40B4-BE49-F238E27FC236}">
                  <a16:creationId xmlns:a16="http://schemas.microsoft.com/office/drawing/2014/main" id="{4D72A60D-C2FD-C9D0-BCEF-77EABCB88AD4}"/>
                </a:ext>
              </a:extLst>
            </p:cNvPr>
            <p:cNvSpPr txBox="1">
              <a:spLocks/>
            </p:cNvSpPr>
            <p:nvPr/>
          </p:nvSpPr>
          <p:spPr>
            <a:xfrm>
              <a:off x="5892563" y="2318288"/>
              <a:ext cx="477307" cy="409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Xe</a:t>
              </a: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8E5C43C-70C8-2794-A904-6570148E328B}"/>
                </a:ext>
              </a:extLst>
            </p:cNvPr>
            <p:cNvSpPr/>
            <p:nvPr/>
          </p:nvSpPr>
          <p:spPr>
            <a:xfrm>
              <a:off x="6457150" y="2320947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3B07B293-FA55-6865-A2F5-04EB223C1B36}"/>
                </a:ext>
              </a:extLst>
            </p:cNvPr>
            <p:cNvSpPr/>
            <p:nvPr/>
          </p:nvSpPr>
          <p:spPr>
            <a:xfrm>
              <a:off x="6834511" y="2320947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F8BD0D1B-D4E5-9321-8ACD-FA8799D9467D}"/>
                </a:ext>
              </a:extLst>
            </p:cNvPr>
            <p:cNvSpPr/>
            <p:nvPr/>
          </p:nvSpPr>
          <p:spPr>
            <a:xfrm>
              <a:off x="7211872" y="2320947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F8D2C07D-A8D9-36C0-44B5-4098177028CC}"/>
                </a:ext>
              </a:extLst>
            </p:cNvPr>
            <p:cNvSpPr/>
            <p:nvPr/>
          </p:nvSpPr>
          <p:spPr>
            <a:xfrm>
              <a:off x="7589233" y="2320947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AF0493EB-9D3D-0872-41E1-53BACEE4DE5A}"/>
                </a:ext>
              </a:extLst>
            </p:cNvPr>
            <p:cNvSpPr/>
            <p:nvPr/>
          </p:nvSpPr>
          <p:spPr>
            <a:xfrm>
              <a:off x="7966594" y="2320947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0E25DD7E-EE10-3B4B-FD08-127CBB9DB33D}"/>
                </a:ext>
              </a:extLst>
            </p:cNvPr>
            <p:cNvSpPr/>
            <p:nvPr/>
          </p:nvSpPr>
          <p:spPr>
            <a:xfrm>
              <a:off x="8338434" y="2321347"/>
              <a:ext cx="377361" cy="334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7" name="Subtitle 2">
            <a:extLst>
              <a:ext uri="{FF2B5EF4-FFF2-40B4-BE49-F238E27FC236}">
                <a16:creationId xmlns:a16="http://schemas.microsoft.com/office/drawing/2014/main" id="{4F82205D-C8A9-B374-2C67-0E0D73B6DA4C}"/>
              </a:ext>
            </a:extLst>
          </p:cNvPr>
          <p:cNvSpPr txBox="1">
            <a:spLocks/>
          </p:cNvSpPr>
          <p:nvPr/>
        </p:nvSpPr>
        <p:spPr>
          <a:xfrm>
            <a:off x="91297" y="6332572"/>
            <a:ext cx="5923743" cy="27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Neural Message Passing for </a:t>
            </a:r>
            <a:r>
              <a:rPr lang="en-US" sz="1600" dirty="0" err="1"/>
              <a:t>Quantunm</a:t>
            </a:r>
            <a:r>
              <a:rPr lang="en-US" sz="1600" dirty="0"/>
              <a:t> Chemistry: </a:t>
            </a:r>
            <a:r>
              <a:rPr lang="en-US" sz="1600" dirty="0">
                <a:hlinkClick r:id="rId2"/>
              </a:rPr>
              <a:t>https://arxiv.org/pdf/1704.01212v2</a:t>
            </a:r>
            <a:endParaRPr lang="en-US" sz="1600" dirty="0"/>
          </a:p>
          <a:p>
            <a:pPr algn="l"/>
            <a:endParaRPr lang="en-US" sz="1600" dirty="0"/>
          </a:p>
        </p:txBody>
      </p: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37EC9B78-63D8-2380-1907-83659A3170C1}"/>
              </a:ext>
            </a:extLst>
          </p:cNvPr>
          <p:cNvGrpSpPr/>
          <p:nvPr/>
        </p:nvGrpSpPr>
        <p:grpSpPr>
          <a:xfrm>
            <a:off x="6182314" y="719762"/>
            <a:ext cx="1956354" cy="464536"/>
            <a:chOff x="6182314" y="719762"/>
            <a:chExt cx="1956354" cy="464536"/>
          </a:xfrm>
        </p:grpSpPr>
        <p:sp>
          <p:nvSpPr>
            <p:cNvPr id="1118" name="Left Brace 1117">
              <a:extLst>
                <a:ext uri="{FF2B5EF4-FFF2-40B4-BE49-F238E27FC236}">
                  <a16:creationId xmlns:a16="http://schemas.microsoft.com/office/drawing/2014/main" id="{356A9520-7BF9-E971-1646-2D3CA90D9C67}"/>
                </a:ext>
              </a:extLst>
            </p:cNvPr>
            <p:cNvSpPr/>
            <p:nvPr/>
          </p:nvSpPr>
          <p:spPr>
            <a:xfrm rot="5400000">
              <a:off x="7067702" y="113333"/>
              <a:ext cx="185577" cy="195635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Subtitle 2">
              <a:extLst>
                <a:ext uri="{FF2B5EF4-FFF2-40B4-BE49-F238E27FC236}">
                  <a16:creationId xmlns:a16="http://schemas.microsoft.com/office/drawing/2014/main" id="{407E9757-0FD3-59FF-6F71-08E591C86D4F}"/>
                </a:ext>
              </a:extLst>
            </p:cNvPr>
            <p:cNvSpPr txBox="1">
              <a:spLocks/>
            </p:cNvSpPr>
            <p:nvPr/>
          </p:nvSpPr>
          <p:spPr>
            <a:xfrm>
              <a:off x="6342078" y="719762"/>
              <a:ext cx="1636824" cy="2789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Vocab size</a:t>
              </a:r>
            </a:p>
          </p:txBody>
        </p:sp>
      </p:grpSp>
      <p:sp>
        <p:nvSpPr>
          <p:cNvPr id="1120" name="Arrow: Right 1119">
            <a:extLst>
              <a:ext uri="{FF2B5EF4-FFF2-40B4-BE49-F238E27FC236}">
                <a16:creationId xmlns:a16="http://schemas.microsoft.com/office/drawing/2014/main" id="{A351169B-2D93-AF22-B0F9-832D30474386}"/>
              </a:ext>
            </a:extLst>
          </p:cNvPr>
          <p:cNvSpPr/>
          <p:nvPr/>
        </p:nvSpPr>
        <p:spPr>
          <a:xfrm>
            <a:off x="8506736" y="1821602"/>
            <a:ext cx="602157" cy="2789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0" name="Group 1169">
            <a:extLst>
              <a:ext uri="{FF2B5EF4-FFF2-40B4-BE49-F238E27FC236}">
                <a16:creationId xmlns:a16="http://schemas.microsoft.com/office/drawing/2014/main" id="{8A214E5C-9B4F-7FC7-11A3-12C182C8A260}"/>
              </a:ext>
            </a:extLst>
          </p:cNvPr>
          <p:cNvGrpSpPr/>
          <p:nvPr/>
        </p:nvGrpSpPr>
        <p:grpSpPr>
          <a:xfrm>
            <a:off x="9194007" y="1265957"/>
            <a:ext cx="2503471" cy="352573"/>
            <a:chOff x="5992509" y="1208911"/>
            <a:chExt cx="2723286" cy="409791"/>
          </a:xfrm>
        </p:grpSpPr>
        <p:sp>
          <p:nvSpPr>
            <p:cNvPr id="1171" name="Subtitle 2">
              <a:extLst>
                <a:ext uri="{FF2B5EF4-FFF2-40B4-BE49-F238E27FC236}">
                  <a16:creationId xmlns:a16="http://schemas.microsoft.com/office/drawing/2014/main" id="{DF7C6C1B-D574-5B8F-DDAF-FAEAC345F1DC}"/>
                </a:ext>
              </a:extLst>
            </p:cNvPr>
            <p:cNvSpPr txBox="1">
              <a:spLocks/>
            </p:cNvSpPr>
            <p:nvPr/>
          </p:nvSpPr>
          <p:spPr>
            <a:xfrm>
              <a:off x="5992509" y="1208911"/>
              <a:ext cx="377361" cy="409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</a:t>
              </a:r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3CA195F1-43F9-4262-C374-E7F4A987A8A9}"/>
                </a:ext>
              </a:extLst>
            </p:cNvPr>
            <p:cNvSpPr/>
            <p:nvPr/>
          </p:nvSpPr>
          <p:spPr>
            <a:xfrm>
              <a:off x="6457150" y="1211570"/>
              <a:ext cx="377361" cy="3346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163BDD33-3559-35BE-39DF-27E6440C77CD}"/>
                </a:ext>
              </a:extLst>
            </p:cNvPr>
            <p:cNvSpPr/>
            <p:nvPr/>
          </p:nvSpPr>
          <p:spPr>
            <a:xfrm>
              <a:off x="6834511" y="1211570"/>
              <a:ext cx="377361" cy="334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8EC25EBF-1B09-12FE-E2C4-A99A10A6E133}"/>
                </a:ext>
              </a:extLst>
            </p:cNvPr>
            <p:cNvSpPr/>
            <p:nvPr/>
          </p:nvSpPr>
          <p:spPr>
            <a:xfrm>
              <a:off x="7211872" y="1211570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5BC5E881-43DE-D759-3AF7-E8B9EE0E9B14}"/>
                </a:ext>
              </a:extLst>
            </p:cNvPr>
            <p:cNvSpPr/>
            <p:nvPr/>
          </p:nvSpPr>
          <p:spPr>
            <a:xfrm>
              <a:off x="7589233" y="1211570"/>
              <a:ext cx="377361" cy="3346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0CA7587F-CFB8-C26B-05B3-B416E1210769}"/>
                </a:ext>
              </a:extLst>
            </p:cNvPr>
            <p:cNvSpPr/>
            <p:nvPr/>
          </p:nvSpPr>
          <p:spPr>
            <a:xfrm>
              <a:off x="7966594" y="1211570"/>
              <a:ext cx="377361" cy="334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2519AA7F-E164-85E5-0DDA-56A7A3251DA5}"/>
                </a:ext>
              </a:extLst>
            </p:cNvPr>
            <p:cNvSpPr/>
            <p:nvPr/>
          </p:nvSpPr>
          <p:spPr>
            <a:xfrm>
              <a:off x="8338434" y="1211970"/>
              <a:ext cx="377361" cy="3346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A096EA30-B80A-619D-D4D0-A44A179A70BA}"/>
              </a:ext>
            </a:extLst>
          </p:cNvPr>
          <p:cNvGrpSpPr/>
          <p:nvPr/>
        </p:nvGrpSpPr>
        <p:grpSpPr>
          <a:xfrm>
            <a:off x="9194007" y="1812422"/>
            <a:ext cx="2503471" cy="352573"/>
            <a:chOff x="5992509" y="1755376"/>
            <a:chExt cx="2723286" cy="409791"/>
          </a:xfrm>
        </p:grpSpPr>
        <p:sp>
          <p:nvSpPr>
            <p:cNvPr id="1179" name="Subtitle 2">
              <a:extLst>
                <a:ext uri="{FF2B5EF4-FFF2-40B4-BE49-F238E27FC236}">
                  <a16:creationId xmlns:a16="http://schemas.microsoft.com/office/drawing/2014/main" id="{6EDED303-F95E-281A-6640-CB9C637E03FC}"/>
                </a:ext>
              </a:extLst>
            </p:cNvPr>
            <p:cNvSpPr txBox="1">
              <a:spLocks/>
            </p:cNvSpPr>
            <p:nvPr/>
          </p:nvSpPr>
          <p:spPr>
            <a:xfrm>
              <a:off x="5992509" y="1755376"/>
              <a:ext cx="377361" cy="409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O</a:t>
              </a:r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52155260-0DDE-10A3-9148-8D2F4326A1D5}"/>
                </a:ext>
              </a:extLst>
            </p:cNvPr>
            <p:cNvSpPr/>
            <p:nvPr/>
          </p:nvSpPr>
          <p:spPr>
            <a:xfrm>
              <a:off x="6457150" y="17580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FEFF2C91-5B5C-D236-D7DA-12C031D2444B}"/>
                </a:ext>
              </a:extLst>
            </p:cNvPr>
            <p:cNvSpPr/>
            <p:nvPr/>
          </p:nvSpPr>
          <p:spPr>
            <a:xfrm>
              <a:off x="6834511" y="1758035"/>
              <a:ext cx="377361" cy="334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A68E1634-500B-25FD-5CFC-3E3E3E2B5465}"/>
                </a:ext>
              </a:extLst>
            </p:cNvPr>
            <p:cNvSpPr/>
            <p:nvPr/>
          </p:nvSpPr>
          <p:spPr>
            <a:xfrm>
              <a:off x="7211872" y="1758035"/>
              <a:ext cx="377361" cy="3346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638D65BB-0787-92B5-877B-EAB80359A723}"/>
                </a:ext>
              </a:extLst>
            </p:cNvPr>
            <p:cNvSpPr/>
            <p:nvPr/>
          </p:nvSpPr>
          <p:spPr>
            <a:xfrm>
              <a:off x="7589233" y="1758035"/>
              <a:ext cx="377361" cy="3346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B1A36B27-EECC-53E1-0E99-8D5C7378176A}"/>
                </a:ext>
              </a:extLst>
            </p:cNvPr>
            <p:cNvSpPr/>
            <p:nvPr/>
          </p:nvSpPr>
          <p:spPr>
            <a:xfrm>
              <a:off x="7966594" y="1758035"/>
              <a:ext cx="377361" cy="3346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8B0CB526-6E68-50BF-4A20-5D22FC9C65E5}"/>
                </a:ext>
              </a:extLst>
            </p:cNvPr>
            <p:cNvSpPr/>
            <p:nvPr/>
          </p:nvSpPr>
          <p:spPr>
            <a:xfrm>
              <a:off x="8338434" y="1758435"/>
              <a:ext cx="377361" cy="334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6" name="Group 1185">
            <a:extLst>
              <a:ext uri="{FF2B5EF4-FFF2-40B4-BE49-F238E27FC236}">
                <a16:creationId xmlns:a16="http://schemas.microsoft.com/office/drawing/2014/main" id="{0A75A09A-DCAD-A5DF-DB7C-009205BF1E6F}"/>
              </a:ext>
            </a:extLst>
          </p:cNvPr>
          <p:cNvGrpSpPr/>
          <p:nvPr/>
        </p:nvGrpSpPr>
        <p:grpSpPr>
          <a:xfrm>
            <a:off x="9094062" y="2375334"/>
            <a:ext cx="2595350" cy="352573"/>
            <a:chOff x="5892563" y="2318288"/>
            <a:chExt cx="2823232" cy="409791"/>
          </a:xfrm>
        </p:grpSpPr>
        <p:sp>
          <p:nvSpPr>
            <p:cNvPr id="1187" name="Subtitle 2">
              <a:extLst>
                <a:ext uri="{FF2B5EF4-FFF2-40B4-BE49-F238E27FC236}">
                  <a16:creationId xmlns:a16="http://schemas.microsoft.com/office/drawing/2014/main" id="{AE2D1E1A-7682-90A4-38C6-24C55FE8D1AB}"/>
                </a:ext>
              </a:extLst>
            </p:cNvPr>
            <p:cNvSpPr txBox="1">
              <a:spLocks/>
            </p:cNvSpPr>
            <p:nvPr/>
          </p:nvSpPr>
          <p:spPr>
            <a:xfrm>
              <a:off x="5892563" y="2318288"/>
              <a:ext cx="477307" cy="409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Xe</a:t>
              </a:r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E5AFFEE2-C3E3-BE0A-084C-5283B440050E}"/>
                </a:ext>
              </a:extLst>
            </p:cNvPr>
            <p:cNvSpPr/>
            <p:nvPr/>
          </p:nvSpPr>
          <p:spPr>
            <a:xfrm>
              <a:off x="6457150" y="2320947"/>
              <a:ext cx="377361" cy="3346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44A55042-01BF-5FB7-DA0F-463E858D4315}"/>
                </a:ext>
              </a:extLst>
            </p:cNvPr>
            <p:cNvSpPr/>
            <p:nvPr/>
          </p:nvSpPr>
          <p:spPr>
            <a:xfrm>
              <a:off x="6834511" y="2320947"/>
              <a:ext cx="377361" cy="33461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A344A14C-DD5E-495C-B6A1-E056B51B54A3}"/>
                </a:ext>
              </a:extLst>
            </p:cNvPr>
            <p:cNvSpPr/>
            <p:nvPr/>
          </p:nvSpPr>
          <p:spPr>
            <a:xfrm>
              <a:off x="7211872" y="2320947"/>
              <a:ext cx="377361" cy="3346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9619E781-00CA-A0C4-5087-0F5DC4DC40FF}"/>
                </a:ext>
              </a:extLst>
            </p:cNvPr>
            <p:cNvSpPr/>
            <p:nvPr/>
          </p:nvSpPr>
          <p:spPr>
            <a:xfrm>
              <a:off x="7589233" y="2320947"/>
              <a:ext cx="377361" cy="33461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90A06A7D-7E8C-F59B-0A13-8DA525F8B2CA}"/>
                </a:ext>
              </a:extLst>
            </p:cNvPr>
            <p:cNvSpPr/>
            <p:nvPr/>
          </p:nvSpPr>
          <p:spPr>
            <a:xfrm>
              <a:off x="7966594" y="2320947"/>
              <a:ext cx="377361" cy="33461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95103E8E-CAEE-3E34-6BBA-9EE81CFAE5F6}"/>
                </a:ext>
              </a:extLst>
            </p:cNvPr>
            <p:cNvSpPr/>
            <p:nvPr/>
          </p:nvSpPr>
          <p:spPr>
            <a:xfrm>
              <a:off x="8338434" y="2321347"/>
              <a:ext cx="377361" cy="334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EE4731FF-3143-7FE2-F3C9-6A29A07EA18D}"/>
              </a:ext>
            </a:extLst>
          </p:cNvPr>
          <p:cNvGrpSpPr/>
          <p:nvPr/>
        </p:nvGrpSpPr>
        <p:grpSpPr>
          <a:xfrm>
            <a:off x="9662823" y="670247"/>
            <a:ext cx="1956354" cy="464536"/>
            <a:chOff x="6182314" y="719762"/>
            <a:chExt cx="1956354" cy="464536"/>
          </a:xfrm>
        </p:grpSpPr>
        <p:sp>
          <p:nvSpPr>
            <p:cNvPr id="1195" name="Left Brace 1194">
              <a:extLst>
                <a:ext uri="{FF2B5EF4-FFF2-40B4-BE49-F238E27FC236}">
                  <a16:creationId xmlns:a16="http://schemas.microsoft.com/office/drawing/2014/main" id="{36B81856-A9A4-7E8D-48E0-F90349770DAE}"/>
                </a:ext>
              </a:extLst>
            </p:cNvPr>
            <p:cNvSpPr/>
            <p:nvPr/>
          </p:nvSpPr>
          <p:spPr>
            <a:xfrm rot="5400000">
              <a:off x="7067702" y="113333"/>
              <a:ext cx="185577" cy="195635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Subtitle 2">
              <a:extLst>
                <a:ext uri="{FF2B5EF4-FFF2-40B4-BE49-F238E27FC236}">
                  <a16:creationId xmlns:a16="http://schemas.microsoft.com/office/drawing/2014/main" id="{25D13736-1552-30D8-109E-38D552E83CF3}"/>
                </a:ext>
              </a:extLst>
            </p:cNvPr>
            <p:cNvSpPr txBox="1">
              <a:spLocks/>
            </p:cNvSpPr>
            <p:nvPr/>
          </p:nvSpPr>
          <p:spPr>
            <a:xfrm>
              <a:off x="6342078" y="719762"/>
              <a:ext cx="1636824" cy="2789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D</a:t>
              </a:r>
            </a:p>
          </p:txBody>
        </p:sp>
      </p:grpSp>
      <p:sp>
        <p:nvSpPr>
          <p:cNvPr id="1197" name="Subtitle 2">
            <a:extLst>
              <a:ext uri="{FF2B5EF4-FFF2-40B4-BE49-F238E27FC236}">
                <a16:creationId xmlns:a16="http://schemas.microsoft.com/office/drawing/2014/main" id="{2A0D64C7-A5DB-7790-6C7B-9D63E45926BE}"/>
              </a:ext>
            </a:extLst>
          </p:cNvPr>
          <p:cNvSpPr txBox="1">
            <a:spLocks/>
          </p:cNvSpPr>
          <p:nvPr/>
        </p:nvSpPr>
        <p:spPr>
          <a:xfrm>
            <a:off x="7331958" y="352400"/>
            <a:ext cx="3158066" cy="340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Distributed Vector Representations</a:t>
            </a:r>
          </a:p>
        </p:txBody>
      </p:sp>
      <p:cxnSp>
        <p:nvCxnSpPr>
          <p:cNvPr id="1198" name="Straight Arrow Connector 1197">
            <a:extLst>
              <a:ext uri="{FF2B5EF4-FFF2-40B4-BE49-F238E27FC236}">
                <a16:creationId xmlns:a16="http://schemas.microsoft.com/office/drawing/2014/main" id="{56E70E77-084A-F36E-E76C-045BA01E04C1}"/>
              </a:ext>
            </a:extLst>
          </p:cNvPr>
          <p:cNvCxnSpPr>
            <a:cxnSpLocks/>
          </p:cNvCxnSpPr>
          <p:nvPr/>
        </p:nvCxnSpPr>
        <p:spPr>
          <a:xfrm>
            <a:off x="8593267" y="4222768"/>
            <a:ext cx="530912" cy="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6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BB1965A-74DB-306C-55E9-8560375A0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DD88C3B-91BD-D538-94C1-265B021BA01F}"/>
              </a:ext>
            </a:extLst>
          </p:cNvPr>
          <p:cNvSpPr txBox="1">
            <a:spLocks/>
          </p:cNvSpPr>
          <p:nvPr/>
        </p:nvSpPr>
        <p:spPr>
          <a:xfrm>
            <a:off x="581946" y="336569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/>
              <a:t>Application of ML in molecular design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EDA39D8-E9F5-FB5B-9A5B-2781EB168629}"/>
              </a:ext>
            </a:extLst>
          </p:cNvPr>
          <p:cNvSpPr txBox="1">
            <a:spLocks/>
          </p:cNvSpPr>
          <p:nvPr/>
        </p:nvSpPr>
        <p:spPr>
          <a:xfrm>
            <a:off x="9293693" y="3651296"/>
            <a:ext cx="892900" cy="402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6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A38F8-BBCA-8432-8ACF-2B4AE45C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2361836-133A-7846-27AF-C69CB0DF1E7E}"/>
              </a:ext>
            </a:extLst>
          </p:cNvPr>
          <p:cNvSpPr txBox="1">
            <a:spLocks/>
          </p:cNvSpPr>
          <p:nvPr/>
        </p:nvSpPr>
        <p:spPr>
          <a:xfrm>
            <a:off x="974596" y="2456654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 err="1"/>
              <a:t>GraphINVENT</a:t>
            </a:r>
            <a:endParaRPr lang="en-US" sz="6600" b="1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F49351E-65A7-4747-8820-F6A0AFBB0B49}"/>
              </a:ext>
            </a:extLst>
          </p:cNvPr>
          <p:cNvSpPr txBox="1">
            <a:spLocks/>
          </p:cNvSpPr>
          <p:nvPr/>
        </p:nvSpPr>
        <p:spPr>
          <a:xfrm>
            <a:off x="852881" y="873387"/>
            <a:ext cx="1407720" cy="210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900" b="1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F328D-F898-777B-20B5-037AB658E335}"/>
              </a:ext>
            </a:extLst>
          </p:cNvPr>
          <p:cNvSpPr txBox="1"/>
          <p:nvPr/>
        </p:nvSpPr>
        <p:spPr>
          <a:xfrm>
            <a:off x="1049866" y="3369733"/>
            <a:ext cx="8602133" cy="117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hlinkClick r:id="rId2"/>
              </a:rPr>
              <a:t>https://github.com/MolecularAI/GraphINVENT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>
                <a:hlinkClick r:id="rId3"/>
              </a:rPr>
              <a:t>https://chemrxiv.org/engage/chemrxiv/article-details/60c74f19ee301c084fc7a627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>
                <a:hlinkClick r:id="rId4"/>
              </a:rPr>
              <a:t>https://www.youtube.com/watch?v=fzSL7MWfXtQ&amp;t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509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B4ECA-E160-37BB-F857-42B5F299D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0D4921F-ECA3-2476-CD8A-59A828CDA00D}"/>
              </a:ext>
            </a:extLst>
          </p:cNvPr>
          <p:cNvSpPr txBox="1">
            <a:spLocks/>
          </p:cNvSpPr>
          <p:nvPr/>
        </p:nvSpPr>
        <p:spPr>
          <a:xfrm>
            <a:off x="433254" y="229923"/>
            <a:ext cx="10486239" cy="104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err="1"/>
              <a:t>GraphINVENT</a:t>
            </a:r>
            <a:r>
              <a:rPr lang="en-US" sz="3000" dirty="0"/>
              <a:t> -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189DEA-252C-AE85-701C-35CD87F8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787" y="647189"/>
            <a:ext cx="6779816" cy="391117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BE473C22-1A70-C6A4-1D4F-9E73B8EFDF71}"/>
              </a:ext>
            </a:extLst>
          </p:cNvPr>
          <p:cNvSpPr txBox="1">
            <a:spLocks/>
          </p:cNvSpPr>
          <p:nvPr/>
        </p:nvSpPr>
        <p:spPr>
          <a:xfrm>
            <a:off x="660932" y="1185396"/>
            <a:ext cx="3775602" cy="289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- Input: </a:t>
            </a:r>
            <a:r>
              <a:rPr lang="en-US" sz="2000" dirty="0"/>
              <a:t>molecular graph</a:t>
            </a:r>
          </a:p>
          <a:p>
            <a:pPr algn="l"/>
            <a:r>
              <a:rPr lang="en-US" sz="2000" dirty="0"/>
              <a:t>+ Node feature matrix X</a:t>
            </a:r>
          </a:p>
          <a:p>
            <a:pPr algn="l"/>
            <a:r>
              <a:rPr lang="en-US" sz="2000" dirty="0"/>
              <a:t>+ Adjacency tensor E </a:t>
            </a:r>
          </a:p>
          <a:p>
            <a:pPr algn="l"/>
            <a:r>
              <a:rPr lang="en-US" sz="2000" dirty="0"/>
              <a:t>- </a:t>
            </a:r>
            <a:r>
              <a:rPr lang="en-US" sz="2000" b="1" dirty="0"/>
              <a:t>Output: </a:t>
            </a:r>
            <a:r>
              <a:rPr lang="en-US" sz="2000" dirty="0"/>
              <a:t>ADP</a:t>
            </a:r>
          </a:p>
          <a:p>
            <a:pPr algn="l"/>
            <a:r>
              <a:rPr lang="en-US" sz="2000" dirty="0"/>
              <a:t>+ Append/Add</a:t>
            </a:r>
          </a:p>
          <a:p>
            <a:pPr algn="l"/>
            <a:r>
              <a:rPr lang="en-US" sz="2000" dirty="0"/>
              <a:t>+ Connect</a:t>
            </a:r>
          </a:p>
          <a:p>
            <a:pPr algn="l"/>
            <a:r>
              <a:rPr lang="en-US" sz="2000" dirty="0"/>
              <a:t>+ Terminate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77350F-0D1B-B0B4-62B2-FD7BDB295F6A}"/>
              </a:ext>
            </a:extLst>
          </p:cNvPr>
          <p:cNvGrpSpPr/>
          <p:nvPr/>
        </p:nvGrpSpPr>
        <p:grpSpPr>
          <a:xfrm>
            <a:off x="8727469" y="4975625"/>
            <a:ext cx="3176134" cy="961587"/>
            <a:chOff x="8636386" y="4975625"/>
            <a:chExt cx="3176134" cy="9615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7551931-30B9-23C9-023D-874515D4F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6386" y="4975625"/>
              <a:ext cx="3176134" cy="54659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B05BD23-4031-ADC7-EF89-4AAD3293F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12948" y="5680574"/>
              <a:ext cx="1811867" cy="25663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BC9730-A214-AB1A-8DF0-7966B4198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184" y="4591960"/>
            <a:ext cx="3612535" cy="1860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F3777-6BDA-4E6B-925E-61BEECDD1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87" y="4661642"/>
            <a:ext cx="4147685" cy="15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2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586</Words>
  <Application>Microsoft Office PowerPoint</Application>
  <PresentationFormat>Widescreen</PresentationFormat>
  <Paragraphs>153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GraphINVENT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 Thanh Thien</dc:creator>
  <cp:lastModifiedBy>Lu Thanh Thien</cp:lastModifiedBy>
  <cp:revision>683</cp:revision>
  <dcterms:created xsi:type="dcterms:W3CDTF">2025-04-07T11:40:09Z</dcterms:created>
  <dcterms:modified xsi:type="dcterms:W3CDTF">2025-04-26T04:14:33Z</dcterms:modified>
</cp:coreProperties>
</file>