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67" r:id="rId4"/>
    <p:sldId id="295" r:id="rId5"/>
    <p:sldId id="300" r:id="rId6"/>
    <p:sldId id="302" r:id="rId7"/>
    <p:sldId id="296" r:id="rId8"/>
    <p:sldId id="303" r:id="rId9"/>
    <p:sldId id="297" r:id="rId10"/>
    <p:sldId id="304" r:id="rId11"/>
    <p:sldId id="305" r:id="rId12"/>
    <p:sldId id="326" r:id="rId13"/>
    <p:sldId id="327" r:id="rId14"/>
    <p:sldId id="306" r:id="rId15"/>
    <p:sldId id="298" r:id="rId16"/>
    <p:sldId id="310" r:id="rId17"/>
    <p:sldId id="313" r:id="rId18"/>
    <p:sldId id="314" r:id="rId19"/>
    <p:sldId id="315" r:id="rId20"/>
    <p:sldId id="316" r:id="rId21"/>
    <p:sldId id="318" r:id="rId22"/>
    <p:sldId id="319" r:id="rId23"/>
    <p:sldId id="320" r:id="rId24"/>
    <p:sldId id="321" r:id="rId25"/>
    <p:sldId id="322" r:id="rId26"/>
    <p:sldId id="323" r:id="rId27"/>
    <p:sldId id="312" r:id="rId28"/>
    <p:sldId id="311" r:id="rId29"/>
    <p:sldId id="299" r:id="rId30"/>
    <p:sldId id="325" r:id="rId31"/>
    <p:sldId id="301" r:id="rId32"/>
    <p:sldId id="261" r:id="rId33"/>
    <p:sldId id="277" r:id="rId34"/>
    <p:sldId id="270" r:id="rId35"/>
    <p:sldId id="276" r:id="rId36"/>
    <p:sldId id="289" r:id="rId37"/>
    <p:sldId id="287" r:id="rId38"/>
    <p:sldId id="279" r:id="rId39"/>
    <p:sldId id="281" r:id="rId40"/>
    <p:sldId id="285" r:id="rId41"/>
    <p:sldId id="269" r:id="rId42"/>
    <p:sldId id="283" r:id="rId43"/>
    <p:sldId id="28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88" autoAdjust="0"/>
    <p:restoredTop sz="94660"/>
  </p:normalViewPr>
  <p:slideViewPr>
    <p:cSldViewPr snapToGrid="0" showGuides="1">
      <p:cViewPr varScale="1">
        <p:scale>
          <a:sx n="72" d="100"/>
          <a:sy n="72" d="100"/>
        </p:scale>
        <p:origin x="558" y="48"/>
      </p:cViewPr>
      <p:guideLst>
        <p:guide orient="horz" pos="2160"/>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23454;&#39564;&#32467;&#26524;&#22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d2v&#23454;&#39564;&#32467;&#26524;&#2227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lda&#23454;&#39564;&#32467;&#26524;&#2227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90310586176728"/>
          <c:y val="5.2581261950286805E-2"/>
          <c:w val="0.81954133858267719"/>
          <c:h val="0.72683902681380885"/>
        </c:manualLayout>
      </c:layout>
      <c:lineChart>
        <c:grouping val="standard"/>
        <c:varyColors val="0"/>
        <c:ser>
          <c:idx val="1"/>
          <c:order val="0"/>
          <c:tx>
            <c:v>douban</c:v>
          </c:tx>
          <c:spPr>
            <a:ln w="28575" cap="rnd">
              <a:solidFill>
                <a:schemeClr val="accent2"/>
              </a:solidFill>
              <a:round/>
            </a:ln>
            <a:effectLst/>
          </c:spPr>
          <c:marker>
            <c:symbol val="x"/>
            <c:size val="5"/>
            <c:spPr>
              <a:solidFill>
                <a:schemeClr val="accent2"/>
              </a:solidFill>
              <a:ln w="9525">
                <a:solidFill>
                  <a:schemeClr val="accent2"/>
                </a:solidFill>
              </a:ln>
              <a:effectLst/>
            </c:spPr>
          </c:marker>
          <c:val>
            <c:numRef>
              <c:f>分词折线图!$A$2:$D$2</c:f>
              <c:numCache>
                <c:formatCode>General</c:formatCode>
                <c:ptCount val="4"/>
                <c:pt idx="0">
                  <c:v>0.9</c:v>
                </c:pt>
                <c:pt idx="1">
                  <c:v>1.3</c:v>
                </c:pt>
                <c:pt idx="2">
                  <c:v>1.5</c:v>
                </c:pt>
                <c:pt idx="3">
                  <c:v>3.8</c:v>
                </c:pt>
              </c:numCache>
            </c:numRef>
          </c:val>
          <c:smooth val="0"/>
          <c:extLst>
            <c:ext xmlns:c16="http://schemas.microsoft.com/office/drawing/2014/chart" uri="{C3380CC4-5D6E-409C-BE32-E72D297353CC}">
              <c16:uniqueId val="{00000000-36DC-4F73-A2AA-10AF64AA743A}"/>
            </c:ext>
          </c:extLst>
        </c:ser>
        <c:ser>
          <c:idx val="2"/>
          <c:order val="1"/>
          <c:tx>
            <c:v>sougo</c:v>
          </c:tx>
          <c:spPr>
            <a:ln w="28575" cap="rnd">
              <a:solidFill>
                <a:schemeClr val="accent6"/>
              </a:solidFill>
              <a:round/>
            </a:ln>
            <a:effectLst/>
          </c:spPr>
          <c:marker>
            <c:symbol val="triangle"/>
            <c:size val="5"/>
            <c:spPr>
              <a:solidFill>
                <a:schemeClr val="accent6"/>
              </a:solidFill>
              <a:ln w="9525">
                <a:solidFill>
                  <a:schemeClr val="accent6"/>
                </a:solidFill>
              </a:ln>
              <a:effectLst/>
            </c:spPr>
          </c:marker>
          <c:val>
            <c:numRef>
              <c:f>分词折线图!$A$3:$D$3</c:f>
              <c:numCache>
                <c:formatCode>General</c:formatCode>
                <c:ptCount val="4"/>
                <c:pt idx="0">
                  <c:v>1.3</c:v>
                </c:pt>
                <c:pt idx="1">
                  <c:v>1.6</c:v>
                </c:pt>
                <c:pt idx="2">
                  <c:v>1.8</c:v>
                </c:pt>
                <c:pt idx="3">
                  <c:v>3.2</c:v>
                </c:pt>
              </c:numCache>
            </c:numRef>
          </c:val>
          <c:smooth val="0"/>
          <c:extLst>
            <c:ext xmlns:c16="http://schemas.microsoft.com/office/drawing/2014/chart" uri="{C3380CC4-5D6E-409C-BE32-E72D297353CC}">
              <c16:uniqueId val="{00000001-36DC-4F73-A2AA-10AF64AA743A}"/>
            </c:ext>
          </c:extLst>
        </c:ser>
        <c:ser>
          <c:idx val="3"/>
          <c:order val="2"/>
          <c:tx>
            <c:v>imdb</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1.8</c:v>
                </c:pt>
                <c:pt idx="1">
                  <c:v>2.2000000000000002</c:v>
                </c:pt>
                <c:pt idx="2">
                  <c:v>2.5</c:v>
                </c:pt>
                <c:pt idx="3">
                  <c:v>4</c:v>
                </c:pt>
              </c:numCache>
            </c:numRef>
          </c:val>
          <c:smooth val="0"/>
          <c:extLst>
            <c:ext xmlns:c16="http://schemas.microsoft.com/office/drawing/2014/chart" uri="{C3380CC4-5D6E-409C-BE32-E72D297353CC}">
              <c16:uniqueId val="{00000002-36DC-4F73-A2AA-10AF64AA743A}"/>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000" b="0"/>
                  <a:t>Spark</a:t>
                </a:r>
                <a:r>
                  <a:rPr lang="zh-CN" sz="1000" b="0"/>
                  <a:t>结点</a:t>
                </a:r>
                <a:r>
                  <a:rPr lang="zh-CN" sz="1000"/>
                  <a:t>数</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17293328958880139"/>
          <c:y val="8.9344860812092544E-2"/>
          <c:w val="0.25968875765529309"/>
          <c:h val="0.20640083708465695"/>
        </c:manualLayout>
      </c:layout>
      <c:overlay val="0"/>
      <c:spPr>
        <a:noFill/>
        <a:ln>
          <a:solidFill>
            <a:schemeClr val="tx1"/>
          </a:solid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28102960140046"/>
          <c:y val="5.2455889365760608E-2"/>
          <c:w val="0.77549156767115013"/>
          <c:h val="0.71260330313291864"/>
        </c:manualLayout>
      </c:layout>
      <c:lineChart>
        <c:grouping val="standard"/>
        <c:varyColors val="0"/>
        <c:ser>
          <c:idx val="3"/>
          <c:order val="0"/>
          <c:tx>
            <c:v>doc2vec</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c:v>
                </c:pt>
                <c:pt idx="1">
                  <c:v>1.7</c:v>
                </c:pt>
                <c:pt idx="2">
                  <c:v>2.1</c:v>
                </c:pt>
                <c:pt idx="3">
                  <c:v>3.3</c:v>
                </c:pt>
              </c:numCache>
            </c:numRef>
          </c:val>
          <c:smooth val="0"/>
          <c:extLst>
            <c:ext xmlns:c16="http://schemas.microsoft.com/office/drawing/2014/chart" uri="{C3380CC4-5D6E-409C-BE32-E72D297353CC}">
              <c16:uniqueId val="{00000000-BA64-454A-BDD7-6DD991E932C1}"/>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5979128132769452"/>
          <c:y val="8.45418464322861E-2"/>
          <c:w val="0.34279198585510801"/>
          <c:h val="0.1826598928352840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41409217855325"/>
          <c:y val="4.3592830974380568E-2"/>
          <c:w val="0.81180640373748658"/>
          <c:h val="0.70358168874146687"/>
        </c:manualLayout>
      </c:layout>
      <c:lineChart>
        <c:grouping val="standard"/>
        <c:varyColors val="0"/>
        <c:ser>
          <c:idx val="1"/>
          <c:order val="0"/>
          <c:tx>
            <c:v>lda</c:v>
          </c:tx>
          <c:spPr>
            <a:ln w="28575" cap="rnd">
              <a:solidFill>
                <a:srgbClr val="FF0000"/>
              </a:solidFill>
              <a:round/>
            </a:ln>
            <a:effectLst/>
          </c:spPr>
          <c:marker>
            <c:symbol val="x"/>
            <c:size val="5"/>
            <c:spPr>
              <a:solidFill>
                <a:srgbClr val="FF0000"/>
              </a:solidFill>
              <a:ln w="9525">
                <a:solidFill>
                  <a:srgbClr val="FF0000"/>
                </a:solidFill>
              </a:ln>
              <a:effectLst/>
            </c:spPr>
          </c:marker>
          <c:val>
            <c:numRef>
              <c:f>分词折线图!$A$2:$D$2</c:f>
              <c:numCache>
                <c:formatCode>General</c:formatCode>
                <c:ptCount val="4"/>
                <c:pt idx="0">
                  <c:v>1.2</c:v>
                </c:pt>
                <c:pt idx="1">
                  <c:v>1.8</c:v>
                </c:pt>
                <c:pt idx="2">
                  <c:v>2.1</c:v>
                </c:pt>
                <c:pt idx="3">
                  <c:v>3.8</c:v>
                </c:pt>
              </c:numCache>
            </c:numRef>
          </c:val>
          <c:smooth val="0"/>
          <c:extLst>
            <c:ext xmlns:c16="http://schemas.microsoft.com/office/drawing/2014/chart" uri="{C3380CC4-5D6E-409C-BE32-E72D297353CC}">
              <c16:uniqueId val="{00000000-E29B-4B1F-8195-A98F004C60EB}"/>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439219385378143"/>
          <c:y val="8.5903580853483236E-2"/>
          <c:w val="0.31195328122333865"/>
          <c:h val="0.1840266901242249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pic>
        <p:nvPicPr>
          <p:cNvPr id="6" name="Picture 1" descr="D:\学术PPT\logo\院徽-blue.png"/>
          <p:cNvPicPr>
            <a:picLocks noChangeAspect="1" noChangeArrowheads="1"/>
          </p:cNvPicPr>
          <p:nvPr userDrawn="1"/>
        </p:nvPicPr>
        <p:blipFill>
          <a:blip r:embed="rId2"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a:fillRect/>
          </a:stretch>
        </p:blipFill>
        <p:spPr bwMode="auto">
          <a:xfrm>
            <a:off x="10948851" y="135275"/>
            <a:ext cx="1095648" cy="1123886"/>
          </a:xfrm>
          <a:prstGeom prst="rect">
            <a:avLst/>
          </a:prstGeom>
          <a:noFill/>
        </p:spPr>
      </p:pic>
      <p:sp>
        <p:nvSpPr>
          <p:cNvPr id="10" name="矩形 9"/>
          <p:cNvSpPr/>
          <p:nvPr userDrawn="1"/>
        </p:nvSpPr>
        <p:spPr>
          <a:xfrm flipV="1">
            <a:off x="120555" y="796830"/>
            <a:ext cx="1015991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8743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2.bin"/><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679379"/>
            <a:ext cx="12192000" cy="110066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00" y="320986"/>
            <a:ext cx="1894357" cy="1894357"/>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1010889" y="2920441"/>
            <a:ext cx="10170222" cy="646331"/>
          </a:xfrm>
          <a:prstGeom prst="rect">
            <a:avLst/>
          </a:prstGeom>
          <a:noFill/>
        </p:spPr>
        <p:txBody>
          <a:bodyPr wrap="square" rtlCol="0">
            <a:spAutoFit/>
          </a:bodyPr>
          <a:lstStyle/>
          <a:p>
            <a:r>
              <a:rPr lang="zh-CN" altLang="en-US" sz="3600" b="1" dirty="0">
                <a:solidFill>
                  <a:schemeClr val="bg1"/>
                </a:solidFill>
              </a:rPr>
              <a:t>基于大数据平台的中文文本分析系统研究与实现</a:t>
            </a:r>
          </a:p>
        </p:txBody>
      </p:sp>
      <p:sp>
        <p:nvSpPr>
          <p:cNvPr id="12" name="文本框 11"/>
          <p:cNvSpPr txBox="1"/>
          <p:nvPr/>
        </p:nvSpPr>
        <p:spPr>
          <a:xfrm>
            <a:off x="3216275" y="5051626"/>
            <a:ext cx="3118264" cy="400110"/>
          </a:xfrm>
          <a:prstGeom prst="rect">
            <a:avLst/>
          </a:prstGeom>
          <a:noFill/>
        </p:spPr>
        <p:txBody>
          <a:bodyPr wrap="square" rtlCol="0">
            <a:spAutoFit/>
          </a:bodyPr>
          <a:lstStyle/>
          <a:p>
            <a:r>
              <a:rPr lang="zh-CN" altLang="en-US" sz="2000" b="1" dirty="0">
                <a:solidFill>
                  <a:srgbClr val="453D3A"/>
                </a:solidFill>
              </a:rPr>
              <a:t>答辩人：袁佳露</a:t>
            </a:r>
          </a:p>
        </p:txBody>
      </p:sp>
      <p:sp>
        <p:nvSpPr>
          <p:cNvPr id="13" name="文本框 12"/>
          <p:cNvSpPr txBox="1"/>
          <p:nvPr/>
        </p:nvSpPr>
        <p:spPr>
          <a:xfrm>
            <a:off x="6504664" y="5051627"/>
            <a:ext cx="1733095" cy="400110"/>
          </a:xfrm>
          <a:prstGeom prst="rect">
            <a:avLst/>
          </a:prstGeom>
          <a:noFill/>
        </p:spPr>
        <p:txBody>
          <a:bodyPr wrap="square" rtlCol="0">
            <a:spAutoFit/>
          </a:bodyPr>
          <a:lstStyle/>
          <a:p>
            <a:r>
              <a:rPr lang="zh-CN" altLang="en-US" sz="2000" b="1" dirty="0">
                <a:solidFill>
                  <a:srgbClr val="453D3A"/>
                </a:solidFill>
              </a:rPr>
              <a:t>导师：许长桥</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720651"/>
            <a:ext cx="12192000" cy="478627"/>
            <a:chOff x="0" y="3667635"/>
            <a:chExt cx="12192000" cy="767275"/>
          </a:xfrm>
        </p:grpSpPr>
        <p:sp>
          <p:nvSpPr>
            <p:cNvPr id="8" name="矩形 7"/>
            <p:cNvSpPr/>
            <p:nvPr/>
          </p:nvSpPr>
          <p:spPr>
            <a:xfrm>
              <a:off x="0" y="3667635"/>
              <a:ext cx="12192000" cy="76727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3377" y="3743234"/>
              <a:ext cx="11979965" cy="542726"/>
            </a:xfrm>
            <a:prstGeom prst="rect">
              <a:avLst/>
            </a:prstGeom>
            <a:noFill/>
          </p:spPr>
          <p:txBody>
            <a:bodyPr wrap="square" rtlCol="0">
              <a:spAutoFit/>
            </a:bodyPr>
            <a:lstStyle/>
            <a:p>
              <a:r>
                <a:rPr lang="en-US" altLang="zh-CN" sz="1600" dirty="0">
                  <a:solidFill>
                    <a:schemeClr val="bg1"/>
                  </a:solidFill>
                  <a:latin typeface="Kozuka Mincho Pro H" pitchFamily="18" charset="-128"/>
                  <a:ea typeface="Kozuka Mincho Pro H" pitchFamily="18" charset="-128"/>
                </a:rPr>
                <a:t>RESEARCH AND IMPLEMENTATION OF CHINESE TEXT ANALYSIS SYSTEM BASED ON BIG DATA PLATFORM</a:t>
              </a:r>
              <a:endParaRPr lang="zh-CN" altLang="en-US" sz="1600" dirty="0">
                <a:solidFill>
                  <a:schemeClr val="bg1"/>
                </a:solidFill>
                <a:latin typeface="Kozuka Mincho Pro H" pitchFamily="18" charset="-128"/>
                <a:ea typeface="Kozuka Mincho Pro H" pitchFamily="18" charset="-128"/>
                <a:cs typeface="Times New Roman" panose="02020603050405020304" pitchFamily="18" charset="0"/>
              </a:endParaRPr>
            </a:p>
          </p:txBody>
        </p:sp>
      </p:grpSp>
      <p:sp>
        <p:nvSpPr>
          <p:cNvPr id="5" name="Freeform 5"/>
          <p:cNvSpPr>
            <a:spLocks noEditPoints="1"/>
          </p:cNvSpPr>
          <p:nvPr/>
        </p:nvSpPr>
        <p:spPr bwMode="auto">
          <a:xfrm>
            <a:off x="10992924" y="2923416"/>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页脚占位符 1"/>
          <p:cNvSpPr txBox="1">
            <a:spLocks/>
          </p:cNvSpPr>
          <p:nvPr/>
        </p:nvSpPr>
        <p:spPr>
          <a:xfrm>
            <a:off x="3799371" y="6090745"/>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nodeType="withEffect">
                                  <p:stCondLst>
                                    <p:cond delay="4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6" presetClass="emph" presetSubtype="0" autoRev="1" fill="hold" nodeType="withEffect">
                                  <p:stCondLst>
                                    <p:cond delay="800"/>
                                  </p:stCondLst>
                                  <p:childTnLst>
                                    <p:animScale>
                                      <p:cBhvr>
                                        <p:cTn id="14" dur="250" fill="hold"/>
                                        <p:tgtEl>
                                          <p:spTgt spid="6"/>
                                        </p:tgtEl>
                                      </p:cBhvr>
                                      <p:by x="115000" y="115000"/>
                                    </p:animScale>
                                  </p:childTnLst>
                                </p:cTn>
                              </p:par>
                              <p:par>
                                <p:cTn id="15" presetID="22" presetClass="entr" presetSubtype="8" fill="hold" grpId="0" nodeType="withEffect">
                                  <p:stCondLst>
                                    <p:cond delay="120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42" presetClass="entr" presetSubtype="0" fill="hold" grpId="0" nodeType="withEffect">
                                  <p:stCondLst>
                                    <p:cond delay="12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16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5" grpId="0" animBg="1"/>
      <p:bldP spid="1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pic>
        <p:nvPicPr>
          <p:cNvPr id="2" name="图片 1"/>
          <p:cNvPicPr>
            <a:picLocks noChangeAspect="1"/>
          </p:cNvPicPr>
          <p:nvPr/>
        </p:nvPicPr>
        <p:blipFill>
          <a:blip r:embed="rId2"/>
          <a:stretch>
            <a:fillRect/>
          </a:stretch>
        </p:blipFill>
        <p:spPr>
          <a:xfrm>
            <a:off x="819844" y="1871189"/>
            <a:ext cx="3930885" cy="4716812"/>
          </a:xfrm>
          <a:prstGeom prst="rect">
            <a:avLst/>
          </a:prstGeom>
        </p:spPr>
      </p:pic>
      <p:pic>
        <p:nvPicPr>
          <p:cNvPr id="3" name="图片 2"/>
          <p:cNvPicPr>
            <a:picLocks noChangeAspect="1"/>
          </p:cNvPicPr>
          <p:nvPr/>
        </p:nvPicPr>
        <p:blipFill>
          <a:blip r:embed="rId3"/>
          <a:stretch>
            <a:fillRect/>
          </a:stretch>
        </p:blipFill>
        <p:spPr>
          <a:xfrm>
            <a:off x="5184554" y="2033535"/>
            <a:ext cx="6109734" cy="3439613"/>
          </a:xfrm>
          <a:prstGeom prst="rect">
            <a:avLst/>
          </a:prstGeom>
        </p:spPr>
      </p:pic>
      <p:grpSp>
        <p:nvGrpSpPr>
          <p:cNvPr id="8" name="组合 7"/>
          <p:cNvGrpSpPr/>
          <p:nvPr/>
        </p:nvGrpSpPr>
        <p:grpSpPr>
          <a:xfrm>
            <a:off x="648991" y="1110204"/>
            <a:ext cx="9661201" cy="461665"/>
            <a:chOff x="695325" y="3800392"/>
            <a:chExt cx="9661201" cy="461665"/>
          </a:xfrm>
        </p:grpSpPr>
        <p:sp>
          <p:nvSpPr>
            <p:cNvPr id="9" name="矩形 8"/>
            <p:cNvSpPr/>
            <p:nvPr/>
          </p:nvSpPr>
          <p:spPr>
            <a:xfrm>
              <a:off x="695325" y="3800392"/>
              <a:ext cx="1723549" cy="461665"/>
            </a:xfrm>
            <a:prstGeom prst="rect">
              <a:avLst/>
            </a:prstGeom>
            <a:solidFill>
              <a:schemeClr val="accent1"/>
            </a:solidFill>
          </p:spPr>
          <p:txBody>
            <a:bodyPr wrap="none">
              <a:spAutoFit/>
            </a:bodyPr>
            <a:lstStyle/>
            <a:p>
              <a:r>
                <a:rPr lang="zh-CN" altLang="en-US" sz="2400" b="1" dirty="0">
                  <a:solidFill>
                    <a:schemeClr val="bg1"/>
                  </a:solidFill>
                </a:rPr>
                <a:t>预处理模块</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12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存储模块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4253948" y="2574318"/>
            <a:ext cx="6056244" cy="2936367"/>
          </a:xfrm>
          <a:prstGeom prst="rect">
            <a:avLst/>
          </a:prstGeom>
        </p:spPr>
      </p:pic>
      <p:sp>
        <p:nvSpPr>
          <p:cNvPr id="12" name="矩形 11"/>
          <p:cNvSpPr/>
          <p:nvPr/>
        </p:nvSpPr>
        <p:spPr>
          <a:xfrm>
            <a:off x="688748" y="1823657"/>
            <a:ext cx="3353165"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存储模块采用</a:t>
            </a:r>
            <a:r>
              <a:rPr lang="en-US" altLang="zh-CN" sz="2000" dirty="0">
                <a:latin typeface="+mn-ea"/>
              </a:rPr>
              <a:t>HDFS</a:t>
            </a:r>
            <a:r>
              <a:rPr lang="zh-CN" altLang="en-US" sz="2000" dirty="0">
                <a:latin typeface="+mn-ea"/>
              </a:rPr>
              <a:t>作为底层的文件系统</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爬虫将爬取到的文件元信息保存到数据库</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将切分并且标注好的语料信息保存到文件系统中</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文件系统中的语料作为模型训练的训练集</a:t>
            </a: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8509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分析模块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6122836" y="2033535"/>
            <a:ext cx="4187356" cy="4212075"/>
          </a:xfrm>
          <a:prstGeom prst="rect">
            <a:avLst/>
          </a:prstGeom>
        </p:spPr>
      </p:pic>
      <p:sp>
        <p:nvSpPr>
          <p:cNvPr id="12" name="矩形 11"/>
          <p:cNvSpPr/>
          <p:nvPr/>
        </p:nvSpPr>
        <p:spPr>
          <a:xfrm>
            <a:off x="688748" y="1823657"/>
            <a:ext cx="5407252"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64275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grpSp>
        <p:nvGrpSpPr>
          <p:cNvPr id="9" name="组合 8"/>
          <p:cNvGrpSpPr/>
          <p:nvPr/>
        </p:nvGrpSpPr>
        <p:grpSpPr>
          <a:xfrm>
            <a:off x="675495" y="1043943"/>
            <a:ext cx="9661201" cy="461665"/>
            <a:chOff x="695325" y="3800392"/>
            <a:chExt cx="9661201" cy="461665"/>
          </a:xfrm>
        </p:grpSpPr>
        <p:sp>
          <p:nvSpPr>
            <p:cNvPr id="10" name="矩形 9"/>
            <p:cNvSpPr/>
            <p:nvPr/>
          </p:nvSpPr>
          <p:spPr>
            <a:xfrm>
              <a:off x="695325" y="3800392"/>
              <a:ext cx="6869188" cy="461665"/>
            </a:xfrm>
            <a:prstGeom prst="rect">
              <a:avLst/>
            </a:prstGeom>
            <a:solidFill>
              <a:schemeClr val="accent1"/>
            </a:solidFill>
          </p:spPr>
          <p:txBody>
            <a:bodyPr wrap="none">
              <a:spAutoFit/>
            </a:bodyPr>
            <a:lstStyle/>
            <a:p>
              <a:r>
                <a:rPr lang="zh-CN" altLang="en-US" sz="2400" b="1" dirty="0">
                  <a:solidFill>
                    <a:schemeClr val="bg1"/>
                  </a:solidFill>
                </a:rPr>
                <a:t>基于</a:t>
              </a:r>
              <a:r>
                <a:rPr lang="en-US" altLang="zh-CN" sz="2400" b="1" dirty="0">
                  <a:solidFill>
                    <a:schemeClr val="bg1"/>
                  </a:solidFill>
                </a:rPr>
                <a:t>word2vec</a:t>
              </a:r>
              <a:r>
                <a:rPr lang="zh-CN" altLang="en-US" sz="2400" b="1" dirty="0">
                  <a:solidFill>
                    <a:schemeClr val="bg1"/>
                  </a:solidFill>
                </a:rPr>
                <a:t>和</a:t>
              </a:r>
              <a:r>
                <a:rPr lang="en-US" altLang="zh-CN" sz="2400" b="1" dirty="0">
                  <a:solidFill>
                    <a:schemeClr val="bg1"/>
                  </a:solidFill>
                </a:rPr>
                <a:t>LDA</a:t>
              </a:r>
              <a:r>
                <a:rPr lang="zh-CN" altLang="en-US" sz="2400" b="1" dirty="0">
                  <a:solidFill>
                    <a:schemeClr val="bg1"/>
                  </a:solidFill>
                </a:rPr>
                <a:t>的文本特征向量表示算法</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4" y="1738666"/>
            <a:ext cx="9661201" cy="825098"/>
          </a:xfrm>
          <a:prstGeom prst="rect">
            <a:avLst/>
          </a:prstGeom>
        </p:spPr>
        <p:txBody>
          <a:bodyPr wrap="square">
            <a:spAutoFit/>
          </a:bodyPr>
          <a:lstStyle/>
          <a:p>
            <a:pPr>
              <a:lnSpc>
                <a:spcPct val="125000"/>
              </a:lnSpc>
            </a:pPr>
            <a:r>
              <a:rPr lang="en-US" altLang="zh-CN" sz="2000" dirty="0">
                <a:latin typeface="+mn-ea"/>
              </a:rPr>
              <a:t>      </a:t>
            </a:r>
            <a:r>
              <a:rPr lang="zh-CN" altLang="zh-CN" sz="2000" dirty="0">
                <a:latin typeface="+mn-ea"/>
              </a:rPr>
              <a:t>本文采用</a:t>
            </a:r>
            <a:r>
              <a:rPr lang="en-US" altLang="zh-CN" sz="2000" dirty="0">
                <a:latin typeface="+mn-ea"/>
              </a:rPr>
              <a:t>word2vec</a:t>
            </a:r>
            <a:r>
              <a:rPr lang="zh-CN" altLang="zh-CN" sz="2000" dirty="0">
                <a:latin typeface="+mn-ea"/>
              </a:rPr>
              <a:t>和</a:t>
            </a:r>
            <a:r>
              <a:rPr lang="en-US" altLang="zh-CN" sz="2000" dirty="0" err="1">
                <a:latin typeface="+mn-ea"/>
              </a:rPr>
              <a:t>lda</a:t>
            </a:r>
            <a:r>
              <a:rPr lang="zh-CN" altLang="zh-CN" sz="2000" dirty="0">
                <a:latin typeface="+mn-ea"/>
              </a:rPr>
              <a:t>作为文本表示算法，充分的考虑了文本之间的搭配特征，并用</a:t>
            </a:r>
            <a:r>
              <a:rPr lang="en-US" altLang="zh-CN" sz="2000" dirty="0">
                <a:latin typeface="+mn-ea"/>
              </a:rPr>
              <a:t>doc2vec</a:t>
            </a:r>
            <a:r>
              <a:rPr lang="zh-CN" altLang="zh-CN" sz="2000" dirty="0">
                <a:latin typeface="+mn-ea"/>
              </a:rPr>
              <a:t>算法训练文本获取文本的向量表示，</a:t>
            </a:r>
            <a:endParaRPr lang="zh-CN" altLang="en-US" sz="2000" dirty="0">
              <a:latin typeface="+mn-ea"/>
            </a:endParaRPr>
          </a:p>
        </p:txBody>
      </p:sp>
      <p:pic>
        <p:nvPicPr>
          <p:cNvPr id="14" name="图片 13"/>
          <p:cNvPicPr>
            <a:picLocks noChangeAspect="1"/>
          </p:cNvPicPr>
          <p:nvPr/>
        </p:nvPicPr>
        <p:blipFill>
          <a:blip r:embed="rId2"/>
          <a:stretch>
            <a:fillRect/>
          </a:stretch>
        </p:blipFill>
        <p:spPr>
          <a:xfrm>
            <a:off x="407001" y="3369721"/>
            <a:ext cx="5977319" cy="1729125"/>
          </a:xfrm>
          <a:prstGeom prst="rect">
            <a:avLst/>
          </a:prstGeom>
        </p:spPr>
      </p:pic>
      <p:pic>
        <p:nvPicPr>
          <p:cNvPr id="16" name="图片 15"/>
          <p:cNvPicPr>
            <a:picLocks noChangeAspect="1"/>
          </p:cNvPicPr>
          <p:nvPr/>
        </p:nvPicPr>
        <p:blipFill>
          <a:blip r:embed="rId3"/>
          <a:stretch>
            <a:fillRect/>
          </a:stretch>
        </p:blipFill>
        <p:spPr>
          <a:xfrm>
            <a:off x="6984864" y="3290209"/>
            <a:ext cx="4185752" cy="2291906"/>
          </a:xfrm>
          <a:prstGeom prst="rect">
            <a:avLst/>
          </a:prstGeom>
        </p:spPr>
      </p:pic>
    </p:spTree>
    <p:extLst>
      <p:ext uri="{BB962C8B-B14F-4D97-AF65-F5344CB8AC3E}">
        <p14:creationId xmlns:p14="http://schemas.microsoft.com/office/powerpoint/2010/main" val="12506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mc:AlternateContent xmlns:mc="http://schemas.openxmlformats.org/markup-compatibility/2006">
        <mc:Choice xmlns:a14="http://schemas.microsoft.com/office/drawing/2010/main" Requires="a14">
          <p:sp>
            <p:nvSpPr>
              <p:cNvPr id="6" name="文本框 2"/>
              <p:cNvSpPr txBox="1">
                <a:spLocks noChangeArrowheads="1"/>
              </p:cNvSpPr>
              <p:nvPr/>
            </p:nvSpPr>
            <p:spPr bwMode="auto">
              <a:xfrm>
                <a:off x="1715741" y="997143"/>
                <a:ext cx="7852328" cy="54082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600" kern="100" dirty="0">
                    <a:effectLst/>
                    <a:latin typeface="+mn-ea"/>
                    <a:cs typeface="宋体" panose="02010600030101010101" pitchFamily="2" charset="-122"/>
                  </a:rPr>
                  <a:t>输入</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Corpus //</a:t>
                </a:r>
                <a:r>
                  <a:rPr lang="zh-CN" sz="1600" kern="100" dirty="0">
                    <a:effectLst/>
                    <a:latin typeface="+mn-ea"/>
                    <a:cs typeface="宋体" panose="02010600030101010101" pitchFamily="2" charset="-122"/>
                  </a:rPr>
                  <a:t>表示待处理的语料集合</a:t>
                </a:r>
              </a:p>
              <a:p>
                <a:pPr algn="just">
                  <a:lnSpc>
                    <a:spcPts val="2000"/>
                  </a:lnSpc>
                  <a:spcAft>
                    <a:spcPts val="0"/>
                  </a:spcAft>
                </a:pPr>
                <a:r>
                  <a:rPr lang="en-US" sz="1600" kern="100" dirty="0">
                    <a:effectLst/>
                    <a:latin typeface="+mn-ea"/>
                    <a:cs typeface="宋体" panose="02010600030101010101" pitchFamily="2" charset="-122"/>
                  </a:rPr>
                  <a:t>	Models.d2v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Doc2vec</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LDA</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Dictionary	//</a:t>
                </a:r>
                <a:r>
                  <a:rPr lang="zh-CN" sz="1600" kern="100" dirty="0">
                    <a:effectLst/>
                    <a:latin typeface="+mn-ea"/>
                    <a:cs typeface="宋体" panose="02010600030101010101" pitchFamily="2" charset="-122"/>
                  </a:rPr>
                  <a:t>训练语料库词典</a:t>
                </a:r>
              </a:p>
              <a:p>
                <a:pPr algn="just">
                  <a:lnSpc>
                    <a:spcPts val="2000"/>
                  </a:lnSpc>
                  <a:spcAft>
                    <a:spcPts val="0"/>
                  </a:spcAft>
                </a:pPr>
                <a:r>
                  <a:rPr lang="zh-CN" sz="1600" kern="100" dirty="0">
                    <a:effectLst/>
                    <a:latin typeface="+mn-ea"/>
                    <a:cs typeface="宋体" panose="02010600030101010101" pitchFamily="2" charset="-122"/>
                  </a:rPr>
                  <a:t>输出：</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表示融合后的文本特征向量，既</a:t>
                </a:r>
                <a14:m>
                  <m:oMath xmlns:m="http://schemas.openxmlformats.org/officeDocument/2006/math">
                    <m:acc>
                      <m:accPr>
                        <m:chr m:val="⃗"/>
                        <m:ctrlPr>
                          <a:rPr lang="zh-CN" sz="1600" i="1" kern="100">
                            <a:effectLst/>
                            <a:latin typeface="+mn-ea"/>
                            <a:cs typeface="宋体" panose="02010600030101010101" pitchFamily="2" charset="-122"/>
                          </a:rPr>
                        </m:ctrlPr>
                      </m:accPr>
                      <m:e>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𝑑</m:t>
                            </m:r>
                          </m:e>
                          <m:sub>
                            <m:r>
                              <a:rPr lang="en-US" sz="1600" i="1" kern="100">
                                <a:effectLst/>
                                <a:latin typeface="+mn-ea"/>
                                <a:cs typeface="宋体" panose="02010600030101010101" pitchFamily="2" charset="-122"/>
                              </a:rPr>
                              <m:t>𝑖</m:t>
                            </m:r>
                          </m:sub>
                          <m:sup>
                            <m:r>
                              <a:rPr lang="en-US" sz="1600" i="1" kern="100">
                                <a:effectLst/>
                                <a:latin typeface="+mn-ea"/>
                                <a:cs typeface="宋体" panose="02010600030101010101" pitchFamily="2" charset="-122"/>
                              </a:rPr>
                              <m:t>𝑀</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𝑁</m:t>
                            </m:r>
                          </m:sup>
                        </m:sSubSup>
                      </m:e>
                    </m:acc>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遍历主题模型中的主题</a:t>
                </a: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根据词向量和词</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主题分布计算每个主题的主题向量</a:t>
                </a:r>
              </a:p>
              <a:p>
                <a:pPr algn="just">
                  <a:lnSpc>
                    <a:spcPts val="2000"/>
                  </a:lnSpc>
                  <a:spcAft>
                    <a:spcPts val="0"/>
                  </a:spcAft>
                </a:pPr>
                <a:r>
                  <a:rPr lang="en-US" sz="1600" kern="100" dirty="0">
                    <a:effectLst/>
                    <a:latin typeface="+mn-ea"/>
                    <a:cs typeface="宋体" panose="02010600030101010101" pitchFamily="2" charset="-122"/>
                  </a:rPr>
                  <a:t>2		for </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*models.d2v[Dictionary[</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r>
                  <a:rPr lang="en-US" sz="1600" kern="100" dirty="0" err="1">
                    <a:effectLst/>
                    <a:latin typeface="+mn-ea"/>
                    <a:cs typeface="宋体" panose="02010600030101010101" pitchFamily="2" charset="-122"/>
                  </a:rPr>
                  <a:t>topicVecs.append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5	for sentence in Corpus:	//</a:t>
                </a:r>
                <a:r>
                  <a:rPr lang="zh-CN" sz="1600" kern="100" dirty="0">
                    <a:effectLst/>
                    <a:latin typeface="+mn-ea"/>
                    <a:cs typeface="宋体" panose="02010600030101010101" pitchFamily="2" charset="-122"/>
                  </a:rPr>
                  <a:t>遍历语料的句子</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既评论文本</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根据主题向量和主题</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句子分布计算句子向量</a:t>
                </a:r>
              </a:p>
              <a:p>
                <a:pPr algn="just">
                  <a:lnSpc>
                    <a:spcPts val="2000"/>
                  </a:lnSpc>
                  <a:spcAft>
                    <a:spcPts val="0"/>
                  </a:spcAft>
                </a:pPr>
                <a:r>
                  <a:rPr lang="en-US" sz="1600" kern="100" dirty="0">
                    <a:effectLst/>
                    <a:latin typeface="+mn-ea"/>
                    <a:cs typeface="宋体" panose="02010600030101010101" pitchFamily="2" charset="-122"/>
                  </a:rPr>
                  <a:t>6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[sentence]:</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topicVecs</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将句子的</a:t>
                </a:r>
                <a:r>
                  <a:rPr lang="en-US" sz="1600" kern="100" dirty="0">
                    <a:effectLst/>
                    <a:latin typeface="+mn-ea"/>
                    <a:cs typeface="宋体" panose="02010600030101010101" pitchFamily="2" charset="-122"/>
                  </a:rPr>
                  <a:t>d2v</a:t>
                </a:r>
                <a:r>
                  <a:rPr lang="zh-CN" sz="1600" kern="100" dirty="0">
                    <a:effectLst/>
                    <a:latin typeface="+mn-ea"/>
                    <a:cs typeface="宋体" panose="02010600030101010101" pitchFamily="2" charset="-122"/>
                  </a:rPr>
                  <a:t>表示和</a:t>
                </a:r>
                <a:r>
                  <a:rPr lang="en-US" sz="1600" kern="100" dirty="0" err="1">
                    <a:effectLst/>
                    <a:latin typeface="+mn-ea"/>
                    <a:cs typeface="宋体" panose="02010600030101010101" pitchFamily="2" charset="-122"/>
                  </a:rPr>
                  <a:t>lda</a:t>
                </a:r>
                <a:r>
                  <a:rPr lang="zh-CN" sz="1600" kern="100" dirty="0">
                    <a:effectLst/>
                    <a:latin typeface="+mn-ea"/>
                    <a:cs typeface="宋体" panose="02010600030101010101" pitchFamily="2" charset="-122"/>
                  </a:rPr>
                  <a:t>表示组成新的向量</a:t>
                </a:r>
              </a:p>
              <a:p>
                <a:pPr algn="just">
                  <a:lnSpc>
                    <a:spcPts val="2000"/>
                  </a:lnSpc>
                  <a:spcAft>
                    <a:spcPts val="0"/>
                  </a:spcAft>
                </a:pPr>
                <a:r>
                  <a:rPr lang="en-US" sz="1600" kern="100" dirty="0">
                    <a:effectLst/>
                    <a:latin typeface="+mn-ea"/>
                    <a:cs typeface="宋体" panose="02010600030101010101" pitchFamily="2" charset="-122"/>
                  </a:rPr>
                  <a:t>8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[Models.d2v[sentence],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a:t>
                </a:r>
                <a:r>
                  <a:rPr lang="en-US" sz="1600" kern="100" dirty="0" err="1">
                    <a:effectLst/>
                    <a:latin typeface="+mn-ea"/>
                    <a:cs typeface="宋体" panose="02010600030101010101" pitchFamily="2" charset="-122"/>
                  </a:rPr>
                  <a:t>SentVecs.append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10	return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求得所有语料的融合特征表示向量</a:t>
                </a:r>
              </a:p>
            </p:txBody>
          </p:sp>
        </mc:Choice>
        <mc:Fallback>
          <p:sp>
            <p:nvSpPr>
              <p:cNvPr id="6" name="文本框 2"/>
              <p:cNvSpPr txBox="1">
                <a:spLocks noRot="1" noChangeAspect="1" noMove="1" noResize="1" noEditPoints="1" noAdjustHandles="1" noChangeArrowheads="1" noChangeShapeType="1" noTextEdit="1"/>
              </p:cNvSpPr>
              <p:nvPr/>
            </p:nvSpPr>
            <p:spPr bwMode="auto">
              <a:xfrm>
                <a:off x="1715741" y="997143"/>
                <a:ext cx="7852328" cy="5408295"/>
              </a:xfrm>
              <a:prstGeom prst="rect">
                <a:avLst/>
              </a:prstGeom>
              <a:blipFill>
                <a:blip r:embed="rId2"/>
                <a:stretch>
                  <a:fillRect l="-310" t="-337"/>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19986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pic>
        <p:nvPicPr>
          <p:cNvPr id="2" name="图片 1"/>
          <p:cNvPicPr>
            <a:picLocks noChangeAspect="1"/>
          </p:cNvPicPr>
          <p:nvPr/>
        </p:nvPicPr>
        <p:blipFill>
          <a:blip r:embed="rId2"/>
          <a:stretch>
            <a:fillRect/>
          </a:stretch>
        </p:blipFill>
        <p:spPr>
          <a:xfrm>
            <a:off x="5883964" y="1688733"/>
            <a:ext cx="5380904" cy="2896517"/>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93538" cy="461665"/>
            </a:xfrm>
            <a:prstGeom prst="rect">
              <a:avLst/>
            </a:prstGeom>
            <a:solidFill>
              <a:schemeClr val="accent1"/>
            </a:solidFill>
          </p:spPr>
          <p:txBody>
            <a:bodyPr wrap="none">
              <a:spAutoFit/>
            </a:bodyPr>
            <a:lstStyle/>
            <a:p>
              <a:r>
                <a:rPr lang="zh-CN" altLang="en-US" sz="2400" b="1" dirty="0">
                  <a:solidFill>
                    <a:schemeClr val="bg1"/>
                  </a:solidFill>
                </a:rPr>
                <a:t>针对文本分词处理的并行化实现</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134961"/>
          </a:xfrm>
          <a:prstGeom prst="rect">
            <a:avLst/>
          </a:prstGeom>
        </p:spPr>
        <p:txBody>
          <a:bodyPr wrap="square">
            <a:spAutoFit/>
          </a:bodyPr>
          <a:lstStyle/>
          <a:p>
            <a:pPr>
              <a:lnSpc>
                <a:spcPct val="125000"/>
              </a:lnSpc>
            </a:pPr>
            <a:r>
              <a:rPr lang="zh-CN" altLang="zh-CN" sz="2000" dirty="0">
                <a:latin typeface="+mn-ea"/>
              </a:rPr>
              <a:t>文本分词的并行化过程主要分为以下几步</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将文本从</a:t>
            </a:r>
            <a:r>
              <a:rPr lang="en-US" altLang="zh-CN" sz="2000" dirty="0">
                <a:latin typeface="+mn-ea"/>
              </a:rPr>
              <a:t>HDFS</a:t>
            </a:r>
            <a:r>
              <a:rPr lang="zh-CN" altLang="zh-CN" sz="2000" dirty="0">
                <a:latin typeface="+mn-ea"/>
              </a:rPr>
              <a:t>导入到</a:t>
            </a:r>
            <a:r>
              <a:rPr lang="en-US" altLang="zh-CN" sz="2000" dirty="0">
                <a:latin typeface="+mn-ea"/>
              </a:rPr>
              <a:t>Spark</a:t>
            </a:r>
            <a:r>
              <a:rPr lang="zh-CN" altLang="zh-CN" sz="2000" dirty="0">
                <a:latin typeface="+mn-ea"/>
              </a:rPr>
              <a: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以句子为基本单位将文本转换为</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a:t>
            </a:r>
            <a:r>
              <a:rPr lang="en-US" altLang="zh-CN" sz="2000" dirty="0" err="1">
                <a:latin typeface="+mn-ea"/>
              </a:rPr>
              <a:t>RDDList</a:t>
            </a:r>
            <a:r>
              <a:rPr lang="zh-CN" altLang="zh-CN" sz="2000" dirty="0">
                <a:latin typeface="+mn-ea"/>
              </a:rPr>
              <a:t>使用</a:t>
            </a:r>
            <a:r>
              <a:rPr lang="en-US" altLang="zh-CN" sz="2000" dirty="0">
                <a:latin typeface="+mn-ea"/>
              </a:rPr>
              <a:t>map</a:t>
            </a:r>
            <a:r>
              <a:rPr lang="zh-CN" altLang="zh-CN" sz="2000" dirty="0">
                <a:latin typeface="+mn-ea"/>
              </a:rPr>
              <a:t>方式映射为切分后的</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将切分后的</a:t>
            </a:r>
            <a:r>
              <a:rPr lang="en-US" altLang="zh-CN" sz="2000" dirty="0" err="1">
                <a:latin typeface="+mn-ea"/>
              </a:rPr>
              <a:t>RDDList</a:t>
            </a:r>
            <a:r>
              <a:rPr lang="zh-CN" altLang="zh-CN" sz="2000" dirty="0">
                <a:latin typeface="+mn-ea"/>
              </a:rPr>
              <a:t>通过</a:t>
            </a:r>
            <a:r>
              <a:rPr lang="en-US" altLang="zh-CN" sz="2000" dirty="0">
                <a:latin typeface="+mn-ea"/>
              </a:rPr>
              <a:t>join</a:t>
            </a:r>
            <a:r>
              <a:rPr lang="zh-CN" altLang="zh-CN" sz="2000" dirty="0">
                <a:latin typeface="+mn-ea"/>
              </a:rPr>
              <a:t>合并为一个</a:t>
            </a:r>
            <a:r>
              <a:rPr lang="en-US" altLang="zh-CN" sz="2000" dirty="0">
                <a:latin typeface="+mn-ea"/>
              </a:rPr>
              <a:t>RDD</a:t>
            </a:r>
            <a:endParaRPr lang="zh-CN" altLang="zh-CN" sz="2000" dirty="0">
              <a:latin typeface="+mn-ea"/>
            </a:endParaRPr>
          </a:p>
          <a:p>
            <a:pPr marL="285750" indent="-285750">
              <a:lnSpc>
                <a:spcPct val="125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2392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mc:AlternateContent xmlns:mc="http://schemas.openxmlformats.org/markup-compatibility/2006">
        <mc:Choice xmlns:a14="http://schemas.microsoft.com/office/drawing/2010/main" Requires="a14">
          <p:sp>
            <p:nvSpPr>
              <p:cNvPr id="5" name="文本框 2"/>
              <p:cNvSpPr txBox="1">
                <a:spLocks noChangeArrowheads="1"/>
              </p:cNvSpPr>
              <p:nvPr/>
            </p:nvSpPr>
            <p:spPr bwMode="auto">
              <a:xfrm>
                <a:off x="6036782" y="1836909"/>
                <a:ext cx="5459893" cy="3891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400" kern="100" dirty="0">
                    <a:effectLst/>
                    <a:latin typeface="+mn-ea"/>
                    <a:cs typeface="宋体" panose="02010600030101010101" pitchFamily="2" charset="-122"/>
                  </a:rPr>
                  <a:t>输入</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mn-ea"/>
                            <a:cs typeface="宋体" panose="02010600030101010101" pitchFamily="2" charset="-122"/>
                          </a:rPr>
                        </m:ctrlPr>
                      </m:sSubPr>
                      <m:e>
                        <m:r>
                          <a:rPr lang="en-US" sz="1400" i="1" kern="100">
                            <a:effectLst/>
                            <a:latin typeface="+mn-ea"/>
                            <a:cs typeface="宋体" panose="02010600030101010101" pitchFamily="2" charset="-122"/>
                          </a:rPr>
                          <m:t>𝑤</m:t>
                        </m:r>
                      </m:e>
                      <m:sub>
                        <m:r>
                          <a:rPr lang="en-US" sz="1400" i="1" kern="100">
                            <a:effectLst/>
                            <a:latin typeface="+mn-ea"/>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篇文档的词向量</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未作词频统计</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mn-ea"/>
                        <a:cs typeface="宋体" panose="02010600030101010101" pitchFamily="2" charset="-122"/>
                      </a:rPr>
                      <m:t>α</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mn-ea"/>
                        <a:cs typeface="宋体" panose="02010600030101010101" pitchFamily="2" charset="-122"/>
                      </a:rPr>
                      <m:t>β</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k	</a:t>
                </a:r>
                <a:r>
                  <a:rPr lang="zh-CN" sz="1400" kern="100" dirty="0">
                    <a:effectLst/>
                    <a:latin typeface="+mn-ea"/>
                    <a:cs typeface="宋体" panose="02010600030101010101" pitchFamily="2" charset="-122"/>
                  </a:rPr>
                  <a:t>主题个数</a:t>
                </a:r>
              </a:p>
              <a:p>
                <a:pPr algn="just">
                  <a:lnSpc>
                    <a:spcPts val="2000"/>
                  </a:lnSpc>
                  <a:spcAft>
                    <a:spcPts val="0"/>
                  </a:spcAft>
                </a:pPr>
                <a:r>
                  <a:rPr lang="zh-CN" sz="1400" kern="100" dirty="0">
                    <a:effectLst/>
                    <a:latin typeface="+mn-ea"/>
                    <a:cs typeface="宋体" panose="02010600030101010101" pitchFamily="2" charset="-122"/>
                  </a:rPr>
                  <a:t>全局数据</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mn-ea"/>
                            <a:cs typeface="宋体" panose="02010600030101010101" pitchFamily="2" charset="-122"/>
                          </a:rPr>
                        </m:ctrlPr>
                      </m:sSubSupPr>
                      <m:e>
                        <m:r>
                          <a:rPr lang="en-US" sz="1400" i="1" kern="100">
                            <a:effectLst/>
                            <a:latin typeface="+mn-ea"/>
                            <a:cs typeface="宋体" panose="02010600030101010101" pitchFamily="2" charset="-122"/>
                          </a:rPr>
                          <m:t>𝑛</m:t>
                        </m:r>
                      </m:e>
                      <m:sub>
                        <m:r>
                          <a:rPr lang="en-US" sz="1400" i="1" kern="100">
                            <a:effectLst/>
                            <a:latin typeface="+mn-ea"/>
                            <a:cs typeface="宋体" panose="02010600030101010101" pitchFamily="2" charset="-122"/>
                          </a:rPr>
                          <m:t>𝑚</m:t>
                        </m:r>
                      </m:sub>
                      <m:sup>
                        <m:r>
                          <a:rPr lang="en-US" sz="1400" i="1" kern="100">
                            <a:effectLst/>
                            <a:latin typeface="+mn-ea"/>
                            <a:cs typeface="宋体" panose="02010600030101010101" pitchFamily="2" charset="-122"/>
                          </a:rPr>
                          <m:t>𝑘</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篇文档中第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mn-ea"/>
                            <a:cs typeface="宋体" panose="02010600030101010101" pitchFamily="2" charset="-122"/>
                          </a:rPr>
                        </m:ctrlPr>
                      </m:sSubSupPr>
                      <m:e>
                        <m:r>
                          <a:rPr lang="en-US" sz="1400" i="1" kern="100">
                            <a:effectLst/>
                            <a:latin typeface="+mn-ea"/>
                            <a:cs typeface="宋体" panose="02010600030101010101" pitchFamily="2" charset="-122"/>
                          </a:rPr>
                          <m:t>𝑛</m:t>
                        </m:r>
                      </m:e>
                      <m:sub>
                        <m:r>
                          <a:rPr lang="en-US" sz="1400" i="1" kern="100">
                            <a:effectLst/>
                            <a:latin typeface="+mn-ea"/>
                            <a:cs typeface="宋体" panose="02010600030101010101" pitchFamily="2" charset="-122"/>
                          </a:rPr>
                          <m:t>𝑘</m:t>
                        </m:r>
                      </m:sub>
                      <m:sup>
                        <m:r>
                          <a:rPr lang="en-US" sz="1400" i="1" kern="100">
                            <a:effectLst/>
                            <a:latin typeface="+mn-ea"/>
                            <a:cs typeface="宋体" panose="02010600030101010101" pitchFamily="2" charset="-122"/>
                          </a:rPr>
                          <m:t>𝑡</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a:t>
                </a:r>
                <a:r>
                  <a:rPr lang="en-US" sz="1400" kern="100" dirty="0">
                    <a:effectLst/>
                    <a:latin typeface="+mn-ea"/>
                    <a:cs typeface="宋体" panose="02010600030101010101" pitchFamily="2" charset="-122"/>
                  </a:rPr>
                  <a:t>t</a:t>
                </a:r>
                <a:r>
                  <a:rPr lang="zh-CN" sz="1400" kern="100" dirty="0">
                    <a:effectLst/>
                    <a:latin typeface="+mn-ea"/>
                    <a:cs typeface="宋体" panose="02010600030101010101" pitchFamily="2" charset="-122"/>
                  </a:rPr>
                  <a:t>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mn-ea"/>
                            <a:cs typeface="宋体" panose="02010600030101010101" pitchFamily="2" charset="-122"/>
                          </a:rPr>
                        </m:ctrlPr>
                      </m:sSubPr>
                      <m:e>
                        <m:r>
                          <a:rPr lang="en-US" sz="1400" i="1" kern="100">
                            <a:effectLst/>
                            <a:latin typeface="+mn-ea"/>
                            <a:cs typeface="宋体" panose="02010600030101010101" pitchFamily="2" charset="-122"/>
                          </a:rPr>
                          <m:t>𝑛</m:t>
                        </m:r>
                      </m:e>
                      <m:sub>
                        <m:r>
                          <a:rPr lang="en-US" sz="1400" i="1" kern="100">
                            <a:effectLst/>
                            <a:latin typeface="+mn-ea"/>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mn-ea"/>
                            <a:cs typeface="宋体" panose="02010600030101010101" pitchFamily="2" charset="-122"/>
                          </a:rPr>
                        </m:ctrlPr>
                      </m:sSubPr>
                      <m:e>
                        <m:r>
                          <a:rPr lang="en-US" sz="1400" i="1" kern="100">
                            <a:effectLst/>
                            <a:latin typeface="+mn-ea"/>
                            <a:cs typeface="宋体" panose="02010600030101010101" pitchFamily="2" charset="-122"/>
                          </a:rPr>
                          <m:t>𝑛</m:t>
                        </m:r>
                      </m:e>
                      <m:sub>
                        <m:r>
                          <a:rPr lang="en-US" sz="1400" i="1" kern="100">
                            <a:effectLst/>
                            <a:latin typeface="+mn-ea"/>
                            <a:cs typeface="宋体" panose="02010600030101010101" pitchFamily="2" charset="-122"/>
                          </a:rPr>
                          <m:t>𝑘</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zh-CN" sz="1400" kern="100" dirty="0">
                    <a:effectLst/>
                    <a:latin typeface="+mn-ea"/>
                    <a:cs typeface="宋体" panose="02010600030101010101" pitchFamily="2" charset="-122"/>
                  </a:rPr>
                  <a:t>输出：</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mn-ea"/>
                        <a:cs typeface="宋体" panose="02010600030101010101" pitchFamily="2" charset="-122"/>
                      </a:rPr>
                      <m:t>θ</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文档</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主题分布矩阵</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mn-ea"/>
                        <a:cs typeface="宋体" panose="02010600030101010101" pitchFamily="2" charset="-122"/>
                      </a:rPr>
                      <m:t>α</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主题</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词分布矩阵</a:t>
                </a:r>
              </a:p>
            </p:txBody>
          </p:sp>
        </mc:Choice>
        <mc:Fallback>
          <p:sp>
            <p:nvSpPr>
              <p:cNvPr id="5" name="文本框 2"/>
              <p:cNvSpPr txBox="1">
                <a:spLocks noRot="1" noChangeAspect="1" noMove="1" noResize="1" noEditPoints="1" noAdjustHandles="1" noChangeArrowheads="1" noChangeShapeType="1" noTextEdit="1"/>
              </p:cNvSpPr>
              <p:nvPr/>
            </p:nvSpPr>
            <p:spPr bwMode="auto">
              <a:xfrm>
                <a:off x="6036782" y="1836909"/>
                <a:ext cx="5459893" cy="3891984"/>
              </a:xfrm>
              <a:prstGeom prst="rect">
                <a:avLst/>
              </a:prstGeom>
              <a:blipFill>
                <a:blip r:embed="rId2"/>
                <a:stretch>
                  <a:fillRect l="-223"/>
                </a:stretch>
              </a:blipFill>
              <a:ln w="9525">
                <a:solidFill>
                  <a:srgbClr val="000000"/>
                </a:solidFill>
                <a:miter lim="800000"/>
                <a:headEnd/>
                <a:tailEnd/>
              </a:ln>
            </p:spPr>
            <p:txBody>
              <a:bodyPr/>
              <a:lstStyle/>
              <a:p>
                <a:r>
                  <a:rPr lang="zh-CN" altLang="en-US">
                    <a:noFill/>
                  </a:rPr>
                  <a:t> </a:t>
                </a:r>
              </a:p>
            </p:txBody>
          </p:sp>
        </mc:Fallback>
      </mc:AlternateContent>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063933"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LDA</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09236" y="1836909"/>
            <a:ext cx="5022939" cy="3134961"/>
          </a:xfrm>
          <a:prstGeom prst="rect">
            <a:avLst/>
          </a:prstGeom>
        </p:spPr>
        <p:txBody>
          <a:bodyPr wrap="square">
            <a:spAutoFit/>
          </a:bodyPr>
          <a:lstStyle/>
          <a:p>
            <a:pPr>
              <a:lnSpc>
                <a:spcPct val="125000"/>
              </a:lnSpc>
            </a:pPr>
            <a:r>
              <a:rPr lang="zh-CN" altLang="zh-CN" sz="2000" dirty="0">
                <a:latin typeface="+mn-ea"/>
              </a:rPr>
              <a:t>文本分词的并行化过程主要分为以下几步</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将文本从</a:t>
            </a:r>
            <a:r>
              <a:rPr lang="en-US" altLang="zh-CN" sz="2000" dirty="0">
                <a:latin typeface="+mn-ea"/>
              </a:rPr>
              <a:t>HDFS</a:t>
            </a:r>
            <a:r>
              <a:rPr lang="zh-CN" altLang="zh-CN" sz="2000" dirty="0">
                <a:latin typeface="+mn-ea"/>
              </a:rPr>
              <a:t>导入到</a:t>
            </a:r>
            <a:r>
              <a:rPr lang="en-US" altLang="zh-CN" sz="2000" dirty="0">
                <a:latin typeface="+mn-ea"/>
              </a:rPr>
              <a:t>Spark</a:t>
            </a:r>
            <a:r>
              <a:rPr lang="zh-CN" altLang="zh-CN" sz="2000" dirty="0">
                <a:latin typeface="+mn-ea"/>
              </a:rPr>
              <a: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以句子为基本单位将文本转换为</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a:t>
            </a:r>
            <a:r>
              <a:rPr lang="en-US" altLang="zh-CN" sz="2000" dirty="0" err="1">
                <a:latin typeface="+mn-ea"/>
              </a:rPr>
              <a:t>RDDList</a:t>
            </a:r>
            <a:r>
              <a:rPr lang="zh-CN" altLang="zh-CN" sz="2000" dirty="0">
                <a:latin typeface="+mn-ea"/>
              </a:rPr>
              <a:t>使用</a:t>
            </a:r>
            <a:r>
              <a:rPr lang="en-US" altLang="zh-CN" sz="2000" dirty="0">
                <a:latin typeface="+mn-ea"/>
              </a:rPr>
              <a:t>map</a:t>
            </a:r>
            <a:r>
              <a:rPr lang="zh-CN" altLang="zh-CN" sz="2000" dirty="0">
                <a:latin typeface="+mn-ea"/>
              </a:rPr>
              <a:t>方式映射为切分后的</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将切分后的</a:t>
            </a:r>
            <a:r>
              <a:rPr lang="en-US" altLang="zh-CN" sz="2000" dirty="0" err="1">
                <a:latin typeface="+mn-ea"/>
              </a:rPr>
              <a:t>RDDList</a:t>
            </a:r>
            <a:r>
              <a:rPr lang="zh-CN" altLang="zh-CN" sz="2000" dirty="0">
                <a:latin typeface="+mn-ea"/>
              </a:rPr>
              <a:t>通过</a:t>
            </a:r>
            <a:r>
              <a:rPr lang="en-US" altLang="zh-CN" sz="2000" dirty="0">
                <a:latin typeface="+mn-ea"/>
              </a:rPr>
              <a:t>join</a:t>
            </a:r>
            <a:r>
              <a:rPr lang="zh-CN" altLang="zh-CN" sz="2000" dirty="0">
                <a:latin typeface="+mn-ea"/>
              </a:rPr>
              <a:t>合并为一个</a:t>
            </a:r>
            <a:r>
              <a:rPr lang="en-US" altLang="zh-CN" sz="2000" dirty="0">
                <a:latin typeface="+mn-ea"/>
              </a:rPr>
              <a:t>RDD</a:t>
            </a:r>
            <a:endParaRPr lang="zh-CN" altLang="zh-CN" sz="2000" dirty="0">
              <a:latin typeface="+mn-ea"/>
            </a:endParaRPr>
          </a:p>
          <a:p>
            <a:pPr marL="285750" indent="-285750">
              <a:lnSpc>
                <a:spcPct val="125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220088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mc:AlternateContent xmlns:mc="http://schemas.openxmlformats.org/markup-compatibility/2006">
        <mc:Choice xmlns:a14="http://schemas.microsoft.com/office/drawing/2010/main" Requires="a14">
          <p:sp>
            <p:nvSpPr>
              <p:cNvPr id="6" name="文本框 2"/>
              <p:cNvSpPr txBox="1">
                <a:spLocks noChangeArrowheads="1"/>
              </p:cNvSpPr>
              <p:nvPr/>
            </p:nvSpPr>
            <p:spPr bwMode="auto">
              <a:xfrm>
                <a:off x="674403" y="1753445"/>
                <a:ext cx="10126947" cy="40112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对</a:t>
                </a:r>
                <a14:m>
                  <m:oMath xmlns:m="http://schemas.openxmlformats.org/officeDocument/2006/math">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up>
                        <m:r>
                          <a:rPr lang="en-US" sz="1600" i="1" kern="100">
                            <a:effectLst/>
                            <a:latin typeface="+mn-ea"/>
                            <a:cs typeface="宋体" panose="02010600030101010101" pitchFamily="2" charset="-122"/>
                          </a:rPr>
                          <m:t>𝑘</m:t>
                        </m:r>
                      </m:sup>
                    </m:sSubSup>
                  </m:oMath>
                </a14:m>
                <a:r>
                  <a:rPr lang="zh-CN" sz="1600" kern="100" dirty="0">
                    <a:effectLst/>
                    <a:latin typeface="+mn-ea"/>
                    <a:cs typeface="宋体" panose="02010600030101010101" pitchFamily="2" charset="-122"/>
                  </a:rPr>
                  <a:t>、</a:t>
                </a:r>
                <a14:m>
                  <m:oMath xmlns:m="http://schemas.openxmlformats.org/officeDocument/2006/math">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up>
                        <m:r>
                          <a:rPr lang="en-US" sz="1600" i="1" kern="100">
                            <a:effectLst/>
                            <a:latin typeface="+mn-ea"/>
                            <a:cs typeface="宋体" panose="02010600030101010101" pitchFamily="2" charset="-122"/>
                          </a:rPr>
                          <m:t>𝑡</m:t>
                        </m:r>
                      </m:sup>
                    </m:sSubSup>
                  </m:oMath>
                </a14:m>
                <a:r>
                  <a:rPr lang="zh-CN" sz="1600" kern="100" dirty="0">
                    <a:effectLst/>
                    <a:latin typeface="+mn-ea"/>
                    <a:cs typeface="宋体" panose="02010600030101010101" pitchFamily="2" charset="-122"/>
                  </a:rPr>
                  <a:t>、</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Sub>
                  </m:oMath>
                </a14:m>
                <a:r>
                  <a:rPr lang="zh-CN" sz="1600" kern="100" dirty="0">
                    <a:effectLst/>
                    <a:latin typeface="+mn-ea"/>
                    <a:cs typeface="宋体" panose="02010600030101010101" pitchFamily="2" charset="-122"/>
                  </a:rPr>
                  <a:t>、</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Sub>
                  </m:oMath>
                </a14:m>
                <a:r>
                  <a:rPr lang="zh-CN" sz="1600" kern="100" dirty="0">
                    <a:effectLst/>
                    <a:latin typeface="+mn-ea"/>
                    <a:cs typeface="宋体" panose="02010600030101010101" pitchFamily="2" charset="-122"/>
                  </a:rPr>
                  <a:t>置零</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初始化计数器</a:t>
                </a:r>
              </a:p>
              <a:p>
                <a:pPr algn="just">
                  <a:lnSpc>
                    <a:spcPts val="2000"/>
                  </a:lnSpc>
                  <a:spcAft>
                    <a:spcPts val="0"/>
                  </a:spcAft>
                </a:pPr>
                <a:r>
                  <a:rPr lang="en-US" sz="1600" kern="100" dirty="0">
                    <a:effectLst/>
                    <a:latin typeface="+mn-ea"/>
                    <a:cs typeface="宋体" panose="02010600030101010101" pitchFamily="2" charset="-122"/>
                  </a:rPr>
                  <a:t>2	for all documents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𝑤</m:t>
                        </m:r>
                      </m:e>
                      <m:sub>
                        <m:r>
                          <a:rPr lang="en-US" sz="1600" i="1" kern="100">
                            <a:effectLst/>
                            <a:latin typeface="+mn-ea"/>
                            <a:cs typeface="宋体" panose="02010600030101010101" pitchFamily="2" charset="-122"/>
                          </a:rPr>
                          <m:t>𝑚</m:t>
                        </m:r>
                      </m:sub>
                    </m:sSub>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𝑚</m:t>
                    </m:r>
                    <m:r>
                      <a:rPr lang="en-US" sz="1600" i="1" kern="100">
                        <a:effectLst/>
                        <a:latin typeface="+mn-ea"/>
                        <a:cs typeface="宋体" panose="02010600030101010101" pitchFamily="2" charset="-122"/>
                      </a:rPr>
                      <m:t>∈[1,</m:t>
                    </m:r>
                    <m:r>
                      <a:rPr lang="en-US" sz="1600" i="1" kern="100">
                        <a:effectLst/>
                        <a:latin typeface="+mn-ea"/>
                        <a:cs typeface="宋体" panose="02010600030101010101" pitchFamily="2" charset="-122"/>
                      </a:rPr>
                      <m:t>𝑀</m:t>
                    </m:r>
                    <m:r>
                      <a:rPr lang="en-US" sz="1600" i="1" kern="100">
                        <a:effectLst/>
                        <a:latin typeface="+mn-ea"/>
                        <a:cs typeface="宋体" panose="02010600030101010101" pitchFamily="2" charset="-122"/>
                      </a:rPr>
                      <m:t>])</m:t>
                    </m:r>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for all words n in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𝑤</m:t>
                        </m:r>
                      </m:e>
                      <m:sub>
                        <m:r>
                          <a:rPr lang="en-US" sz="1600" i="1" kern="100">
                            <a:effectLst/>
                            <a:latin typeface="+mn-ea"/>
                            <a:cs typeface="宋体" panose="02010600030101010101" pitchFamily="2" charset="-122"/>
                          </a:rPr>
                          <m:t>𝑚</m:t>
                        </m:r>
                      </m:sub>
                    </m:sSub>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𝑧</m:t>
                        </m:r>
                      </m:e>
                      <m:sub>
                        <m:r>
                          <a:rPr lang="en-US" sz="1600" i="1" kern="100">
                            <a:effectLst/>
                            <a:latin typeface="+mn-ea"/>
                            <a:cs typeface="宋体" panose="02010600030101010101" pitchFamily="2" charset="-122"/>
                          </a:rPr>
                          <m:t>𝑚</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𝑛</m:t>
                        </m:r>
                      </m:sub>
                    </m:sSub>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𝑘</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𝑀𝑢𝑙𝑡</m:t>
                    </m:r>
                    <m:r>
                      <a:rPr lang="en-US" sz="1600" i="1" kern="100">
                        <a:effectLst/>
                        <a:latin typeface="+mn-ea"/>
                        <a:cs typeface="宋体" panose="02010600030101010101" pitchFamily="2" charset="-122"/>
                      </a:rPr>
                      <m:t>(1/</m:t>
                    </m:r>
                    <m:r>
                      <a:rPr lang="en-US" sz="1600" i="1" kern="100">
                        <a:effectLst/>
                        <a:latin typeface="+mn-ea"/>
                        <a:cs typeface="宋体" panose="02010600030101010101" pitchFamily="2" charset="-122"/>
                      </a:rPr>
                      <m:t>𝑘</m:t>
                    </m:r>
                    <m:r>
                      <a:rPr lang="en-US" sz="1600" i="1" kern="100">
                        <a:effectLst/>
                        <a:latin typeface="+mn-ea"/>
                        <a:cs typeface="宋体" panose="02010600030101010101" pitchFamily="2" charset="-122"/>
                      </a:rPr>
                      <m:t>)</m:t>
                    </m:r>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为</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𝑤</m:t>
                        </m:r>
                      </m:e>
                      <m:sub>
                        <m:r>
                          <a:rPr lang="en-US" sz="1600" i="1" kern="100">
                            <a:effectLst/>
                            <a:latin typeface="+mn-ea"/>
                            <a:cs typeface="宋体" panose="02010600030101010101" pitchFamily="2" charset="-122"/>
                          </a:rPr>
                          <m:t>𝑚</m:t>
                        </m:r>
                      </m:sub>
                    </m:sSub>
                  </m:oMath>
                </a14:m>
                <a:r>
                  <a:rPr lang="zh-CN" sz="1600" kern="100" dirty="0">
                    <a:effectLst/>
                    <a:latin typeface="+mn-ea"/>
                    <a:cs typeface="宋体" panose="02010600030101010101" pitchFamily="2" charset="-122"/>
                  </a:rPr>
                  <a:t>中第</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个词选择主题号，</a:t>
                </a:r>
                <a:r>
                  <a:rPr lang="en-US" sz="1600" kern="100" dirty="0" err="1">
                    <a:effectLst/>
                    <a:latin typeface="+mn-ea"/>
                    <a:cs typeface="宋体" panose="02010600030101010101" pitchFamily="2" charset="-122"/>
                  </a:rPr>
                  <a:t>Mult</a:t>
                </a:r>
                <a:r>
                  <a:rPr lang="zh-CN" sz="1600" kern="100" dirty="0">
                    <a:effectLst/>
                    <a:latin typeface="+mn-ea"/>
                    <a:cs typeface="宋体" panose="02010600030101010101" pitchFamily="2" charset="-122"/>
                  </a:rPr>
                  <a:t>是多项式分布</a:t>
                </a:r>
              </a:p>
              <a:p>
                <a:pPr algn="just">
                  <a:lnSpc>
                    <a:spcPts val="2000"/>
                  </a:lnSpc>
                  <a:spcAft>
                    <a:spcPts val="0"/>
                  </a:spcAft>
                </a:pPr>
                <a:r>
                  <a:rPr lang="en-US" sz="1600" kern="100" dirty="0">
                    <a:effectLst/>
                    <a:latin typeface="+mn-ea"/>
                    <a:cs typeface="宋体" panose="02010600030101010101" pitchFamily="2" charset="-122"/>
                  </a:rPr>
                  <a:t>5			</a:t>
                </a:r>
                <a14:m>
                  <m:oMath xmlns:m="http://schemas.openxmlformats.org/officeDocument/2006/math">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up>
                        <m:r>
                          <a:rPr lang="en-US" sz="1600" i="1" kern="100">
                            <a:effectLst/>
                            <a:latin typeface="+mn-ea"/>
                            <a:cs typeface="宋体" panose="02010600030101010101" pitchFamily="2" charset="-122"/>
                          </a:rPr>
                          <m:t>𝑘</m:t>
                        </m:r>
                      </m:sup>
                    </m:sSubSup>
                  </m:oMath>
                </a14:m>
                <a:r>
                  <a:rPr lang="en-US" sz="1600" kern="100" dirty="0">
                    <a:effectLst/>
                    <a:latin typeface="+mn-ea"/>
                    <a:cs typeface="宋体" panose="02010600030101010101" pitchFamily="2" charset="-122"/>
                  </a:rPr>
                  <a:t>+=1	//k=</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𝑧</m:t>
                        </m:r>
                      </m:e>
                      <m:sub>
                        <m:r>
                          <a:rPr lang="en-US" sz="1600" i="1" kern="100">
                            <a:effectLst/>
                            <a:latin typeface="+mn-ea"/>
                            <a:cs typeface="宋体" panose="02010600030101010101" pitchFamily="2" charset="-122"/>
                          </a:rPr>
                          <m:t>𝑚</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𝑛</m:t>
                        </m:r>
                      </m:sub>
                    </m:sSub>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6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Sub>
                  </m:oMath>
                </a14:m>
                <a:r>
                  <a:rPr lang="en-US" sz="1600" kern="100" dirty="0">
                    <a:effectLst/>
                    <a:latin typeface="+mn-ea"/>
                    <a:cs typeface="宋体" panose="02010600030101010101" pitchFamily="2" charset="-122"/>
                  </a:rPr>
                  <a:t>+=1</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14:m>
                  <m:oMath xmlns:m="http://schemas.openxmlformats.org/officeDocument/2006/math">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up>
                        <m:r>
                          <a:rPr lang="en-US" sz="1600" i="1" kern="100">
                            <a:effectLst/>
                            <a:latin typeface="+mn-ea"/>
                            <a:cs typeface="宋体" panose="02010600030101010101" pitchFamily="2" charset="-122"/>
                          </a:rPr>
                          <m:t>𝑡</m:t>
                        </m:r>
                      </m:sup>
                    </m:sSubSup>
                  </m:oMath>
                </a14:m>
                <a:r>
                  <a:rPr lang="en-US" sz="1600" kern="100" dirty="0">
                    <a:effectLst/>
                    <a:latin typeface="+mn-ea"/>
                    <a:cs typeface="宋体" panose="02010600030101010101" pitchFamily="2" charset="-122"/>
                  </a:rPr>
                  <a:t>+=1	//t</a:t>
                </a:r>
                <a:r>
                  <a:rPr lang="zh-CN" sz="1600" kern="100" dirty="0">
                    <a:effectLst/>
                    <a:latin typeface="+mn-ea"/>
                    <a:cs typeface="宋体" panose="02010600030101010101" pitchFamily="2" charset="-122"/>
                  </a:rPr>
                  <a:t>为第</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个词在文档词频矩阵中索引号</a:t>
                </a:r>
              </a:p>
              <a:p>
                <a:pPr algn="just">
                  <a:lnSpc>
                    <a:spcPts val="2000"/>
                  </a:lnSpc>
                  <a:spcAft>
                    <a:spcPts val="0"/>
                  </a:spcAft>
                </a:pPr>
                <a:r>
                  <a:rPr lang="en-US" sz="1600" kern="100" dirty="0">
                    <a:effectLst/>
                    <a:latin typeface="+mn-ea"/>
                    <a:cs typeface="宋体" panose="02010600030101010101" pitchFamily="2" charset="-122"/>
                  </a:rPr>
                  <a:t>8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Sub>
                  </m:oMath>
                </a14:m>
                <a:r>
                  <a:rPr lang="en-US" sz="1600" kern="100" dirty="0">
                    <a:effectLst/>
                    <a:latin typeface="+mn-ea"/>
                    <a:cs typeface="宋体" panose="02010600030101010101" pitchFamily="2" charset="-122"/>
                  </a:rPr>
                  <a:t>+=1</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while </a:t>
                </a:r>
                <a:r>
                  <a:rPr lang="zh-CN" sz="1600" kern="100" dirty="0">
                    <a:effectLst/>
                    <a:latin typeface="+mn-ea"/>
                    <a:cs typeface="宋体" panose="02010600030101010101" pitchFamily="2" charset="-122"/>
                  </a:rPr>
                  <a:t>参数未收敛并且没有达到最大迭代次数</a:t>
                </a:r>
                <a:r>
                  <a:rPr lang="en-US" sz="1600" kern="100" dirty="0">
                    <a:effectLst/>
                    <a:latin typeface="+mn-ea"/>
                    <a:cs typeface="宋体" panose="02010600030101010101" pitchFamily="2" charset="-122"/>
                  </a:rPr>
                  <a:t> do	//</a:t>
                </a:r>
                <a:r>
                  <a:rPr lang="zh-CN" sz="1600" kern="100" dirty="0">
                    <a:effectLst/>
                    <a:latin typeface="+mn-ea"/>
                    <a:cs typeface="宋体" panose="02010600030101010101" pitchFamily="2" charset="-122"/>
                  </a:rPr>
                  <a:t>执行迭代过程</a:t>
                </a:r>
              </a:p>
              <a:p>
                <a:pPr algn="just">
                  <a:lnSpc>
                    <a:spcPts val="2000"/>
                  </a:lnSpc>
                  <a:spcAft>
                    <a:spcPts val="0"/>
                  </a:spcAft>
                </a:pPr>
                <a:r>
                  <a:rPr lang="en-US" sz="1600" kern="100" dirty="0">
                    <a:effectLst/>
                    <a:latin typeface="+mn-ea"/>
                    <a:cs typeface="宋体" panose="02010600030101010101" pitchFamily="2" charset="-122"/>
                  </a:rPr>
                  <a:t>10		for all documents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𝑤</m:t>
                        </m:r>
                      </m:e>
                      <m:sub>
                        <m:r>
                          <a:rPr lang="en-US" sz="1600" i="1" kern="100">
                            <a:effectLst/>
                            <a:latin typeface="+mn-ea"/>
                            <a:cs typeface="宋体" panose="02010600030101010101" pitchFamily="2" charset="-122"/>
                          </a:rPr>
                          <m:t>𝑚</m:t>
                        </m:r>
                      </m:sub>
                    </m:sSub>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𝑚</m:t>
                    </m:r>
                    <m:r>
                      <a:rPr lang="en-US" sz="1600" i="1" kern="100">
                        <a:effectLst/>
                        <a:latin typeface="+mn-ea"/>
                        <a:cs typeface="宋体" panose="02010600030101010101" pitchFamily="2" charset="-122"/>
                      </a:rPr>
                      <m:t>∈[1,</m:t>
                    </m:r>
                    <m:r>
                      <a:rPr lang="en-US" sz="1600" i="1" kern="100">
                        <a:effectLst/>
                        <a:latin typeface="+mn-ea"/>
                        <a:cs typeface="宋体" panose="02010600030101010101" pitchFamily="2" charset="-122"/>
                      </a:rPr>
                      <m:t>𝑀</m:t>
                    </m:r>
                    <m:r>
                      <a:rPr lang="en-US" sz="1600" i="1" kern="100">
                        <a:effectLst/>
                        <a:latin typeface="+mn-ea"/>
                        <a:cs typeface="宋体" panose="02010600030101010101" pitchFamily="2" charset="-122"/>
                      </a:rPr>
                      <m:t>])</m:t>
                    </m:r>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11			for all words n in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𝑤</m:t>
                        </m:r>
                      </m:e>
                      <m:sub>
                        <m:r>
                          <a:rPr lang="en-US" sz="1600" i="1" kern="100">
                            <a:effectLst/>
                            <a:latin typeface="+mn-ea"/>
                            <a:cs typeface="宋体" panose="02010600030101010101" pitchFamily="2" charset="-122"/>
                          </a:rPr>
                          <m:t>𝑚</m:t>
                        </m:r>
                      </m:sub>
                    </m:sSub>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12				</a:t>
                </a:r>
                <a14:m>
                  <m:oMath xmlns:m="http://schemas.openxmlformats.org/officeDocument/2006/math">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up>
                        <m:r>
                          <a:rPr lang="en-US" sz="1600" i="1" kern="100">
                            <a:effectLst/>
                            <a:latin typeface="+mn-ea"/>
                            <a:cs typeface="宋体" panose="02010600030101010101" pitchFamily="2" charset="-122"/>
                          </a:rPr>
                          <m:t>𝑘</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mn-ea"/>
                        <a:cs typeface="宋体" panose="02010600030101010101" pitchFamily="2" charset="-122"/>
                      </a:rPr>
                      <m:t> </m:t>
                    </m:r>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Sub>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mn-ea"/>
                        <a:cs typeface="宋体" panose="02010600030101010101" pitchFamily="2" charset="-122"/>
                      </a:rPr>
                      <m:t> </m:t>
                    </m:r>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up>
                        <m:r>
                          <a:rPr lang="en-US" sz="1600" i="1" kern="100">
                            <a:effectLst/>
                            <a:latin typeface="+mn-ea"/>
                            <a:cs typeface="宋体" panose="02010600030101010101" pitchFamily="2" charset="-122"/>
                          </a:rPr>
                          <m:t>𝑡</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mn-ea"/>
                        <a:cs typeface="宋体" panose="02010600030101010101" pitchFamily="2" charset="-122"/>
                      </a:rPr>
                      <m:t> </m:t>
                    </m:r>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Sub>
                  </m:oMath>
                </a14:m>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消除词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当前选择主题</a:t>
                </a:r>
                <a:r>
                  <a:rPr lang="en-US" sz="1600" kern="100" dirty="0">
                    <a:effectLst/>
                    <a:latin typeface="+mn-ea"/>
                    <a:cs typeface="宋体" panose="02010600030101010101" pitchFamily="2" charset="-122"/>
                  </a:rPr>
                  <a:t>k</a:t>
                </a:r>
                <a:r>
                  <a:rPr lang="zh-CN" sz="1600" kern="100" dirty="0">
                    <a:effectLst/>
                    <a:latin typeface="+mn-ea"/>
                    <a:cs typeface="宋体" panose="02010600030101010101" pitchFamily="2" charset="-122"/>
                  </a:rPr>
                  <a:t>的影响</a:t>
                </a:r>
              </a:p>
              <a:p>
                <a:pPr algn="just">
                  <a:lnSpc>
                    <a:spcPts val="2000"/>
                  </a:lnSpc>
                  <a:spcAft>
                    <a:spcPts val="0"/>
                  </a:spcAft>
                </a:pPr>
                <a:r>
                  <a:rPr lang="en-US" sz="1600" kern="100" dirty="0">
                    <a:effectLst/>
                    <a:latin typeface="+mn-ea"/>
                    <a:cs typeface="宋体" panose="02010600030101010101" pitchFamily="2" charset="-122"/>
                  </a:rPr>
                  <a:t>13				k=p(</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𝑧</m:t>
                        </m:r>
                      </m:e>
                      <m:sub>
                        <m:r>
                          <a:rPr lang="en-US" sz="1600" i="1" kern="100">
                            <a:effectLst/>
                            <a:latin typeface="+mn-ea"/>
                            <a:cs typeface="宋体" panose="02010600030101010101" pitchFamily="2" charset="-122"/>
                          </a:rPr>
                          <m:t>𝑖</m:t>
                        </m:r>
                      </m:sub>
                    </m:sSub>
                    <m:r>
                      <a:rPr lang="en-US" sz="1600" i="1" kern="100">
                        <a:effectLst/>
                        <a:latin typeface="+mn-ea"/>
                        <a:cs typeface="宋体" panose="02010600030101010101" pitchFamily="2" charset="-122"/>
                      </a:rPr>
                      <m:t>|</m:t>
                    </m:r>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𝑧</m:t>
                        </m:r>
                      </m:e>
                      <m:sub>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𝑖</m:t>
                        </m:r>
                      </m:sub>
                    </m:sSub>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𝑤</m:t>
                    </m:r>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消除词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影响下，为词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选出主题</a:t>
                </a:r>
                <a:r>
                  <a:rPr lang="en-US" sz="1600" kern="100" dirty="0">
                    <a:effectLst/>
                    <a:latin typeface="+mn-ea"/>
                    <a:cs typeface="宋体" panose="02010600030101010101" pitchFamily="2" charset="-122"/>
                  </a:rPr>
                  <a:t>k,</a:t>
                </a:r>
                <a:r>
                  <a:rPr lang="zh-CN" sz="1600" kern="100" dirty="0">
                    <a:effectLst/>
                    <a:latin typeface="+mn-ea"/>
                    <a:cs typeface="宋体" panose="02010600030101010101" pitchFamily="2" charset="-122"/>
                  </a:rPr>
                  <a:t>依据</a:t>
                </a:r>
                <a:r>
                  <a:rPr lang="en-US" sz="1600" kern="100" dirty="0">
                    <a:effectLst/>
                    <a:latin typeface="+mn-ea"/>
                    <a:cs typeface="宋体" panose="02010600030101010101" pitchFamily="2" charset="-122"/>
                  </a:rPr>
                  <a:t>Gibbs</a:t>
                </a:r>
                <a:r>
                  <a:rPr lang="zh-CN" sz="1600" kern="100" dirty="0">
                    <a:effectLst/>
                    <a:latin typeface="+mn-ea"/>
                    <a:cs typeface="宋体" panose="02010600030101010101" pitchFamily="2" charset="-122"/>
                  </a:rPr>
                  <a:t>采样公式</a:t>
                </a:r>
              </a:p>
              <a:p>
                <a:pPr algn="just">
                  <a:lnSpc>
                    <a:spcPts val="2000"/>
                  </a:lnSpc>
                  <a:spcAft>
                    <a:spcPts val="0"/>
                  </a:spcAft>
                </a:pPr>
                <a:r>
                  <a:rPr lang="en-US" sz="1600" kern="100" dirty="0">
                    <a:effectLst/>
                    <a:latin typeface="+mn-ea"/>
                    <a:cs typeface="宋体" panose="02010600030101010101" pitchFamily="2" charset="-122"/>
                  </a:rPr>
                  <a:t>14				</a:t>
                </a:r>
                <a14:m>
                  <m:oMath xmlns:m="http://schemas.openxmlformats.org/officeDocument/2006/math">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up>
                        <m:r>
                          <a:rPr lang="en-US" sz="1600" i="1" kern="100">
                            <a:effectLst/>
                            <a:latin typeface="+mn-ea"/>
                            <a:cs typeface="宋体" panose="02010600030101010101" pitchFamily="2" charset="-122"/>
                          </a:rPr>
                          <m:t>𝑘</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mn-ea"/>
                        <a:cs typeface="宋体" panose="02010600030101010101" pitchFamily="2" charset="-122"/>
                      </a:rPr>
                      <m:t> </m:t>
                    </m:r>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𝑚</m:t>
                        </m:r>
                      </m:sub>
                    </m:sSub>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mn-ea"/>
                        <a:cs typeface="宋体" panose="02010600030101010101" pitchFamily="2" charset="-122"/>
                      </a:rPr>
                      <m:t> </m:t>
                    </m:r>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up>
                        <m:r>
                          <a:rPr lang="en-US" sz="1600" i="1" kern="100">
                            <a:effectLst/>
                            <a:latin typeface="+mn-ea"/>
                            <a:cs typeface="宋体" panose="02010600030101010101" pitchFamily="2" charset="-122"/>
                          </a:rPr>
                          <m:t>𝑡</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mn-ea"/>
                        <a:cs typeface="宋体" panose="02010600030101010101" pitchFamily="2" charset="-122"/>
                      </a:rPr>
                      <m:t> </m:t>
                    </m:r>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𝑛</m:t>
                        </m:r>
                      </m:e>
                      <m:sub>
                        <m:r>
                          <a:rPr lang="en-US" sz="1600" i="1" kern="100">
                            <a:effectLst/>
                            <a:latin typeface="+mn-ea"/>
                            <a:cs typeface="宋体" panose="02010600030101010101" pitchFamily="2" charset="-122"/>
                          </a:rPr>
                          <m:t>𝑘</m:t>
                        </m:r>
                      </m:sub>
                    </m:sSub>
                  </m:oMath>
                </a14:m>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更新统计信息</a:t>
                </a:r>
              </a:p>
            </p:txBody>
          </p:sp>
        </mc:Choice>
        <mc:Fallback>
          <p:sp>
            <p:nvSpPr>
              <p:cNvPr id="6" name="文本框 2"/>
              <p:cNvSpPr txBox="1">
                <a:spLocks noRot="1" noChangeAspect="1" noMove="1" noResize="1" noEditPoints="1" noAdjustHandles="1" noChangeArrowheads="1" noChangeShapeType="1" noTextEdit="1"/>
              </p:cNvSpPr>
              <p:nvPr/>
            </p:nvSpPr>
            <p:spPr bwMode="auto">
              <a:xfrm>
                <a:off x="674403" y="1753445"/>
                <a:ext cx="10126947" cy="4011251"/>
              </a:xfrm>
              <a:prstGeom prst="rect">
                <a:avLst/>
              </a:prstGeom>
              <a:blipFill>
                <a:blip r:embed="rId2"/>
                <a:stretch>
                  <a:fillRect l="-301" t="-455" r="-241"/>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91673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mc:AlternateContent xmlns:mc="http://schemas.openxmlformats.org/markup-compatibility/2006">
        <mc:Choice xmlns:a14="http://schemas.microsoft.com/office/drawing/2010/main" Requires="a14">
          <p:sp>
            <p:nvSpPr>
              <p:cNvPr id="7" name="文本框 2"/>
              <p:cNvSpPr txBox="1">
                <a:spLocks noChangeArrowheads="1"/>
              </p:cNvSpPr>
              <p:nvPr/>
            </p:nvSpPr>
            <p:spPr bwMode="auto">
              <a:xfrm>
                <a:off x="5989403" y="1639406"/>
                <a:ext cx="5063490" cy="35299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600" kern="100" dirty="0">
                    <a:effectLst/>
                    <a:latin typeface="+mn-ea"/>
                    <a:cs typeface="宋体" panose="02010600030101010101" pitchFamily="2" charset="-122"/>
                  </a:rPr>
                  <a:t>开始：</a:t>
                </a:r>
                <a:r>
                  <a:rPr lang="en-US" sz="1600" kern="100" dirty="0">
                    <a:effectLst/>
                    <a:latin typeface="+mn-ea"/>
                    <a:cs typeface="宋体" panose="02010600030101010101" pitchFamily="2" charset="-122"/>
                  </a:rPr>
                  <a:t>e=0, </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𝑥</m:t>
                        </m:r>
                      </m:e>
                      <m:sub>
                        <m:r>
                          <a:rPr lang="en-US" sz="1600" i="1" kern="100">
                            <a:effectLst/>
                            <a:latin typeface="+mn-ea"/>
                            <a:cs typeface="宋体" panose="02010600030101010101" pitchFamily="2" charset="-122"/>
                          </a:rPr>
                          <m:t>𝑤</m:t>
                        </m:r>
                      </m:sub>
                    </m:sSub>
                    <m:r>
                      <a:rPr lang="en-US" sz="1600" kern="100">
                        <a:effectLst/>
                        <a:latin typeface="+mn-ea"/>
                        <a:cs typeface="宋体" panose="02010600030101010101" pitchFamily="2" charset="-122"/>
                      </a:rPr>
                      <m:t>=</m:t>
                    </m:r>
                    <m:nary>
                      <m:naryPr>
                        <m:chr m:val="∑"/>
                        <m:limLoc m:val="undOvr"/>
                        <m:supHide m:val="on"/>
                        <m:ctrlPr>
                          <a:rPr lang="zh-CN" sz="1600" i="1" kern="100">
                            <a:effectLst/>
                            <a:latin typeface="+mn-ea"/>
                            <a:cs typeface="宋体" panose="02010600030101010101" pitchFamily="2" charset="-122"/>
                          </a:rPr>
                        </m:ctrlPr>
                      </m:naryPr>
                      <m:sub>
                        <m:r>
                          <a:rPr lang="en-US" sz="1600" i="1" kern="100">
                            <a:effectLst/>
                            <a:latin typeface="+mn-ea"/>
                            <a:cs typeface="宋体" panose="02010600030101010101" pitchFamily="2" charset="-122"/>
                          </a:rPr>
                          <m:t>𝑢</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𝐶𝑜𝑛𝑡𝑒𝑥𝑡</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𝑤</m:t>
                        </m:r>
                        <m:r>
                          <a:rPr lang="en-US" sz="1600" i="1" kern="100">
                            <a:effectLst/>
                            <a:latin typeface="+mn-ea"/>
                            <a:cs typeface="宋体" panose="02010600030101010101" pitchFamily="2" charset="-122"/>
                          </a:rPr>
                          <m:t>)</m:t>
                        </m:r>
                      </m:sub>
                      <m:sup/>
                      <m:e>
                        <m:r>
                          <a:rPr lang="en-US" sz="1600" i="1" kern="100">
                            <a:effectLst/>
                            <a:latin typeface="+mn-ea"/>
                            <a:cs typeface="宋体" panose="02010600030101010101" pitchFamily="2" charset="-122"/>
                          </a:rPr>
                          <m:t>𝑣</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𝑢</m:t>
                        </m:r>
                        <m:r>
                          <a:rPr lang="en-US" sz="1600" i="1" kern="100">
                            <a:effectLst/>
                            <a:latin typeface="+mn-ea"/>
                            <a:cs typeface="宋体" panose="02010600030101010101" pitchFamily="2" charset="-122"/>
                          </a:rPr>
                          <m:t>)</m:t>
                        </m:r>
                      </m:e>
                    </m:nary>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其中</a:t>
                </a:r>
                <a14:m>
                  <m:oMath xmlns:m="http://schemas.openxmlformats.org/officeDocument/2006/math">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𝑥</m:t>
                        </m:r>
                      </m:e>
                      <m:sub>
                        <m:r>
                          <a:rPr lang="en-US" sz="1600" i="1" kern="100">
                            <a:effectLst/>
                            <a:latin typeface="+mn-ea"/>
                            <a:cs typeface="宋体" panose="02010600030101010101" pitchFamily="2" charset="-122"/>
                          </a:rPr>
                          <m:t>𝑤</m:t>
                        </m:r>
                      </m:sub>
                    </m:sSub>
                  </m:oMath>
                </a14:m>
                <a:r>
                  <a:rPr lang="zh-CN" sz="1600" kern="100" dirty="0">
                    <a:effectLst/>
                    <a:latin typeface="+mn-ea"/>
                    <a:cs typeface="宋体" panose="02010600030101010101" pitchFamily="2" charset="-122"/>
                  </a:rPr>
                  <a:t>为各词向量的加和，词向量初始随机</a:t>
                </a:r>
              </a:p>
              <a:p>
                <a:pPr marL="342900" lvl="0" indent="-342900" algn="just">
                  <a:spcAft>
                    <a:spcPts val="0"/>
                  </a:spcAft>
                  <a:buFont typeface="+mj-lt"/>
                  <a:buAutoNum type="arabicPeriod"/>
                </a:pPr>
                <a:r>
                  <a:rPr lang="en-US" sz="1600" kern="100" dirty="0">
                    <a:effectLst/>
                    <a:latin typeface="+mn-ea"/>
                    <a:cs typeface="Times New Roman" panose="02020603050405020304" pitchFamily="18" charset="0"/>
                  </a:rPr>
                  <a:t>FOR </a:t>
                </a:r>
                <a14:m>
                  <m:oMath xmlns:m="http://schemas.openxmlformats.org/officeDocument/2006/math">
                    <m:r>
                      <a:rPr lang="en-US" sz="1600" i="1" kern="100">
                        <a:effectLst/>
                        <a:latin typeface="+mn-ea"/>
                        <a:cs typeface="Times New Roman" panose="02020603050405020304" pitchFamily="18" charset="0"/>
                      </a:rPr>
                      <m:t>𝑢</m:t>
                    </m:r>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𝑤</m:t>
                    </m:r>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𝑁𝐸𝐺</m:t>
                    </m:r>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𝑊</m:t>
                    </m:r>
                    <m:r>
                      <a:rPr lang="en-US" sz="1600" i="1" kern="100">
                        <a:effectLst/>
                        <a:latin typeface="+mn-ea"/>
                        <a:cs typeface="Times New Roman" panose="02020603050405020304" pitchFamily="18" charset="0"/>
                      </a:rPr>
                      <m:t>)</m:t>
                    </m:r>
                  </m:oMath>
                </a14:m>
                <a:r>
                  <a:rPr lang="en-US" sz="1600" kern="100" dirty="0">
                    <a:effectLst/>
                    <a:latin typeface="+mn-ea"/>
                    <a:cs typeface="Times New Roman" panose="02020603050405020304" pitchFamily="18" charset="0"/>
                  </a:rPr>
                  <a:t> DO</a:t>
                </a:r>
                <a:endParaRPr lang="zh-CN" sz="1600" kern="100" dirty="0">
                  <a:effectLst/>
                  <a:latin typeface="+mn-ea"/>
                  <a:cs typeface="Times New Roman" panose="02020603050405020304" pitchFamily="18" charset="0"/>
                </a:endParaRPr>
              </a:p>
              <a:p>
                <a:pPr marL="228600" indent="266700" algn="just">
                  <a:spcAft>
                    <a:spcPts val="0"/>
                  </a:spcAft>
                </a:pPr>
                <a:r>
                  <a:rPr lang="en-US" sz="1600" kern="100" dirty="0">
                    <a:effectLst/>
                    <a:latin typeface="+mn-ea"/>
                    <a:cs typeface="Times New Roman" panose="02020603050405020304" pitchFamily="18" charset="0"/>
                  </a:rPr>
                  <a:t>{</a:t>
                </a:r>
                <a:endParaRPr lang="zh-CN" sz="1600" kern="100" dirty="0">
                  <a:effectLst/>
                  <a:latin typeface="+mn-ea"/>
                  <a:cs typeface="Times New Roman" panose="02020603050405020304" pitchFamily="18" charset="0"/>
                </a:endParaRPr>
              </a:p>
              <a:p>
                <a:pPr algn="just">
                  <a:lnSpc>
                    <a:spcPts val="2000"/>
                  </a:lnSpc>
                  <a:spcAft>
                    <a:spcPts val="0"/>
                  </a:spcAft>
                </a:pPr>
                <a:r>
                  <a:rPr lang="en-US" sz="1600" kern="100" dirty="0">
                    <a:effectLst/>
                    <a:latin typeface="+mn-ea"/>
                    <a:cs typeface="宋体" panose="02010600030101010101" pitchFamily="2" charset="-122"/>
                  </a:rPr>
                  <a:t>		</a:t>
                </a:r>
                <a14:m>
                  <m:oMath xmlns:m="http://schemas.openxmlformats.org/officeDocument/2006/math">
                    <m:r>
                      <m:rPr>
                        <m:sty m:val="p"/>
                      </m:rPr>
                      <a:rPr lang="en-US" sz="1600" kern="100">
                        <a:effectLst/>
                        <a:latin typeface="+mn-ea"/>
                        <a:cs typeface="宋体" panose="02010600030101010101" pitchFamily="2" charset="-122"/>
                      </a:rPr>
                      <m:t>q</m:t>
                    </m:r>
                    <m:r>
                      <a:rPr lang="en-US" sz="1600" kern="100">
                        <a:effectLst/>
                        <a:latin typeface="+mn-ea"/>
                        <a:cs typeface="宋体" panose="02010600030101010101" pitchFamily="2" charset="-122"/>
                      </a:rPr>
                      <m:t>=</m:t>
                    </m:r>
                    <m:r>
                      <a:rPr lang="en-US" sz="1600" i="1" kern="100">
                        <a:effectLst/>
                        <a:latin typeface="+mn-ea"/>
                        <a:cs typeface="宋体" panose="02010600030101010101" pitchFamily="2" charset="-122"/>
                      </a:rPr>
                      <m:t>𝜎</m:t>
                    </m:r>
                    <m:d>
                      <m:dPr>
                        <m:ctrlPr>
                          <a:rPr lang="zh-CN" sz="1600" i="1" kern="100">
                            <a:effectLst/>
                            <a:latin typeface="+mn-ea"/>
                            <a:cs typeface="宋体" panose="02010600030101010101" pitchFamily="2" charset="-122"/>
                          </a:rPr>
                        </m:ctrlPr>
                      </m:dPr>
                      <m:e>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𝑥</m:t>
                            </m:r>
                          </m:e>
                          <m:sub>
                            <m:r>
                              <a:rPr lang="en-US" sz="1600" i="1" kern="100">
                                <a:effectLst/>
                                <a:latin typeface="+mn-ea"/>
                                <a:cs typeface="宋体" panose="02010600030101010101" pitchFamily="2" charset="-122"/>
                              </a:rPr>
                              <m:t>𝑤</m:t>
                            </m:r>
                          </m:sub>
                          <m:sup>
                            <m:r>
                              <a:rPr lang="en-US" sz="1600" i="1" kern="100">
                                <a:effectLst/>
                                <a:latin typeface="+mn-ea"/>
                                <a:cs typeface="宋体" panose="02010600030101010101" pitchFamily="2" charset="-122"/>
                              </a:rPr>
                              <m:t>𝑇</m:t>
                            </m:r>
                          </m:sup>
                        </m:sSubSup>
                        <m:sSup>
                          <m:sSupPr>
                            <m:ctrlPr>
                              <a:rPr lang="zh-CN" sz="1600" i="1" kern="100">
                                <a:effectLst/>
                                <a:latin typeface="+mn-ea"/>
                                <a:cs typeface="宋体" panose="02010600030101010101" pitchFamily="2" charset="-122"/>
                              </a:rPr>
                            </m:ctrlPr>
                          </m:sSupPr>
                          <m:e>
                            <m:r>
                              <a:rPr lang="en-US" sz="1600" i="1" kern="100">
                                <a:effectLst/>
                                <a:latin typeface="+mn-ea"/>
                                <a:cs typeface="宋体" panose="02010600030101010101" pitchFamily="2" charset="-122"/>
                              </a:rPr>
                              <m:t>𝜃</m:t>
                            </m:r>
                          </m:e>
                          <m:sup>
                            <m:r>
                              <a:rPr lang="en-US" sz="1600" i="1" kern="100">
                                <a:effectLst/>
                                <a:latin typeface="+mn-ea"/>
                                <a:cs typeface="宋体" panose="02010600030101010101" pitchFamily="2" charset="-122"/>
                              </a:rPr>
                              <m:t>𝑢</m:t>
                            </m:r>
                          </m:sup>
                        </m:sSup>
                      </m:e>
                    </m:d>
                  </m:oMath>
                </a14:m>
                <a:endParaRPr lang="zh-CN" sz="1600" kern="100" dirty="0">
                  <a:effectLst/>
                  <a:latin typeface="+mn-ea"/>
                  <a:cs typeface="宋体" panose="02010600030101010101" pitchFamily="2" charset="-122"/>
                </a:endParaRPr>
              </a:p>
              <a:p>
                <a:pPr marL="533400" indent="266700" algn="just">
                  <a:lnSpc>
                    <a:spcPts val="2000"/>
                  </a:lnSpc>
                  <a:spcAft>
                    <a:spcPts val="0"/>
                  </a:spcAft>
                </a:pPr>
                <a14:m>
                  <m:oMathPara xmlns:m="http://schemas.openxmlformats.org/officeDocument/2006/math">
                    <m:oMathParaPr>
                      <m:jc m:val="centerGroup"/>
                    </m:oMathParaPr>
                    <m:oMath xmlns:m="http://schemas.openxmlformats.org/officeDocument/2006/math">
                      <m:r>
                        <m:rPr>
                          <m:sty m:val="p"/>
                        </m:rPr>
                        <a:rPr lang="en-US" sz="1600" kern="100">
                          <a:effectLst/>
                          <a:latin typeface="+mn-ea"/>
                          <a:cs typeface="宋体" panose="02010600030101010101" pitchFamily="2" charset="-122"/>
                        </a:rPr>
                        <m:t>g</m:t>
                      </m:r>
                      <m:r>
                        <a:rPr lang="en-US" sz="1600" kern="100">
                          <a:effectLst/>
                          <a:latin typeface="+mn-ea"/>
                          <a:cs typeface="宋体" panose="02010600030101010101" pitchFamily="2" charset="-122"/>
                        </a:rPr>
                        <m:t>=</m:t>
                      </m:r>
                      <m:r>
                        <a:rPr lang="en-US" sz="1600" i="1" kern="100">
                          <a:effectLst/>
                          <a:latin typeface="+mn-ea"/>
                          <a:cs typeface="宋体" panose="02010600030101010101" pitchFamily="2" charset="-122"/>
                        </a:rPr>
                        <m:t>𝜂</m:t>
                      </m:r>
                      <m:d>
                        <m:dPr>
                          <m:begChr m:val="["/>
                          <m:endChr m:val="]"/>
                          <m:ctrlPr>
                            <a:rPr lang="zh-CN" sz="1600" i="1" kern="100">
                              <a:effectLst/>
                              <a:latin typeface="+mn-ea"/>
                              <a:cs typeface="宋体" panose="02010600030101010101" pitchFamily="2" charset="-122"/>
                            </a:rPr>
                          </m:ctrlPr>
                        </m:dPr>
                        <m:e>
                          <m:sSup>
                            <m:sSupPr>
                              <m:ctrlPr>
                                <a:rPr lang="zh-CN" sz="1600" i="1" kern="100">
                                  <a:effectLst/>
                                  <a:latin typeface="+mn-ea"/>
                                  <a:cs typeface="宋体" panose="02010600030101010101" pitchFamily="2" charset="-122"/>
                                </a:rPr>
                              </m:ctrlPr>
                            </m:sSupPr>
                            <m:e>
                              <m:r>
                                <a:rPr lang="en-US" sz="1600" i="1" kern="100">
                                  <a:effectLst/>
                                  <a:latin typeface="+mn-ea"/>
                                  <a:cs typeface="宋体" panose="02010600030101010101" pitchFamily="2" charset="-122"/>
                                </a:rPr>
                                <m:t>𝐿</m:t>
                              </m:r>
                            </m:e>
                            <m:sup>
                              <m:r>
                                <a:rPr lang="en-US" sz="1600" i="1" kern="100">
                                  <a:effectLst/>
                                  <a:latin typeface="+mn-ea"/>
                                  <a:cs typeface="宋体" panose="02010600030101010101" pitchFamily="2" charset="-122"/>
                                </a:rPr>
                                <m:t>𝑤</m:t>
                              </m:r>
                            </m:sup>
                          </m:sSup>
                          <m:d>
                            <m:dPr>
                              <m:ctrlPr>
                                <a:rPr lang="zh-CN" sz="1600" i="1" kern="100">
                                  <a:effectLst/>
                                  <a:latin typeface="+mn-ea"/>
                                  <a:cs typeface="宋体" panose="02010600030101010101" pitchFamily="2" charset="-122"/>
                                </a:rPr>
                              </m:ctrlPr>
                            </m:dPr>
                            <m:e>
                              <m:r>
                                <a:rPr lang="en-US" sz="1600" i="1" kern="100">
                                  <a:effectLst/>
                                  <a:latin typeface="+mn-ea"/>
                                  <a:cs typeface="宋体" panose="02010600030101010101" pitchFamily="2" charset="-122"/>
                                </a:rPr>
                                <m:t>𝑢</m:t>
                              </m:r>
                            </m:e>
                          </m:d>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𝑞</m:t>
                          </m:r>
                        </m:e>
                      </m:d>
                    </m:oMath>
                  </m:oMathPara>
                </a14:m>
                <a:endParaRPr lang="zh-CN" sz="1600" kern="100" dirty="0">
                  <a:effectLst/>
                  <a:latin typeface="+mn-ea"/>
                  <a:cs typeface="宋体" panose="02010600030101010101" pitchFamily="2" charset="-122"/>
                </a:endParaRPr>
              </a:p>
              <a:p>
                <a:pPr marL="533400" indent="266700" algn="just">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mn-ea"/>
                          <a:cs typeface="宋体" panose="02010600030101010101" pitchFamily="2" charset="-122"/>
                        </a:rPr>
                        <m:t>𝑒</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𝑒</m:t>
                      </m:r>
                      <m:r>
                        <a:rPr lang="en-US" sz="1600" i="1" kern="100">
                          <a:effectLst/>
                          <a:latin typeface="+mn-ea"/>
                          <a:cs typeface="宋体" panose="02010600030101010101" pitchFamily="2" charset="-122"/>
                        </a:rPr>
                        <m:t>+</m:t>
                      </m:r>
                      <m:sSup>
                        <m:sSupPr>
                          <m:ctrlPr>
                            <a:rPr lang="zh-CN" sz="1600" i="1" kern="100">
                              <a:effectLst/>
                              <a:latin typeface="+mn-ea"/>
                              <a:cs typeface="宋体" panose="02010600030101010101" pitchFamily="2" charset="-122"/>
                            </a:rPr>
                          </m:ctrlPr>
                        </m:sSupPr>
                        <m:e>
                          <m:r>
                            <a:rPr lang="en-US" sz="1600" i="1" kern="100">
                              <a:effectLst/>
                              <a:latin typeface="+mn-ea"/>
                              <a:cs typeface="宋体" panose="02010600030101010101" pitchFamily="2" charset="-122"/>
                            </a:rPr>
                            <m:t>𝑔</m:t>
                          </m:r>
                          <m:r>
                            <a:rPr lang="en-US" sz="1600" i="1" kern="100">
                              <a:effectLst/>
                              <a:latin typeface="+mn-ea"/>
                              <a:cs typeface="宋体" panose="02010600030101010101" pitchFamily="2" charset="-122"/>
                            </a:rPr>
                            <m:t>𝜃</m:t>
                          </m:r>
                        </m:e>
                        <m:sup>
                          <m:r>
                            <a:rPr lang="en-US" sz="1600" i="1" kern="100">
                              <a:effectLst/>
                              <a:latin typeface="+mn-ea"/>
                              <a:cs typeface="宋体" panose="02010600030101010101" pitchFamily="2" charset="-122"/>
                            </a:rPr>
                            <m:t>𝑢</m:t>
                          </m:r>
                        </m:sup>
                      </m:sSup>
                    </m:oMath>
                  </m:oMathPara>
                </a14:m>
                <a:endParaRPr lang="zh-CN" sz="1600" kern="100" dirty="0">
                  <a:effectLst/>
                  <a:latin typeface="+mn-ea"/>
                  <a:cs typeface="宋体" panose="02010600030101010101" pitchFamily="2" charset="-122"/>
                </a:endParaRPr>
              </a:p>
              <a:p>
                <a:pPr marL="533400" indent="266700" algn="just">
                  <a:lnSpc>
                    <a:spcPts val="2000"/>
                  </a:lnSpc>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mn-ea"/>
                              <a:cs typeface="宋体" panose="02010600030101010101" pitchFamily="2" charset="-122"/>
                            </a:rPr>
                          </m:ctrlPr>
                        </m:sSupPr>
                        <m:e>
                          <m:r>
                            <a:rPr lang="en-US" sz="1600" i="1" kern="100">
                              <a:effectLst/>
                              <a:latin typeface="+mn-ea"/>
                              <a:cs typeface="宋体" panose="02010600030101010101" pitchFamily="2" charset="-122"/>
                            </a:rPr>
                            <m:t>𝜃</m:t>
                          </m:r>
                        </m:e>
                        <m:sup>
                          <m:r>
                            <a:rPr lang="en-US" sz="1600" i="1" kern="100">
                              <a:effectLst/>
                              <a:latin typeface="+mn-ea"/>
                              <a:cs typeface="宋体" panose="02010600030101010101" pitchFamily="2" charset="-122"/>
                            </a:rPr>
                            <m:t>𝑢</m:t>
                          </m:r>
                        </m:sup>
                      </m:sSup>
                      <m:r>
                        <a:rPr lang="en-US" sz="1600" i="1" kern="100">
                          <a:effectLst/>
                          <a:latin typeface="+mn-ea"/>
                          <a:cs typeface="宋体" panose="02010600030101010101" pitchFamily="2" charset="-122"/>
                        </a:rPr>
                        <m:t>≔</m:t>
                      </m:r>
                      <m:sSup>
                        <m:sSupPr>
                          <m:ctrlPr>
                            <a:rPr lang="zh-CN" sz="1600" i="1" kern="100">
                              <a:effectLst/>
                              <a:latin typeface="+mn-ea"/>
                              <a:cs typeface="宋体" panose="02010600030101010101" pitchFamily="2" charset="-122"/>
                            </a:rPr>
                          </m:ctrlPr>
                        </m:sSupPr>
                        <m:e>
                          <m:r>
                            <a:rPr lang="en-US" sz="1600" i="1" kern="100">
                              <a:effectLst/>
                              <a:latin typeface="+mn-ea"/>
                              <a:cs typeface="宋体" panose="02010600030101010101" pitchFamily="2" charset="-122"/>
                            </a:rPr>
                            <m:t>𝜃</m:t>
                          </m:r>
                        </m:e>
                        <m:sup>
                          <m:r>
                            <a:rPr lang="en-US" sz="1600" i="1" kern="100">
                              <a:effectLst/>
                              <a:latin typeface="+mn-ea"/>
                              <a:cs typeface="宋体" panose="02010600030101010101" pitchFamily="2" charset="-122"/>
                            </a:rPr>
                            <m:t>𝑢</m:t>
                          </m:r>
                        </m:sup>
                      </m:sSup>
                      <m:r>
                        <a:rPr lang="en-US" sz="1600" i="1" kern="100">
                          <a:effectLst/>
                          <a:latin typeface="+mn-ea"/>
                          <a:cs typeface="宋体" panose="02010600030101010101" pitchFamily="2" charset="-122"/>
                        </a:rPr>
                        <m:t>+</m:t>
                      </m:r>
                      <m:sSub>
                        <m:sSubPr>
                          <m:ctrlPr>
                            <a:rPr lang="zh-CN" sz="1600" i="1" kern="100">
                              <a:effectLst/>
                              <a:latin typeface="+mn-ea"/>
                              <a:cs typeface="宋体" panose="02010600030101010101" pitchFamily="2" charset="-122"/>
                            </a:rPr>
                          </m:ctrlPr>
                        </m:sSubPr>
                        <m:e>
                          <m:r>
                            <a:rPr lang="en-US" sz="1600" i="1" kern="100">
                              <a:effectLst/>
                              <a:latin typeface="+mn-ea"/>
                              <a:cs typeface="宋体" panose="02010600030101010101" pitchFamily="2" charset="-122"/>
                            </a:rPr>
                            <m:t>𝑔𝑥</m:t>
                          </m:r>
                        </m:e>
                        <m:sub>
                          <m:r>
                            <a:rPr lang="en-US" sz="1600" i="1" kern="100">
                              <a:effectLst/>
                              <a:latin typeface="+mn-ea"/>
                              <a:cs typeface="宋体" panose="02010600030101010101" pitchFamily="2" charset="-122"/>
                            </a:rPr>
                            <m:t>𝑤</m:t>
                          </m:r>
                        </m:sub>
                      </m:sSub>
                    </m:oMath>
                  </m:oMathPara>
                </a14:m>
                <a:endParaRPr lang="zh-CN" sz="1600" kern="100" dirty="0">
                  <a:effectLst/>
                  <a:latin typeface="+mn-ea"/>
                  <a:cs typeface="宋体" panose="02010600030101010101" pitchFamily="2" charset="-122"/>
                </a:endParaRPr>
              </a:p>
              <a:p>
                <a:pPr indent="228600" algn="just">
                  <a:lnSpc>
                    <a:spcPts val="2000"/>
                  </a:lnSpc>
                  <a:spcAft>
                    <a:spcPts val="0"/>
                  </a:spcAft>
                </a:pP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marL="342900" lvl="0" indent="-342900" algn="just">
                  <a:spcAft>
                    <a:spcPts val="0"/>
                  </a:spcAft>
                  <a:buFont typeface="+mj-lt"/>
                  <a:buAutoNum type="arabicPeriod"/>
                </a:pPr>
                <a:r>
                  <a:rPr lang="en-US" sz="1600" kern="100" dirty="0">
                    <a:effectLst/>
                    <a:latin typeface="+mn-ea"/>
                    <a:cs typeface="Times New Roman" panose="02020603050405020304" pitchFamily="18" charset="0"/>
                  </a:rPr>
                  <a:t>FOR </a:t>
                </a:r>
                <a14:m>
                  <m:oMath xmlns:m="http://schemas.openxmlformats.org/officeDocument/2006/math">
                    <m:r>
                      <a:rPr lang="en-US" sz="1600" i="1" kern="100">
                        <a:effectLst/>
                        <a:latin typeface="+mn-ea"/>
                        <a:cs typeface="Times New Roman" panose="02020603050405020304" pitchFamily="18" charset="0"/>
                      </a:rPr>
                      <m:t>𝑢</m:t>
                    </m:r>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𝐶𝑜𝑛𝑡𝑒𝑥𝑡</m:t>
                    </m:r>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𝑤</m:t>
                    </m:r>
                    <m:r>
                      <a:rPr lang="en-US" sz="1600" i="1" kern="100">
                        <a:effectLst/>
                        <a:latin typeface="+mn-ea"/>
                        <a:cs typeface="Times New Roman" panose="02020603050405020304" pitchFamily="18" charset="0"/>
                      </a:rPr>
                      <m:t>)</m:t>
                    </m:r>
                  </m:oMath>
                </a14:m>
                <a:r>
                  <a:rPr lang="en-US" sz="1600" kern="100" dirty="0">
                    <a:effectLst/>
                    <a:latin typeface="+mn-ea"/>
                    <a:cs typeface="Times New Roman" panose="02020603050405020304" pitchFamily="18" charset="0"/>
                  </a:rPr>
                  <a:t> DO</a:t>
                </a:r>
                <a:endParaRPr lang="zh-CN" sz="1600" kern="100" dirty="0">
                  <a:effectLst/>
                  <a:latin typeface="+mn-ea"/>
                  <a:cs typeface="Times New Roman" panose="02020603050405020304" pitchFamily="18" charset="0"/>
                </a:endParaRPr>
              </a:p>
              <a:p>
                <a:pPr marL="228600" indent="266700" algn="just">
                  <a:spcAft>
                    <a:spcPts val="0"/>
                  </a:spcAft>
                </a:pPr>
                <a:r>
                  <a:rPr lang="en-US" sz="1600" kern="100" dirty="0">
                    <a:effectLst/>
                    <a:latin typeface="+mn-ea"/>
                    <a:cs typeface="Times New Roman" panose="02020603050405020304" pitchFamily="18" charset="0"/>
                  </a:rPr>
                  <a:t>{</a:t>
                </a:r>
                <a:endParaRPr lang="zh-CN" sz="1600" kern="100" dirty="0">
                  <a:effectLst/>
                  <a:latin typeface="+mn-ea"/>
                  <a:cs typeface="Times New Roman" panose="02020603050405020304" pitchFamily="18" charset="0"/>
                </a:endParaRPr>
              </a:p>
              <a:p>
                <a:pPr marL="228600" indent="266700" algn="just">
                  <a:spcAft>
                    <a:spcPts val="0"/>
                  </a:spcAft>
                </a:pPr>
                <a:r>
                  <a:rPr lang="en-US" sz="1600" kern="100" dirty="0">
                    <a:effectLst/>
                    <a:latin typeface="+mn-ea"/>
                    <a:cs typeface="Times New Roman" panose="02020603050405020304" pitchFamily="18" charset="0"/>
                  </a:rPr>
                  <a:t>		</a:t>
                </a:r>
                <a14:m>
                  <m:oMath xmlns:m="http://schemas.openxmlformats.org/officeDocument/2006/math">
                    <m:r>
                      <a:rPr lang="en-US" sz="1600" i="1" kern="100">
                        <a:effectLst/>
                        <a:latin typeface="+mn-ea"/>
                        <a:cs typeface="Times New Roman" panose="02020603050405020304" pitchFamily="18" charset="0"/>
                      </a:rPr>
                      <m:t>𝑣</m:t>
                    </m:r>
                    <m:d>
                      <m:dPr>
                        <m:ctrlPr>
                          <a:rPr lang="zh-CN" sz="1600" i="1" kern="100">
                            <a:effectLst/>
                            <a:latin typeface="+mn-ea"/>
                            <a:cs typeface="Times New Roman" panose="02020603050405020304" pitchFamily="18" charset="0"/>
                          </a:rPr>
                        </m:ctrlPr>
                      </m:dPr>
                      <m:e>
                        <m:r>
                          <a:rPr lang="en-US" sz="1600" i="1" kern="100">
                            <a:effectLst/>
                            <a:latin typeface="+mn-ea"/>
                            <a:cs typeface="Times New Roman" panose="02020603050405020304" pitchFamily="18" charset="0"/>
                          </a:rPr>
                          <m:t>𝑢</m:t>
                        </m:r>
                      </m:e>
                    </m:d>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𝑣</m:t>
                    </m:r>
                    <m:d>
                      <m:dPr>
                        <m:ctrlPr>
                          <a:rPr lang="zh-CN" sz="1600" i="1" kern="100">
                            <a:effectLst/>
                            <a:latin typeface="+mn-ea"/>
                            <a:cs typeface="Times New Roman" panose="02020603050405020304" pitchFamily="18" charset="0"/>
                          </a:rPr>
                        </m:ctrlPr>
                      </m:dPr>
                      <m:e>
                        <m:r>
                          <a:rPr lang="en-US" sz="1600" i="1" kern="100">
                            <a:effectLst/>
                            <a:latin typeface="+mn-ea"/>
                            <a:cs typeface="Times New Roman" panose="02020603050405020304" pitchFamily="18" charset="0"/>
                          </a:rPr>
                          <m:t>𝑢</m:t>
                        </m:r>
                      </m:e>
                    </m:d>
                    <m:r>
                      <a:rPr lang="en-US" sz="1600" i="1" kern="100">
                        <a:effectLst/>
                        <a:latin typeface="+mn-ea"/>
                        <a:cs typeface="Times New Roman" panose="02020603050405020304" pitchFamily="18" charset="0"/>
                      </a:rPr>
                      <m:t>+</m:t>
                    </m:r>
                    <m:r>
                      <a:rPr lang="en-US" sz="1600" i="1" kern="100">
                        <a:effectLst/>
                        <a:latin typeface="+mn-ea"/>
                        <a:cs typeface="Times New Roman" panose="02020603050405020304" pitchFamily="18" charset="0"/>
                      </a:rPr>
                      <m:t>𝑒</m:t>
                    </m:r>
                  </m:oMath>
                </a14:m>
                <a:endParaRPr lang="zh-CN" sz="1600" kern="100" dirty="0">
                  <a:effectLst/>
                  <a:latin typeface="+mn-ea"/>
                  <a:cs typeface="Times New Roman" panose="02020603050405020304" pitchFamily="18" charset="0"/>
                </a:endParaRPr>
              </a:p>
              <a:p>
                <a:pPr marL="228600" indent="266700" algn="just">
                  <a:spcAft>
                    <a:spcPts val="0"/>
                  </a:spcAft>
                </a:pPr>
                <a:r>
                  <a:rPr lang="en-US" sz="1600" kern="100" dirty="0">
                    <a:effectLst/>
                    <a:latin typeface="+mn-ea"/>
                    <a:cs typeface="Times New Roman" panose="02020603050405020304" pitchFamily="18" charset="0"/>
                  </a:rPr>
                  <a:t>}</a:t>
                </a:r>
                <a:endParaRPr lang="zh-CN" sz="1600" kern="100" dirty="0">
                  <a:effectLst/>
                  <a:latin typeface="+mn-ea"/>
                  <a:cs typeface="Times New Roman" panose="02020603050405020304" pitchFamily="18" charset="0"/>
                </a:endParaRPr>
              </a:p>
            </p:txBody>
          </p:sp>
        </mc:Choice>
        <mc:Fallback>
          <p:sp>
            <p:nvSpPr>
              <p:cNvPr id="7" name="文本框 2"/>
              <p:cNvSpPr txBox="1">
                <a:spLocks noRot="1" noChangeAspect="1" noMove="1" noResize="1" noEditPoints="1" noAdjustHandles="1" noChangeArrowheads="1" noChangeShapeType="1" noTextEdit="1"/>
              </p:cNvSpPr>
              <p:nvPr/>
            </p:nvSpPr>
            <p:spPr bwMode="auto">
              <a:xfrm>
                <a:off x="5989403" y="1639406"/>
                <a:ext cx="5063490" cy="3529965"/>
              </a:xfrm>
              <a:prstGeom prst="rect">
                <a:avLst/>
              </a:prstGeom>
              <a:blipFill>
                <a:blip r:embed="rId2"/>
                <a:stretch>
                  <a:fillRect l="-601" t="-10671" r="-601"/>
                </a:stretch>
              </a:blipFill>
              <a:ln w="9525">
                <a:solidFill>
                  <a:srgbClr val="000000"/>
                </a:solidFill>
                <a:miter lim="800000"/>
                <a:headEnd/>
                <a:tailEnd/>
              </a:ln>
            </p:spPr>
            <p:txBody>
              <a:bodyPr/>
              <a:lstStyle/>
              <a:p>
                <a:r>
                  <a:rPr lang="zh-CN" altLang="en-US">
                    <a:noFill/>
                  </a:rPr>
                  <a:t> </a:t>
                </a:r>
              </a:p>
            </p:txBody>
          </p:sp>
        </mc:Fallback>
      </mc:AlternateContent>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676280"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doc2vec</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09236" y="1836909"/>
            <a:ext cx="5022939" cy="3134961"/>
          </a:xfrm>
          <a:prstGeom prst="rect">
            <a:avLst/>
          </a:prstGeom>
        </p:spPr>
        <p:txBody>
          <a:bodyPr wrap="square">
            <a:spAutoFit/>
          </a:bodyPr>
          <a:lstStyle/>
          <a:p>
            <a:pPr>
              <a:lnSpc>
                <a:spcPct val="125000"/>
              </a:lnSpc>
            </a:pPr>
            <a:r>
              <a:rPr lang="zh-CN" altLang="zh-CN" sz="2000" dirty="0">
                <a:latin typeface="+mn-ea"/>
              </a:rPr>
              <a:t>文本分词的并行化过程主要分为以下几步</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将文本从</a:t>
            </a:r>
            <a:r>
              <a:rPr lang="en-US" altLang="zh-CN" sz="2000" dirty="0">
                <a:latin typeface="+mn-ea"/>
              </a:rPr>
              <a:t>HDFS</a:t>
            </a:r>
            <a:r>
              <a:rPr lang="zh-CN" altLang="zh-CN" sz="2000" dirty="0">
                <a:latin typeface="+mn-ea"/>
              </a:rPr>
              <a:t>导入到</a:t>
            </a:r>
            <a:r>
              <a:rPr lang="en-US" altLang="zh-CN" sz="2000" dirty="0">
                <a:latin typeface="+mn-ea"/>
              </a:rPr>
              <a:t>Spark</a:t>
            </a:r>
            <a:r>
              <a:rPr lang="zh-CN" altLang="zh-CN" sz="2000" dirty="0">
                <a:latin typeface="+mn-ea"/>
              </a:rPr>
              <a: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以句子为基本单位将文本转换为</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a:t>
            </a:r>
            <a:r>
              <a:rPr lang="en-US" altLang="zh-CN" sz="2000" dirty="0" err="1">
                <a:latin typeface="+mn-ea"/>
              </a:rPr>
              <a:t>RDDList</a:t>
            </a:r>
            <a:r>
              <a:rPr lang="zh-CN" altLang="zh-CN" sz="2000" dirty="0">
                <a:latin typeface="+mn-ea"/>
              </a:rPr>
              <a:t>使用</a:t>
            </a:r>
            <a:r>
              <a:rPr lang="en-US" altLang="zh-CN" sz="2000" dirty="0">
                <a:latin typeface="+mn-ea"/>
              </a:rPr>
              <a:t>map</a:t>
            </a:r>
            <a:r>
              <a:rPr lang="zh-CN" altLang="zh-CN" sz="2000" dirty="0">
                <a:latin typeface="+mn-ea"/>
              </a:rPr>
              <a:t>方式映射为切分后的</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将切分后的</a:t>
            </a:r>
            <a:r>
              <a:rPr lang="en-US" altLang="zh-CN" sz="2000" dirty="0" err="1">
                <a:latin typeface="+mn-ea"/>
              </a:rPr>
              <a:t>RDDList</a:t>
            </a:r>
            <a:r>
              <a:rPr lang="zh-CN" altLang="zh-CN" sz="2000" dirty="0">
                <a:latin typeface="+mn-ea"/>
              </a:rPr>
              <a:t>通过</a:t>
            </a:r>
            <a:r>
              <a:rPr lang="en-US" altLang="zh-CN" sz="2000" dirty="0">
                <a:latin typeface="+mn-ea"/>
              </a:rPr>
              <a:t>join</a:t>
            </a:r>
            <a:r>
              <a:rPr lang="zh-CN" altLang="zh-CN" sz="2000" dirty="0">
                <a:latin typeface="+mn-ea"/>
              </a:rPr>
              <a:t>合并为一个</a:t>
            </a:r>
            <a:r>
              <a:rPr lang="en-US" altLang="zh-CN" sz="2000" dirty="0">
                <a:latin typeface="+mn-ea"/>
              </a:rPr>
              <a:t>RDD</a:t>
            </a:r>
            <a:endParaRPr lang="zh-CN" altLang="zh-CN" sz="2000" dirty="0">
              <a:latin typeface="+mn-ea"/>
            </a:endParaRPr>
          </a:p>
          <a:p>
            <a:pPr marL="285750" indent="-285750">
              <a:lnSpc>
                <a:spcPct val="125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62493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mc:AlternateContent xmlns:mc="http://schemas.openxmlformats.org/markup-compatibility/2006">
        <mc:Choice xmlns:a14="http://schemas.microsoft.com/office/drawing/2010/main" Requires="a14">
          <p:sp>
            <p:nvSpPr>
              <p:cNvPr id="7" name="文本框 2"/>
              <p:cNvSpPr txBox="1">
                <a:spLocks noChangeArrowheads="1"/>
              </p:cNvSpPr>
              <p:nvPr/>
            </p:nvSpPr>
            <p:spPr bwMode="auto">
              <a:xfrm>
                <a:off x="894108" y="1765494"/>
                <a:ext cx="9561859" cy="30619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kern="100" dirty="0">
                    <a:effectLst/>
                    <a:latin typeface="+mn-ea"/>
                    <a:cs typeface="宋体" panose="02010600030101010101" pitchFamily="2" charset="-122"/>
                  </a:rPr>
                  <a:t>输入：</a:t>
                </a:r>
              </a:p>
              <a:p>
                <a:pPr marL="342900" lvl="0" indent="-342900" algn="just">
                  <a:spcAft>
                    <a:spcPts val="0"/>
                  </a:spcAft>
                  <a:buFont typeface="+mj-lt"/>
                  <a:buAutoNum type="arabicPeriod"/>
                </a:pPr>
                <a:r>
                  <a:rPr lang="en-US" kern="100" dirty="0">
                    <a:effectLst/>
                    <a:latin typeface="+mn-ea"/>
                    <a:cs typeface="Times New Roman" panose="02020603050405020304" pitchFamily="18" charset="0"/>
                  </a:rPr>
                  <a:t>model.syn0 </a:t>
                </a:r>
                <a:r>
                  <a:rPr lang="zh-CN" kern="100" dirty="0">
                    <a:effectLst/>
                    <a:latin typeface="+mn-ea"/>
                    <a:cs typeface="Times New Roman" panose="02020603050405020304" pitchFamily="18" charset="0"/>
                  </a:rPr>
                  <a:t>动态更新的参数，其代表词向量</a:t>
                </a:r>
                <a14:m>
                  <m:oMath xmlns:m="http://schemas.openxmlformats.org/officeDocument/2006/math">
                    <m:r>
                      <m:rPr>
                        <m:sty m:val="p"/>
                      </m:rPr>
                      <a:rPr lang="en-US" kern="100">
                        <a:effectLst/>
                        <a:latin typeface="+mn-ea"/>
                        <a:cs typeface="Times New Roman" panose="02020603050405020304" pitchFamily="18" charset="0"/>
                      </a:rPr>
                      <m:t>v</m:t>
                    </m:r>
                    <m:r>
                      <a:rPr lang="en-US" kern="100">
                        <a:effectLst/>
                        <a:latin typeface="+mn-ea"/>
                        <a:cs typeface="Times New Roman" panose="02020603050405020304" pitchFamily="18" charset="0"/>
                      </a:rPr>
                      <m:t>(</m:t>
                    </m:r>
                    <m:sSub>
                      <m:sSubPr>
                        <m:ctrlPr>
                          <a:rPr lang="zh-CN" i="1" kern="100">
                            <a:effectLst/>
                            <a:latin typeface="+mn-ea"/>
                            <a:cs typeface="Times New Roman" panose="02020603050405020304" pitchFamily="18" charset="0"/>
                          </a:rPr>
                        </m:ctrlPr>
                      </m:sSubPr>
                      <m:e>
                        <m:r>
                          <a:rPr lang="en-US" i="1" kern="100">
                            <a:effectLst/>
                            <a:latin typeface="+mn-ea"/>
                            <a:cs typeface="Times New Roman" panose="02020603050405020304" pitchFamily="18" charset="0"/>
                          </a:rPr>
                          <m:t>𝑥</m:t>
                        </m:r>
                      </m:e>
                      <m:sub>
                        <m:r>
                          <a:rPr lang="en-US" i="1" kern="100">
                            <a:effectLst/>
                            <a:latin typeface="+mn-ea"/>
                            <a:cs typeface="Times New Roman" panose="02020603050405020304" pitchFamily="18" charset="0"/>
                          </a:rPr>
                          <m:t>𝑤</m:t>
                        </m:r>
                      </m:sub>
                    </m:sSub>
                    <m:r>
                      <a:rPr lang="en-US" kern="100">
                        <a:effectLst/>
                        <a:latin typeface="+mn-ea"/>
                        <a:cs typeface="Times New Roman" panose="02020603050405020304" pitchFamily="18" charset="0"/>
                      </a:rPr>
                      <m:t>)</m:t>
                    </m:r>
                  </m:oMath>
                </a14:m>
                <a:endParaRPr lang="zh-CN" kern="100" dirty="0">
                  <a:effectLst/>
                  <a:latin typeface="+mn-ea"/>
                  <a:cs typeface="Times New Roman" panose="02020603050405020304" pitchFamily="18" charset="0"/>
                </a:endParaRPr>
              </a:p>
              <a:p>
                <a:pPr marL="342900" lvl="0" indent="-342900" algn="just">
                  <a:spcAft>
                    <a:spcPts val="0"/>
                  </a:spcAft>
                  <a:buFont typeface="+mj-lt"/>
                  <a:buAutoNum type="arabicPeriod"/>
                </a:pPr>
                <a:r>
                  <a:rPr lang="en-US" kern="100" dirty="0">
                    <a:effectLst/>
                    <a:latin typeface="+mn-ea"/>
                    <a:cs typeface="Times New Roman" panose="02020603050405020304" pitchFamily="18" charset="0"/>
                  </a:rPr>
                  <a:t>model.syn1neg </a:t>
                </a:r>
                <a:r>
                  <a:rPr lang="zh-CN" kern="100" dirty="0">
                    <a:effectLst/>
                    <a:latin typeface="+mn-ea"/>
                    <a:cs typeface="Times New Roman" panose="02020603050405020304" pitchFamily="18" charset="0"/>
                  </a:rPr>
                  <a:t>动态更新的参数，其代表中间向量</a:t>
                </a:r>
                <a14:m>
                  <m:oMath xmlns:m="http://schemas.openxmlformats.org/officeDocument/2006/math">
                    <m:sSup>
                      <m:sSupPr>
                        <m:ctrlPr>
                          <a:rPr lang="zh-CN" i="1" kern="100">
                            <a:effectLst/>
                            <a:latin typeface="+mn-ea"/>
                            <a:cs typeface="Times New Roman" panose="02020603050405020304" pitchFamily="18" charset="0"/>
                          </a:rPr>
                        </m:ctrlPr>
                      </m:sSupPr>
                      <m:e>
                        <m:r>
                          <a:rPr lang="en-US" i="1" kern="100">
                            <a:effectLst/>
                            <a:latin typeface="+mn-ea"/>
                            <a:cs typeface="Times New Roman" panose="02020603050405020304" pitchFamily="18" charset="0"/>
                          </a:rPr>
                          <m:t>𝜃</m:t>
                        </m:r>
                      </m:e>
                      <m:sup>
                        <m:r>
                          <a:rPr lang="en-US" i="1" kern="100">
                            <a:effectLst/>
                            <a:latin typeface="+mn-ea"/>
                            <a:cs typeface="Times New Roman" panose="02020603050405020304" pitchFamily="18" charset="0"/>
                          </a:rPr>
                          <m:t>𝑢</m:t>
                        </m:r>
                      </m:sup>
                    </m:sSup>
                  </m:oMath>
                </a14:m>
                <a:endParaRPr lang="zh-CN" kern="100" dirty="0">
                  <a:effectLst/>
                  <a:latin typeface="+mn-ea"/>
                  <a:cs typeface="Times New Roman" panose="02020603050405020304" pitchFamily="18" charset="0"/>
                </a:endParaRPr>
              </a:p>
              <a:p>
                <a:pPr algn="just">
                  <a:lnSpc>
                    <a:spcPts val="2000"/>
                  </a:lnSpc>
                  <a:spcAft>
                    <a:spcPts val="0"/>
                  </a:spcAft>
                </a:pPr>
                <a:r>
                  <a:rPr lang="zh-CN" kern="100" dirty="0">
                    <a:effectLst/>
                    <a:latin typeface="+mn-ea"/>
                    <a:cs typeface="宋体" panose="02010600030101010101" pitchFamily="2" charset="-122"/>
                  </a:rPr>
                  <a:t>在实现过程中，将</a:t>
                </a:r>
                <a:r>
                  <a:rPr lang="en-US" kern="100" dirty="0">
                    <a:effectLst/>
                    <a:latin typeface="+mn-ea"/>
                    <a:cs typeface="宋体" panose="02010600030101010101" pitchFamily="2" charset="-122"/>
                  </a:rPr>
                  <a:t>w</a:t>
                </a:r>
                <a:r>
                  <a:rPr lang="zh-CN" kern="100" dirty="0">
                    <a:effectLst/>
                    <a:latin typeface="+mn-ea"/>
                    <a:cs typeface="宋体" panose="02010600030101010101" pitchFamily="2" charset="-122"/>
                  </a:rPr>
                  <a:t>按照</a:t>
                </a:r>
                <a:r>
                  <a:rPr lang="en-US" kern="100" dirty="0">
                    <a:effectLst/>
                    <a:latin typeface="+mn-ea"/>
                    <a:cs typeface="宋体" panose="02010600030101010101" pitchFamily="2" charset="-122"/>
                  </a:rPr>
                  <a:t>NEG(w)</a:t>
                </a:r>
                <a:r>
                  <a:rPr lang="zh-CN" kern="100" dirty="0">
                    <a:effectLst/>
                    <a:latin typeface="+mn-ea"/>
                    <a:cs typeface="宋体" panose="02010600030101010101" pitchFamily="2" charset="-122"/>
                  </a:rPr>
                  <a:t>进行分区，并保存</a:t>
                </a:r>
                <a:r>
                  <a:rPr lang="en-US" kern="100" dirty="0">
                    <a:effectLst/>
                    <a:latin typeface="+mn-ea"/>
                    <a:cs typeface="宋体" panose="02010600030101010101" pitchFamily="2" charset="-122"/>
                  </a:rPr>
                  <a:t>w</a:t>
                </a:r>
                <a:r>
                  <a:rPr lang="zh-CN" kern="100" dirty="0">
                    <a:effectLst/>
                    <a:latin typeface="+mn-ea"/>
                    <a:cs typeface="宋体" panose="02010600030101010101" pitchFamily="2" charset="-122"/>
                  </a:rPr>
                  <a:t>的上下文</a:t>
                </a:r>
                <a:r>
                  <a:rPr lang="en-US" kern="100" dirty="0">
                    <a:effectLst/>
                    <a:latin typeface="+mn-ea"/>
                    <a:cs typeface="宋体" panose="02010600030101010101" pitchFamily="2" charset="-122"/>
                  </a:rPr>
                  <a:t>Context(w)</a:t>
                </a:r>
                <a:r>
                  <a:rPr lang="zh-CN" kern="100" dirty="0">
                    <a:effectLst/>
                    <a:latin typeface="+mn-ea"/>
                    <a:cs typeface="宋体" panose="02010600030101010101" pitchFamily="2" charset="-122"/>
                  </a:rPr>
                  <a:t>进行保存。</a:t>
                </a:r>
              </a:p>
              <a:p>
                <a:pPr algn="just">
                  <a:lnSpc>
                    <a:spcPts val="2000"/>
                  </a:lnSpc>
                  <a:spcAft>
                    <a:spcPts val="0"/>
                  </a:spcAft>
                </a:pPr>
                <a:r>
                  <a:rPr lang="zh-CN" kern="100" dirty="0">
                    <a:effectLst/>
                    <a:latin typeface="+mn-ea"/>
                    <a:cs typeface="宋体" panose="02010600030101010101" pitchFamily="2" charset="-122"/>
                  </a:rPr>
                  <a:t>训练：</a:t>
                </a:r>
              </a:p>
              <a:p>
                <a:pPr marL="228600" indent="-228600" algn="just">
                  <a:spcAft>
                    <a:spcPts val="0"/>
                  </a:spcAft>
                </a:pPr>
                <a:r>
                  <a:rPr lang="zh-CN" kern="100" dirty="0">
                    <a:effectLst/>
                    <a:latin typeface="+mn-ea"/>
                    <a:cs typeface="Times New Roman" panose="02020603050405020304" pitchFamily="18" charset="0"/>
                  </a:rPr>
                  <a:t>分别对分区的</a:t>
                </a:r>
                <a:r>
                  <a:rPr lang="en-US" kern="100" dirty="0">
                    <a:effectLst/>
                    <a:latin typeface="+mn-ea"/>
                    <a:cs typeface="Times New Roman" panose="02020603050405020304" pitchFamily="18" charset="0"/>
                  </a:rPr>
                  <a:t>NEG(w)</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w</a:t>
                </a:r>
                <a:r>
                  <a:rPr lang="zh-CN" kern="100" dirty="0">
                    <a:effectLst/>
                    <a:latin typeface="+mn-ea"/>
                    <a:cs typeface="Times New Roman" panose="02020603050405020304" pitchFamily="18" charset="0"/>
                  </a:rPr>
                  <a:t>进行训练，获得</a:t>
                </a:r>
                <a:r>
                  <a:rPr lang="en-US" kern="100" dirty="0">
                    <a:effectLst/>
                    <a:latin typeface="+mn-ea"/>
                    <a:cs typeface="Times New Roman" panose="02020603050405020304" pitchFamily="18" charset="0"/>
                  </a:rPr>
                  <a:t>syn0</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syn1neg</a:t>
                </a:r>
                <a:r>
                  <a:rPr lang="zh-CN" kern="100" dirty="0">
                    <a:effectLst/>
                    <a:latin typeface="+mn-ea"/>
                    <a:cs typeface="Times New Roman" panose="02020603050405020304" pitchFamily="18" charset="0"/>
                  </a:rPr>
                  <a:t>参数，并保存到</a:t>
                </a:r>
                <a:r>
                  <a:rPr lang="en-US" kern="100" dirty="0">
                    <a:effectLst/>
                    <a:latin typeface="+mn-ea"/>
                    <a:cs typeface="Times New Roman" panose="02020603050405020304" pitchFamily="18" charset="0"/>
                  </a:rPr>
                  <a:t>Spark</a:t>
                </a:r>
                <a:r>
                  <a:rPr lang="zh-CN" kern="100" dirty="0">
                    <a:effectLst/>
                    <a:latin typeface="+mn-ea"/>
                    <a:cs typeface="Times New Roman" panose="02020603050405020304" pitchFamily="18" charset="0"/>
                  </a:rPr>
                  <a:t>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中。</a:t>
                </a:r>
              </a:p>
              <a:p>
                <a:pPr marL="228600" indent="-228600" algn="just">
                  <a:spcAft>
                    <a:spcPts val="0"/>
                  </a:spcAft>
                </a:pPr>
                <a:r>
                  <a:rPr lang="zh-CN" kern="100" dirty="0">
                    <a:effectLst/>
                    <a:latin typeface="+mn-ea"/>
                    <a:cs typeface="Times New Roman" panose="02020603050405020304" pitchFamily="18" charset="0"/>
                  </a:rPr>
                  <a:t>对所有计算完毕的</a:t>
                </a:r>
                <a:r>
                  <a:rPr lang="en-US" kern="100" dirty="0">
                    <a:effectLst/>
                    <a:latin typeface="+mn-ea"/>
                    <a:cs typeface="Times New Roman" panose="02020603050405020304" pitchFamily="18" charset="0"/>
                  </a:rPr>
                  <a:t>syn0</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syn1neg</a:t>
                </a:r>
                <a:r>
                  <a:rPr lang="zh-CN" kern="100" dirty="0">
                    <a:effectLst/>
                    <a:latin typeface="+mn-ea"/>
                    <a:cs typeface="Times New Roman" panose="02020603050405020304" pitchFamily="18" charset="0"/>
                  </a:rPr>
                  <a:t>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调用</a:t>
                </a:r>
                <a:r>
                  <a:rPr lang="en-US" kern="100" dirty="0" err="1">
                    <a:effectLst/>
                    <a:latin typeface="+mn-ea"/>
                    <a:cs typeface="Times New Roman" panose="02020603050405020304" pitchFamily="18" charset="0"/>
                  </a:rPr>
                  <a:t>RDD.aggregate</a:t>
                </a:r>
                <a:r>
                  <a:rPr lang="zh-CN" kern="100" dirty="0">
                    <a:effectLst/>
                    <a:latin typeface="+mn-ea"/>
                    <a:cs typeface="Times New Roman" panose="02020603050405020304" pitchFamily="18" charset="0"/>
                  </a:rPr>
                  <a:t>方法合并成一个</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，并进行缓存。</a:t>
                </a:r>
              </a:p>
              <a:p>
                <a:pPr marL="228600" indent="-228600" algn="just">
                  <a:spcAft>
                    <a:spcPts val="0"/>
                  </a:spcAft>
                </a:pPr>
                <a:r>
                  <a:rPr lang="zh-CN" kern="100" dirty="0">
                    <a:effectLst/>
                    <a:latin typeface="+mn-ea"/>
                    <a:cs typeface="Times New Roman" panose="02020603050405020304" pitchFamily="18" charset="0"/>
                  </a:rPr>
                  <a:t>将新生成的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训练参数广播给分区后的训练模型。</a:t>
                </a:r>
              </a:p>
              <a:p>
                <a:pPr marL="228600" indent="-228600" algn="just">
                  <a:spcAft>
                    <a:spcPts val="0"/>
                  </a:spcAft>
                </a:pPr>
                <a:r>
                  <a:rPr lang="zh-CN" kern="100" dirty="0">
                    <a:effectLst/>
                    <a:latin typeface="+mn-ea"/>
                    <a:cs typeface="Times New Roman" panose="02020603050405020304" pitchFamily="18" charset="0"/>
                  </a:rPr>
                  <a:t>将步骤</a:t>
                </a:r>
                <a:r>
                  <a:rPr lang="en-US" kern="100" dirty="0">
                    <a:effectLst/>
                    <a:latin typeface="+mn-ea"/>
                    <a:cs typeface="Times New Roman" panose="02020603050405020304" pitchFamily="18" charset="0"/>
                  </a:rPr>
                  <a:t>3</a:t>
                </a:r>
                <a:r>
                  <a:rPr lang="zh-CN" kern="100" dirty="0">
                    <a:effectLst/>
                    <a:latin typeface="+mn-ea"/>
                    <a:cs typeface="Times New Roman" panose="02020603050405020304" pitchFamily="18" charset="0"/>
                  </a:rPr>
                  <a:t>中训练好的参数合并到缓存的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，并进行迭代计算，直到迭代结束。</a:t>
                </a:r>
              </a:p>
            </p:txBody>
          </p:sp>
        </mc:Choice>
        <mc:Fallback>
          <p:sp>
            <p:nvSpPr>
              <p:cNvPr id="7" name="文本框 2"/>
              <p:cNvSpPr txBox="1">
                <a:spLocks noRot="1" noChangeAspect="1" noMove="1" noResize="1" noEditPoints="1" noAdjustHandles="1" noChangeArrowheads="1" noChangeShapeType="1" noTextEdit="1"/>
              </p:cNvSpPr>
              <p:nvPr/>
            </p:nvSpPr>
            <p:spPr bwMode="auto">
              <a:xfrm>
                <a:off x="894108" y="1765494"/>
                <a:ext cx="9561859" cy="3061970"/>
              </a:xfrm>
              <a:prstGeom prst="rect">
                <a:avLst/>
              </a:prstGeom>
              <a:blipFill>
                <a:blip r:embed="rId2"/>
                <a:stretch>
                  <a:fillRect l="-510" t="-1587" r="-510"/>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44272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710558" y="2593674"/>
            <a:ext cx="1727844"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Introduction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5">
                        <a:lumMod val="75000"/>
                      </a:schemeClr>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30997"/>
            <a:chOff x="8098970" y="1684028"/>
            <a:chExt cx="3416755" cy="830997"/>
          </a:xfrm>
        </p:grpSpPr>
        <p:grpSp>
          <p:nvGrpSpPr>
            <p:cNvPr id="41" name="组合 40"/>
            <p:cNvGrpSpPr/>
            <p:nvPr/>
          </p:nvGrpSpPr>
          <p:grpSpPr>
            <a:xfrm>
              <a:off x="9120867" y="1684028"/>
              <a:ext cx="2394858" cy="830997"/>
              <a:chOff x="9042399" y="1373760"/>
              <a:chExt cx="2394858" cy="830997"/>
            </a:xfrm>
          </p:grpSpPr>
          <p:sp>
            <p:nvSpPr>
              <p:cNvPr id="13" name="文本框 12"/>
              <p:cNvSpPr txBox="1"/>
              <p:nvPr/>
            </p:nvSpPr>
            <p:spPr>
              <a:xfrm>
                <a:off x="9042399" y="137376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Basic Conception</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02</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61775"/>
            <a:chOff x="3873413" y="4736171"/>
            <a:chExt cx="3434257" cy="861775"/>
          </a:xfrm>
        </p:grpSpPr>
        <p:grpSp>
          <p:nvGrpSpPr>
            <p:cNvPr id="44" name="组合 43"/>
            <p:cNvGrpSpPr/>
            <p:nvPr/>
          </p:nvGrpSpPr>
          <p:grpSpPr>
            <a:xfrm>
              <a:off x="4912812" y="4736171"/>
              <a:ext cx="2394858" cy="861775"/>
              <a:chOff x="4818742" y="3526390"/>
              <a:chExt cx="2394858" cy="861775"/>
            </a:xfrm>
          </p:grpSpPr>
          <p:sp>
            <p:nvSpPr>
              <p:cNvPr id="24" name="文本框 23"/>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p>
            </p:txBody>
          </p:sp>
          <p:sp>
            <p:nvSpPr>
              <p:cNvPr id="25" name="文本框 24"/>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Validation Test</a:t>
                </a:r>
                <a:endParaRPr lang="en-US" altLang="zh-CN" dirty="0"/>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05</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582916"/>
            <a:ext cx="3416755" cy="830997"/>
            <a:chOff x="8098970" y="4751560"/>
            <a:chExt cx="3416755" cy="830997"/>
          </a:xfrm>
        </p:grpSpPr>
        <p:grpSp>
          <p:nvGrpSpPr>
            <p:cNvPr id="43" name="组合 42"/>
            <p:cNvGrpSpPr/>
            <p:nvPr/>
          </p:nvGrpSpPr>
          <p:grpSpPr>
            <a:xfrm>
              <a:off x="9120867" y="4751560"/>
              <a:ext cx="2394858" cy="830997"/>
              <a:chOff x="9042399" y="3526390"/>
              <a:chExt cx="2394858" cy="830997"/>
            </a:xfrm>
          </p:grpSpPr>
          <p:sp>
            <p:nvSpPr>
              <p:cNvPr id="29" name="文本框 28"/>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p>
            </p:txBody>
          </p:sp>
          <p:sp>
            <p:nvSpPr>
              <p:cNvPr id="30" name="文本框 29"/>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Future Prospect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6" name="组合 65"/>
            <p:cNvGrpSpPr/>
            <p:nvPr/>
          </p:nvGrpSpPr>
          <p:grpSpPr>
            <a:xfrm>
              <a:off x="8098970" y="4753058"/>
              <a:ext cx="899886" cy="828000"/>
              <a:chOff x="8098970" y="4753058"/>
              <a:chExt cx="899886" cy="828000"/>
            </a:xfrm>
          </p:grpSpPr>
          <p:sp>
            <p:nvSpPr>
              <p:cNvPr id="27" name="文本框 26"/>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06</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61775"/>
            <a:chOff x="3873413" y="3187016"/>
            <a:chExt cx="3434257" cy="861775"/>
          </a:xfrm>
        </p:grpSpPr>
        <p:grpSp>
          <p:nvGrpSpPr>
            <p:cNvPr id="54" name="组合 53"/>
            <p:cNvGrpSpPr/>
            <p:nvPr/>
          </p:nvGrpSpPr>
          <p:grpSpPr>
            <a:xfrm>
              <a:off x="4912812" y="3187016"/>
              <a:ext cx="239485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Theoretical Research</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03</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5807"/>
            <a:ext cx="3416755"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Design Implementation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04</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14:bounceEnd="40000">
                                          <p:cBhvr additive="base">
                                            <p:cTn id="26"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14:bounceEnd="40000">
                                          <p:cBhvr additive="base">
                                            <p:cTn id="30"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pic>
        <p:nvPicPr>
          <p:cNvPr id="2" name="图片 1"/>
          <p:cNvPicPr>
            <a:picLocks noChangeAspect="1"/>
          </p:cNvPicPr>
          <p:nvPr/>
        </p:nvPicPr>
        <p:blipFill>
          <a:blip r:embed="rId2"/>
          <a:stretch>
            <a:fillRect/>
          </a:stretch>
        </p:blipFill>
        <p:spPr>
          <a:xfrm>
            <a:off x="6044464" y="1110204"/>
            <a:ext cx="4876154" cy="5009832"/>
          </a:xfrm>
          <a:prstGeom prst="rect">
            <a:avLst/>
          </a:prstGeom>
        </p:spPr>
      </p:pic>
      <p:grpSp>
        <p:nvGrpSpPr>
          <p:cNvPr id="7" name="组合 6"/>
          <p:cNvGrpSpPr/>
          <p:nvPr/>
        </p:nvGrpSpPr>
        <p:grpSpPr>
          <a:xfrm>
            <a:off x="648991" y="1110204"/>
            <a:ext cx="4983184" cy="461665"/>
            <a:chOff x="695325" y="3800392"/>
            <a:chExt cx="4983184" cy="461665"/>
          </a:xfrm>
        </p:grpSpPr>
        <p:sp>
          <p:nvSpPr>
            <p:cNvPr id="8" name="矩形 7"/>
            <p:cNvSpPr/>
            <p:nvPr/>
          </p:nvSpPr>
          <p:spPr>
            <a:xfrm>
              <a:off x="695325" y="3800392"/>
              <a:ext cx="3313728" cy="461665"/>
            </a:xfrm>
            <a:prstGeom prst="rect">
              <a:avLst/>
            </a:prstGeom>
            <a:solidFill>
              <a:schemeClr val="accent1"/>
            </a:solidFill>
          </p:spPr>
          <p:txBody>
            <a:bodyPr wrap="none">
              <a:spAutoFit/>
            </a:bodyPr>
            <a:lstStyle/>
            <a:p>
              <a:r>
                <a:rPr lang="zh-CN" altLang="en-US" sz="2400" b="1" dirty="0">
                  <a:solidFill>
                    <a:schemeClr val="bg1"/>
                  </a:solidFill>
                </a:rPr>
                <a:t>定制化爬虫程序流程图</a:t>
              </a:r>
            </a:p>
          </p:txBody>
        </p:sp>
        <p:cxnSp>
          <p:nvCxnSpPr>
            <p:cNvPr id="9" name="直接连接符 8"/>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15392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pic>
        <p:nvPicPr>
          <p:cNvPr id="2" name="图片 1"/>
          <p:cNvPicPr>
            <a:picLocks noChangeAspect="1"/>
          </p:cNvPicPr>
          <p:nvPr/>
        </p:nvPicPr>
        <p:blipFill>
          <a:blip r:embed="rId2"/>
          <a:stretch>
            <a:fillRect/>
          </a:stretch>
        </p:blipFill>
        <p:spPr>
          <a:xfrm>
            <a:off x="3225775" y="1069344"/>
            <a:ext cx="4579756" cy="5425157"/>
          </a:xfrm>
          <a:prstGeom prst="rect">
            <a:avLst/>
          </a:prstGeom>
        </p:spPr>
      </p:pic>
    </p:spTree>
    <p:extLst>
      <p:ext uri="{BB962C8B-B14F-4D97-AF65-F5344CB8AC3E}">
        <p14:creationId xmlns:p14="http://schemas.microsoft.com/office/powerpoint/2010/main" val="26898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pic>
        <p:nvPicPr>
          <p:cNvPr id="2" name="图片 1"/>
          <p:cNvPicPr>
            <a:picLocks noChangeAspect="1"/>
          </p:cNvPicPr>
          <p:nvPr/>
        </p:nvPicPr>
        <p:blipFill>
          <a:blip r:embed="rId2"/>
          <a:stretch>
            <a:fillRect/>
          </a:stretch>
        </p:blipFill>
        <p:spPr>
          <a:xfrm>
            <a:off x="6305664" y="922466"/>
            <a:ext cx="3794865" cy="5652282"/>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262432" cy="461665"/>
            </a:xfrm>
            <a:prstGeom prst="rect">
              <a:avLst/>
            </a:prstGeom>
            <a:solidFill>
              <a:schemeClr val="accent1"/>
            </a:solidFill>
          </p:spPr>
          <p:txBody>
            <a:bodyPr wrap="none">
              <a:spAutoFit/>
            </a:bodyPr>
            <a:lstStyle/>
            <a:p>
              <a:r>
                <a:rPr lang="zh-CN" altLang="en-US" sz="2400" b="1" dirty="0">
                  <a:solidFill>
                    <a:schemeClr val="bg1"/>
                  </a:solidFill>
                </a:rPr>
                <a:t>自动化标注程序流程图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172316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pic>
        <p:nvPicPr>
          <p:cNvPr id="2" name="图片 1"/>
          <p:cNvPicPr>
            <a:picLocks noChangeAspect="1"/>
          </p:cNvPicPr>
          <p:nvPr/>
        </p:nvPicPr>
        <p:blipFill>
          <a:blip r:embed="rId2"/>
          <a:stretch>
            <a:fillRect/>
          </a:stretch>
        </p:blipFill>
        <p:spPr>
          <a:xfrm>
            <a:off x="5928255" y="1087563"/>
            <a:ext cx="4894235" cy="5317875"/>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618572" cy="461665"/>
            </a:xfrm>
            <a:prstGeom prst="rect">
              <a:avLst/>
            </a:prstGeom>
            <a:solidFill>
              <a:schemeClr val="accent1"/>
            </a:solidFill>
          </p:spPr>
          <p:txBody>
            <a:bodyPr wrap="none">
              <a:spAutoFit/>
            </a:bodyPr>
            <a:lstStyle/>
            <a:p>
              <a:r>
                <a:rPr lang="zh-CN" altLang="en-US" sz="2400" b="1" dirty="0">
                  <a:solidFill>
                    <a:schemeClr val="bg1"/>
                  </a:solidFill>
                </a:rPr>
                <a:t>文本分析模块</a:t>
              </a:r>
              <a:r>
                <a:rPr lang="en-US" altLang="zh-CN" sz="2400" b="1" dirty="0">
                  <a:solidFill>
                    <a:schemeClr val="bg1"/>
                  </a:solidFill>
                </a:rPr>
                <a:t>Spark</a:t>
              </a:r>
              <a:r>
                <a:rPr lang="zh-CN" altLang="en-US" sz="2400" b="1" dirty="0">
                  <a:solidFill>
                    <a:schemeClr val="bg1"/>
                  </a:solidFill>
                </a:rPr>
                <a:t>程序流转图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362857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pic>
        <p:nvPicPr>
          <p:cNvPr id="2" name="图片 1"/>
          <p:cNvPicPr>
            <a:picLocks noChangeAspect="1"/>
          </p:cNvPicPr>
          <p:nvPr/>
        </p:nvPicPr>
        <p:blipFill>
          <a:blip r:embed="rId2"/>
          <a:stretch>
            <a:fillRect/>
          </a:stretch>
        </p:blipFill>
        <p:spPr>
          <a:xfrm>
            <a:off x="6860534" y="984656"/>
            <a:ext cx="2817646" cy="5603344"/>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643946" cy="461665"/>
            </a:xfrm>
            <a:prstGeom prst="rect">
              <a:avLst/>
            </a:prstGeom>
            <a:solidFill>
              <a:schemeClr val="accent1"/>
            </a:solidFill>
          </p:spPr>
          <p:txBody>
            <a:bodyPr wrap="none">
              <a:spAutoFit/>
            </a:bodyPr>
            <a:lstStyle/>
            <a:p>
              <a:r>
                <a:rPr lang="zh-CN" altLang="en-US" sz="2400" b="1" dirty="0">
                  <a:solidFill>
                    <a:schemeClr val="bg1"/>
                  </a:solidFill>
                </a:rPr>
                <a:t>训练</a:t>
              </a:r>
              <a:r>
                <a:rPr lang="en-US" altLang="zh-CN" sz="2400" b="1" dirty="0">
                  <a:solidFill>
                    <a:schemeClr val="bg1"/>
                  </a:solidFill>
                </a:rPr>
                <a:t>LDA</a:t>
              </a:r>
              <a:r>
                <a:rPr lang="zh-CN" altLang="en-US" sz="2400" b="1" dirty="0">
                  <a:solidFill>
                    <a:schemeClr val="bg1"/>
                  </a:solidFill>
                </a:rPr>
                <a:t>模型程序流程图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13938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pic>
        <p:nvPicPr>
          <p:cNvPr id="2" name="图片 1"/>
          <p:cNvPicPr>
            <a:picLocks noChangeAspect="1"/>
          </p:cNvPicPr>
          <p:nvPr/>
        </p:nvPicPr>
        <p:blipFill>
          <a:blip r:embed="rId2"/>
          <a:stretch>
            <a:fillRect/>
          </a:stretch>
        </p:blipFill>
        <p:spPr>
          <a:xfrm>
            <a:off x="6437272" y="1056555"/>
            <a:ext cx="2966042" cy="5481404"/>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08579" cy="461665"/>
            </a:xfrm>
            <a:prstGeom prst="rect">
              <a:avLst/>
            </a:prstGeom>
            <a:solidFill>
              <a:schemeClr val="accent1"/>
            </a:solidFill>
          </p:spPr>
          <p:txBody>
            <a:bodyPr wrap="none">
              <a:spAutoFit/>
            </a:bodyPr>
            <a:lstStyle/>
            <a:p>
              <a:r>
                <a:rPr lang="zh-CN" altLang="en-US" sz="2400" b="1" dirty="0">
                  <a:solidFill>
                    <a:schemeClr val="bg1"/>
                  </a:solidFill>
                </a:rPr>
                <a:t>训练</a:t>
              </a:r>
              <a:r>
                <a:rPr lang="en-US" altLang="zh-CN" sz="2400" b="1" dirty="0">
                  <a:solidFill>
                    <a:schemeClr val="bg1"/>
                  </a:solidFill>
                </a:rPr>
                <a:t>Doc2vec</a:t>
              </a:r>
              <a:r>
                <a:rPr lang="zh-CN" altLang="en-US" sz="2400" b="1" dirty="0">
                  <a:solidFill>
                    <a:schemeClr val="bg1"/>
                  </a:solidFill>
                </a:rPr>
                <a:t>模型程序流程图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21262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pic>
        <p:nvPicPr>
          <p:cNvPr id="2" name="图片 1"/>
          <p:cNvPicPr>
            <a:picLocks noChangeAspect="1"/>
          </p:cNvPicPr>
          <p:nvPr/>
        </p:nvPicPr>
        <p:blipFill>
          <a:blip r:embed="rId2"/>
          <a:stretch>
            <a:fillRect/>
          </a:stretch>
        </p:blipFill>
        <p:spPr>
          <a:xfrm>
            <a:off x="5844207" y="996046"/>
            <a:ext cx="5449340" cy="5515408"/>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570208" cy="461665"/>
            </a:xfrm>
            <a:prstGeom prst="rect">
              <a:avLst/>
            </a:prstGeom>
            <a:solidFill>
              <a:schemeClr val="accent1"/>
            </a:solidFill>
          </p:spPr>
          <p:txBody>
            <a:bodyPr wrap="none">
              <a:spAutoFit/>
            </a:bodyPr>
            <a:lstStyle/>
            <a:p>
              <a:r>
                <a:rPr lang="zh-CN" altLang="en-US" sz="2400" b="1" dirty="0">
                  <a:solidFill>
                    <a:schemeClr val="bg1"/>
                  </a:solidFill>
                </a:rPr>
                <a:t>特征融合算法程序流程图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36017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pic>
        <p:nvPicPr>
          <p:cNvPr id="5" name="图片 4" descr="C:\Users\luvslu\Desktop\roc_d2v.png"/>
          <p:cNvPicPr/>
          <p:nvPr/>
        </p:nvPicPr>
        <p:blipFill>
          <a:blip r:embed="rId2">
            <a:extLst>
              <a:ext uri="{28A0092B-C50C-407E-A947-70E740481C1C}">
                <a14:useLocalDpi xmlns:a14="http://schemas.microsoft.com/office/drawing/2010/main" val="0"/>
              </a:ext>
            </a:extLst>
          </a:blip>
          <a:srcRect/>
          <a:stretch>
            <a:fillRect/>
          </a:stretch>
        </p:blipFill>
        <p:spPr bwMode="auto">
          <a:xfrm>
            <a:off x="333620" y="1543050"/>
            <a:ext cx="5762379" cy="4075872"/>
          </a:xfrm>
          <a:prstGeom prst="rect">
            <a:avLst/>
          </a:prstGeom>
          <a:noFill/>
          <a:ln>
            <a:noFill/>
          </a:ln>
        </p:spPr>
      </p:pic>
      <p:pic>
        <p:nvPicPr>
          <p:cNvPr id="6" name="图片 5" descr="C:\Users\luvslu\Desktop\roc_lda.png"/>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146990"/>
            <a:ext cx="3909392" cy="2431098"/>
          </a:xfrm>
          <a:prstGeom prst="rect">
            <a:avLst/>
          </a:prstGeom>
          <a:noFill/>
          <a:ln>
            <a:noFill/>
          </a:ln>
        </p:spPr>
      </p:pic>
      <p:pic>
        <p:nvPicPr>
          <p:cNvPr id="7" name="图片 6" descr="C:\Users\luvslu\Desktop\roc_d2v_lda.png"/>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705226"/>
            <a:ext cx="3909392" cy="2645862"/>
          </a:xfrm>
          <a:prstGeom prst="rect">
            <a:avLst/>
          </a:prstGeom>
          <a:noFill/>
          <a:ln>
            <a:noFill/>
          </a:ln>
        </p:spPr>
      </p:pic>
    </p:spTree>
    <p:extLst>
      <p:ext uri="{BB962C8B-B14F-4D97-AF65-F5344CB8AC3E}">
        <p14:creationId xmlns:p14="http://schemas.microsoft.com/office/powerpoint/2010/main" val="5920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graphicFrame>
        <p:nvGraphicFramePr>
          <p:cNvPr id="5" name="图表 4"/>
          <p:cNvGraphicFramePr/>
          <p:nvPr>
            <p:extLst>
              <p:ext uri="{D42A27DB-BD31-4B8C-83A1-F6EECF244321}">
                <p14:modId xmlns:p14="http://schemas.microsoft.com/office/powerpoint/2010/main" val="2011860329"/>
              </p:ext>
            </p:extLst>
          </p:nvPr>
        </p:nvGraphicFramePr>
        <p:xfrm>
          <a:off x="695324" y="1832836"/>
          <a:ext cx="5678557" cy="3624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3801219813"/>
              </p:ext>
            </p:extLst>
          </p:nvPr>
        </p:nvGraphicFramePr>
        <p:xfrm>
          <a:off x="6771858" y="1428446"/>
          <a:ext cx="3750367" cy="19475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extLst>
              <p:ext uri="{D42A27DB-BD31-4B8C-83A1-F6EECF244321}">
                <p14:modId xmlns:p14="http://schemas.microsoft.com/office/powerpoint/2010/main" val="1934644607"/>
              </p:ext>
            </p:extLst>
          </p:nvPr>
        </p:nvGraphicFramePr>
        <p:xfrm>
          <a:off x="6757254" y="3887536"/>
          <a:ext cx="3528695" cy="19475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456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sp>
        <p:nvSpPr>
          <p:cNvPr id="2" name="矩形 1"/>
          <p:cNvSpPr/>
          <p:nvPr/>
        </p:nvSpPr>
        <p:spPr>
          <a:xfrm>
            <a:off x="695323" y="1340369"/>
            <a:ext cx="9310067" cy="5116272"/>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n"/>
            </a:pPr>
            <a:r>
              <a:rPr lang="x-none" altLang="zh-CN" sz="2000" kern="100" dirty="0">
                <a:latin typeface="+mn-ea"/>
              </a:rPr>
              <a:t>首先</a:t>
            </a:r>
            <a:r>
              <a:rPr lang="zh-CN" altLang="zh-CN" sz="2000" kern="100" dirty="0">
                <a:latin typeface="+mn-ea"/>
              </a:rPr>
              <a:t>，</a:t>
            </a:r>
            <a:r>
              <a:rPr lang="x-none" altLang="zh-CN" sz="2000" kern="100" dirty="0">
                <a:latin typeface="+mn-ea"/>
              </a:rPr>
              <a:t>通过研究最新的文本分析算法，并针对文本倾向分析这一应用场景，提出了采用</a:t>
            </a:r>
            <a:r>
              <a:rPr lang="en-US" altLang="zh-CN" sz="2000" kern="100" dirty="0">
                <a:latin typeface="+mn-ea"/>
              </a:rPr>
              <a:t>LDA</a:t>
            </a:r>
            <a:r>
              <a:rPr lang="x-none" altLang="zh-CN" sz="2000" kern="100" dirty="0">
                <a:latin typeface="+mn-ea"/>
              </a:rPr>
              <a:t>算法和</a:t>
            </a:r>
            <a:r>
              <a:rPr lang="en-US" altLang="zh-CN" sz="2000" kern="100" dirty="0">
                <a:latin typeface="+mn-ea"/>
              </a:rPr>
              <a:t>Doc2vec</a:t>
            </a:r>
            <a:r>
              <a:rPr lang="x-none" altLang="zh-CN" sz="2000" kern="100" dirty="0">
                <a:latin typeface="+mn-ea"/>
              </a:rPr>
              <a:t>算法相结合的文本倾向分析算法</a:t>
            </a:r>
            <a:r>
              <a:rPr lang="zh-CN" altLang="zh-CN" sz="2000" kern="100" dirty="0">
                <a:latin typeface="+mn-ea"/>
              </a:rPr>
              <a:t>，该算法融合了文本的词语搭配特征和文本的统计特征，具有很高的辨识度。</a:t>
            </a:r>
          </a:p>
          <a:p>
            <a:pPr indent="304800" algn="just">
              <a:lnSpc>
                <a:spcPct val="150000"/>
              </a:lnSpc>
              <a:spcAft>
                <a:spcPts val="0"/>
              </a:spcAft>
            </a:pPr>
            <a:endParaRPr lang="en-US" altLang="zh-CN" sz="2000" kern="100" dirty="0">
              <a:latin typeface="+mn-ea"/>
            </a:endParaRPr>
          </a:p>
          <a:p>
            <a:pPr marL="342900" indent="-342900" algn="just">
              <a:lnSpc>
                <a:spcPct val="150000"/>
              </a:lnSpc>
              <a:spcAft>
                <a:spcPts val="0"/>
              </a:spcAft>
              <a:buFont typeface="Wingdings" panose="05000000000000000000" pitchFamily="2" charset="2"/>
              <a:buChar char="n"/>
            </a:pPr>
            <a:r>
              <a:rPr lang="zh-CN" altLang="zh-CN" sz="2000" kern="100" dirty="0">
                <a:latin typeface="+mn-ea"/>
              </a:rPr>
              <a:t>其次，</a:t>
            </a:r>
            <a:r>
              <a:rPr lang="x-none" altLang="zh-CN" sz="2000" kern="100" dirty="0">
                <a:latin typeface="+mn-ea"/>
              </a:rPr>
              <a:t>在</a:t>
            </a:r>
            <a:r>
              <a:rPr lang="en-US" altLang="zh-CN" sz="2000" kern="100" dirty="0">
                <a:latin typeface="+mn-ea"/>
              </a:rPr>
              <a:t>Spark</a:t>
            </a:r>
            <a:r>
              <a:rPr lang="x-none" altLang="zh-CN" sz="2000" kern="100" dirty="0">
                <a:latin typeface="+mn-ea"/>
              </a:rPr>
              <a:t>平台上将</a:t>
            </a:r>
            <a:r>
              <a:rPr lang="zh-CN" altLang="zh-CN" sz="2000" kern="100" dirty="0">
                <a:latin typeface="+mn-ea"/>
              </a:rPr>
              <a:t>该</a:t>
            </a:r>
            <a:r>
              <a:rPr lang="x-none" altLang="zh-CN" sz="2000" kern="100" dirty="0">
                <a:latin typeface="+mn-ea"/>
              </a:rPr>
              <a:t>算法并行化。</a:t>
            </a:r>
            <a:r>
              <a:rPr lang="zh-CN" altLang="zh-CN" sz="2000" kern="100" dirty="0">
                <a:latin typeface="+mn-ea"/>
              </a:rPr>
              <a:t>本文设计了</a:t>
            </a:r>
            <a:r>
              <a:rPr lang="en-US" altLang="zh-CN" sz="2000" kern="100" dirty="0">
                <a:latin typeface="+mn-ea"/>
              </a:rPr>
              <a:t>LDA</a:t>
            </a:r>
            <a:r>
              <a:rPr lang="zh-CN" altLang="zh-CN" sz="2000" kern="100" dirty="0">
                <a:latin typeface="+mn-ea"/>
              </a:rPr>
              <a:t>算法的并行化模型，</a:t>
            </a:r>
            <a:r>
              <a:rPr lang="en-US" altLang="zh-CN" sz="2000" kern="100" dirty="0">
                <a:latin typeface="+mn-ea"/>
              </a:rPr>
              <a:t>Doc2vec</a:t>
            </a:r>
            <a:r>
              <a:rPr lang="zh-CN" altLang="zh-CN" sz="2000" kern="100" dirty="0">
                <a:latin typeface="+mn-ea"/>
              </a:rPr>
              <a:t>算法的并行化模型，并将其运行在</a:t>
            </a:r>
            <a:r>
              <a:rPr lang="en-US" altLang="zh-CN" sz="2000" kern="100" dirty="0">
                <a:latin typeface="+mn-ea"/>
              </a:rPr>
              <a:t>Spark</a:t>
            </a:r>
            <a:r>
              <a:rPr lang="zh-CN" altLang="zh-CN" sz="2000" kern="100" dirty="0">
                <a:latin typeface="+mn-ea"/>
              </a:rPr>
              <a:t>集群上，利用</a:t>
            </a:r>
            <a:r>
              <a:rPr lang="en-US" altLang="zh-CN" sz="2000" kern="100" dirty="0">
                <a:latin typeface="+mn-ea"/>
              </a:rPr>
              <a:t>Spark</a:t>
            </a:r>
            <a:r>
              <a:rPr lang="zh-CN" altLang="zh-CN" sz="2000" kern="100" dirty="0">
                <a:latin typeface="+mn-ea"/>
              </a:rPr>
              <a:t>的并行化计算能力，提高了算法的计算效率，节约了系统的时间成本。</a:t>
            </a:r>
          </a:p>
          <a:p>
            <a:pPr indent="304800" algn="just">
              <a:lnSpc>
                <a:spcPct val="150000"/>
              </a:lnSpc>
              <a:spcAft>
                <a:spcPts val="0"/>
              </a:spcAft>
            </a:pPr>
            <a:endParaRPr lang="en-US" altLang="zh-CN" sz="2000" kern="100" dirty="0">
              <a:latin typeface="+mn-ea"/>
            </a:endParaRPr>
          </a:p>
          <a:p>
            <a:pPr marL="342900" indent="-342900" algn="just">
              <a:lnSpc>
                <a:spcPct val="150000"/>
              </a:lnSpc>
              <a:spcAft>
                <a:spcPts val="0"/>
              </a:spcAft>
              <a:buFont typeface="Wingdings" panose="05000000000000000000" pitchFamily="2" charset="2"/>
              <a:buChar char="n"/>
            </a:pPr>
            <a:r>
              <a:rPr lang="x-none" altLang="zh-CN" sz="2000" kern="100" dirty="0">
                <a:latin typeface="+mn-ea"/>
              </a:rPr>
              <a:t>最后，</a:t>
            </a:r>
            <a:r>
              <a:rPr lang="zh-CN" altLang="zh-CN" sz="2000" kern="100" dirty="0">
                <a:latin typeface="+mn-ea"/>
              </a:rPr>
              <a:t>以研究</a:t>
            </a:r>
            <a:r>
              <a:rPr lang="x-none" altLang="zh-CN" sz="2000" kern="100" dirty="0">
                <a:latin typeface="+mn-ea"/>
              </a:rPr>
              <a:t>电影评论信息</a:t>
            </a:r>
            <a:r>
              <a:rPr lang="zh-CN" altLang="zh-CN" sz="2000" kern="100" dirty="0">
                <a:latin typeface="+mn-ea"/>
              </a:rPr>
              <a:t>为例</a:t>
            </a:r>
            <a:r>
              <a:rPr lang="x-none" altLang="zh-CN" sz="2000" kern="100" dirty="0">
                <a:latin typeface="+mn-ea"/>
              </a:rPr>
              <a:t>，设计了基于</a:t>
            </a:r>
            <a:r>
              <a:rPr lang="en-US" altLang="zh-CN" sz="2000" kern="100" dirty="0">
                <a:latin typeface="+mn-ea"/>
              </a:rPr>
              <a:t>Spark</a:t>
            </a:r>
            <a:r>
              <a:rPr lang="zh-CN" altLang="zh-CN" sz="2000" kern="100" dirty="0">
                <a:latin typeface="+mn-ea"/>
              </a:rPr>
              <a:t>平台</a:t>
            </a:r>
            <a:r>
              <a:rPr lang="x-none" altLang="zh-CN" sz="2000" kern="100" dirty="0">
                <a:latin typeface="+mn-ea"/>
              </a:rPr>
              <a:t>的文本倾向分析系统，</a:t>
            </a:r>
            <a:r>
              <a:rPr lang="zh-CN" altLang="zh-CN" sz="2000" kern="100" dirty="0">
                <a:latin typeface="+mn-ea"/>
              </a:rPr>
              <a:t>其中包括文本预处理模块、文本存储模块、文本分析模块，</a:t>
            </a:r>
            <a:r>
              <a:rPr lang="x-none" altLang="zh-CN" sz="2000" kern="100" dirty="0">
                <a:latin typeface="+mn-ea"/>
              </a:rPr>
              <a:t>并通过实验证明该系统在准确率和效率上都有很大的提高。</a:t>
            </a:r>
            <a:endParaRPr lang="zh-CN" altLang="zh-CN" sz="2000" kern="100" dirty="0">
              <a:latin typeface="+mn-ea"/>
            </a:endParaRPr>
          </a:p>
        </p:txBody>
      </p:sp>
    </p:spTree>
    <p:extLst>
      <p:ext uri="{BB962C8B-B14F-4D97-AF65-F5344CB8AC3E}">
        <p14:creationId xmlns:p14="http://schemas.microsoft.com/office/powerpoint/2010/main" val="33259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grpSp>
        <p:nvGrpSpPr>
          <p:cNvPr id="2" name="组合 1"/>
          <p:cNvGrpSpPr/>
          <p:nvPr/>
        </p:nvGrpSpPr>
        <p:grpSpPr>
          <a:xfrm>
            <a:off x="1148291" y="1560443"/>
            <a:ext cx="2970062" cy="4718920"/>
            <a:chOff x="790482" y="1457739"/>
            <a:chExt cx="2970062" cy="4718920"/>
          </a:xfrm>
        </p:grpSpPr>
        <p:sp>
          <p:nvSpPr>
            <p:cNvPr id="8" name="梯形 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5" name="矩形 4"/>
            <p:cNvSpPr/>
            <p:nvPr/>
          </p:nvSpPr>
          <p:spPr>
            <a:xfrm>
              <a:off x="1113182" y="2730371"/>
              <a:ext cx="2423572" cy="156966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应用范围广</a:t>
              </a:r>
              <a:endParaRPr lang="en-US" altLang="zh-CN" sz="1600" dirty="0"/>
            </a:p>
            <a:p>
              <a:pPr marL="285750" indent="-285750">
                <a:lnSpc>
                  <a:spcPct val="150000"/>
                </a:lnSpc>
                <a:buFont typeface="Wingdings" panose="05000000000000000000" pitchFamily="2" charset="2"/>
                <a:buChar char="l"/>
              </a:pPr>
              <a:r>
                <a:rPr lang="zh-CN" altLang="en-US" sz="1600" dirty="0"/>
                <a:t>传统模型缺陷</a:t>
              </a:r>
              <a:endParaRPr lang="en-US" altLang="zh-CN" sz="1600" dirty="0"/>
            </a:p>
            <a:p>
              <a:pPr marL="285750" indent="-285750">
                <a:lnSpc>
                  <a:spcPct val="150000"/>
                </a:lnSpc>
                <a:buFont typeface="Wingdings" panose="05000000000000000000" pitchFamily="2" charset="2"/>
                <a:buChar char="l"/>
              </a:pPr>
              <a:r>
                <a:rPr lang="zh-CN" altLang="en-US" sz="1600" dirty="0"/>
                <a:t>提升效率</a:t>
              </a:r>
              <a:endParaRPr lang="en-US" altLang="zh-CN" sz="1600" dirty="0"/>
            </a:p>
            <a:p>
              <a:pPr marL="285750" indent="-285750">
                <a:lnSpc>
                  <a:spcPct val="150000"/>
                </a:lnSpc>
                <a:buFont typeface="Wingdings" panose="05000000000000000000" pitchFamily="2" charset="2"/>
                <a:buChar char="l"/>
              </a:pPr>
              <a:endParaRPr lang="en-US" altLang="zh-CN" sz="1600" dirty="0"/>
            </a:p>
          </p:txBody>
        </p:sp>
        <p:sp>
          <p:nvSpPr>
            <p:cNvPr id="12" name="矩形 11"/>
            <p:cNvSpPr/>
            <p:nvPr/>
          </p:nvSpPr>
          <p:spPr>
            <a:xfrm>
              <a:off x="790482" y="1724723"/>
              <a:ext cx="2970060"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研究意义</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4118352" y="1560442"/>
            <a:ext cx="2970062" cy="4718920"/>
            <a:chOff x="790482" y="1457739"/>
            <a:chExt cx="2970062" cy="4718920"/>
          </a:xfrm>
        </p:grpSpPr>
        <p:sp>
          <p:nvSpPr>
            <p:cNvPr id="18" name="梯形 1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19" name="矩形 18"/>
            <p:cNvSpPr/>
            <p:nvPr/>
          </p:nvSpPr>
          <p:spPr>
            <a:xfrm>
              <a:off x="1113183" y="2730371"/>
              <a:ext cx="2423573" cy="193899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基于规则</a:t>
              </a:r>
              <a:r>
                <a:rPr lang="en-US" altLang="zh-CN" sz="1600" dirty="0"/>
                <a:t>+</a:t>
              </a:r>
              <a:r>
                <a:rPr lang="zh-CN" altLang="en-US" sz="1600" dirty="0"/>
                <a:t>机器学习</a:t>
              </a:r>
              <a:endParaRPr lang="en-US" altLang="zh-CN" sz="1600" dirty="0"/>
            </a:p>
            <a:p>
              <a:pPr marL="285750" indent="-285750">
                <a:lnSpc>
                  <a:spcPct val="150000"/>
                </a:lnSpc>
                <a:buFont typeface="Wingdings" panose="05000000000000000000" pitchFamily="2" charset="2"/>
                <a:buChar char="l"/>
              </a:pPr>
              <a:r>
                <a:rPr lang="zh-CN" altLang="en-US" sz="1600" dirty="0"/>
                <a:t>算法效率有待提高</a:t>
              </a:r>
              <a:endParaRPr lang="en-US" altLang="zh-CN" sz="1600" dirty="0"/>
            </a:p>
            <a:p>
              <a:pPr marL="285750" indent="-285750">
                <a:lnSpc>
                  <a:spcPct val="150000"/>
                </a:lnSpc>
                <a:buFont typeface="Wingdings" panose="05000000000000000000" pitchFamily="2" charset="2"/>
                <a:buChar char="l"/>
              </a:pPr>
              <a:r>
                <a:rPr lang="zh-CN" altLang="en-US" sz="1600" dirty="0"/>
                <a:t>从</a:t>
              </a:r>
              <a:r>
                <a:rPr lang="en-US" altLang="zh-CN" sz="1600" dirty="0"/>
                <a:t>MapReduce</a:t>
              </a:r>
              <a:r>
                <a:rPr lang="zh-CN" altLang="en-US" sz="1600" dirty="0"/>
                <a:t>到</a:t>
              </a:r>
              <a:r>
                <a:rPr lang="en-US" altLang="zh-CN" sz="1600" dirty="0"/>
                <a:t>Spark</a:t>
              </a:r>
            </a:p>
            <a:p>
              <a:pPr marL="285750" indent="-285750">
                <a:lnSpc>
                  <a:spcPct val="150000"/>
                </a:lnSpc>
                <a:buFont typeface="Wingdings" panose="05000000000000000000" pitchFamily="2" charset="2"/>
                <a:buChar char="l"/>
              </a:pPr>
              <a:endParaRPr lang="en-US" altLang="zh-CN" sz="1600" dirty="0"/>
            </a:p>
          </p:txBody>
        </p:sp>
        <p:sp>
          <p:nvSpPr>
            <p:cNvPr id="20" name="矩形 19"/>
            <p:cNvSpPr/>
            <p:nvPr/>
          </p:nvSpPr>
          <p:spPr>
            <a:xfrm>
              <a:off x="790482"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研究现状</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7088409" y="1560442"/>
            <a:ext cx="2970064" cy="4718920"/>
            <a:chOff x="790480" y="1457739"/>
            <a:chExt cx="2970064" cy="4718920"/>
          </a:xfrm>
        </p:grpSpPr>
        <p:sp>
          <p:nvSpPr>
            <p:cNvPr id="22" name="梯形 21"/>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23" name="矩形 22"/>
            <p:cNvSpPr/>
            <p:nvPr/>
          </p:nvSpPr>
          <p:spPr>
            <a:xfrm>
              <a:off x="1113184" y="2730371"/>
              <a:ext cx="2423571" cy="230832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设计</a:t>
              </a:r>
              <a:r>
                <a:rPr lang="zh-CN" altLang="zh-CN" sz="1600" dirty="0"/>
                <a:t>文本特征</a:t>
              </a:r>
              <a:r>
                <a:rPr lang="zh-CN" altLang="en-US" sz="1600" dirty="0"/>
                <a:t>提取</a:t>
              </a:r>
              <a:r>
                <a:rPr lang="zh-CN" altLang="zh-CN" sz="1600" dirty="0"/>
                <a:t>算法</a:t>
              </a:r>
              <a:endParaRPr lang="en-US" altLang="zh-CN" sz="1600" dirty="0"/>
            </a:p>
            <a:p>
              <a:pPr marL="285750" indent="-285750">
                <a:lnSpc>
                  <a:spcPct val="150000"/>
                </a:lnSpc>
                <a:buFont typeface="Wingdings" panose="05000000000000000000" pitchFamily="2" charset="2"/>
                <a:buChar char="l"/>
              </a:pPr>
              <a:r>
                <a:rPr lang="zh-CN" altLang="en-US" sz="1600" dirty="0"/>
                <a:t>实现算法</a:t>
              </a:r>
              <a:r>
                <a:rPr lang="zh-CN" altLang="zh-CN" sz="1600" dirty="0"/>
                <a:t>并行化</a:t>
              </a:r>
              <a:endParaRPr lang="en-US" altLang="zh-CN" sz="1600" dirty="0"/>
            </a:p>
            <a:p>
              <a:pPr marL="285750" indent="-285750">
                <a:lnSpc>
                  <a:spcPct val="150000"/>
                </a:lnSpc>
                <a:buFont typeface="Wingdings" panose="05000000000000000000" pitchFamily="2" charset="2"/>
                <a:buChar char="l"/>
              </a:pPr>
              <a:r>
                <a:rPr lang="zh-CN" altLang="en-US" sz="1600" dirty="0"/>
                <a:t>设计文本分析原型系统</a:t>
              </a:r>
              <a:endParaRPr lang="en-US" altLang="zh-CN" sz="1600" dirty="0"/>
            </a:p>
            <a:p>
              <a:pPr marL="285750" indent="-285750">
                <a:lnSpc>
                  <a:spcPct val="150000"/>
                </a:lnSpc>
                <a:buFont typeface="Wingdings" panose="05000000000000000000" pitchFamily="2" charset="2"/>
                <a:buChar char="l"/>
              </a:pPr>
              <a:r>
                <a:rPr lang="zh-CN" altLang="en-US" sz="1600" dirty="0"/>
                <a:t>实现并验证原型系统</a:t>
              </a:r>
              <a:endParaRPr lang="en-US" altLang="zh-CN" sz="1600" dirty="0"/>
            </a:p>
          </p:txBody>
        </p:sp>
        <p:sp>
          <p:nvSpPr>
            <p:cNvPr id="24" name="矩形 23"/>
            <p:cNvSpPr/>
            <p:nvPr/>
          </p:nvSpPr>
          <p:spPr>
            <a:xfrm>
              <a:off x="790480"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主要工作</a:t>
              </a:r>
              <a:endParaRPr lang="en-US" altLang="zh-CN" sz="2800" b="1" u="sng"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9823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展望</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sp>
        <p:nvSpPr>
          <p:cNvPr id="2" name="矩形 1"/>
          <p:cNvSpPr/>
          <p:nvPr/>
        </p:nvSpPr>
        <p:spPr>
          <a:xfrm>
            <a:off x="695323" y="1340369"/>
            <a:ext cx="9482347" cy="4649614"/>
          </a:xfrm>
          <a:prstGeom prst="rect">
            <a:avLst/>
          </a:prstGeom>
        </p:spPr>
        <p:txBody>
          <a:bodyPr wrap="square">
            <a:spAutoFit/>
          </a:bodyPr>
          <a:lstStyle/>
          <a:p>
            <a:pPr marL="342900" indent="-342900">
              <a:spcBef>
                <a:spcPts val="300"/>
              </a:spcBef>
              <a:buFont typeface="Wingdings" panose="05000000000000000000" pitchFamily="2" charset="2"/>
              <a:buChar char="n"/>
            </a:pPr>
            <a:r>
              <a:rPr lang="zh-CN" altLang="zh-CN" sz="2000" dirty="0">
                <a:latin typeface="+mn-ea"/>
              </a:rPr>
              <a:t>针对文本语义分析的研究</a:t>
            </a:r>
          </a:p>
          <a:p>
            <a:pPr>
              <a:spcBef>
                <a:spcPts val="300"/>
              </a:spcBef>
            </a:pPr>
            <a:r>
              <a:rPr lang="en-US" altLang="zh-CN" sz="2000" dirty="0">
                <a:latin typeface="+mn-ea"/>
              </a:rPr>
              <a:t>    </a:t>
            </a:r>
            <a:r>
              <a:rPr lang="zh-CN" altLang="zh-CN" sz="2000" dirty="0">
                <a:latin typeface="+mn-ea"/>
              </a:rPr>
              <a:t>本文是以文本倾向分析作为切入点研究的文本分析算法，除了文本倾向分析，还有文本语义分析，以及针对文本语义分析的应用场景，文本倾向分析实际上是文本的分类问题，基于对文本特征的提取与训练，然后基于模型的特征对文本进行分类，而基于语义的分析是更加高层次的文本分析任务，也是自然语言处理一直追求的目标，让机器真正理解人类语言，在语义识别过程中，还有很长的路要走，真正破解人类的语言密码还需要一段时间的深入研究，如果机器可以理解自然语言，那么，人工智能时代的到了也随之不远了。</a:t>
            </a:r>
          </a:p>
          <a:p>
            <a:pPr marL="342900" indent="-342900">
              <a:spcBef>
                <a:spcPts val="300"/>
              </a:spcBef>
              <a:buFont typeface="Wingdings" panose="05000000000000000000" pitchFamily="2" charset="2"/>
              <a:buChar char="n"/>
            </a:pPr>
            <a:r>
              <a:rPr lang="zh-CN" altLang="zh-CN" sz="2000" dirty="0">
                <a:latin typeface="+mn-ea"/>
              </a:rPr>
              <a:t>中文文本分析可视化研究</a:t>
            </a:r>
          </a:p>
          <a:p>
            <a:pPr>
              <a:spcBef>
                <a:spcPts val="300"/>
              </a:spcBef>
            </a:pPr>
            <a:r>
              <a:rPr lang="en-US" altLang="zh-CN" sz="2000" dirty="0">
                <a:latin typeface="+mn-ea"/>
              </a:rPr>
              <a:t>    </a:t>
            </a:r>
            <a:r>
              <a:rPr lang="zh-CN" altLang="zh-CN" sz="2000" dirty="0">
                <a:latin typeface="+mn-ea"/>
              </a:rPr>
              <a:t>文本分析的可视化是指对文本分析任务中涉及的数据进行可视化展示，许多文本模型都可以用可视化的方式形象的展示出来，从而可以直观的提取文本的特征，对文本进行分类和聚类。文本分析可视化还是比较新的领域，在数据可视化中，占有重要的地位，如何直观高效的展示文本挖掘中得到的数据模型，语言特征，以及以什么样的方式来展示这些数据是文本分析可视化需要重点研究的问题。</a:t>
            </a:r>
          </a:p>
        </p:txBody>
      </p:sp>
    </p:spTree>
    <p:extLst>
      <p:ext uri="{BB962C8B-B14F-4D97-AF65-F5344CB8AC3E}">
        <p14:creationId xmlns:p14="http://schemas.microsoft.com/office/powerpoint/2010/main" val="1394415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修改意见说明</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31</a:t>
            </a:fld>
            <a:endParaRPr lang="zh-CN" altLang="en-US" dirty="0"/>
          </a:p>
        </p:txBody>
      </p:sp>
    </p:spTree>
    <p:extLst>
      <p:ext uri="{BB962C8B-B14F-4D97-AF65-F5344CB8AC3E}">
        <p14:creationId xmlns:p14="http://schemas.microsoft.com/office/powerpoint/2010/main" val="111678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0" y="2878000"/>
            <a:ext cx="12192000" cy="1269928"/>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000" b="1" dirty="0"/>
              <a:t>THANKS</a:t>
            </a:r>
            <a:endParaRPr lang="zh-CN" altLang="en-US" sz="6000" b="1" dirty="0"/>
          </a:p>
        </p:txBody>
      </p:sp>
      <p:sp>
        <p:nvSpPr>
          <p:cNvPr id="4" name="页脚占位符 1"/>
          <p:cNvSpPr txBox="1">
            <a:spLocks/>
          </p:cNvSpPr>
          <p:nvPr/>
        </p:nvSpPr>
        <p:spPr>
          <a:xfrm>
            <a:off x="4101548" y="6117250"/>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056" y="400499"/>
            <a:ext cx="1878875" cy="1878875"/>
          </a:xfrm>
          <a:prstGeom prst="rect">
            <a:avLst/>
          </a:prstGeom>
          <a:effectLst>
            <a:outerShdw blurRad="63500" dist="38100" dir="2700000" algn="tl" rotWithShape="0">
              <a:prstClr val="black">
                <a:alpha val="40000"/>
              </a:prstClr>
            </a:outerShdw>
          </a:effectLst>
        </p:spPr>
      </p:pic>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grpId="1" nodeType="withEffect">
                                  <p:stCondLst>
                                    <p:cond delay="800"/>
                                  </p:stCondLst>
                                  <p:childTnLst>
                                    <p:animScale>
                                      <p:cBhvr>
                                        <p:cTn id="11" dur="250" fill="hold"/>
                                        <p:tgtEl>
                                          <p:spTgt spid="10"/>
                                        </p:tgtEl>
                                      </p:cBhvr>
                                      <p:by x="115000" y="115000"/>
                                    </p:animScale>
                                  </p:childTnLst>
                                </p:cTn>
                              </p:par>
                              <p:par>
                                <p:cTn id="12" presetID="53" presetClass="entr" presetSubtype="16" fill="hold"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6" presetClass="emph" presetSubtype="0" autoRev="1" fill="hold" nodeType="withEffect">
                                  <p:stCondLst>
                                    <p:cond delay="800"/>
                                  </p:stCondLst>
                                  <p:childTnLst>
                                    <p:animScale>
                                      <p:cBhvr>
                                        <p:cTn id="18" dur="250" fill="hold"/>
                                        <p:tgtEl>
                                          <p:spTgt spid="5"/>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33</a:t>
            </a:fld>
            <a:endParaRPr lang="zh-CN" altLang="en-US" dirty="0"/>
          </a:p>
        </p:txBody>
      </p:sp>
      <p:grpSp>
        <p:nvGrpSpPr>
          <p:cNvPr id="33" name="组合 32"/>
          <p:cNvGrpSpPr/>
          <p:nvPr/>
        </p:nvGrpSpPr>
        <p:grpSpPr>
          <a:xfrm>
            <a:off x="794881" y="1117262"/>
            <a:ext cx="1142022" cy="1142022"/>
            <a:chOff x="794881" y="1048888"/>
            <a:chExt cx="1142022" cy="1142022"/>
          </a:xfrm>
        </p:grpSpPr>
        <p:sp>
          <p:nvSpPr>
            <p:cNvPr id="9" name="椭圆 8"/>
            <p:cNvSpPr/>
            <p:nvPr/>
          </p:nvSpPr>
          <p:spPr>
            <a:xfrm>
              <a:off x="794881" y="1048888"/>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0" name="组合 9"/>
            <p:cNvGrpSpPr/>
            <p:nvPr/>
          </p:nvGrpSpPr>
          <p:grpSpPr>
            <a:xfrm>
              <a:off x="1027705" y="1277340"/>
              <a:ext cx="676374" cy="685120"/>
              <a:chOff x="7639243" y="2325084"/>
              <a:chExt cx="726802" cy="736201"/>
            </a:xfrm>
          </p:grpSpPr>
          <p:sp>
            <p:nvSpPr>
              <p:cNvPr id="12"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矩形 4"/>
          <p:cNvSpPr/>
          <p:nvPr/>
        </p:nvSpPr>
        <p:spPr>
          <a:xfrm>
            <a:off x="2085589" y="1500913"/>
            <a:ext cx="9411086" cy="440377"/>
          </a:xfrm>
          <a:prstGeom prst="rect">
            <a:avLst/>
          </a:prstGeom>
        </p:spPr>
        <p:txBody>
          <a:bodyPr wrap="square">
            <a:spAutoFit/>
          </a:bodyPr>
          <a:lstStyle/>
          <a:p>
            <a:pPr>
              <a:lnSpc>
                <a:spcPct val="125000"/>
              </a:lnSpc>
            </a:pPr>
            <a:r>
              <a:rPr lang="zh-CN" altLang="en-US" sz="2000" dirty="0"/>
              <a:t>文本内容 文本内容 文本内容 文本内容 文本内容 文本内容 文本内容 文本内容</a:t>
            </a:r>
            <a:endParaRPr lang="en-US" altLang="zh-CN" sz="2000" dirty="0"/>
          </a:p>
        </p:txBody>
      </p:sp>
      <p:sp>
        <p:nvSpPr>
          <p:cNvPr id="14" name="矩形 13"/>
          <p:cNvSpPr/>
          <p:nvPr/>
        </p:nvSpPr>
        <p:spPr>
          <a:xfrm>
            <a:off x="2085589" y="1013859"/>
            <a:ext cx="2339102" cy="461665"/>
          </a:xfrm>
          <a:prstGeom prst="rect">
            <a:avLst/>
          </a:prstGeom>
          <a:solidFill>
            <a:schemeClr val="accent1"/>
          </a:solidFill>
        </p:spPr>
        <p:txBody>
          <a:bodyPr wrap="none">
            <a:spAutoFit/>
          </a:bodyPr>
          <a:lstStyle/>
          <a:p>
            <a:r>
              <a:rPr lang="zh-CN" altLang="en-US" sz="2400" b="1" dirty="0">
                <a:solidFill>
                  <a:schemeClr val="bg1"/>
                </a:solidFill>
              </a:rPr>
              <a:t>通过了一次答辩</a:t>
            </a:r>
            <a:endParaRPr lang="en-US" altLang="zh-CN" sz="2400" b="1" dirty="0">
              <a:solidFill>
                <a:schemeClr val="bg1"/>
              </a:solidFill>
            </a:endParaRPr>
          </a:p>
        </p:txBody>
      </p:sp>
      <p:grpSp>
        <p:nvGrpSpPr>
          <p:cNvPr id="32" name="组合 31"/>
          <p:cNvGrpSpPr/>
          <p:nvPr/>
        </p:nvGrpSpPr>
        <p:grpSpPr>
          <a:xfrm>
            <a:off x="794881" y="3045140"/>
            <a:ext cx="1142022" cy="1142022"/>
            <a:chOff x="794881" y="2597323"/>
            <a:chExt cx="1142022" cy="1142022"/>
          </a:xfrm>
        </p:grpSpPr>
        <p:sp>
          <p:nvSpPr>
            <p:cNvPr id="15" name="椭圆 14"/>
            <p:cNvSpPr/>
            <p:nvPr/>
          </p:nvSpPr>
          <p:spPr>
            <a:xfrm>
              <a:off x="794881" y="2597323"/>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5"/>
            <p:cNvSpPr>
              <a:spLocks noEditPoints="1"/>
            </p:cNvSpPr>
            <p:nvPr/>
          </p:nvSpPr>
          <p:spPr bwMode="auto">
            <a:xfrm>
              <a:off x="1025651" y="2880589"/>
              <a:ext cx="680482" cy="575490"/>
            </a:xfrm>
            <a:custGeom>
              <a:avLst/>
              <a:gdLst>
                <a:gd name="T0" fmla="*/ 103 w 175"/>
                <a:gd name="T1" fmla="*/ 64 h 148"/>
                <a:gd name="T2" fmla="*/ 51 w 175"/>
                <a:gd name="T3" fmla="*/ 64 h 148"/>
                <a:gd name="T4" fmla="*/ 51 w 175"/>
                <a:gd name="T5" fmla="*/ 84 h 148"/>
                <a:gd name="T6" fmla="*/ 0 w 175"/>
                <a:gd name="T7" fmla="*/ 42 h 148"/>
                <a:gd name="T8" fmla="*/ 51 w 175"/>
                <a:gd name="T9" fmla="*/ 0 h 148"/>
                <a:gd name="T10" fmla="*/ 51 w 175"/>
                <a:gd name="T11" fmla="*/ 22 h 148"/>
                <a:gd name="T12" fmla="*/ 103 w 175"/>
                <a:gd name="T13" fmla="*/ 22 h 148"/>
                <a:gd name="T14" fmla="*/ 103 w 175"/>
                <a:gd name="T15" fmla="*/ 64 h 148"/>
                <a:gd name="T16" fmla="*/ 103 w 175"/>
                <a:gd name="T17" fmla="*/ 64 h 148"/>
                <a:gd name="T18" fmla="*/ 74 w 175"/>
                <a:gd name="T19" fmla="*/ 126 h 148"/>
                <a:gd name="T20" fmla="*/ 126 w 175"/>
                <a:gd name="T21" fmla="*/ 126 h 148"/>
                <a:gd name="T22" fmla="*/ 126 w 175"/>
                <a:gd name="T23" fmla="*/ 148 h 148"/>
                <a:gd name="T24" fmla="*/ 175 w 175"/>
                <a:gd name="T25" fmla="*/ 106 h 148"/>
                <a:gd name="T26" fmla="*/ 126 w 175"/>
                <a:gd name="T27" fmla="*/ 64 h 148"/>
                <a:gd name="T28" fmla="*/ 126 w 175"/>
                <a:gd name="T29" fmla="*/ 84 h 148"/>
                <a:gd name="T30" fmla="*/ 74 w 175"/>
                <a:gd name="T31" fmla="*/ 84 h 148"/>
                <a:gd name="T32" fmla="*/ 74 w 175"/>
                <a:gd name="T3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48">
                  <a:moveTo>
                    <a:pt x="103" y="64"/>
                  </a:moveTo>
                  <a:lnTo>
                    <a:pt x="51" y="64"/>
                  </a:lnTo>
                  <a:lnTo>
                    <a:pt x="51" y="84"/>
                  </a:lnTo>
                  <a:lnTo>
                    <a:pt x="0" y="42"/>
                  </a:lnTo>
                  <a:lnTo>
                    <a:pt x="51" y="0"/>
                  </a:lnTo>
                  <a:lnTo>
                    <a:pt x="51" y="22"/>
                  </a:lnTo>
                  <a:lnTo>
                    <a:pt x="103" y="22"/>
                  </a:lnTo>
                  <a:lnTo>
                    <a:pt x="103" y="64"/>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1" name="矩形 20"/>
          <p:cNvSpPr/>
          <p:nvPr/>
        </p:nvSpPr>
        <p:spPr>
          <a:xfrm>
            <a:off x="2085589" y="2957568"/>
            <a:ext cx="2339102" cy="461665"/>
          </a:xfrm>
          <a:prstGeom prst="rect">
            <a:avLst/>
          </a:prstGeom>
          <a:solidFill>
            <a:schemeClr val="accent1"/>
          </a:solidFill>
        </p:spPr>
        <p:txBody>
          <a:bodyPr wrap="none">
            <a:spAutoFit/>
          </a:bodyPr>
          <a:lstStyle/>
          <a:p>
            <a:r>
              <a:rPr lang="zh-CN" altLang="en-US" sz="2400" b="1" dirty="0">
                <a:solidFill>
                  <a:schemeClr val="bg1"/>
                </a:solidFill>
              </a:rPr>
              <a:t>拿到了一个门面</a:t>
            </a:r>
            <a:endParaRPr lang="en-US" altLang="zh-CN" sz="2400" b="1" dirty="0">
              <a:solidFill>
                <a:schemeClr val="bg1"/>
              </a:solidFill>
            </a:endParaRPr>
          </a:p>
        </p:txBody>
      </p:sp>
      <p:sp>
        <p:nvSpPr>
          <p:cNvPr id="25" name="矩形 24"/>
          <p:cNvSpPr/>
          <p:nvPr/>
        </p:nvSpPr>
        <p:spPr>
          <a:xfrm>
            <a:off x="2085589" y="4869615"/>
            <a:ext cx="2339102" cy="461665"/>
          </a:xfrm>
          <a:prstGeom prst="rect">
            <a:avLst/>
          </a:prstGeom>
          <a:solidFill>
            <a:schemeClr val="accent1"/>
          </a:solidFill>
        </p:spPr>
        <p:txBody>
          <a:bodyPr wrap="none">
            <a:spAutoFit/>
          </a:bodyPr>
          <a:lstStyle/>
          <a:p>
            <a:r>
              <a:rPr lang="zh-CN" altLang="en-US" sz="2400" b="1" dirty="0">
                <a:solidFill>
                  <a:schemeClr val="bg1"/>
                </a:solidFill>
              </a:rPr>
              <a:t>参与了一场培训</a:t>
            </a:r>
            <a:endParaRPr lang="en-US" altLang="zh-CN" sz="2400" b="1" dirty="0">
              <a:solidFill>
                <a:schemeClr val="bg1"/>
              </a:solidFill>
            </a:endParaRPr>
          </a:p>
        </p:txBody>
      </p:sp>
      <p:grpSp>
        <p:nvGrpSpPr>
          <p:cNvPr id="31" name="组合 30"/>
          <p:cNvGrpSpPr/>
          <p:nvPr/>
        </p:nvGrpSpPr>
        <p:grpSpPr>
          <a:xfrm>
            <a:off x="794881" y="4957187"/>
            <a:ext cx="1142022" cy="1142022"/>
            <a:chOff x="794881" y="4198540"/>
            <a:chExt cx="1142022" cy="1142022"/>
          </a:xfrm>
        </p:grpSpPr>
        <p:sp>
          <p:nvSpPr>
            <p:cNvPr id="23" name="椭圆 22"/>
            <p:cNvSpPr/>
            <p:nvPr/>
          </p:nvSpPr>
          <p:spPr>
            <a:xfrm>
              <a:off x="794881" y="4198540"/>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Freeform 9"/>
            <p:cNvSpPr>
              <a:spLocks noEditPoints="1"/>
            </p:cNvSpPr>
            <p:nvPr/>
          </p:nvSpPr>
          <p:spPr bwMode="auto">
            <a:xfrm>
              <a:off x="1117748" y="4506592"/>
              <a:ext cx="496288" cy="525917"/>
            </a:xfrm>
            <a:custGeom>
              <a:avLst/>
              <a:gdLst>
                <a:gd name="T0" fmla="*/ 35 w 134"/>
                <a:gd name="T1" fmla="*/ 142 h 142"/>
                <a:gd name="T2" fmla="*/ 35 w 134"/>
                <a:gd name="T3" fmla="*/ 73 h 142"/>
                <a:gd name="T4" fmla="*/ 0 w 134"/>
                <a:gd name="T5" fmla="*/ 73 h 142"/>
                <a:gd name="T6" fmla="*/ 67 w 134"/>
                <a:gd name="T7" fmla="*/ 0 h 142"/>
                <a:gd name="T8" fmla="*/ 134 w 134"/>
                <a:gd name="T9" fmla="*/ 73 h 142"/>
                <a:gd name="T10" fmla="*/ 102 w 134"/>
                <a:gd name="T11" fmla="*/ 73 h 142"/>
                <a:gd name="T12" fmla="*/ 102 w 134"/>
                <a:gd name="T13" fmla="*/ 142 h 142"/>
                <a:gd name="T14" fmla="*/ 35 w 134"/>
                <a:gd name="T15" fmla="*/ 142 h 142"/>
                <a:gd name="T16" fmla="*/ 35 w 134"/>
                <a:gd name="T17" fmla="*/ 142 h 142"/>
                <a:gd name="T18" fmla="*/ 65 w 134"/>
                <a:gd name="T19" fmla="*/ 20 h 142"/>
                <a:gd name="T20" fmla="*/ 30 w 134"/>
                <a:gd name="T21" fmla="*/ 60 h 142"/>
                <a:gd name="T22" fmla="*/ 47 w 134"/>
                <a:gd name="T23" fmla="*/ 60 h 142"/>
                <a:gd name="T24" fmla="*/ 47 w 134"/>
                <a:gd name="T25" fmla="*/ 105 h 142"/>
                <a:gd name="T26" fmla="*/ 57 w 134"/>
                <a:gd name="T27" fmla="*/ 105 h 142"/>
                <a:gd name="T28" fmla="*/ 65 w 134"/>
                <a:gd name="T29" fmla="*/ 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142">
                  <a:moveTo>
                    <a:pt x="35" y="142"/>
                  </a:moveTo>
                  <a:lnTo>
                    <a:pt x="35" y="73"/>
                  </a:lnTo>
                  <a:lnTo>
                    <a:pt x="0" y="73"/>
                  </a:lnTo>
                  <a:lnTo>
                    <a:pt x="67" y="0"/>
                  </a:lnTo>
                  <a:lnTo>
                    <a:pt x="134" y="73"/>
                  </a:lnTo>
                  <a:lnTo>
                    <a:pt x="102" y="73"/>
                  </a:lnTo>
                  <a:lnTo>
                    <a:pt x="102" y="142"/>
                  </a:lnTo>
                  <a:lnTo>
                    <a:pt x="35" y="142"/>
                  </a:lnTo>
                  <a:lnTo>
                    <a:pt x="35" y="142"/>
                  </a:lnTo>
                  <a:close/>
                  <a:moveTo>
                    <a:pt x="65" y="20"/>
                  </a:moveTo>
                  <a:lnTo>
                    <a:pt x="30" y="60"/>
                  </a:lnTo>
                  <a:lnTo>
                    <a:pt x="47" y="60"/>
                  </a:lnTo>
                  <a:lnTo>
                    <a:pt x="47" y="105"/>
                  </a:lnTo>
                  <a:lnTo>
                    <a:pt x="57" y="105"/>
                  </a:lnTo>
                  <a:lnTo>
                    <a:pt x="65"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4" name="矩形 23"/>
          <p:cNvSpPr/>
          <p:nvPr/>
        </p:nvSpPr>
        <p:spPr>
          <a:xfrm>
            <a:off x="2085589" y="3455693"/>
            <a:ext cx="9411086" cy="440377"/>
          </a:xfrm>
          <a:prstGeom prst="rect">
            <a:avLst/>
          </a:prstGeom>
        </p:spPr>
        <p:txBody>
          <a:bodyPr wrap="square">
            <a:spAutoFit/>
          </a:bodyPr>
          <a:lstStyle/>
          <a:p>
            <a:pPr>
              <a:lnSpc>
                <a:spcPct val="125000"/>
              </a:lnSpc>
            </a:pPr>
            <a:r>
              <a:rPr lang="zh-CN" altLang="en-US" sz="2000" dirty="0"/>
              <a:t>文本内容 文本内容 文本内容 文本内容 文本内容 文本内容 文本内容 文本内容</a:t>
            </a:r>
            <a:endParaRPr lang="en-US" altLang="zh-CN" sz="2000" dirty="0"/>
          </a:p>
        </p:txBody>
      </p:sp>
      <p:sp>
        <p:nvSpPr>
          <p:cNvPr id="27" name="矩形 26"/>
          <p:cNvSpPr/>
          <p:nvPr/>
        </p:nvSpPr>
        <p:spPr>
          <a:xfrm>
            <a:off x="2085589" y="5372725"/>
            <a:ext cx="9411086" cy="440377"/>
          </a:xfrm>
          <a:prstGeom prst="rect">
            <a:avLst/>
          </a:prstGeom>
        </p:spPr>
        <p:txBody>
          <a:bodyPr wrap="square">
            <a:spAutoFit/>
          </a:bodyPr>
          <a:lstStyle/>
          <a:p>
            <a:pPr>
              <a:lnSpc>
                <a:spcPct val="125000"/>
              </a:lnSpc>
            </a:pPr>
            <a:r>
              <a:rPr lang="zh-CN" altLang="en-US" sz="2000" dirty="0"/>
              <a:t>文本内容 文本内容 文本内容 文本内容 文本内容 文本内容 文本内容 文本内容</a:t>
            </a:r>
            <a:endParaRPr lang="en-US" altLang="zh-CN" sz="2000" dirty="0"/>
          </a:p>
        </p:txBody>
      </p:sp>
    </p:spTree>
    <p:extLst>
      <p:ext uri="{BB962C8B-B14F-4D97-AF65-F5344CB8AC3E}">
        <p14:creationId xmlns:p14="http://schemas.microsoft.com/office/powerpoint/2010/main" val="13101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4/3*#ppt_w"/>
                                          </p:val>
                                        </p:tav>
                                        <p:tav tm="100000">
                                          <p:val>
                                            <p:strVal val="#ppt_w"/>
                                          </p:val>
                                        </p:tav>
                                      </p:tavLst>
                                    </p:anim>
                                    <p:anim calcmode="lin" valueType="num">
                                      <p:cBhvr>
                                        <p:cTn id="8" dur="500" fill="hold"/>
                                        <p:tgtEl>
                                          <p:spTgt spid="33"/>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strVal val="4/3*#ppt_w"/>
                                          </p:val>
                                        </p:tav>
                                        <p:tav tm="100000">
                                          <p:val>
                                            <p:strVal val="#ppt_w"/>
                                          </p:val>
                                        </p:tav>
                                      </p:tavLst>
                                    </p:anim>
                                    <p:anim calcmode="lin" valueType="num">
                                      <p:cBhvr>
                                        <p:cTn id="12" dur="500" fill="hold"/>
                                        <p:tgtEl>
                                          <p:spTgt spid="32"/>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strVal val="4/3*#ppt_w"/>
                                          </p:val>
                                        </p:tav>
                                        <p:tav tm="100000">
                                          <p:val>
                                            <p:strVal val="#ppt_w"/>
                                          </p:val>
                                        </p:tav>
                                      </p:tavLst>
                                    </p:anim>
                                    <p:anim calcmode="lin" valueType="num">
                                      <p:cBhvr>
                                        <p:cTn id="16" dur="500" fill="hold"/>
                                        <p:tgtEl>
                                          <p:spTgt spid="31"/>
                                        </p:tgtEl>
                                        <p:attrNameLst>
                                          <p:attrName>ppt_h</p:attrName>
                                        </p:attrNameLst>
                                      </p:cBhvr>
                                      <p:tavLst>
                                        <p:tav tm="0">
                                          <p:val>
                                            <p:strVal val="4/3*#ppt_h"/>
                                          </p:val>
                                        </p:tav>
                                        <p:tav tm="100000">
                                          <p:val>
                                            <p:strVal val="#ppt_h"/>
                                          </p:val>
                                        </p:tav>
                                      </p:tavLst>
                                    </p:anim>
                                  </p:childTnLst>
                                </p:cTn>
                              </p:par>
                              <p:par>
                                <p:cTn id="17" presetID="22" presetClass="entr" presetSubtype="8"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p:stCondLst>
                                    <p:cond delay="6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9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60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1" grpId="0" animBg="1"/>
      <p:bldP spid="25" grpId="0" animBg="1"/>
      <p:bldP spid="24"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34</a:t>
            </a:fld>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013004617"/>
              </p:ext>
            </p:extLst>
          </p:nvPr>
        </p:nvGraphicFramePr>
        <p:xfrm>
          <a:off x="3454401" y="1473178"/>
          <a:ext cx="5283200" cy="939236"/>
        </p:xfrm>
        <a:graphic>
          <a:graphicData uri="http://schemas.openxmlformats.org/presentationml/2006/ole">
            <mc:AlternateContent xmlns:mc="http://schemas.openxmlformats.org/markup-compatibility/2006">
              <mc:Choice xmlns:v="urn:schemas-microsoft-com:vml" Requires="v">
                <p:oleObj spid="_x0000_s1611" name="Equation" r:id="rId3" imgW="1714320" imgH="304560" progId="Equation.DSMT4">
                  <p:embed/>
                </p:oleObj>
              </mc:Choice>
              <mc:Fallback>
                <p:oleObj name="Equation" r:id="rId3" imgW="1714320" imgH="304560" progId="Equation.DSMT4">
                  <p:embed/>
                  <p:pic>
                    <p:nvPicPr>
                      <p:cNvPr id="0" name=""/>
                      <p:cNvPicPr/>
                      <p:nvPr/>
                    </p:nvPicPr>
                    <p:blipFill>
                      <a:blip r:embed="rId4"/>
                      <a:stretch>
                        <a:fillRect/>
                      </a:stretch>
                    </p:blipFill>
                    <p:spPr>
                      <a:xfrm>
                        <a:off x="3454401" y="1473178"/>
                        <a:ext cx="5283200" cy="939236"/>
                      </a:xfrm>
                      <a:prstGeom prst="rect">
                        <a:avLst/>
                      </a:prstGeom>
                    </p:spPr>
                  </p:pic>
                </p:oleObj>
              </mc:Fallback>
            </mc:AlternateContent>
          </a:graphicData>
        </a:graphic>
      </p:graphicFrame>
      <p:grpSp>
        <p:nvGrpSpPr>
          <p:cNvPr id="3" name="组合 2"/>
          <p:cNvGrpSpPr/>
          <p:nvPr/>
        </p:nvGrpSpPr>
        <p:grpSpPr>
          <a:xfrm>
            <a:off x="695323" y="2497154"/>
            <a:ext cx="10801351" cy="1246495"/>
            <a:chOff x="695323" y="2497154"/>
            <a:chExt cx="10801351" cy="1246495"/>
          </a:xfrm>
        </p:grpSpPr>
        <p:sp>
          <p:nvSpPr>
            <p:cNvPr id="7" name="矩形 6"/>
            <p:cNvSpPr/>
            <p:nvPr/>
          </p:nvSpPr>
          <p:spPr>
            <a:xfrm>
              <a:off x="695324" y="2500088"/>
              <a:ext cx="10801349" cy="120395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1246495"/>
            </a:xfrm>
            <a:prstGeom prst="rect">
              <a:avLst/>
            </a:prstGeom>
          </p:spPr>
          <p:txBody>
            <a:bodyPr wrap="square">
              <a:spAutoFit/>
            </a:bodyPr>
            <a:lstStyle/>
            <a:p>
              <a:pPr>
                <a:lnSpc>
                  <a:spcPct val="125000"/>
                </a:lnSpc>
              </a:pPr>
              <a:r>
                <a:rPr lang="zh-CN" altLang="en-US" sz="2000" b="1" dirty="0">
                  <a:solidFill>
                    <a:schemeClr val="accent1"/>
                  </a:solidFill>
                </a:rPr>
                <a:t>上面是一个放公式的地方</a:t>
              </a:r>
              <a:endParaRPr lang="en-US" altLang="zh-CN" sz="2000" b="1" dirty="0">
                <a:solidFill>
                  <a:schemeClr val="accent1"/>
                </a:solidFill>
              </a:endParaRPr>
            </a:p>
            <a:p>
              <a:pPr>
                <a:lnSpc>
                  <a:spcPct val="125000"/>
                </a:lnSpc>
              </a:pPr>
              <a:r>
                <a:rPr lang="zh-CN" altLang="en-US" sz="2000" dirty="0"/>
                <a:t>其实在改这个模板的时候，我一直在考虑要不要直接把内容放上去，不再费事编辑文字了，这样自己省事，看得人也明白原来这块是为了放什么东西。</a:t>
              </a:r>
              <a:endParaRPr lang="en-US" altLang="zh-CN" sz="2000" dirty="0"/>
            </a:p>
          </p:txBody>
        </p:sp>
      </p:grpSp>
      <p:sp>
        <p:nvSpPr>
          <p:cNvPr id="6" name="矩形 5"/>
          <p:cNvSpPr/>
          <p:nvPr/>
        </p:nvSpPr>
        <p:spPr>
          <a:xfrm>
            <a:off x="695323" y="926774"/>
            <a:ext cx="3877985" cy="461665"/>
          </a:xfrm>
          <a:prstGeom prst="rect">
            <a:avLst/>
          </a:prstGeom>
          <a:solidFill>
            <a:schemeClr val="accent1"/>
          </a:solidFill>
        </p:spPr>
        <p:txBody>
          <a:bodyPr wrap="none">
            <a:spAutoFit/>
          </a:bodyPr>
          <a:lstStyle/>
          <a:p>
            <a:r>
              <a:rPr lang="zh-CN" altLang="en-US" sz="2400" b="1" dirty="0">
                <a:solidFill>
                  <a:schemeClr val="bg1"/>
                </a:solidFill>
              </a:rPr>
              <a:t>你猜这个公式是什么意思？</a:t>
            </a:r>
            <a:endParaRPr lang="en-US" altLang="zh-CN" sz="2400" b="1" dirty="0">
              <a:solidFill>
                <a:schemeClr val="bg1"/>
              </a:solidFill>
            </a:endParaRPr>
          </a:p>
        </p:txBody>
      </p:sp>
      <p:sp>
        <p:nvSpPr>
          <p:cNvPr id="8" name="矩形 7"/>
          <p:cNvSpPr/>
          <p:nvPr/>
        </p:nvSpPr>
        <p:spPr>
          <a:xfrm>
            <a:off x="695323" y="3839439"/>
            <a:ext cx="2031325" cy="461665"/>
          </a:xfrm>
          <a:prstGeom prst="rect">
            <a:avLst/>
          </a:prstGeom>
          <a:solidFill>
            <a:schemeClr val="accent1"/>
          </a:solidFill>
        </p:spPr>
        <p:txBody>
          <a:bodyPr wrap="none">
            <a:spAutoFit/>
          </a:bodyPr>
          <a:lstStyle/>
          <a:p>
            <a:r>
              <a:rPr lang="zh-CN" altLang="en-US" sz="2400" b="1" dirty="0">
                <a:solidFill>
                  <a:schemeClr val="bg1"/>
                </a:solidFill>
              </a:rPr>
              <a:t>这个公式呢？</a:t>
            </a:r>
            <a:endParaRPr lang="en-US" altLang="zh-CN" sz="2400" b="1" dirty="0">
              <a:solidFill>
                <a:schemeClr val="bg1"/>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50238482"/>
              </p:ext>
            </p:extLst>
          </p:nvPr>
        </p:nvGraphicFramePr>
        <p:xfrm>
          <a:off x="4746173" y="4249894"/>
          <a:ext cx="2699656" cy="1131586"/>
        </p:xfrm>
        <a:graphic>
          <a:graphicData uri="http://schemas.openxmlformats.org/presentationml/2006/ole">
            <mc:AlternateContent xmlns:mc="http://schemas.openxmlformats.org/markup-compatibility/2006">
              <mc:Choice xmlns:v="urn:schemas-microsoft-com:vml" Requires="v">
                <p:oleObj spid="_x0000_s1612" name="Equation" r:id="rId5" imgW="1028520" imgH="431640" progId="Equation.DSMT4">
                  <p:embed/>
                </p:oleObj>
              </mc:Choice>
              <mc:Fallback>
                <p:oleObj name="Equation" r:id="rId5" imgW="1028520" imgH="431640" progId="Equation.DSMT4">
                  <p:embed/>
                  <p:pic>
                    <p:nvPicPr>
                      <p:cNvPr id="0" name=""/>
                      <p:cNvPicPr/>
                      <p:nvPr/>
                    </p:nvPicPr>
                    <p:blipFill>
                      <a:blip r:embed="rId6"/>
                      <a:stretch>
                        <a:fillRect/>
                      </a:stretch>
                    </p:blipFill>
                    <p:spPr>
                      <a:xfrm>
                        <a:off x="4746173" y="4249894"/>
                        <a:ext cx="2699656" cy="1131586"/>
                      </a:xfrm>
                      <a:prstGeom prst="rect">
                        <a:avLst/>
                      </a:prstGeom>
                    </p:spPr>
                  </p:pic>
                </p:oleObj>
              </mc:Fallback>
            </mc:AlternateContent>
          </a:graphicData>
        </a:graphic>
      </p:graphicFrame>
      <p:grpSp>
        <p:nvGrpSpPr>
          <p:cNvPr id="13" name="组合 12"/>
          <p:cNvGrpSpPr/>
          <p:nvPr/>
        </p:nvGrpSpPr>
        <p:grpSpPr>
          <a:xfrm>
            <a:off x="695323" y="5459177"/>
            <a:ext cx="10801351" cy="861774"/>
            <a:chOff x="695323" y="5459177"/>
            <a:chExt cx="10801351" cy="861774"/>
          </a:xfrm>
        </p:grpSpPr>
        <p:sp>
          <p:nvSpPr>
            <p:cNvPr id="10" name="矩形 9"/>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3" y="5459177"/>
              <a:ext cx="10801351" cy="861774"/>
            </a:xfrm>
            <a:prstGeom prst="rect">
              <a:avLst/>
            </a:prstGeom>
          </p:spPr>
          <p:txBody>
            <a:bodyPr wrap="square">
              <a:spAutoFit/>
            </a:bodyPr>
            <a:lstStyle/>
            <a:p>
              <a:pPr>
                <a:lnSpc>
                  <a:spcPct val="125000"/>
                </a:lnSpc>
              </a:pPr>
              <a:r>
                <a:rPr lang="zh-CN" altLang="en-US" sz="2000" dirty="0"/>
                <a:t>但是考虑到学术的严谨性，万一</a:t>
              </a:r>
              <a:r>
                <a:rPr lang="en-US" altLang="zh-CN" sz="2000" dirty="0"/>
                <a:t>PPT</a:t>
              </a:r>
              <a:r>
                <a:rPr lang="zh-CN" altLang="en-US" sz="2000" dirty="0"/>
                <a:t>中的哪些地方写错了，被业界大牛看到了，岂不丢导师的脸面，出于这个考虑，文字的部分还是全部删去了。</a:t>
              </a:r>
            </a:p>
          </p:txBody>
        </p:sp>
      </p:grpSp>
    </p:spTree>
    <p:extLst>
      <p:ext uri="{BB962C8B-B14F-4D97-AF65-F5344CB8AC3E}">
        <p14:creationId xmlns:p14="http://schemas.microsoft.com/office/powerpoint/2010/main" val="318680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42"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6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9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42" presetClass="entr" presetSubtype="0" fill="hold" nodeType="withEffect">
                                  <p:stCondLst>
                                    <p:cond delay="12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2" presetClass="entr" presetSubtype="8" fill="hold" nodeType="withEffect">
                                  <p:stCondLst>
                                    <p:cond delay="150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35</a:t>
            </a:fld>
            <a:endParaRPr lang="zh-CN" altLang="en-US" dirty="0"/>
          </a:p>
        </p:txBody>
      </p:sp>
      <p:grpSp>
        <p:nvGrpSpPr>
          <p:cNvPr id="28" name="组合 27"/>
          <p:cNvGrpSpPr/>
          <p:nvPr/>
        </p:nvGrpSpPr>
        <p:grpSpPr>
          <a:xfrm>
            <a:off x="695325" y="3314644"/>
            <a:ext cx="3086964" cy="2703795"/>
            <a:chOff x="695325" y="3604930"/>
            <a:chExt cx="3086964" cy="2703795"/>
          </a:xfrm>
        </p:grpSpPr>
        <p:sp>
          <p:nvSpPr>
            <p:cNvPr id="10" name="矩形 9"/>
            <p:cNvSpPr/>
            <p:nvPr/>
          </p:nvSpPr>
          <p:spPr>
            <a:xfrm>
              <a:off x="695325" y="3693073"/>
              <a:ext cx="3086964" cy="2615652"/>
            </a:xfrm>
            <a:prstGeom prst="rect">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sp>
          <p:nvSpPr>
            <p:cNvPr id="12" name="等腰三角形 11"/>
            <p:cNvSpPr/>
            <p:nvPr/>
          </p:nvSpPr>
          <p:spPr>
            <a:xfrm>
              <a:off x="2105896" y="3604930"/>
              <a:ext cx="265823" cy="88143"/>
            </a:xfrm>
            <a:prstGeom prst="triangle">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grpSp>
      <p:grpSp>
        <p:nvGrpSpPr>
          <p:cNvPr id="27" name="组合 26"/>
          <p:cNvGrpSpPr/>
          <p:nvPr/>
        </p:nvGrpSpPr>
        <p:grpSpPr>
          <a:xfrm>
            <a:off x="699613" y="1018268"/>
            <a:ext cx="3078389" cy="2045001"/>
            <a:chOff x="699613" y="1308554"/>
            <a:chExt cx="3078389" cy="2045001"/>
          </a:xfrm>
        </p:grpSpPr>
        <p:sp>
          <p:nvSpPr>
            <p:cNvPr id="15" name="矩形 14"/>
            <p:cNvSpPr/>
            <p:nvPr/>
          </p:nvSpPr>
          <p:spPr>
            <a:xfrm>
              <a:off x="699613" y="1308554"/>
              <a:ext cx="3078389" cy="1956858"/>
            </a:xfrm>
            <a:prstGeom prst="rect">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sp>
          <p:nvSpPr>
            <p:cNvPr id="17" name="等腰三角形 16"/>
            <p:cNvSpPr/>
            <p:nvPr/>
          </p:nvSpPr>
          <p:spPr>
            <a:xfrm rot="10800000">
              <a:off x="2105897" y="3265412"/>
              <a:ext cx="265822" cy="88143"/>
            </a:xfrm>
            <a:prstGeom prst="triangle">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grpSp>
      <p:grpSp>
        <p:nvGrpSpPr>
          <p:cNvPr id="29" name="组合 28"/>
          <p:cNvGrpSpPr/>
          <p:nvPr/>
        </p:nvGrpSpPr>
        <p:grpSpPr>
          <a:xfrm>
            <a:off x="4552518" y="3314644"/>
            <a:ext cx="3086964" cy="2703795"/>
            <a:chOff x="695325" y="3604930"/>
            <a:chExt cx="3086964" cy="2703795"/>
          </a:xfrm>
        </p:grpSpPr>
        <p:sp>
          <p:nvSpPr>
            <p:cNvPr id="30" name="矩形 29"/>
            <p:cNvSpPr/>
            <p:nvPr/>
          </p:nvSpPr>
          <p:spPr>
            <a:xfrm>
              <a:off x="695325" y="3693073"/>
              <a:ext cx="3086964" cy="2615652"/>
            </a:xfrm>
            <a:prstGeom prst="rect">
              <a:avLst/>
            </a:prstGeom>
            <a:solidFill>
              <a:srgbClr val="404040"/>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sp>
          <p:nvSpPr>
            <p:cNvPr id="31" name="等腰三角形 30"/>
            <p:cNvSpPr/>
            <p:nvPr/>
          </p:nvSpPr>
          <p:spPr>
            <a:xfrm>
              <a:off x="2105896" y="3604930"/>
              <a:ext cx="265823" cy="88143"/>
            </a:xfrm>
            <a:prstGeom prst="triangle">
              <a:avLst/>
            </a:prstGeom>
            <a:solidFill>
              <a:srgbClr val="404040"/>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grpSp>
      <p:grpSp>
        <p:nvGrpSpPr>
          <p:cNvPr id="32" name="组合 31"/>
          <p:cNvGrpSpPr/>
          <p:nvPr/>
        </p:nvGrpSpPr>
        <p:grpSpPr>
          <a:xfrm>
            <a:off x="4556806" y="1018268"/>
            <a:ext cx="3078389" cy="2045001"/>
            <a:chOff x="699613" y="1308554"/>
            <a:chExt cx="3078389" cy="2045001"/>
          </a:xfrm>
        </p:grpSpPr>
        <p:sp>
          <p:nvSpPr>
            <p:cNvPr id="33" name="矩形 32"/>
            <p:cNvSpPr/>
            <p:nvPr/>
          </p:nvSpPr>
          <p:spPr>
            <a:xfrm>
              <a:off x="699613" y="1308554"/>
              <a:ext cx="3078389" cy="1956858"/>
            </a:xfrm>
            <a:prstGeom prst="rect">
              <a:avLst/>
            </a:prstGeom>
            <a:solidFill>
              <a:srgbClr val="404040"/>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sp>
          <p:nvSpPr>
            <p:cNvPr id="34" name="等腰三角形 33"/>
            <p:cNvSpPr/>
            <p:nvPr/>
          </p:nvSpPr>
          <p:spPr>
            <a:xfrm rot="10800000">
              <a:off x="2105897" y="3265412"/>
              <a:ext cx="265822" cy="88143"/>
            </a:xfrm>
            <a:prstGeom prst="triangle">
              <a:avLst/>
            </a:prstGeom>
            <a:solidFill>
              <a:srgbClr val="404040"/>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grpSp>
      <p:grpSp>
        <p:nvGrpSpPr>
          <p:cNvPr id="36" name="组合 35"/>
          <p:cNvGrpSpPr/>
          <p:nvPr/>
        </p:nvGrpSpPr>
        <p:grpSpPr>
          <a:xfrm>
            <a:off x="8409711" y="3314644"/>
            <a:ext cx="3086964" cy="2703795"/>
            <a:chOff x="695325" y="3604930"/>
            <a:chExt cx="3086964" cy="2703795"/>
          </a:xfrm>
        </p:grpSpPr>
        <p:sp>
          <p:nvSpPr>
            <p:cNvPr id="37" name="矩形 36"/>
            <p:cNvSpPr/>
            <p:nvPr/>
          </p:nvSpPr>
          <p:spPr>
            <a:xfrm>
              <a:off x="695325" y="3693073"/>
              <a:ext cx="3086964" cy="2615652"/>
            </a:xfrm>
            <a:prstGeom prst="rect">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sp>
          <p:nvSpPr>
            <p:cNvPr id="38" name="等腰三角形 37"/>
            <p:cNvSpPr/>
            <p:nvPr/>
          </p:nvSpPr>
          <p:spPr>
            <a:xfrm>
              <a:off x="2105896" y="3604930"/>
              <a:ext cx="265823" cy="88143"/>
            </a:xfrm>
            <a:prstGeom prst="triangle">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grpSp>
      <p:grpSp>
        <p:nvGrpSpPr>
          <p:cNvPr id="39" name="组合 38"/>
          <p:cNvGrpSpPr/>
          <p:nvPr/>
        </p:nvGrpSpPr>
        <p:grpSpPr>
          <a:xfrm>
            <a:off x="8413999" y="1018268"/>
            <a:ext cx="3078389" cy="2045001"/>
            <a:chOff x="699613" y="1308554"/>
            <a:chExt cx="3078389" cy="2045001"/>
          </a:xfrm>
        </p:grpSpPr>
        <p:sp>
          <p:nvSpPr>
            <p:cNvPr id="40" name="矩形 39"/>
            <p:cNvSpPr/>
            <p:nvPr/>
          </p:nvSpPr>
          <p:spPr>
            <a:xfrm>
              <a:off x="699613" y="1308554"/>
              <a:ext cx="3078389" cy="1956858"/>
            </a:xfrm>
            <a:prstGeom prst="rect">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sp>
          <p:nvSpPr>
            <p:cNvPr id="41" name="等腰三角形 40"/>
            <p:cNvSpPr/>
            <p:nvPr/>
          </p:nvSpPr>
          <p:spPr>
            <a:xfrm rot="10800000">
              <a:off x="2105897" y="3265412"/>
              <a:ext cx="265822" cy="88143"/>
            </a:xfrm>
            <a:prstGeom prst="triangle">
              <a:avLst/>
            </a:prstGeom>
            <a:solidFill>
              <a:schemeClr val="accent1"/>
            </a:solidFill>
            <a:ln w="25400" cap="flat" cmpd="sng" algn="ctr">
              <a:noFill/>
              <a:prstDash val="solid"/>
            </a:ln>
            <a:effectLst/>
          </p:spPr>
          <p:txBody>
            <a:bodyPr rtlCol="0" anchor="ctr"/>
            <a:lstStyle/>
            <a:p>
              <a:pPr algn="ctr" defTabSz="914354"/>
              <a:endParaRPr lang="zh-CN" altLang="en-US" sz="1867" kern="0">
                <a:solidFill>
                  <a:prstClr val="white"/>
                </a:solidFill>
                <a:latin typeface="Calibri"/>
                <a:ea typeface="微软雅黑" charset="0"/>
                <a:cs typeface=""/>
              </a:endParaRPr>
            </a:p>
          </p:txBody>
        </p:sp>
      </p:grpSp>
      <p:sp>
        <p:nvSpPr>
          <p:cNvPr id="42" name="矩形 41"/>
          <p:cNvSpPr/>
          <p:nvPr/>
        </p:nvSpPr>
        <p:spPr>
          <a:xfrm>
            <a:off x="695323" y="1398350"/>
            <a:ext cx="3082679" cy="1077218"/>
          </a:xfrm>
          <a:prstGeom prst="rect">
            <a:avLst/>
          </a:prstGeom>
        </p:spPr>
        <p:txBody>
          <a:bodyPr wrap="square">
            <a:spAutoFit/>
          </a:bodyPr>
          <a:lstStyle/>
          <a:p>
            <a:pPr algn="ctr"/>
            <a:r>
              <a:rPr lang="zh-CN" altLang="en-US" sz="3200" b="1" dirty="0">
                <a:solidFill>
                  <a:schemeClr val="bg1"/>
                </a:solidFill>
                <a:latin typeface="+mn-ea"/>
              </a:rPr>
              <a:t>这里阐释</a:t>
            </a:r>
            <a:endParaRPr lang="en-US" altLang="zh-CN" sz="3200" b="1" dirty="0">
              <a:solidFill>
                <a:schemeClr val="bg1"/>
              </a:solidFill>
              <a:latin typeface="+mn-ea"/>
            </a:endParaRPr>
          </a:p>
          <a:p>
            <a:pPr algn="ctr"/>
            <a:r>
              <a:rPr lang="zh-CN" altLang="en-US" sz="3200" b="1" dirty="0">
                <a:solidFill>
                  <a:schemeClr val="bg1"/>
                </a:solidFill>
                <a:latin typeface="+mn-ea"/>
              </a:rPr>
              <a:t>一个概念</a:t>
            </a:r>
            <a:endParaRPr lang="en-US" altLang="zh-CN" sz="3200" b="1" dirty="0">
              <a:solidFill>
                <a:schemeClr val="bg1"/>
              </a:solidFill>
              <a:latin typeface="+mn-ea"/>
            </a:endParaRPr>
          </a:p>
        </p:txBody>
      </p:sp>
      <p:sp>
        <p:nvSpPr>
          <p:cNvPr id="44" name="矩形 43"/>
          <p:cNvSpPr/>
          <p:nvPr/>
        </p:nvSpPr>
        <p:spPr>
          <a:xfrm>
            <a:off x="695323" y="3925783"/>
            <a:ext cx="3082679" cy="1077218"/>
          </a:xfrm>
          <a:prstGeom prst="rect">
            <a:avLst/>
          </a:prstGeom>
        </p:spPr>
        <p:txBody>
          <a:bodyPr wrap="square">
            <a:spAutoFit/>
          </a:bodyPr>
          <a:lstStyle/>
          <a:p>
            <a:pPr algn="ctr"/>
            <a:r>
              <a:rPr lang="zh-CN" altLang="en-US" sz="3200" b="1" dirty="0">
                <a:solidFill>
                  <a:schemeClr val="bg1"/>
                </a:solidFill>
                <a:latin typeface="+mn-ea"/>
              </a:rPr>
              <a:t>这里用于</a:t>
            </a:r>
            <a:endParaRPr lang="en-US" altLang="zh-CN" sz="3200" b="1" dirty="0">
              <a:solidFill>
                <a:schemeClr val="bg1"/>
              </a:solidFill>
              <a:latin typeface="+mn-ea"/>
            </a:endParaRPr>
          </a:p>
          <a:p>
            <a:pPr algn="ctr"/>
            <a:r>
              <a:rPr lang="zh-CN" altLang="en-US" sz="3200" b="1" dirty="0">
                <a:solidFill>
                  <a:schemeClr val="bg1"/>
                </a:solidFill>
                <a:latin typeface="+mn-ea"/>
              </a:rPr>
              <a:t>解释这个概念</a:t>
            </a:r>
          </a:p>
        </p:txBody>
      </p:sp>
      <p:sp>
        <p:nvSpPr>
          <p:cNvPr id="45" name="矩形 44"/>
          <p:cNvSpPr/>
          <p:nvPr/>
        </p:nvSpPr>
        <p:spPr>
          <a:xfrm>
            <a:off x="4554661" y="1398350"/>
            <a:ext cx="3082679" cy="1077218"/>
          </a:xfrm>
          <a:prstGeom prst="rect">
            <a:avLst/>
          </a:prstGeom>
        </p:spPr>
        <p:txBody>
          <a:bodyPr wrap="square">
            <a:spAutoFit/>
          </a:bodyPr>
          <a:lstStyle/>
          <a:p>
            <a:pPr algn="ctr"/>
            <a:r>
              <a:rPr lang="zh-CN" altLang="en-US" sz="3200" b="1" dirty="0">
                <a:solidFill>
                  <a:schemeClr val="bg1"/>
                </a:solidFill>
                <a:latin typeface="+mn-ea"/>
              </a:rPr>
              <a:t>这里阐释</a:t>
            </a:r>
            <a:endParaRPr lang="en-US" altLang="zh-CN" sz="3200" b="1" dirty="0">
              <a:solidFill>
                <a:schemeClr val="bg1"/>
              </a:solidFill>
              <a:latin typeface="+mn-ea"/>
            </a:endParaRPr>
          </a:p>
          <a:p>
            <a:pPr algn="ctr"/>
            <a:r>
              <a:rPr lang="zh-CN" altLang="en-US" sz="3200" b="1" dirty="0">
                <a:solidFill>
                  <a:schemeClr val="bg1"/>
                </a:solidFill>
                <a:latin typeface="+mn-ea"/>
              </a:rPr>
              <a:t>一个概念</a:t>
            </a:r>
            <a:endParaRPr lang="en-US" altLang="zh-CN" sz="3200" b="1" dirty="0">
              <a:solidFill>
                <a:schemeClr val="bg1"/>
              </a:solidFill>
              <a:latin typeface="+mn-ea"/>
            </a:endParaRPr>
          </a:p>
        </p:txBody>
      </p:sp>
      <p:sp>
        <p:nvSpPr>
          <p:cNvPr id="46" name="矩形 45"/>
          <p:cNvSpPr/>
          <p:nvPr/>
        </p:nvSpPr>
        <p:spPr>
          <a:xfrm>
            <a:off x="4554661" y="3925783"/>
            <a:ext cx="3082679" cy="1077218"/>
          </a:xfrm>
          <a:prstGeom prst="rect">
            <a:avLst/>
          </a:prstGeom>
        </p:spPr>
        <p:txBody>
          <a:bodyPr wrap="square">
            <a:spAutoFit/>
          </a:bodyPr>
          <a:lstStyle/>
          <a:p>
            <a:pPr algn="ctr"/>
            <a:r>
              <a:rPr lang="zh-CN" altLang="en-US" sz="3200" b="1" dirty="0">
                <a:solidFill>
                  <a:schemeClr val="bg1"/>
                </a:solidFill>
                <a:latin typeface="+mn-ea"/>
              </a:rPr>
              <a:t>这里用于</a:t>
            </a:r>
            <a:endParaRPr lang="en-US" altLang="zh-CN" sz="3200" b="1" dirty="0">
              <a:solidFill>
                <a:schemeClr val="bg1"/>
              </a:solidFill>
              <a:latin typeface="+mn-ea"/>
            </a:endParaRPr>
          </a:p>
          <a:p>
            <a:pPr algn="ctr"/>
            <a:r>
              <a:rPr lang="zh-CN" altLang="en-US" sz="3200" b="1" dirty="0">
                <a:solidFill>
                  <a:schemeClr val="bg1"/>
                </a:solidFill>
                <a:latin typeface="+mn-ea"/>
              </a:rPr>
              <a:t>解释这个概念</a:t>
            </a:r>
          </a:p>
        </p:txBody>
      </p:sp>
      <p:sp>
        <p:nvSpPr>
          <p:cNvPr id="47" name="矩形 46"/>
          <p:cNvSpPr/>
          <p:nvPr/>
        </p:nvSpPr>
        <p:spPr>
          <a:xfrm>
            <a:off x="8413996" y="1398350"/>
            <a:ext cx="3082679" cy="1077218"/>
          </a:xfrm>
          <a:prstGeom prst="rect">
            <a:avLst/>
          </a:prstGeom>
        </p:spPr>
        <p:txBody>
          <a:bodyPr wrap="square">
            <a:spAutoFit/>
          </a:bodyPr>
          <a:lstStyle/>
          <a:p>
            <a:pPr algn="ctr"/>
            <a:r>
              <a:rPr lang="zh-CN" altLang="en-US" sz="3200" b="1" dirty="0">
                <a:solidFill>
                  <a:schemeClr val="bg1"/>
                </a:solidFill>
                <a:latin typeface="+mn-ea"/>
              </a:rPr>
              <a:t>这里阐释</a:t>
            </a:r>
            <a:endParaRPr lang="en-US" altLang="zh-CN" sz="3200" b="1" dirty="0">
              <a:solidFill>
                <a:schemeClr val="bg1"/>
              </a:solidFill>
              <a:latin typeface="+mn-ea"/>
            </a:endParaRPr>
          </a:p>
          <a:p>
            <a:pPr algn="ctr"/>
            <a:r>
              <a:rPr lang="zh-CN" altLang="en-US" sz="3200" b="1" dirty="0">
                <a:solidFill>
                  <a:schemeClr val="bg1"/>
                </a:solidFill>
                <a:latin typeface="+mn-ea"/>
              </a:rPr>
              <a:t>一个概念</a:t>
            </a:r>
            <a:endParaRPr lang="en-US" altLang="zh-CN" sz="3200" b="1" dirty="0">
              <a:solidFill>
                <a:schemeClr val="bg1"/>
              </a:solidFill>
              <a:latin typeface="+mn-ea"/>
            </a:endParaRPr>
          </a:p>
        </p:txBody>
      </p:sp>
      <p:sp>
        <p:nvSpPr>
          <p:cNvPr id="48" name="矩形 47"/>
          <p:cNvSpPr/>
          <p:nvPr/>
        </p:nvSpPr>
        <p:spPr>
          <a:xfrm>
            <a:off x="8413996" y="3925783"/>
            <a:ext cx="3082679" cy="1077218"/>
          </a:xfrm>
          <a:prstGeom prst="rect">
            <a:avLst/>
          </a:prstGeom>
        </p:spPr>
        <p:txBody>
          <a:bodyPr wrap="square">
            <a:spAutoFit/>
          </a:bodyPr>
          <a:lstStyle/>
          <a:p>
            <a:pPr algn="ctr"/>
            <a:r>
              <a:rPr lang="zh-CN" altLang="en-US" sz="3200" b="1" dirty="0">
                <a:solidFill>
                  <a:schemeClr val="bg1"/>
                </a:solidFill>
                <a:latin typeface="+mn-ea"/>
              </a:rPr>
              <a:t>这里用于</a:t>
            </a:r>
            <a:endParaRPr lang="en-US" altLang="zh-CN" sz="3200" b="1" dirty="0">
              <a:solidFill>
                <a:schemeClr val="bg1"/>
              </a:solidFill>
              <a:latin typeface="+mn-ea"/>
            </a:endParaRPr>
          </a:p>
          <a:p>
            <a:pPr algn="ctr"/>
            <a:r>
              <a:rPr lang="zh-CN" altLang="en-US" sz="3200" b="1" dirty="0">
                <a:solidFill>
                  <a:schemeClr val="bg1"/>
                </a:solidFill>
                <a:latin typeface="+mn-ea"/>
              </a:rPr>
              <a:t>解释这个概念</a:t>
            </a:r>
          </a:p>
        </p:txBody>
      </p:sp>
    </p:spTree>
    <p:extLst>
      <p:ext uri="{BB962C8B-B14F-4D97-AF65-F5344CB8AC3E}">
        <p14:creationId xmlns:p14="http://schemas.microsoft.com/office/powerpoint/2010/main" val="129195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1" fill="hold" nodeType="withEffect">
                                  <p:stCondLst>
                                    <p:cond delay="30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par>
                                <p:cTn id="11" presetID="22" presetClass="entr" presetSubtype="4" fill="hold" nodeType="withEffect">
                                  <p:stCondLst>
                                    <p:cond delay="60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1" fill="hold" nodeType="withEffect">
                                  <p:stCondLst>
                                    <p:cond delay="90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par>
                                <p:cTn id="17" presetID="22" presetClass="entr" presetSubtype="4" fill="hold" nodeType="withEffect">
                                  <p:stCondLst>
                                    <p:cond delay="120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1" fill="hold" nodeType="withEffect">
                                  <p:stCondLst>
                                    <p:cond delay="150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par>
                                <p:cTn id="23" presetID="50" presetClass="entr" presetSubtype="0" decel="100000" fill="hold" grpId="0" nodeType="withEffect">
                                  <p:stCondLst>
                                    <p:cond delay="1800"/>
                                  </p:stCondLst>
                                  <p:childTnLst>
                                    <p:set>
                                      <p:cBhvr>
                                        <p:cTn id="24" dur="1" fill="hold">
                                          <p:stCondLst>
                                            <p:cond delay="0"/>
                                          </p:stCondLst>
                                        </p:cTn>
                                        <p:tgtEl>
                                          <p:spTgt spid="42"/>
                                        </p:tgtEl>
                                        <p:attrNameLst>
                                          <p:attrName>style.visibility</p:attrName>
                                        </p:attrNameLst>
                                      </p:cBhvr>
                                      <p:to>
                                        <p:strVal val="visible"/>
                                      </p:to>
                                    </p:set>
                                    <p:anim calcmode="lin" valueType="num">
                                      <p:cBhvr>
                                        <p:cTn id="25" dur="750" fill="hold"/>
                                        <p:tgtEl>
                                          <p:spTgt spid="42"/>
                                        </p:tgtEl>
                                        <p:attrNameLst>
                                          <p:attrName>ppt_w</p:attrName>
                                        </p:attrNameLst>
                                      </p:cBhvr>
                                      <p:tavLst>
                                        <p:tav tm="0">
                                          <p:val>
                                            <p:strVal val="#ppt_w+.3"/>
                                          </p:val>
                                        </p:tav>
                                        <p:tav tm="100000">
                                          <p:val>
                                            <p:strVal val="#ppt_w"/>
                                          </p:val>
                                        </p:tav>
                                      </p:tavLst>
                                    </p:anim>
                                    <p:anim calcmode="lin" valueType="num">
                                      <p:cBhvr>
                                        <p:cTn id="26" dur="750" fill="hold"/>
                                        <p:tgtEl>
                                          <p:spTgt spid="42"/>
                                        </p:tgtEl>
                                        <p:attrNameLst>
                                          <p:attrName>ppt_h</p:attrName>
                                        </p:attrNameLst>
                                      </p:cBhvr>
                                      <p:tavLst>
                                        <p:tav tm="0">
                                          <p:val>
                                            <p:strVal val="#ppt_h"/>
                                          </p:val>
                                        </p:tav>
                                        <p:tav tm="100000">
                                          <p:val>
                                            <p:strVal val="#ppt_h"/>
                                          </p:val>
                                        </p:tav>
                                      </p:tavLst>
                                    </p:anim>
                                    <p:animEffect transition="in" filter="fade">
                                      <p:cBhvr>
                                        <p:cTn id="27" dur="750"/>
                                        <p:tgtEl>
                                          <p:spTgt spid="42"/>
                                        </p:tgtEl>
                                      </p:cBhvr>
                                    </p:animEffect>
                                  </p:childTnLst>
                                </p:cTn>
                              </p:par>
                              <p:par>
                                <p:cTn id="28" presetID="50" presetClass="entr" presetSubtype="0" decel="100000" fill="hold" grpId="0" nodeType="withEffect">
                                  <p:stCondLst>
                                    <p:cond delay="1800"/>
                                  </p:stCondLst>
                                  <p:childTnLst>
                                    <p:set>
                                      <p:cBhvr>
                                        <p:cTn id="29" dur="1" fill="hold">
                                          <p:stCondLst>
                                            <p:cond delay="0"/>
                                          </p:stCondLst>
                                        </p:cTn>
                                        <p:tgtEl>
                                          <p:spTgt spid="44"/>
                                        </p:tgtEl>
                                        <p:attrNameLst>
                                          <p:attrName>style.visibility</p:attrName>
                                        </p:attrNameLst>
                                      </p:cBhvr>
                                      <p:to>
                                        <p:strVal val="visible"/>
                                      </p:to>
                                    </p:set>
                                    <p:anim calcmode="lin" valueType="num">
                                      <p:cBhvr>
                                        <p:cTn id="30" dur="750" fill="hold"/>
                                        <p:tgtEl>
                                          <p:spTgt spid="44"/>
                                        </p:tgtEl>
                                        <p:attrNameLst>
                                          <p:attrName>ppt_w</p:attrName>
                                        </p:attrNameLst>
                                      </p:cBhvr>
                                      <p:tavLst>
                                        <p:tav tm="0">
                                          <p:val>
                                            <p:strVal val="#ppt_w+.3"/>
                                          </p:val>
                                        </p:tav>
                                        <p:tav tm="100000">
                                          <p:val>
                                            <p:strVal val="#ppt_w"/>
                                          </p:val>
                                        </p:tav>
                                      </p:tavLst>
                                    </p:anim>
                                    <p:anim calcmode="lin" valueType="num">
                                      <p:cBhvr>
                                        <p:cTn id="31" dur="750" fill="hold"/>
                                        <p:tgtEl>
                                          <p:spTgt spid="44"/>
                                        </p:tgtEl>
                                        <p:attrNameLst>
                                          <p:attrName>ppt_h</p:attrName>
                                        </p:attrNameLst>
                                      </p:cBhvr>
                                      <p:tavLst>
                                        <p:tav tm="0">
                                          <p:val>
                                            <p:strVal val="#ppt_h"/>
                                          </p:val>
                                        </p:tav>
                                        <p:tav tm="100000">
                                          <p:val>
                                            <p:strVal val="#ppt_h"/>
                                          </p:val>
                                        </p:tav>
                                      </p:tavLst>
                                    </p:anim>
                                    <p:animEffect transition="in" filter="fade">
                                      <p:cBhvr>
                                        <p:cTn id="32" dur="750"/>
                                        <p:tgtEl>
                                          <p:spTgt spid="44"/>
                                        </p:tgtEl>
                                      </p:cBhvr>
                                    </p:animEffect>
                                  </p:childTnLst>
                                </p:cTn>
                              </p:par>
                              <p:par>
                                <p:cTn id="33" presetID="50" presetClass="entr" presetSubtype="0" decel="100000" fill="hold" grpId="0" nodeType="withEffect">
                                  <p:stCondLst>
                                    <p:cond delay="1800"/>
                                  </p:stCondLst>
                                  <p:childTnLst>
                                    <p:set>
                                      <p:cBhvr>
                                        <p:cTn id="34" dur="1" fill="hold">
                                          <p:stCondLst>
                                            <p:cond delay="0"/>
                                          </p:stCondLst>
                                        </p:cTn>
                                        <p:tgtEl>
                                          <p:spTgt spid="45"/>
                                        </p:tgtEl>
                                        <p:attrNameLst>
                                          <p:attrName>style.visibility</p:attrName>
                                        </p:attrNameLst>
                                      </p:cBhvr>
                                      <p:to>
                                        <p:strVal val="visible"/>
                                      </p:to>
                                    </p:set>
                                    <p:anim calcmode="lin" valueType="num">
                                      <p:cBhvr>
                                        <p:cTn id="35" dur="750" fill="hold"/>
                                        <p:tgtEl>
                                          <p:spTgt spid="45"/>
                                        </p:tgtEl>
                                        <p:attrNameLst>
                                          <p:attrName>ppt_w</p:attrName>
                                        </p:attrNameLst>
                                      </p:cBhvr>
                                      <p:tavLst>
                                        <p:tav tm="0">
                                          <p:val>
                                            <p:strVal val="#ppt_w+.3"/>
                                          </p:val>
                                        </p:tav>
                                        <p:tav tm="100000">
                                          <p:val>
                                            <p:strVal val="#ppt_w"/>
                                          </p:val>
                                        </p:tav>
                                      </p:tavLst>
                                    </p:anim>
                                    <p:anim calcmode="lin" valueType="num">
                                      <p:cBhvr>
                                        <p:cTn id="36" dur="750" fill="hold"/>
                                        <p:tgtEl>
                                          <p:spTgt spid="45"/>
                                        </p:tgtEl>
                                        <p:attrNameLst>
                                          <p:attrName>ppt_h</p:attrName>
                                        </p:attrNameLst>
                                      </p:cBhvr>
                                      <p:tavLst>
                                        <p:tav tm="0">
                                          <p:val>
                                            <p:strVal val="#ppt_h"/>
                                          </p:val>
                                        </p:tav>
                                        <p:tav tm="100000">
                                          <p:val>
                                            <p:strVal val="#ppt_h"/>
                                          </p:val>
                                        </p:tav>
                                      </p:tavLst>
                                    </p:anim>
                                    <p:animEffect transition="in" filter="fade">
                                      <p:cBhvr>
                                        <p:cTn id="37" dur="750"/>
                                        <p:tgtEl>
                                          <p:spTgt spid="45"/>
                                        </p:tgtEl>
                                      </p:cBhvr>
                                    </p:animEffect>
                                  </p:childTnLst>
                                </p:cTn>
                              </p:par>
                              <p:par>
                                <p:cTn id="38" presetID="50" presetClass="entr" presetSubtype="0" decel="100000" fill="hold" grpId="0" nodeType="withEffect">
                                  <p:stCondLst>
                                    <p:cond delay="18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750" fill="hold"/>
                                        <p:tgtEl>
                                          <p:spTgt spid="46"/>
                                        </p:tgtEl>
                                        <p:attrNameLst>
                                          <p:attrName>ppt_w</p:attrName>
                                        </p:attrNameLst>
                                      </p:cBhvr>
                                      <p:tavLst>
                                        <p:tav tm="0">
                                          <p:val>
                                            <p:strVal val="#ppt_w+.3"/>
                                          </p:val>
                                        </p:tav>
                                        <p:tav tm="100000">
                                          <p:val>
                                            <p:strVal val="#ppt_w"/>
                                          </p:val>
                                        </p:tav>
                                      </p:tavLst>
                                    </p:anim>
                                    <p:anim calcmode="lin" valueType="num">
                                      <p:cBhvr>
                                        <p:cTn id="41" dur="750" fill="hold"/>
                                        <p:tgtEl>
                                          <p:spTgt spid="46"/>
                                        </p:tgtEl>
                                        <p:attrNameLst>
                                          <p:attrName>ppt_h</p:attrName>
                                        </p:attrNameLst>
                                      </p:cBhvr>
                                      <p:tavLst>
                                        <p:tav tm="0">
                                          <p:val>
                                            <p:strVal val="#ppt_h"/>
                                          </p:val>
                                        </p:tav>
                                        <p:tav tm="100000">
                                          <p:val>
                                            <p:strVal val="#ppt_h"/>
                                          </p:val>
                                        </p:tav>
                                      </p:tavLst>
                                    </p:anim>
                                    <p:animEffect transition="in" filter="fade">
                                      <p:cBhvr>
                                        <p:cTn id="42" dur="750"/>
                                        <p:tgtEl>
                                          <p:spTgt spid="46"/>
                                        </p:tgtEl>
                                      </p:cBhvr>
                                    </p:animEffect>
                                  </p:childTnLst>
                                </p:cTn>
                              </p:par>
                              <p:par>
                                <p:cTn id="43" presetID="50" presetClass="entr" presetSubtype="0" decel="100000" fill="hold" grpId="0" nodeType="withEffect">
                                  <p:stCondLst>
                                    <p:cond delay="1800"/>
                                  </p:stCondLst>
                                  <p:childTnLst>
                                    <p:set>
                                      <p:cBhvr>
                                        <p:cTn id="44" dur="1" fill="hold">
                                          <p:stCondLst>
                                            <p:cond delay="0"/>
                                          </p:stCondLst>
                                        </p:cTn>
                                        <p:tgtEl>
                                          <p:spTgt spid="47"/>
                                        </p:tgtEl>
                                        <p:attrNameLst>
                                          <p:attrName>style.visibility</p:attrName>
                                        </p:attrNameLst>
                                      </p:cBhvr>
                                      <p:to>
                                        <p:strVal val="visible"/>
                                      </p:to>
                                    </p:set>
                                    <p:anim calcmode="lin" valueType="num">
                                      <p:cBhvr>
                                        <p:cTn id="45" dur="750" fill="hold"/>
                                        <p:tgtEl>
                                          <p:spTgt spid="47"/>
                                        </p:tgtEl>
                                        <p:attrNameLst>
                                          <p:attrName>ppt_w</p:attrName>
                                        </p:attrNameLst>
                                      </p:cBhvr>
                                      <p:tavLst>
                                        <p:tav tm="0">
                                          <p:val>
                                            <p:strVal val="#ppt_w+.3"/>
                                          </p:val>
                                        </p:tav>
                                        <p:tav tm="100000">
                                          <p:val>
                                            <p:strVal val="#ppt_w"/>
                                          </p:val>
                                        </p:tav>
                                      </p:tavLst>
                                    </p:anim>
                                    <p:anim calcmode="lin" valueType="num">
                                      <p:cBhvr>
                                        <p:cTn id="46" dur="750" fill="hold"/>
                                        <p:tgtEl>
                                          <p:spTgt spid="47"/>
                                        </p:tgtEl>
                                        <p:attrNameLst>
                                          <p:attrName>ppt_h</p:attrName>
                                        </p:attrNameLst>
                                      </p:cBhvr>
                                      <p:tavLst>
                                        <p:tav tm="0">
                                          <p:val>
                                            <p:strVal val="#ppt_h"/>
                                          </p:val>
                                        </p:tav>
                                        <p:tav tm="100000">
                                          <p:val>
                                            <p:strVal val="#ppt_h"/>
                                          </p:val>
                                        </p:tav>
                                      </p:tavLst>
                                    </p:anim>
                                    <p:animEffect transition="in" filter="fade">
                                      <p:cBhvr>
                                        <p:cTn id="47" dur="750"/>
                                        <p:tgtEl>
                                          <p:spTgt spid="47"/>
                                        </p:tgtEl>
                                      </p:cBhvr>
                                    </p:animEffect>
                                  </p:childTnLst>
                                </p:cTn>
                              </p:par>
                              <p:par>
                                <p:cTn id="48" presetID="50" presetClass="entr" presetSubtype="0" decel="100000" fill="hold" grpId="0" nodeType="withEffect">
                                  <p:stCondLst>
                                    <p:cond delay="1800"/>
                                  </p:stCondLst>
                                  <p:childTnLst>
                                    <p:set>
                                      <p:cBhvr>
                                        <p:cTn id="49" dur="1" fill="hold">
                                          <p:stCondLst>
                                            <p:cond delay="0"/>
                                          </p:stCondLst>
                                        </p:cTn>
                                        <p:tgtEl>
                                          <p:spTgt spid="48"/>
                                        </p:tgtEl>
                                        <p:attrNameLst>
                                          <p:attrName>style.visibility</p:attrName>
                                        </p:attrNameLst>
                                      </p:cBhvr>
                                      <p:to>
                                        <p:strVal val="visible"/>
                                      </p:to>
                                    </p:set>
                                    <p:anim calcmode="lin" valueType="num">
                                      <p:cBhvr>
                                        <p:cTn id="50" dur="750" fill="hold"/>
                                        <p:tgtEl>
                                          <p:spTgt spid="48"/>
                                        </p:tgtEl>
                                        <p:attrNameLst>
                                          <p:attrName>ppt_w</p:attrName>
                                        </p:attrNameLst>
                                      </p:cBhvr>
                                      <p:tavLst>
                                        <p:tav tm="0">
                                          <p:val>
                                            <p:strVal val="#ppt_w+.3"/>
                                          </p:val>
                                        </p:tav>
                                        <p:tav tm="100000">
                                          <p:val>
                                            <p:strVal val="#ppt_w"/>
                                          </p:val>
                                        </p:tav>
                                      </p:tavLst>
                                    </p:anim>
                                    <p:anim calcmode="lin" valueType="num">
                                      <p:cBhvr>
                                        <p:cTn id="51" dur="750" fill="hold"/>
                                        <p:tgtEl>
                                          <p:spTgt spid="48"/>
                                        </p:tgtEl>
                                        <p:attrNameLst>
                                          <p:attrName>ppt_h</p:attrName>
                                        </p:attrNameLst>
                                      </p:cBhvr>
                                      <p:tavLst>
                                        <p:tav tm="0">
                                          <p:val>
                                            <p:strVal val="#ppt_h"/>
                                          </p:val>
                                        </p:tav>
                                        <p:tav tm="100000">
                                          <p:val>
                                            <p:strVal val="#ppt_h"/>
                                          </p:val>
                                        </p:tav>
                                      </p:tavLst>
                                    </p:anim>
                                    <p:animEffect transition="in" filter="fade">
                                      <p:cBhvr>
                                        <p:cTn id="52"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5" grpId="0"/>
      <p:bldP spid="46"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36</a:t>
            </a:fld>
            <a:endParaRPr lang="zh-CN" altLang="en-US" dirty="0"/>
          </a:p>
        </p:txBody>
      </p:sp>
      <p:sp>
        <p:nvSpPr>
          <p:cNvPr id="12" name="文本框 11"/>
          <p:cNvSpPr txBox="1"/>
          <p:nvPr/>
        </p:nvSpPr>
        <p:spPr>
          <a:xfrm>
            <a:off x="710966" y="4309529"/>
            <a:ext cx="2347544" cy="1099275"/>
          </a:xfrm>
          <a:prstGeom prst="rect">
            <a:avLst/>
          </a:prstGeom>
          <a:noFill/>
        </p:spPr>
        <p:txBody>
          <a:bodyPr wrap="square" rtlCol="0">
            <a:spAutoFit/>
          </a:bodyPr>
          <a:lstStyle/>
          <a:p>
            <a:pPr algn="ctr">
              <a:lnSpc>
                <a:spcPct val="125000"/>
              </a:lnSpc>
            </a:pPr>
            <a:r>
              <a:rPr lang="zh-CN" altLang="en-US" dirty="0">
                <a:latin typeface="Times New Roman" panose="02020603050405020304" pitchFamily="18" charset="0"/>
                <a:cs typeface="Times New Roman" panose="02020603050405020304" pitchFamily="18" charset="0"/>
              </a:rPr>
              <a:t>这里放置一段文字用于说明和进一步解释上面的小标题</a:t>
            </a:r>
          </a:p>
        </p:txBody>
      </p:sp>
      <p:sp>
        <p:nvSpPr>
          <p:cNvPr id="13" name="文本框 12"/>
          <p:cNvSpPr txBox="1"/>
          <p:nvPr/>
        </p:nvSpPr>
        <p:spPr>
          <a:xfrm>
            <a:off x="3524824" y="4309529"/>
            <a:ext cx="2347544" cy="1099275"/>
          </a:xfrm>
          <a:prstGeom prst="rect">
            <a:avLst/>
          </a:prstGeom>
          <a:noFill/>
        </p:spPr>
        <p:txBody>
          <a:bodyPr wrap="square" rtlCol="0">
            <a:spAutoFit/>
          </a:bodyPr>
          <a:lstStyle/>
          <a:p>
            <a:pPr algn="ctr">
              <a:lnSpc>
                <a:spcPct val="125000"/>
              </a:lnSpc>
            </a:pPr>
            <a:r>
              <a:rPr lang="zh-CN" altLang="en-US" dirty="0">
                <a:latin typeface="Times New Roman" panose="02020603050405020304" pitchFamily="18" charset="0"/>
                <a:cs typeface="Times New Roman" panose="02020603050405020304" pitchFamily="18" charset="0"/>
              </a:rPr>
              <a:t>这里放置一段文字用于说明和进一步解释上面的小标题</a:t>
            </a:r>
          </a:p>
        </p:txBody>
      </p:sp>
      <p:sp>
        <p:nvSpPr>
          <p:cNvPr id="18" name="文本框 17"/>
          <p:cNvSpPr txBox="1"/>
          <p:nvPr/>
        </p:nvSpPr>
        <p:spPr>
          <a:xfrm>
            <a:off x="6338682" y="4309529"/>
            <a:ext cx="2347544" cy="1099275"/>
          </a:xfrm>
          <a:prstGeom prst="rect">
            <a:avLst/>
          </a:prstGeom>
          <a:noFill/>
        </p:spPr>
        <p:txBody>
          <a:bodyPr wrap="square" rtlCol="0">
            <a:spAutoFit/>
          </a:bodyPr>
          <a:lstStyle/>
          <a:p>
            <a:pPr algn="ctr">
              <a:lnSpc>
                <a:spcPct val="125000"/>
              </a:lnSpc>
            </a:pPr>
            <a:r>
              <a:rPr lang="zh-CN" altLang="en-US" dirty="0">
                <a:latin typeface="Times New Roman" panose="02020603050405020304" pitchFamily="18" charset="0"/>
                <a:cs typeface="Times New Roman" panose="02020603050405020304" pitchFamily="18" charset="0"/>
              </a:rPr>
              <a:t>这里放置一段文字用于说明和进一步解释上面的小标题</a:t>
            </a:r>
          </a:p>
        </p:txBody>
      </p:sp>
      <p:sp>
        <p:nvSpPr>
          <p:cNvPr id="19" name="文本框 18"/>
          <p:cNvSpPr txBox="1"/>
          <p:nvPr/>
        </p:nvSpPr>
        <p:spPr>
          <a:xfrm>
            <a:off x="9152540" y="4309529"/>
            <a:ext cx="2347544" cy="1099275"/>
          </a:xfrm>
          <a:prstGeom prst="rect">
            <a:avLst/>
          </a:prstGeom>
          <a:noFill/>
        </p:spPr>
        <p:txBody>
          <a:bodyPr wrap="square" rtlCol="0">
            <a:spAutoFit/>
          </a:bodyPr>
          <a:lstStyle/>
          <a:p>
            <a:pPr algn="ctr">
              <a:lnSpc>
                <a:spcPct val="125000"/>
              </a:lnSpc>
            </a:pPr>
            <a:r>
              <a:rPr lang="zh-CN" altLang="en-US" dirty="0">
                <a:latin typeface="Times New Roman" panose="02020603050405020304" pitchFamily="18" charset="0"/>
                <a:cs typeface="Times New Roman" panose="02020603050405020304" pitchFamily="18" charset="0"/>
              </a:rPr>
              <a:t>这里放置一段文字用于说明和进一步解释上面的小标题</a:t>
            </a:r>
          </a:p>
        </p:txBody>
      </p:sp>
      <p:sp>
        <p:nvSpPr>
          <p:cNvPr id="20" name="文本框 19"/>
          <p:cNvSpPr txBox="1"/>
          <p:nvPr/>
        </p:nvSpPr>
        <p:spPr>
          <a:xfrm>
            <a:off x="599621" y="3847864"/>
            <a:ext cx="2570234" cy="461665"/>
          </a:xfrm>
          <a:prstGeom prst="rect">
            <a:avLst/>
          </a:prstGeom>
          <a:noFill/>
        </p:spPr>
        <p:txBody>
          <a:bodyPr wrap="square" rtlCol="0">
            <a:spAutoFit/>
          </a:bodyPr>
          <a:lstStyle/>
          <a:p>
            <a:pPr algn="ctr"/>
            <a:r>
              <a:rPr lang="zh-CN" altLang="en-US" sz="2400" b="1" dirty="0">
                <a:solidFill>
                  <a:schemeClr val="accent1"/>
                </a:solidFill>
                <a:latin typeface="Times New Roman" panose="02020603050405020304" pitchFamily="18" charset="0"/>
                <a:cs typeface="Times New Roman" panose="02020603050405020304" pitchFamily="18" charset="0"/>
              </a:rPr>
              <a:t>这里放置小标题</a:t>
            </a:r>
          </a:p>
        </p:txBody>
      </p:sp>
      <p:sp>
        <p:nvSpPr>
          <p:cNvPr id="21" name="文本框 20"/>
          <p:cNvSpPr txBox="1"/>
          <p:nvPr/>
        </p:nvSpPr>
        <p:spPr>
          <a:xfrm>
            <a:off x="3413479" y="3847864"/>
            <a:ext cx="2570234" cy="461665"/>
          </a:xfrm>
          <a:prstGeom prst="rect">
            <a:avLst/>
          </a:prstGeom>
          <a:noFill/>
        </p:spPr>
        <p:txBody>
          <a:bodyPr wrap="square" rtlCol="0">
            <a:spAutoFit/>
          </a:bodyPr>
          <a:lstStyle/>
          <a:p>
            <a:pPr algn="ctr"/>
            <a:r>
              <a:rPr lang="zh-CN" altLang="en-US" sz="2400" b="1" dirty="0">
                <a:solidFill>
                  <a:schemeClr val="accent1"/>
                </a:solidFill>
                <a:latin typeface="Times New Roman" panose="02020603050405020304" pitchFamily="18" charset="0"/>
                <a:cs typeface="Times New Roman" panose="02020603050405020304" pitchFamily="18" charset="0"/>
              </a:rPr>
              <a:t>这里放置小标题</a:t>
            </a:r>
          </a:p>
        </p:txBody>
      </p:sp>
      <p:sp>
        <p:nvSpPr>
          <p:cNvPr id="22" name="文本框 21"/>
          <p:cNvSpPr txBox="1"/>
          <p:nvPr/>
        </p:nvSpPr>
        <p:spPr>
          <a:xfrm>
            <a:off x="6227337" y="3847864"/>
            <a:ext cx="2570234" cy="461665"/>
          </a:xfrm>
          <a:prstGeom prst="rect">
            <a:avLst/>
          </a:prstGeom>
          <a:noFill/>
        </p:spPr>
        <p:txBody>
          <a:bodyPr wrap="square" rtlCol="0">
            <a:spAutoFit/>
          </a:bodyPr>
          <a:lstStyle/>
          <a:p>
            <a:pPr algn="ctr"/>
            <a:r>
              <a:rPr lang="zh-CN" altLang="en-US" sz="2400" b="1" dirty="0">
                <a:solidFill>
                  <a:schemeClr val="accent1"/>
                </a:solidFill>
                <a:latin typeface="Times New Roman" panose="02020603050405020304" pitchFamily="18" charset="0"/>
                <a:cs typeface="Times New Roman" panose="02020603050405020304" pitchFamily="18" charset="0"/>
              </a:rPr>
              <a:t>这里放置小标题</a:t>
            </a:r>
          </a:p>
        </p:txBody>
      </p:sp>
      <p:sp>
        <p:nvSpPr>
          <p:cNvPr id="23" name="文本框 22"/>
          <p:cNvSpPr txBox="1"/>
          <p:nvPr/>
        </p:nvSpPr>
        <p:spPr>
          <a:xfrm>
            <a:off x="9041195" y="3847864"/>
            <a:ext cx="2570234" cy="461665"/>
          </a:xfrm>
          <a:prstGeom prst="rect">
            <a:avLst/>
          </a:prstGeom>
          <a:noFill/>
        </p:spPr>
        <p:txBody>
          <a:bodyPr wrap="square" rtlCol="0">
            <a:spAutoFit/>
          </a:bodyPr>
          <a:lstStyle/>
          <a:p>
            <a:pPr algn="ctr"/>
            <a:r>
              <a:rPr lang="zh-CN" altLang="en-US" sz="2400" b="1" dirty="0">
                <a:solidFill>
                  <a:schemeClr val="accent1"/>
                </a:solidFill>
                <a:latin typeface="Times New Roman" panose="02020603050405020304" pitchFamily="18" charset="0"/>
                <a:cs typeface="Times New Roman" panose="02020603050405020304" pitchFamily="18" charset="0"/>
              </a:rPr>
              <a:t>这里放置小标题</a:t>
            </a:r>
          </a:p>
        </p:txBody>
      </p:sp>
      <p:sp>
        <p:nvSpPr>
          <p:cNvPr id="24" name="同心圆 23"/>
          <p:cNvSpPr/>
          <p:nvPr/>
        </p:nvSpPr>
        <p:spPr>
          <a:xfrm>
            <a:off x="894138"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0800000" flipV="1">
            <a:off x="816350" y="1333500"/>
            <a:ext cx="2136776" cy="2136776"/>
          </a:xfrm>
          <a:prstGeom prst="blockArc">
            <a:avLst>
              <a:gd name="adj1" fmla="val 10800000"/>
              <a:gd name="adj2" fmla="val 16200000"/>
              <a:gd name="adj3" fmla="val 12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852855" y="1986389"/>
            <a:ext cx="2063766" cy="830997"/>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cs typeface="Times New Roman" panose="02020603050405020304" pitchFamily="18" charset="0"/>
              </a:rPr>
              <a:t>25</a:t>
            </a:r>
            <a:r>
              <a:rPr lang="en-US" altLang="zh-CN" sz="4000" b="1" dirty="0">
                <a:solidFill>
                  <a:schemeClr val="accent1"/>
                </a:solidFill>
                <a:latin typeface="Times New Roman" panose="02020603050405020304" pitchFamily="18" charset="0"/>
                <a:cs typeface="Times New Roman" panose="02020603050405020304" pitchFamily="18" charset="0"/>
              </a:rPr>
              <a:t>%</a:t>
            </a:r>
            <a:endParaRPr lang="zh-CN" altLang="en-US" sz="4000" b="1" dirty="0">
              <a:solidFill>
                <a:schemeClr val="accent1"/>
              </a:solidFill>
              <a:latin typeface="Times New Roman" panose="02020603050405020304" pitchFamily="18" charset="0"/>
              <a:cs typeface="Times New Roman" panose="02020603050405020304" pitchFamily="18" charset="0"/>
            </a:endParaRPr>
          </a:p>
        </p:txBody>
      </p:sp>
      <p:sp>
        <p:nvSpPr>
          <p:cNvPr id="27" name="同心圆 26"/>
          <p:cNvSpPr/>
          <p:nvPr/>
        </p:nvSpPr>
        <p:spPr>
          <a:xfrm>
            <a:off x="3707996"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空心弧 27"/>
          <p:cNvSpPr/>
          <p:nvPr/>
        </p:nvSpPr>
        <p:spPr>
          <a:xfrm rot="10800000" flipV="1">
            <a:off x="3630208" y="1333500"/>
            <a:ext cx="2136776" cy="2136776"/>
          </a:xfrm>
          <a:prstGeom prst="blockArc">
            <a:avLst>
              <a:gd name="adj1" fmla="val 5400000"/>
              <a:gd name="adj2" fmla="val 16200000"/>
              <a:gd name="adj3" fmla="val 12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p:nvSpPr>
        <p:spPr>
          <a:xfrm>
            <a:off x="3666713" y="1986389"/>
            <a:ext cx="2063766" cy="830997"/>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cs typeface="Times New Roman" panose="02020603050405020304" pitchFamily="18" charset="0"/>
              </a:rPr>
              <a:t>50</a:t>
            </a:r>
            <a:r>
              <a:rPr lang="en-US" altLang="zh-CN" sz="4000" b="1" dirty="0">
                <a:solidFill>
                  <a:schemeClr val="accent1"/>
                </a:solidFill>
                <a:latin typeface="Times New Roman" panose="02020603050405020304" pitchFamily="18" charset="0"/>
                <a:cs typeface="Times New Roman" panose="02020603050405020304" pitchFamily="18" charset="0"/>
              </a:rPr>
              <a:t>%</a:t>
            </a:r>
            <a:endParaRPr lang="zh-CN" altLang="en-US" sz="4000" b="1" dirty="0">
              <a:solidFill>
                <a:schemeClr val="accent1"/>
              </a:solidFill>
              <a:latin typeface="Times New Roman" panose="02020603050405020304" pitchFamily="18" charset="0"/>
              <a:cs typeface="Times New Roman" panose="02020603050405020304" pitchFamily="18" charset="0"/>
            </a:endParaRPr>
          </a:p>
        </p:txBody>
      </p:sp>
      <p:sp>
        <p:nvSpPr>
          <p:cNvPr id="30" name="同心圆 29"/>
          <p:cNvSpPr/>
          <p:nvPr/>
        </p:nvSpPr>
        <p:spPr>
          <a:xfrm>
            <a:off x="6521854"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空心弧 30"/>
          <p:cNvSpPr/>
          <p:nvPr/>
        </p:nvSpPr>
        <p:spPr>
          <a:xfrm rot="10800000" flipV="1">
            <a:off x="6444066" y="1333500"/>
            <a:ext cx="2136776" cy="2136776"/>
          </a:xfrm>
          <a:prstGeom prst="blockArc">
            <a:avLst>
              <a:gd name="adj1" fmla="val 0"/>
              <a:gd name="adj2" fmla="val 16200000"/>
              <a:gd name="adj3" fmla="val 12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文本框 31"/>
          <p:cNvSpPr txBox="1"/>
          <p:nvPr/>
        </p:nvSpPr>
        <p:spPr>
          <a:xfrm>
            <a:off x="6480571" y="1986389"/>
            <a:ext cx="2063766" cy="830997"/>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cs typeface="Times New Roman" panose="02020603050405020304" pitchFamily="18" charset="0"/>
              </a:rPr>
              <a:t>75</a:t>
            </a:r>
            <a:r>
              <a:rPr lang="en-US" altLang="zh-CN" sz="4000" b="1" dirty="0">
                <a:solidFill>
                  <a:schemeClr val="accent1"/>
                </a:solidFill>
                <a:latin typeface="Times New Roman" panose="02020603050405020304" pitchFamily="18" charset="0"/>
                <a:cs typeface="Times New Roman" panose="02020603050405020304" pitchFamily="18" charset="0"/>
              </a:rPr>
              <a:t>%</a:t>
            </a:r>
            <a:endParaRPr lang="zh-CN" altLang="en-US" sz="4000" b="1" dirty="0">
              <a:solidFill>
                <a:schemeClr val="accent1"/>
              </a:solidFill>
              <a:latin typeface="Times New Roman" panose="02020603050405020304" pitchFamily="18" charset="0"/>
              <a:cs typeface="Times New Roman" panose="02020603050405020304" pitchFamily="18" charset="0"/>
            </a:endParaRPr>
          </a:p>
        </p:txBody>
      </p:sp>
      <p:sp>
        <p:nvSpPr>
          <p:cNvPr id="33" name="同心圆 32"/>
          <p:cNvSpPr/>
          <p:nvPr/>
        </p:nvSpPr>
        <p:spPr>
          <a:xfrm>
            <a:off x="9335712"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空心弧 33"/>
          <p:cNvSpPr/>
          <p:nvPr/>
        </p:nvSpPr>
        <p:spPr>
          <a:xfrm rot="10800000" flipV="1">
            <a:off x="9257924" y="1333500"/>
            <a:ext cx="2136776" cy="2136776"/>
          </a:xfrm>
          <a:prstGeom prst="blockArc">
            <a:avLst>
              <a:gd name="adj1" fmla="val 18360000"/>
              <a:gd name="adj2" fmla="val 16200000"/>
              <a:gd name="adj3" fmla="val 12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文本框 34"/>
          <p:cNvSpPr txBox="1"/>
          <p:nvPr/>
        </p:nvSpPr>
        <p:spPr>
          <a:xfrm>
            <a:off x="9294429" y="1986389"/>
            <a:ext cx="2063766" cy="830997"/>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cs typeface="Times New Roman" panose="02020603050405020304" pitchFamily="18" charset="0"/>
              </a:rPr>
              <a:t>90</a:t>
            </a:r>
            <a:r>
              <a:rPr lang="en-US" altLang="zh-CN" sz="4000" b="1" dirty="0">
                <a:solidFill>
                  <a:schemeClr val="accent1"/>
                </a:solidFill>
                <a:latin typeface="Times New Roman" panose="02020603050405020304" pitchFamily="18" charset="0"/>
                <a:cs typeface="Times New Roman" panose="02020603050405020304" pitchFamily="18" charset="0"/>
              </a:rPr>
              <a:t>%</a:t>
            </a:r>
            <a:endParaRPr lang="zh-CN" altLang="en-US" sz="4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6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60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90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10" presetClass="entr" presetSubtype="0" fill="hold" grpId="0" nodeType="withEffect">
                                  <p:stCondLst>
                                    <p:cond delay="120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180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210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53" presetClass="entr" presetSubtype="16" fill="hold" grpId="0" nodeType="withEffect">
                                  <p:stCondLst>
                                    <p:cond delay="240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32" presetClass="emph" presetSubtype="0" fill="hold" grpId="1" nodeType="withEffect">
                                  <p:stCondLst>
                                    <p:cond delay="2400"/>
                                  </p:stCondLst>
                                  <p:childTnLst>
                                    <p:animRot by="120000">
                                      <p:cBhvr>
                                        <p:cTn id="43" dur="50" fill="hold">
                                          <p:stCondLst>
                                            <p:cond delay="0"/>
                                          </p:stCondLst>
                                        </p:cTn>
                                        <p:tgtEl>
                                          <p:spTgt spid="25"/>
                                        </p:tgtEl>
                                        <p:attrNameLst>
                                          <p:attrName>r</p:attrName>
                                        </p:attrNameLst>
                                      </p:cBhvr>
                                    </p:animRot>
                                    <p:animRot by="-240000">
                                      <p:cBhvr>
                                        <p:cTn id="44" dur="100" fill="hold">
                                          <p:stCondLst>
                                            <p:cond delay="100"/>
                                          </p:stCondLst>
                                        </p:cTn>
                                        <p:tgtEl>
                                          <p:spTgt spid="25"/>
                                        </p:tgtEl>
                                        <p:attrNameLst>
                                          <p:attrName>r</p:attrName>
                                        </p:attrNameLst>
                                      </p:cBhvr>
                                    </p:animRot>
                                    <p:animRot by="240000">
                                      <p:cBhvr>
                                        <p:cTn id="45" dur="100" fill="hold">
                                          <p:stCondLst>
                                            <p:cond delay="200"/>
                                          </p:stCondLst>
                                        </p:cTn>
                                        <p:tgtEl>
                                          <p:spTgt spid="25"/>
                                        </p:tgtEl>
                                        <p:attrNameLst>
                                          <p:attrName>r</p:attrName>
                                        </p:attrNameLst>
                                      </p:cBhvr>
                                    </p:animRot>
                                    <p:animRot by="-240000">
                                      <p:cBhvr>
                                        <p:cTn id="46" dur="100" fill="hold">
                                          <p:stCondLst>
                                            <p:cond delay="300"/>
                                          </p:stCondLst>
                                        </p:cTn>
                                        <p:tgtEl>
                                          <p:spTgt spid="25"/>
                                        </p:tgtEl>
                                        <p:attrNameLst>
                                          <p:attrName>r</p:attrName>
                                        </p:attrNameLst>
                                      </p:cBhvr>
                                    </p:animRot>
                                    <p:animRot by="120000">
                                      <p:cBhvr>
                                        <p:cTn id="47" dur="100" fill="hold">
                                          <p:stCondLst>
                                            <p:cond delay="400"/>
                                          </p:stCondLst>
                                        </p:cTn>
                                        <p:tgtEl>
                                          <p:spTgt spid="25"/>
                                        </p:tgtEl>
                                        <p:attrNameLst>
                                          <p:attrName>r</p:attrName>
                                        </p:attrNameLst>
                                      </p:cBhvr>
                                    </p:animRot>
                                  </p:childTnLst>
                                </p:cTn>
                              </p:par>
                              <p:par>
                                <p:cTn id="48" presetID="32" presetClass="emph" presetSubtype="0" fill="hold" grpId="1" nodeType="withEffect">
                                  <p:stCondLst>
                                    <p:cond delay="2400"/>
                                  </p:stCondLst>
                                  <p:childTnLst>
                                    <p:animRot by="120000">
                                      <p:cBhvr>
                                        <p:cTn id="49" dur="50" fill="hold">
                                          <p:stCondLst>
                                            <p:cond delay="0"/>
                                          </p:stCondLst>
                                        </p:cTn>
                                        <p:tgtEl>
                                          <p:spTgt spid="28"/>
                                        </p:tgtEl>
                                        <p:attrNameLst>
                                          <p:attrName>r</p:attrName>
                                        </p:attrNameLst>
                                      </p:cBhvr>
                                    </p:animRot>
                                    <p:animRot by="-240000">
                                      <p:cBhvr>
                                        <p:cTn id="50" dur="100" fill="hold">
                                          <p:stCondLst>
                                            <p:cond delay="100"/>
                                          </p:stCondLst>
                                        </p:cTn>
                                        <p:tgtEl>
                                          <p:spTgt spid="28"/>
                                        </p:tgtEl>
                                        <p:attrNameLst>
                                          <p:attrName>r</p:attrName>
                                        </p:attrNameLst>
                                      </p:cBhvr>
                                    </p:animRot>
                                    <p:animRot by="240000">
                                      <p:cBhvr>
                                        <p:cTn id="51" dur="100" fill="hold">
                                          <p:stCondLst>
                                            <p:cond delay="200"/>
                                          </p:stCondLst>
                                        </p:cTn>
                                        <p:tgtEl>
                                          <p:spTgt spid="28"/>
                                        </p:tgtEl>
                                        <p:attrNameLst>
                                          <p:attrName>r</p:attrName>
                                        </p:attrNameLst>
                                      </p:cBhvr>
                                    </p:animRot>
                                    <p:animRot by="-240000">
                                      <p:cBhvr>
                                        <p:cTn id="52" dur="100" fill="hold">
                                          <p:stCondLst>
                                            <p:cond delay="300"/>
                                          </p:stCondLst>
                                        </p:cTn>
                                        <p:tgtEl>
                                          <p:spTgt spid="28"/>
                                        </p:tgtEl>
                                        <p:attrNameLst>
                                          <p:attrName>r</p:attrName>
                                        </p:attrNameLst>
                                      </p:cBhvr>
                                    </p:animRot>
                                    <p:animRot by="120000">
                                      <p:cBhvr>
                                        <p:cTn id="53" dur="100" fill="hold">
                                          <p:stCondLst>
                                            <p:cond delay="400"/>
                                          </p:stCondLst>
                                        </p:cTn>
                                        <p:tgtEl>
                                          <p:spTgt spid="28"/>
                                        </p:tgtEl>
                                        <p:attrNameLst>
                                          <p:attrName>r</p:attrName>
                                        </p:attrNameLst>
                                      </p:cBhvr>
                                    </p:animRot>
                                  </p:childTnLst>
                                </p:cTn>
                              </p:par>
                              <p:par>
                                <p:cTn id="54" presetID="32" presetClass="emph" presetSubtype="0" fill="hold" grpId="1" nodeType="withEffect">
                                  <p:stCondLst>
                                    <p:cond delay="2400"/>
                                  </p:stCondLst>
                                  <p:childTnLst>
                                    <p:animRot by="120000">
                                      <p:cBhvr>
                                        <p:cTn id="55" dur="50" fill="hold">
                                          <p:stCondLst>
                                            <p:cond delay="0"/>
                                          </p:stCondLst>
                                        </p:cTn>
                                        <p:tgtEl>
                                          <p:spTgt spid="31"/>
                                        </p:tgtEl>
                                        <p:attrNameLst>
                                          <p:attrName>r</p:attrName>
                                        </p:attrNameLst>
                                      </p:cBhvr>
                                    </p:animRot>
                                    <p:animRot by="-240000">
                                      <p:cBhvr>
                                        <p:cTn id="56" dur="100" fill="hold">
                                          <p:stCondLst>
                                            <p:cond delay="100"/>
                                          </p:stCondLst>
                                        </p:cTn>
                                        <p:tgtEl>
                                          <p:spTgt spid="31"/>
                                        </p:tgtEl>
                                        <p:attrNameLst>
                                          <p:attrName>r</p:attrName>
                                        </p:attrNameLst>
                                      </p:cBhvr>
                                    </p:animRot>
                                    <p:animRot by="240000">
                                      <p:cBhvr>
                                        <p:cTn id="57" dur="100" fill="hold">
                                          <p:stCondLst>
                                            <p:cond delay="200"/>
                                          </p:stCondLst>
                                        </p:cTn>
                                        <p:tgtEl>
                                          <p:spTgt spid="31"/>
                                        </p:tgtEl>
                                        <p:attrNameLst>
                                          <p:attrName>r</p:attrName>
                                        </p:attrNameLst>
                                      </p:cBhvr>
                                    </p:animRot>
                                    <p:animRot by="-240000">
                                      <p:cBhvr>
                                        <p:cTn id="58" dur="100" fill="hold">
                                          <p:stCondLst>
                                            <p:cond delay="300"/>
                                          </p:stCondLst>
                                        </p:cTn>
                                        <p:tgtEl>
                                          <p:spTgt spid="31"/>
                                        </p:tgtEl>
                                        <p:attrNameLst>
                                          <p:attrName>r</p:attrName>
                                        </p:attrNameLst>
                                      </p:cBhvr>
                                    </p:animRot>
                                    <p:animRot by="120000">
                                      <p:cBhvr>
                                        <p:cTn id="59" dur="100" fill="hold">
                                          <p:stCondLst>
                                            <p:cond delay="400"/>
                                          </p:stCondLst>
                                        </p:cTn>
                                        <p:tgtEl>
                                          <p:spTgt spid="31"/>
                                        </p:tgtEl>
                                        <p:attrNameLst>
                                          <p:attrName>r</p:attrName>
                                        </p:attrNameLst>
                                      </p:cBhvr>
                                    </p:animRot>
                                  </p:childTnLst>
                                </p:cTn>
                              </p:par>
                              <p:par>
                                <p:cTn id="60" presetID="32" presetClass="emph" presetSubtype="0" fill="hold" grpId="1" nodeType="withEffect">
                                  <p:stCondLst>
                                    <p:cond delay="2400"/>
                                  </p:stCondLst>
                                  <p:childTnLst>
                                    <p:animRot by="120000">
                                      <p:cBhvr>
                                        <p:cTn id="61" dur="50" fill="hold">
                                          <p:stCondLst>
                                            <p:cond delay="0"/>
                                          </p:stCondLst>
                                        </p:cTn>
                                        <p:tgtEl>
                                          <p:spTgt spid="34"/>
                                        </p:tgtEl>
                                        <p:attrNameLst>
                                          <p:attrName>r</p:attrName>
                                        </p:attrNameLst>
                                      </p:cBhvr>
                                    </p:animRot>
                                    <p:animRot by="-240000">
                                      <p:cBhvr>
                                        <p:cTn id="62" dur="100" fill="hold">
                                          <p:stCondLst>
                                            <p:cond delay="100"/>
                                          </p:stCondLst>
                                        </p:cTn>
                                        <p:tgtEl>
                                          <p:spTgt spid="34"/>
                                        </p:tgtEl>
                                        <p:attrNameLst>
                                          <p:attrName>r</p:attrName>
                                        </p:attrNameLst>
                                      </p:cBhvr>
                                    </p:animRot>
                                    <p:animRot by="240000">
                                      <p:cBhvr>
                                        <p:cTn id="63" dur="100" fill="hold">
                                          <p:stCondLst>
                                            <p:cond delay="200"/>
                                          </p:stCondLst>
                                        </p:cTn>
                                        <p:tgtEl>
                                          <p:spTgt spid="34"/>
                                        </p:tgtEl>
                                        <p:attrNameLst>
                                          <p:attrName>r</p:attrName>
                                        </p:attrNameLst>
                                      </p:cBhvr>
                                    </p:animRot>
                                    <p:animRot by="-240000">
                                      <p:cBhvr>
                                        <p:cTn id="64" dur="100" fill="hold">
                                          <p:stCondLst>
                                            <p:cond delay="300"/>
                                          </p:stCondLst>
                                        </p:cTn>
                                        <p:tgtEl>
                                          <p:spTgt spid="34"/>
                                        </p:tgtEl>
                                        <p:attrNameLst>
                                          <p:attrName>r</p:attrName>
                                        </p:attrNameLst>
                                      </p:cBhvr>
                                    </p:animRot>
                                    <p:animRot by="120000">
                                      <p:cBhvr>
                                        <p:cTn id="65" dur="100" fill="hold">
                                          <p:stCondLst>
                                            <p:cond delay="400"/>
                                          </p:stCondLst>
                                        </p:cTn>
                                        <p:tgtEl>
                                          <p:spTgt spid="34"/>
                                        </p:tgtEl>
                                        <p:attrNameLst>
                                          <p:attrName>r</p:attrName>
                                        </p:attrNameLst>
                                      </p:cBhvr>
                                    </p:animRot>
                                  </p:childTnLst>
                                </p:cTn>
                              </p:par>
                              <p:par>
                                <p:cTn id="66" presetID="53" presetClass="entr" presetSubtype="16" fill="hold" grpId="0" nodeType="withEffect">
                                  <p:stCondLst>
                                    <p:cond delay="2700"/>
                                  </p:stCondLst>
                                  <p:childTnLst>
                                    <p:set>
                                      <p:cBhvr>
                                        <p:cTn id="67" dur="1" fill="hold">
                                          <p:stCondLst>
                                            <p:cond delay="0"/>
                                          </p:stCondLst>
                                        </p:cTn>
                                        <p:tgtEl>
                                          <p:spTgt spid="29"/>
                                        </p:tgtEl>
                                        <p:attrNameLst>
                                          <p:attrName>style.visibility</p:attrName>
                                        </p:attrNameLst>
                                      </p:cBhvr>
                                      <p:to>
                                        <p:strVal val="visible"/>
                                      </p:to>
                                    </p:set>
                                    <p:anim calcmode="lin" valueType="num">
                                      <p:cBhvr>
                                        <p:cTn id="68" dur="500" fill="hold"/>
                                        <p:tgtEl>
                                          <p:spTgt spid="29"/>
                                        </p:tgtEl>
                                        <p:attrNameLst>
                                          <p:attrName>ppt_w</p:attrName>
                                        </p:attrNameLst>
                                      </p:cBhvr>
                                      <p:tavLst>
                                        <p:tav tm="0">
                                          <p:val>
                                            <p:fltVal val="0"/>
                                          </p:val>
                                        </p:tav>
                                        <p:tav tm="100000">
                                          <p:val>
                                            <p:strVal val="#ppt_w"/>
                                          </p:val>
                                        </p:tav>
                                      </p:tavLst>
                                    </p:anim>
                                    <p:anim calcmode="lin" valueType="num">
                                      <p:cBhvr>
                                        <p:cTn id="69" dur="500" fill="hold"/>
                                        <p:tgtEl>
                                          <p:spTgt spid="29"/>
                                        </p:tgtEl>
                                        <p:attrNameLst>
                                          <p:attrName>ppt_h</p:attrName>
                                        </p:attrNameLst>
                                      </p:cBhvr>
                                      <p:tavLst>
                                        <p:tav tm="0">
                                          <p:val>
                                            <p:fltVal val="0"/>
                                          </p:val>
                                        </p:tav>
                                        <p:tav tm="100000">
                                          <p:val>
                                            <p:strVal val="#ppt_h"/>
                                          </p:val>
                                        </p:tav>
                                      </p:tavLst>
                                    </p:anim>
                                    <p:animEffect transition="in" filter="fade">
                                      <p:cBhvr>
                                        <p:cTn id="70" dur="500"/>
                                        <p:tgtEl>
                                          <p:spTgt spid="29"/>
                                        </p:tgtEl>
                                      </p:cBhvr>
                                    </p:animEffect>
                                  </p:childTnLst>
                                </p:cTn>
                              </p:par>
                              <p:par>
                                <p:cTn id="71" presetID="53" presetClass="entr" presetSubtype="16" fill="hold" grpId="0" nodeType="withEffect">
                                  <p:stCondLst>
                                    <p:cond delay="300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par>
                                <p:cTn id="76" presetID="53" presetClass="entr" presetSubtype="16" fill="hold" grpId="0" nodeType="withEffect">
                                  <p:stCondLst>
                                    <p:cond delay="330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Effect transition="in" filter="fade">
                                      <p:cBhvr>
                                        <p:cTn id="80" dur="500"/>
                                        <p:tgtEl>
                                          <p:spTgt spid="35"/>
                                        </p:tgtEl>
                                      </p:cBhvr>
                                    </p:animEffect>
                                  </p:childTnLst>
                                </p:cTn>
                              </p:par>
                              <p:par>
                                <p:cTn id="81" presetID="12" presetClass="entr" presetSubtype="1" fill="hold" grpId="0" nodeType="withEffect">
                                  <p:stCondLst>
                                    <p:cond delay="360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p:tgtEl>
                                          <p:spTgt spid="12"/>
                                        </p:tgtEl>
                                        <p:attrNameLst>
                                          <p:attrName>ppt_y</p:attrName>
                                        </p:attrNameLst>
                                      </p:cBhvr>
                                      <p:tavLst>
                                        <p:tav tm="0">
                                          <p:val>
                                            <p:strVal val="#ppt_y-#ppt_h*1.125000"/>
                                          </p:val>
                                        </p:tav>
                                        <p:tav tm="100000">
                                          <p:val>
                                            <p:strVal val="#ppt_y"/>
                                          </p:val>
                                        </p:tav>
                                      </p:tavLst>
                                    </p:anim>
                                    <p:animEffect transition="in" filter="wipe(down)">
                                      <p:cBhvr>
                                        <p:cTn id="84" dur="500"/>
                                        <p:tgtEl>
                                          <p:spTgt spid="12"/>
                                        </p:tgtEl>
                                      </p:cBhvr>
                                    </p:animEffect>
                                  </p:childTnLst>
                                </p:cTn>
                              </p:par>
                              <p:par>
                                <p:cTn id="85" presetID="12" presetClass="entr" presetSubtype="4" fill="hold" grpId="0" nodeType="withEffect">
                                  <p:stCondLst>
                                    <p:cond delay="360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p:tgtEl>
                                          <p:spTgt spid="20"/>
                                        </p:tgtEl>
                                        <p:attrNameLst>
                                          <p:attrName>ppt_y</p:attrName>
                                        </p:attrNameLst>
                                      </p:cBhvr>
                                      <p:tavLst>
                                        <p:tav tm="0">
                                          <p:val>
                                            <p:strVal val="#ppt_y+#ppt_h*1.125000"/>
                                          </p:val>
                                        </p:tav>
                                        <p:tav tm="100000">
                                          <p:val>
                                            <p:strVal val="#ppt_y"/>
                                          </p:val>
                                        </p:tav>
                                      </p:tavLst>
                                    </p:anim>
                                    <p:animEffect transition="in" filter="wipe(up)">
                                      <p:cBhvr>
                                        <p:cTn id="88" dur="500"/>
                                        <p:tgtEl>
                                          <p:spTgt spid="20"/>
                                        </p:tgtEl>
                                      </p:cBhvr>
                                    </p:animEffect>
                                  </p:childTnLst>
                                </p:cTn>
                              </p:par>
                              <p:par>
                                <p:cTn id="89" presetID="12" presetClass="entr" presetSubtype="1" fill="hold" grpId="0" nodeType="withEffect">
                                  <p:stCondLst>
                                    <p:cond delay="390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p:tgtEl>
                                          <p:spTgt spid="13"/>
                                        </p:tgtEl>
                                        <p:attrNameLst>
                                          <p:attrName>ppt_y</p:attrName>
                                        </p:attrNameLst>
                                      </p:cBhvr>
                                      <p:tavLst>
                                        <p:tav tm="0">
                                          <p:val>
                                            <p:strVal val="#ppt_y-#ppt_h*1.125000"/>
                                          </p:val>
                                        </p:tav>
                                        <p:tav tm="100000">
                                          <p:val>
                                            <p:strVal val="#ppt_y"/>
                                          </p:val>
                                        </p:tav>
                                      </p:tavLst>
                                    </p:anim>
                                    <p:animEffect transition="in" filter="wipe(down)">
                                      <p:cBhvr>
                                        <p:cTn id="92" dur="500"/>
                                        <p:tgtEl>
                                          <p:spTgt spid="13"/>
                                        </p:tgtEl>
                                      </p:cBhvr>
                                    </p:animEffect>
                                  </p:childTnLst>
                                </p:cTn>
                              </p:par>
                              <p:par>
                                <p:cTn id="93" presetID="12" presetClass="entr" presetSubtype="4" fill="hold" grpId="0" nodeType="withEffect">
                                  <p:stCondLst>
                                    <p:cond delay="390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p:tgtEl>
                                          <p:spTgt spid="21"/>
                                        </p:tgtEl>
                                        <p:attrNameLst>
                                          <p:attrName>ppt_y</p:attrName>
                                        </p:attrNameLst>
                                      </p:cBhvr>
                                      <p:tavLst>
                                        <p:tav tm="0">
                                          <p:val>
                                            <p:strVal val="#ppt_y+#ppt_h*1.125000"/>
                                          </p:val>
                                        </p:tav>
                                        <p:tav tm="100000">
                                          <p:val>
                                            <p:strVal val="#ppt_y"/>
                                          </p:val>
                                        </p:tav>
                                      </p:tavLst>
                                    </p:anim>
                                    <p:animEffect transition="in" filter="wipe(up)">
                                      <p:cBhvr>
                                        <p:cTn id="96" dur="500"/>
                                        <p:tgtEl>
                                          <p:spTgt spid="21"/>
                                        </p:tgtEl>
                                      </p:cBhvr>
                                    </p:animEffect>
                                  </p:childTnLst>
                                </p:cTn>
                              </p:par>
                              <p:par>
                                <p:cTn id="97" presetID="12" presetClass="entr" presetSubtype="1" fill="hold" grpId="0" nodeType="withEffect">
                                  <p:stCondLst>
                                    <p:cond delay="4200"/>
                                  </p:stCondLst>
                                  <p:childTnLst>
                                    <p:set>
                                      <p:cBhvr>
                                        <p:cTn id="98" dur="1" fill="hold">
                                          <p:stCondLst>
                                            <p:cond delay="0"/>
                                          </p:stCondLst>
                                        </p:cTn>
                                        <p:tgtEl>
                                          <p:spTgt spid="18"/>
                                        </p:tgtEl>
                                        <p:attrNameLst>
                                          <p:attrName>style.visibility</p:attrName>
                                        </p:attrNameLst>
                                      </p:cBhvr>
                                      <p:to>
                                        <p:strVal val="visible"/>
                                      </p:to>
                                    </p:set>
                                    <p:anim calcmode="lin" valueType="num">
                                      <p:cBhvr additive="base">
                                        <p:cTn id="99" dur="500"/>
                                        <p:tgtEl>
                                          <p:spTgt spid="18"/>
                                        </p:tgtEl>
                                        <p:attrNameLst>
                                          <p:attrName>ppt_y</p:attrName>
                                        </p:attrNameLst>
                                      </p:cBhvr>
                                      <p:tavLst>
                                        <p:tav tm="0">
                                          <p:val>
                                            <p:strVal val="#ppt_y-#ppt_h*1.125000"/>
                                          </p:val>
                                        </p:tav>
                                        <p:tav tm="100000">
                                          <p:val>
                                            <p:strVal val="#ppt_y"/>
                                          </p:val>
                                        </p:tav>
                                      </p:tavLst>
                                    </p:anim>
                                    <p:animEffect transition="in" filter="wipe(down)">
                                      <p:cBhvr>
                                        <p:cTn id="100" dur="500"/>
                                        <p:tgtEl>
                                          <p:spTgt spid="18"/>
                                        </p:tgtEl>
                                      </p:cBhvr>
                                    </p:animEffect>
                                  </p:childTnLst>
                                </p:cTn>
                              </p:par>
                              <p:par>
                                <p:cTn id="101" presetID="12" presetClass="entr" presetSubtype="4" fill="hold" grpId="0" nodeType="withEffect">
                                  <p:stCondLst>
                                    <p:cond delay="420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4500"/>
                                  </p:stCondLst>
                                  <p:childTnLst>
                                    <p:set>
                                      <p:cBhvr>
                                        <p:cTn id="106" dur="1" fill="hold">
                                          <p:stCondLst>
                                            <p:cond delay="0"/>
                                          </p:stCondLst>
                                        </p:cTn>
                                        <p:tgtEl>
                                          <p:spTgt spid="19"/>
                                        </p:tgtEl>
                                        <p:attrNameLst>
                                          <p:attrName>style.visibility</p:attrName>
                                        </p:attrNameLst>
                                      </p:cBhvr>
                                      <p:to>
                                        <p:strVal val="visible"/>
                                      </p:to>
                                    </p:set>
                                    <p:anim calcmode="lin" valueType="num">
                                      <p:cBhvr additive="base">
                                        <p:cTn id="107" dur="500"/>
                                        <p:tgtEl>
                                          <p:spTgt spid="19"/>
                                        </p:tgtEl>
                                        <p:attrNameLst>
                                          <p:attrName>ppt_y</p:attrName>
                                        </p:attrNameLst>
                                      </p:cBhvr>
                                      <p:tavLst>
                                        <p:tav tm="0">
                                          <p:val>
                                            <p:strVal val="#ppt_y-#ppt_h*1.125000"/>
                                          </p:val>
                                        </p:tav>
                                        <p:tav tm="100000">
                                          <p:val>
                                            <p:strVal val="#ppt_y"/>
                                          </p:val>
                                        </p:tav>
                                      </p:tavLst>
                                    </p:anim>
                                    <p:animEffect transition="in" filter="wipe(down)">
                                      <p:cBhvr>
                                        <p:cTn id="108" dur="500"/>
                                        <p:tgtEl>
                                          <p:spTgt spid="19"/>
                                        </p:tgtEl>
                                      </p:cBhvr>
                                    </p:animEffect>
                                  </p:childTnLst>
                                </p:cTn>
                              </p:par>
                              <p:par>
                                <p:cTn id="109" presetID="12" presetClass="entr" presetSubtype="4" fill="hold" grpId="0" nodeType="withEffect">
                                  <p:stCondLst>
                                    <p:cond delay="450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p:tgtEl>
                                          <p:spTgt spid="23"/>
                                        </p:tgtEl>
                                        <p:attrNameLst>
                                          <p:attrName>ppt_y</p:attrName>
                                        </p:attrNameLst>
                                      </p:cBhvr>
                                      <p:tavLst>
                                        <p:tav tm="0">
                                          <p:val>
                                            <p:strVal val="#ppt_y+#ppt_h*1.125000"/>
                                          </p:val>
                                        </p:tav>
                                        <p:tav tm="100000">
                                          <p:val>
                                            <p:strVal val="#ppt_y"/>
                                          </p:val>
                                        </p:tav>
                                      </p:tavLst>
                                    </p:anim>
                                    <p:animEffect transition="in" filter="wipe(up)">
                                      <p:cBhvr>
                                        <p:cTn id="1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19" grpId="0"/>
      <p:bldP spid="20" grpId="0"/>
      <p:bldP spid="21" grpId="0"/>
      <p:bldP spid="22" grpId="0"/>
      <p:bldP spid="23" grpId="0"/>
      <p:bldP spid="24" grpId="0" animBg="1"/>
      <p:bldP spid="25" grpId="0" animBg="1"/>
      <p:bldP spid="25" grpId="1" animBg="1"/>
      <p:bldP spid="26" grpId="0"/>
      <p:bldP spid="27" grpId="0" animBg="1"/>
      <p:bldP spid="28" grpId="0" animBg="1"/>
      <p:bldP spid="28" grpId="1" animBg="1"/>
      <p:bldP spid="29" grpId="0"/>
      <p:bldP spid="30" grpId="0" animBg="1"/>
      <p:bldP spid="31" grpId="0" animBg="1"/>
      <p:bldP spid="31" grpId="1" animBg="1"/>
      <p:bldP spid="32" grpId="0"/>
      <p:bldP spid="33" grpId="0" animBg="1"/>
      <p:bldP spid="34" grpId="0" animBg="1"/>
      <p:bldP spid="34" grpId="1" animBg="1"/>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37</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b="1" dirty="0"/>
                <a:t>一种方法</a:t>
              </a: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475524"/>
            <a:ext cx="10801350" cy="861774"/>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这里具体阐释这种方法的原理，</a:t>
            </a:r>
            <a:r>
              <a:rPr lang="zh-CN" altLang="en-US" sz="2000" dirty="0">
                <a:latin typeface="+mn-ea"/>
              </a:rPr>
              <a:t>重要的部分可以加粗变颜色，就像段首的那一句话，以下就是为了扩展成两行而编的废话，因为一句话说明一种方法肯定不现实。</a:t>
            </a:r>
          </a:p>
        </p:txBody>
      </p:sp>
      <p:grpSp>
        <p:nvGrpSpPr>
          <p:cNvPr id="5" name="组合 4"/>
          <p:cNvGrpSpPr/>
          <p:nvPr/>
        </p:nvGrpSpPr>
        <p:grpSpPr>
          <a:xfrm>
            <a:off x="695325" y="3800392"/>
            <a:ext cx="10814504" cy="461665"/>
            <a:chOff x="695325" y="3800392"/>
            <a:chExt cx="10814504" cy="461665"/>
          </a:xfrm>
        </p:grpSpPr>
        <p:sp>
          <p:nvSpPr>
            <p:cNvPr id="10" name="矩形 9"/>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一种方法</a:t>
              </a: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5" y="4262057"/>
            <a:ext cx="10801350" cy="826637"/>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这里具体阐释这种方法的原理，</a:t>
            </a:r>
            <a:r>
              <a:rPr lang="zh-CN" altLang="en-US" sz="2000" dirty="0">
                <a:latin typeface="+mn-ea"/>
              </a:rPr>
              <a:t>重要的部分可以加粗变颜色，就像段首的那一句话，以下就是为了扩展成两行而编的废话，因为一句话说明一种方法肯定不现实。</a:t>
            </a:r>
          </a:p>
        </p:txBody>
      </p:sp>
      <p:sp>
        <p:nvSpPr>
          <p:cNvPr id="9" name="矩形 8"/>
          <p:cNvSpPr/>
          <p:nvPr/>
        </p:nvSpPr>
        <p:spPr>
          <a:xfrm>
            <a:off x="2310349" y="2489317"/>
            <a:ext cx="7571304" cy="584775"/>
          </a:xfrm>
          <a:prstGeom prst="rect">
            <a:avLst/>
          </a:prstGeom>
          <a:solidFill>
            <a:schemeClr val="accent1"/>
          </a:solidFill>
        </p:spPr>
        <p:txBody>
          <a:bodyPr wrap="none">
            <a:spAutoFit/>
          </a:bodyPr>
          <a:lstStyle/>
          <a:p>
            <a:pPr algn="ctr"/>
            <a:r>
              <a:rPr lang="zh-CN" altLang="en-US" sz="3200" b="1" dirty="0">
                <a:solidFill>
                  <a:schemeClr val="bg1"/>
                </a:solidFill>
              </a:rPr>
              <a:t>这里对上面这种方法进行一个大大的概括</a:t>
            </a:r>
            <a:endParaRPr lang="en-US" altLang="zh-CN" sz="3200" b="1" dirty="0">
              <a:solidFill>
                <a:schemeClr val="bg1"/>
              </a:solidFill>
            </a:endParaRPr>
          </a:p>
        </p:txBody>
      </p:sp>
      <p:sp>
        <p:nvSpPr>
          <p:cNvPr id="14" name="矩形 13"/>
          <p:cNvSpPr/>
          <p:nvPr/>
        </p:nvSpPr>
        <p:spPr>
          <a:xfrm>
            <a:off x="2310347" y="5330195"/>
            <a:ext cx="7571304" cy="584775"/>
          </a:xfrm>
          <a:prstGeom prst="rect">
            <a:avLst/>
          </a:prstGeom>
          <a:solidFill>
            <a:schemeClr val="accent1"/>
          </a:solidFill>
        </p:spPr>
        <p:txBody>
          <a:bodyPr wrap="none">
            <a:spAutoFit/>
          </a:bodyPr>
          <a:lstStyle/>
          <a:p>
            <a:pPr algn="ctr"/>
            <a:r>
              <a:rPr lang="zh-CN" altLang="en-US" sz="3200" b="1" dirty="0">
                <a:solidFill>
                  <a:schemeClr val="bg1"/>
                </a:solidFill>
              </a:rPr>
              <a:t>这里对上面这种方法进行一个大大的概括</a:t>
            </a:r>
            <a:endParaRPr lang="en-US" altLang="zh-CN" sz="3200" b="1" dirty="0">
              <a:solidFill>
                <a:schemeClr val="bg1"/>
              </a:solidFill>
            </a:endParaRPr>
          </a:p>
        </p:txBody>
      </p:sp>
    </p:spTree>
    <p:extLst>
      <p:ext uri="{BB962C8B-B14F-4D97-AF65-F5344CB8AC3E}">
        <p14:creationId xmlns:p14="http://schemas.microsoft.com/office/powerpoint/2010/main" val="30235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60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20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9"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试验方法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38</a:t>
            </a:fld>
            <a:endParaRPr lang="zh-CN" altLang="en-US" dirty="0"/>
          </a:p>
        </p:txBody>
      </p:sp>
      <p:grpSp>
        <p:nvGrpSpPr>
          <p:cNvPr id="3" name="组合 2"/>
          <p:cNvGrpSpPr/>
          <p:nvPr/>
        </p:nvGrpSpPr>
        <p:grpSpPr>
          <a:xfrm>
            <a:off x="1339816" y="1202635"/>
            <a:ext cx="1987826" cy="1987826"/>
            <a:chOff x="1457739" y="1828800"/>
            <a:chExt cx="1987826" cy="1987826"/>
          </a:xfrm>
        </p:grpSpPr>
        <p:sp>
          <p:nvSpPr>
            <p:cNvPr id="2" name="椭圆 1"/>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mn-ea"/>
                </a:rPr>
                <a:t>01</a:t>
              </a:r>
              <a:endParaRPr lang="zh-CN" altLang="en-US" sz="6000" b="1" dirty="0">
                <a:latin typeface="+mn-ea"/>
              </a:endParaRPr>
            </a:p>
          </p:txBody>
        </p:sp>
        <p:sp>
          <p:nvSpPr>
            <p:cNvPr id="6" name="椭圆 5"/>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102088" y="1202635"/>
            <a:ext cx="1987826" cy="1987826"/>
            <a:chOff x="1457739" y="1828800"/>
            <a:chExt cx="1987826" cy="1987826"/>
          </a:xfrm>
        </p:grpSpPr>
        <p:sp>
          <p:nvSpPr>
            <p:cNvPr id="9" name="椭圆 8"/>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mn-ea"/>
                </a:rPr>
                <a:t>02</a:t>
              </a:r>
              <a:endParaRPr lang="zh-CN" altLang="en-US" sz="6000" b="1" dirty="0">
                <a:latin typeface="+mn-ea"/>
              </a:endParaRPr>
            </a:p>
          </p:txBody>
        </p:sp>
        <p:sp>
          <p:nvSpPr>
            <p:cNvPr id="10" name="椭圆 9"/>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864359" y="1202635"/>
            <a:ext cx="1987826" cy="1987826"/>
            <a:chOff x="1457739" y="1828800"/>
            <a:chExt cx="1987826" cy="1987826"/>
          </a:xfrm>
        </p:grpSpPr>
        <p:sp>
          <p:nvSpPr>
            <p:cNvPr id="13" name="椭圆 12"/>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mn-ea"/>
                </a:rPr>
                <a:t>03</a:t>
              </a:r>
              <a:endParaRPr lang="zh-CN" altLang="en-US" sz="6000" b="1" dirty="0">
                <a:latin typeface="+mn-ea"/>
              </a:endParaRPr>
            </a:p>
          </p:txBody>
        </p:sp>
        <p:sp>
          <p:nvSpPr>
            <p:cNvPr id="14" name="椭圆 13"/>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339816" y="3444549"/>
            <a:ext cx="1987826" cy="523220"/>
          </a:xfrm>
          <a:prstGeom prst="rect">
            <a:avLst/>
          </a:prstGeom>
        </p:spPr>
        <p:txBody>
          <a:bodyPr wrap="square">
            <a:spAutoFit/>
          </a:bodyPr>
          <a:lstStyle/>
          <a:p>
            <a:pPr algn="ctr"/>
            <a:r>
              <a:rPr lang="zh-CN" altLang="en-US" sz="2800" b="1" dirty="0">
                <a:solidFill>
                  <a:schemeClr val="accent1"/>
                </a:solidFill>
                <a:latin typeface="+mn-ea"/>
              </a:rPr>
              <a:t>第一要点</a:t>
            </a:r>
            <a:endParaRPr lang="en-US" altLang="zh-CN" sz="2800" b="1" dirty="0">
              <a:solidFill>
                <a:schemeClr val="accent1"/>
              </a:solidFill>
              <a:latin typeface="+mn-ea"/>
            </a:endParaRPr>
          </a:p>
        </p:txBody>
      </p:sp>
      <p:sp>
        <p:nvSpPr>
          <p:cNvPr id="18" name="矩形 17"/>
          <p:cNvSpPr/>
          <p:nvPr/>
        </p:nvSpPr>
        <p:spPr>
          <a:xfrm>
            <a:off x="4745625" y="3444549"/>
            <a:ext cx="2700750" cy="523220"/>
          </a:xfrm>
          <a:prstGeom prst="rect">
            <a:avLst/>
          </a:prstGeom>
        </p:spPr>
        <p:txBody>
          <a:bodyPr wrap="square">
            <a:spAutoFit/>
          </a:bodyPr>
          <a:lstStyle/>
          <a:p>
            <a:pPr algn="ctr"/>
            <a:r>
              <a:rPr lang="zh-CN" altLang="en-US" sz="2800" b="1" dirty="0">
                <a:solidFill>
                  <a:schemeClr val="accent1"/>
                </a:solidFill>
                <a:latin typeface="+mn-ea"/>
              </a:rPr>
              <a:t>第二要点</a:t>
            </a:r>
            <a:endParaRPr lang="en-US" altLang="zh-CN" sz="2800" b="1" dirty="0">
              <a:solidFill>
                <a:schemeClr val="accent1"/>
              </a:solidFill>
              <a:latin typeface="+mn-ea"/>
            </a:endParaRPr>
          </a:p>
        </p:txBody>
      </p:sp>
      <p:sp>
        <p:nvSpPr>
          <p:cNvPr id="19" name="矩形 18"/>
          <p:cNvSpPr/>
          <p:nvPr/>
        </p:nvSpPr>
        <p:spPr>
          <a:xfrm>
            <a:off x="8864359" y="3444549"/>
            <a:ext cx="1987826" cy="523220"/>
          </a:xfrm>
          <a:prstGeom prst="rect">
            <a:avLst/>
          </a:prstGeom>
        </p:spPr>
        <p:txBody>
          <a:bodyPr wrap="square">
            <a:spAutoFit/>
          </a:bodyPr>
          <a:lstStyle/>
          <a:p>
            <a:pPr algn="ctr"/>
            <a:r>
              <a:rPr lang="zh-CN" altLang="en-US" sz="2800" b="1" dirty="0">
                <a:solidFill>
                  <a:schemeClr val="accent1"/>
                </a:solidFill>
                <a:latin typeface="+mn-ea"/>
              </a:rPr>
              <a:t>第三要点</a:t>
            </a:r>
            <a:endParaRPr lang="en-US" altLang="zh-CN" sz="2800" b="1" dirty="0">
              <a:solidFill>
                <a:schemeClr val="accent1"/>
              </a:solidFill>
              <a:latin typeface="+mn-ea"/>
            </a:endParaRPr>
          </a:p>
        </p:txBody>
      </p:sp>
      <p:sp>
        <p:nvSpPr>
          <p:cNvPr id="20" name="矩形 19"/>
          <p:cNvSpPr/>
          <p:nvPr/>
        </p:nvSpPr>
        <p:spPr>
          <a:xfrm>
            <a:off x="983354" y="4083157"/>
            <a:ext cx="2700750" cy="1477328"/>
          </a:xfrm>
          <a:prstGeom prst="rect">
            <a:avLst/>
          </a:prstGeom>
        </p:spPr>
        <p:txBody>
          <a:bodyPr wrap="square">
            <a:spAutoFit/>
          </a:bodyPr>
          <a:lstStyle/>
          <a:p>
            <a:pPr algn="ctr">
              <a:lnSpc>
                <a:spcPct val="125000"/>
              </a:lnSpc>
            </a:pPr>
            <a:r>
              <a:rPr lang="zh-CN" altLang="en-US" sz="2400" dirty="0">
                <a:latin typeface="+mn-ea"/>
              </a:rPr>
              <a:t>这里是对试验中需要注意的第一要点的全面解释</a:t>
            </a:r>
            <a:endParaRPr lang="en-US" altLang="zh-CN" sz="2400" dirty="0">
              <a:latin typeface="+mn-ea"/>
            </a:endParaRPr>
          </a:p>
        </p:txBody>
      </p:sp>
      <p:sp>
        <p:nvSpPr>
          <p:cNvPr id="21" name="矩形 20"/>
          <p:cNvSpPr/>
          <p:nvPr/>
        </p:nvSpPr>
        <p:spPr>
          <a:xfrm>
            <a:off x="4745625" y="4083157"/>
            <a:ext cx="2700750" cy="1477328"/>
          </a:xfrm>
          <a:prstGeom prst="rect">
            <a:avLst/>
          </a:prstGeom>
        </p:spPr>
        <p:txBody>
          <a:bodyPr wrap="square">
            <a:spAutoFit/>
          </a:bodyPr>
          <a:lstStyle/>
          <a:p>
            <a:pPr algn="ctr">
              <a:lnSpc>
                <a:spcPct val="125000"/>
              </a:lnSpc>
            </a:pPr>
            <a:r>
              <a:rPr lang="zh-CN" altLang="en-US" sz="2400" dirty="0">
                <a:latin typeface="+mn-ea"/>
              </a:rPr>
              <a:t>这里是对试验中需要注意的第一要点的全面解释</a:t>
            </a:r>
            <a:endParaRPr lang="en-US" altLang="zh-CN" sz="2400" dirty="0">
              <a:latin typeface="+mn-ea"/>
            </a:endParaRPr>
          </a:p>
        </p:txBody>
      </p:sp>
      <p:sp>
        <p:nvSpPr>
          <p:cNvPr id="22" name="矩形 21"/>
          <p:cNvSpPr/>
          <p:nvPr/>
        </p:nvSpPr>
        <p:spPr>
          <a:xfrm>
            <a:off x="8507897" y="4083157"/>
            <a:ext cx="2700750" cy="1477328"/>
          </a:xfrm>
          <a:prstGeom prst="rect">
            <a:avLst/>
          </a:prstGeom>
        </p:spPr>
        <p:txBody>
          <a:bodyPr wrap="square">
            <a:spAutoFit/>
          </a:bodyPr>
          <a:lstStyle/>
          <a:p>
            <a:pPr algn="ctr">
              <a:lnSpc>
                <a:spcPct val="125000"/>
              </a:lnSpc>
            </a:pPr>
            <a:r>
              <a:rPr lang="zh-CN" altLang="en-US" sz="2400" dirty="0">
                <a:latin typeface="+mn-ea"/>
              </a:rPr>
              <a:t>这里是对试验中需要注意的第一要点的全面解释</a:t>
            </a:r>
            <a:endParaRPr lang="en-US" altLang="zh-CN" sz="2400" dirty="0">
              <a:latin typeface="+mn-ea"/>
            </a:endParaRPr>
          </a:p>
        </p:txBody>
      </p:sp>
    </p:spTree>
    <p:extLst>
      <p:ext uri="{BB962C8B-B14F-4D97-AF65-F5344CB8AC3E}">
        <p14:creationId xmlns:p14="http://schemas.microsoft.com/office/powerpoint/2010/main" val="53349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3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6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12" presetClass="entr" presetSubtype="4" fill="hold" grpId="0" nodeType="withEffect">
                                  <p:stCondLst>
                                    <p:cond delay="90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par>
                                <p:cTn id="24" presetID="12" presetClass="entr" presetSubtype="1" fill="hold" grpId="0" nodeType="withEffect">
                                  <p:stCondLst>
                                    <p:cond delay="90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down)">
                                      <p:cBhvr>
                                        <p:cTn id="27" dur="500"/>
                                        <p:tgtEl>
                                          <p:spTgt spid="20"/>
                                        </p:tgtEl>
                                      </p:cBhvr>
                                    </p:animEffect>
                                  </p:childTnLst>
                                </p:cTn>
                              </p:par>
                              <p:par>
                                <p:cTn id="28" presetID="12" presetClass="entr" presetSubtype="4" fill="hold" grpId="0" nodeType="withEffect">
                                  <p:stCondLst>
                                    <p:cond delay="12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par>
                                <p:cTn id="32" presetID="12" presetClass="entr" presetSubtype="1" fill="hold" grpId="0" nodeType="withEffect">
                                  <p:stCondLst>
                                    <p:cond delay="1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down)">
                                      <p:cBhvr>
                                        <p:cTn id="35" dur="500"/>
                                        <p:tgtEl>
                                          <p:spTgt spid="21"/>
                                        </p:tgtEl>
                                      </p:cBhvr>
                                    </p:animEffect>
                                  </p:childTnLst>
                                </p:cTn>
                              </p:par>
                              <p:par>
                                <p:cTn id="36" presetID="12" presetClass="entr" presetSubtype="4" fill="hold" grpId="0" nodeType="withEffect">
                                  <p:stCondLst>
                                    <p:cond delay="15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ppt_y</p:attrName>
                                        </p:attrNameLst>
                                      </p:cBhvr>
                                      <p:tavLst>
                                        <p:tav tm="0">
                                          <p:val>
                                            <p:strVal val="#ppt_y+#ppt_h*1.125000"/>
                                          </p:val>
                                        </p:tav>
                                        <p:tav tm="100000">
                                          <p:val>
                                            <p:strVal val="#ppt_y"/>
                                          </p:val>
                                        </p:tav>
                                      </p:tavLst>
                                    </p:anim>
                                    <p:animEffect transition="in" filter="wipe(up)">
                                      <p:cBhvr>
                                        <p:cTn id="39" dur="500"/>
                                        <p:tgtEl>
                                          <p:spTgt spid="19"/>
                                        </p:tgtEl>
                                      </p:cBhvr>
                                    </p:animEffect>
                                  </p:childTnLst>
                                </p:cTn>
                              </p:par>
                              <p:par>
                                <p:cTn id="40" presetID="12" presetClass="entr" presetSubtype="1" fill="hold" grpId="0" nodeType="withEffect">
                                  <p:stCondLst>
                                    <p:cond delay="15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ppt_y</p:attrName>
                                        </p:attrNameLst>
                                      </p:cBhvr>
                                      <p:tavLst>
                                        <p:tav tm="0">
                                          <p:val>
                                            <p:strVal val="#ppt_y-#ppt_h*1.125000"/>
                                          </p:val>
                                        </p:tav>
                                        <p:tav tm="100000">
                                          <p:val>
                                            <p:strVal val="#ppt_y"/>
                                          </p:val>
                                        </p:tav>
                                      </p:tavLst>
                                    </p:anim>
                                    <p:animEffect transition="in" filter="wipe(down)">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试验方法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39</a:t>
            </a:fld>
            <a:endParaRPr lang="zh-CN" altLang="en-US" dirty="0"/>
          </a:p>
        </p:txBody>
      </p:sp>
      <p:sp>
        <p:nvSpPr>
          <p:cNvPr id="7" name="矩形 6"/>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8" name="椭圆 7"/>
          <p:cNvSpPr/>
          <p:nvPr/>
        </p:nvSpPr>
        <p:spPr>
          <a:xfrm>
            <a:off x="1398943"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9" name="椭圆 8"/>
          <p:cNvSpPr/>
          <p:nvPr/>
        </p:nvSpPr>
        <p:spPr>
          <a:xfrm>
            <a:off x="3838651"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10" name="椭圆 9"/>
          <p:cNvSpPr/>
          <p:nvPr/>
        </p:nvSpPr>
        <p:spPr>
          <a:xfrm>
            <a:off x="6278359"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12" name="椭圆 11"/>
          <p:cNvSpPr/>
          <p:nvPr/>
        </p:nvSpPr>
        <p:spPr>
          <a:xfrm>
            <a:off x="8718067"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grpSp>
        <p:nvGrpSpPr>
          <p:cNvPr id="3" name="组合 2"/>
          <p:cNvGrpSpPr/>
          <p:nvPr/>
        </p:nvGrpSpPr>
        <p:grpSpPr>
          <a:xfrm>
            <a:off x="1050836" y="3820884"/>
            <a:ext cx="3115714" cy="1805472"/>
            <a:chOff x="1050836" y="3820884"/>
            <a:chExt cx="3115714" cy="1805472"/>
          </a:xfrm>
        </p:grpSpPr>
        <p:sp>
          <p:nvSpPr>
            <p:cNvPr id="19" name="矩形 9"/>
            <p:cNvSpPr/>
            <p:nvPr/>
          </p:nvSpPr>
          <p:spPr>
            <a:xfrm>
              <a:off x="105083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grpSp>
          <p:nvGrpSpPr>
            <p:cNvPr id="20" name="组 45"/>
            <p:cNvGrpSpPr/>
            <p:nvPr/>
          </p:nvGrpSpPr>
          <p:grpSpPr>
            <a:xfrm>
              <a:off x="1106272" y="4117301"/>
              <a:ext cx="3004843" cy="1177567"/>
              <a:chOff x="3560787" y="623574"/>
              <a:chExt cx="2253632" cy="883174"/>
            </a:xfrm>
          </p:grpSpPr>
          <p:sp>
            <p:nvSpPr>
              <p:cNvPr id="21" name="文本框 8"/>
              <p:cNvSpPr txBox="1"/>
              <p:nvPr/>
            </p:nvSpPr>
            <p:spPr>
              <a:xfrm>
                <a:off x="3560787" y="923656"/>
                <a:ext cx="2253632" cy="5830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FFFFFF"/>
                    </a:solidFill>
                    <a:latin typeface="Microsoft YaHei" charset="0"/>
                    <a:ea typeface="Microsoft YaHei" charset="0"/>
                    <a:cs typeface="Microsoft YaHei" charset="0"/>
                  </a:rPr>
                  <a:t>这里用于具体描述第一步的试验内容是什么。</a:t>
                </a:r>
                <a:endParaRPr lang="en-US" altLang="zh-CN" dirty="0">
                  <a:solidFill>
                    <a:srgbClr val="FFFFFF"/>
                  </a:solidFill>
                  <a:latin typeface="Microsoft YaHei" charset="0"/>
                  <a:ea typeface="Microsoft YaHei" charset="0"/>
                  <a:cs typeface="Microsoft YaHei" charset="0"/>
                </a:endParaRPr>
              </a:p>
            </p:txBody>
          </p:sp>
          <p:sp>
            <p:nvSpPr>
              <p:cNvPr id="22" name="矩形 21"/>
              <p:cNvSpPr/>
              <p:nvPr/>
            </p:nvSpPr>
            <p:spPr>
              <a:xfrm>
                <a:off x="3560788" y="623574"/>
                <a:ext cx="1677382" cy="300082"/>
              </a:xfrm>
              <a:prstGeom prst="rect">
                <a:avLst/>
              </a:prstGeom>
            </p:spPr>
            <p:txBody>
              <a:bodyPr wrap="none">
                <a:spAutoFit/>
              </a:bodyPr>
              <a:lstStyle/>
              <a:p>
                <a:r>
                  <a:rPr lang="zh-CN" altLang="en-US" sz="2000" b="1" dirty="0">
                    <a:solidFill>
                      <a:srgbClr val="FFFFFF"/>
                    </a:solidFill>
                    <a:latin typeface="Microsoft YaHei" charset="0"/>
                    <a:ea typeface="Microsoft YaHei" charset="0"/>
                    <a:cs typeface="Microsoft YaHei" charset="0"/>
                  </a:rPr>
                  <a:t>第一步的试验内容</a:t>
                </a:r>
              </a:p>
            </p:txBody>
          </p:sp>
        </p:grpSp>
      </p:grpSp>
      <p:sp>
        <p:nvSpPr>
          <p:cNvPr id="33" name="文本框 32"/>
          <p:cNvSpPr txBox="1"/>
          <p:nvPr/>
        </p:nvSpPr>
        <p:spPr>
          <a:xfrm>
            <a:off x="1026862" y="2608029"/>
            <a:ext cx="1107997" cy="461665"/>
          </a:xfrm>
          <a:prstGeom prst="rect">
            <a:avLst/>
          </a:prstGeom>
          <a:noFill/>
        </p:spPr>
        <p:txBody>
          <a:bodyPr wrap="none" rtlCol="0">
            <a:spAutoFit/>
          </a:bodyPr>
          <a:lstStyle/>
          <a:p>
            <a:pPr algn="ctr"/>
            <a:r>
              <a:rPr kumimoji="1" lang="zh-CN" altLang="en-US" sz="2400" b="1" dirty="0">
                <a:solidFill>
                  <a:schemeClr val="accent1"/>
                </a:solidFill>
                <a:latin typeface="+mn-ea"/>
              </a:rPr>
              <a:t>第一步</a:t>
            </a:r>
          </a:p>
        </p:txBody>
      </p:sp>
      <p:sp>
        <p:nvSpPr>
          <p:cNvPr id="34" name="文本框 33"/>
          <p:cNvSpPr txBox="1"/>
          <p:nvPr/>
        </p:nvSpPr>
        <p:spPr>
          <a:xfrm>
            <a:off x="3475997" y="3429668"/>
            <a:ext cx="1107996"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zh-CN" altLang="en-US" dirty="0">
                <a:solidFill>
                  <a:srgbClr val="404040"/>
                </a:solidFill>
              </a:rPr>
              <a:t>第二步</a:t>
            </a:r>
          </a:p>
        </p:txBody>
      </p:sp>
      <p:sp>
        <p:nvSpPr>
          <p:cNvPr id="35" name="文本框 34"/>
          <p:cNvSpPr txBox="1"/>
          <p:nvPr/>
        </p:nvSpPr>
        <p:spPr>
          <a:xfrm>
            <a:off x="5906280" y="2608029"/>
            <a:ext cx="1107996"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zh-CN" altLang="en-US" dirty="0"/>
              <a:t>第三步</a:t>
            </a:r>
          </a:p>
        </p:txBody>
      </p:sp>
      <p:sp>
        <p:nvSpPr>
          <p:cNvPr id="36" name="文本框 35"/>
          <p:cNvSpPr txBox="1"/>
          <p:nvPr/>
        </p:nvSpPr>
        <p:spPr>
          <a:xfrm>
            <a:off x="8345987" y="3429668"/>
            <a:ext cx="1107996"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zh-CN" altLang="en-US" dirty="0">
                <a:solidFill>
                  <a:srgbClr val="404040"/>
                </a:solidFill>
              </a:rPr>
              <a:t>第四步</a:t>
            </a:r>
          </a:p>
        </p:txBody>
      </p:sp>
      <p:grpSp>
        <p:nvGrpSpPr>
          <p:cNvPr id="2" name="组合 1"/>
          <p:cNvGrpSpPr/>
          <p:nvPr/>
        </p:nvGrpSpPr>
        <p:grpSpPr>
          <a:xfrm>
            <a:off x="3521602" y="948168"/>
            <a:ext cx="3115714" cy="1805472"/>
            <a:chOff x="3521602" y="948168"/>
            <a:chExt cx="3115714" cy="1805472"/>
          </a:xfrm>
        </p:grpSpPr>
        <p:sp>
          <p:nvSpPr>
            <p:cNvPr id="14" name="矩形 9"/>
            <p:cNvSpPr/>
            <p:nvPr/>
          </p:nvSpPr>
          <p:spPr>
            <a:xfrm flipV="1">
              <a:off x="3521602"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grpSp>
          <p:nvGrpSpPr>
            <p:cNvPr id="38" name="组 45"/>
            <p:cNvGrpSpPr/>
            <p:nvPr/>
          </p:nvGrpSpPr>
          <p:grpSpPr>
            <a:xfrm>
              <a:off x="3577038" y="1244585"/>
              <a:ext cx="3004843" cy="1212640"/>
              <a:chOff x="3560787" y="623574"/>
              <a:chExt cx="2253632" cy="909479"/>
            </a:xfrm>
          </p:grpSpPr>
          <p:sp>
            <p:nvSpPr>
              <p:cNvPr id="39" name="文本框 8"/>
              <p:cNvSpPr txBox="1"/>
              <p:nvPr/>
            </p:nvSpPr>
            <p:spPr>
              <a:xfrm>
                <a:off x="3560787" y="923656"/>
                <a:ext cx="2253632" cy="609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FFFFFF"/>
                    </a:solidFill>
                    <a:latin typeface="Microsoft YaHei" charset="0"/>
                    <a:ea typeface="Microsoft YaHei" charset="0"/>
                    <a:cs typeface="Microsoft YaHei" charset="0"/>
                  </a:rPr>
                  <a:t>这里用于具体描述第二步的试验内容是什么。</a:t>
                </a:r>
                <a:endParaRPr lang="en-US" altLang="zh-CN" dirty="0">
                  <a:solidFill>
                    <a:srgbClr val="FFFFFF"/>
                  </a:solidFill>
                  <a:latin typeface="Microsoft YaHei" charset="0"/>
                  <a:ea typeface="Microsoft YaHei" charset="0"/>
                  <a:cs typeface="Microsoft YaHei" charset="0"/>
                </a:endParaRPr>
              </a:p>
            </p:txBody>
          </p:sp>
          <p:sp>
            <p:nvSpPr>
              <p:cNvPr id="40" name="矩形 39"/>
              <p:cNvSpPr/>
              <p:nvPr/>
            </p:nvSpPr>
            <p:spPr>
              <a:xfrm>
                <a:off x="3560788" y="623574"/>
                <a:ext cx="1677382" cy="300082"/>
              </a:xfrm>
              <a:prstGeom prst="rect">
                <a:avLst/>
              </a:prstGeom>
            </p:spPr>
            <p:txBody>
              <a:bodyPr wrap="none">
                <a:spAutoFit/>
              </a:bodyPr>
              <a:lstStyle/>
              <a:p>
                <a:r>
                  <a:rPr lang="zh-CN" altLang="en-US" sz="2000" b="1" dirty="0">
                    <a:solidFill>
                      <a:srgbClr val="FFFFFF"/>
                    </a:solidFill>
                    <a:latin typeface="Microsoft YaHei" charset="0"/>
                    <a:ea typeface="Microsoft YaHei" charset="0"/>
                    <a:cs typeface="Microsoft YaHei" charset="0"/>
                  </a:rPr>
                  <a:t>第二步的试验内容</a:t>
                </a:r>
              </a:p>
            </p:txBody>
          </p:sp>
        </p:grpSp>
      </p:grpSp>
      <p:grpSp>
        <p:nvGrpSpPr>
          <p:cNvPr id="5" name="组合 4"/>
          <p:cNvGrpSpPr/>
          <p:nvPr/>
        </p:nvGrpSpPr>
        <p:grpSpPr>
          <a:xfrm>
            <a:off x="5936246" y="3820884"/>
            <a:ext cx="3115714" cy="1805472"/>
            <a:chOff x="5936246" y="3820884"/>
            <a:chExt cx="3115714" cy="1805472"/>
          </a:xfrm>
        </p:grpSpPr>
        <p:sp>
          <p:nvSpPr>
            <p:cNvPr id="24" name="矩形 9"/>
            <p:cNvSpPr/>
            <p:nvPr/>
          </p:nvSpPr>
          <p:spPr>
            <a:xfrm>
              <a:off x="593624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grpSp>
          <p:nvGrpSpPr>
            <p:cNvPr id="41" name="组 45"/>
            <p:cNvGrpSpPr/>
            <p:nvPr/>
          </p:nvGrpSpPr>
          <p:grpSpPr>
            <a:xfrm>
              <a:off x="5991682" y="4117301"/>
              <a:ext cx="3004843" cy="1212639"/>
              <a:chOff x="3560787" y="623574"/>
              <a:chExt cx="2253632" cy="909479"/>
            </a:xfrm>
          </p:grpSpPr>
          <p:sp>
            <p:nvSpPr>
              <p:cNvPr id="42" name="文本框 8"/>
              <p:cNvSpPr txBox="1"/>
              <p:nvPr/>
            </p:nvSpPr>
            <p:spPr>
              <a:xfrm>
                <a:off x="3560787" y="923656"/>
                <a:ext cx="2253632" cy="609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FFFFFF"/>
                    </a:solidFill>
                    <a:latin typeface="Microsoft YaHei" charset="0"/>
                    <a:ea typeface="Microsoft YaHei" charset="0"/>
                    <a:cs typeface="Microsoft YaHei" charset="0"/>
                  </a:rPr>
                  <a:t>这里用于具体描述第三步的试验内容是什么。</a:t>
                </a:r>
                <a:endParaRPr lang="en-US" altLang="zh-CN" dirty="0">
                  <a:solidFill>
                    <a:srgbClr val="FFFFFF"/>
                  </a:solidFill>
                  <a:latin typeface="Microsoft YaHei" charset="0"/>
                  <a:ea typeface="Microsoft YaHei" charset="0"/>
                  <a:cs typeface="Microsoft YaHei" charset="0"/>
                </a:endParaRPr>
              </a:p>
            </p:txBody>
          </p:sp>
          <p:sp>
            <p:nvSpPr>
              <p:cNvPr id="43" name="矩形 42"/>
              <p:cNvSpPr/>
              <p:nvPr/>
            </p:nvSpPr>
            <p:spPr>
              <a:xfrm>
                <a:off x="3560788" y="623574"/>
                <a:ext cx="1677382" cy="300082"/>
              </a:xfrm>
              <a:prstGeom prst="rect">
                <a:avLst/>
              </a:prstGeom>
            </p:spPr>
            <p:txBody>
              <a:bodyPr wrap="none">
                <a:spAutoFit/>
              </a:bodyPr>
              <a:lstStyle/>
              <a:p>
                <a:r>
                  <a:rPr lang="zh-CN" altLang="en-US" sz="2000" b="1" dirty="0">
                    <a:solidFill>
                      <a:srgbClr val="FFFFFF"/>
                    </a:solidFill>
                    <a:latin typeface="Microsoft YaHei" charset="0"/>
                    <a:ea typeface="Microsoft YaHei" charset="0"/>
                    <a:cs typeface="Microsoft YaHei" charset="0"/>
                  </a:rPr>
                  <a:t>第三步的试验内容</a:t>
                </a:r>
              </a:p>
            </p:txBody>
          </p:sp>
        </p:grpSp>
      </p:grpSp>
      <p:grpSp>
        <p:nvGrpSpPr>
          <p:cNvPr id="6" name="组合 5"/>
          <p:cNvGrpSpPr/>
          <p:nvPr/>
        </p:nvGrpSpPr>
        <p:grpSpPr>
          <a:xfrm>
            <a:off x="8384701" y="948168"/>
            <a:ext cx="3115714" cy="1805472"/>
            <a:chOff x="8384701" y="948168"/>
            <a:chExt cx="3115714" cy="1805472"/>
          </a:xfrm>
        </p:grpSpPr>
        <p:sp>
          <p:nvSpPr>
            <p:cNvPr id="29" name="矩形 9"/>
            <p:cNvSpPr/>
            <p:nvPr/>
          </p:nvSpPr>
          <p:spPr>
            <a:xfrm flipV="1">
              <a:off x="8384701"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grpSp>
          <p:nvGrpSpPr>
            <p:cNvPr id="44" name="组 45"/>
            <p:cNvGrpSpPr/>
            <p:nvPr/>
          </p:nvGrpSpPr>
          <p:grpSpPr>
            <a:xfrm>
              <a:off x="8440137" y="1244585"/>
              <a:ext cx="3004843" cy="1212640"/>
              <a:chOff x="3560787" y="623574"/>
              <a:chExt cx="2253632" cy="909478"/>
            </a:xfrm>
          </p:grpSpPr>
          <p:sp>
            <p:nvSpPr>
              <p:cNvPr id="45" name="文本框 8"/>
              <p:cNvSpPr txBox="1"/>
              <p:nvPr/>
            </p:nvSpPr>
            <p:spPr>
              <a:xfrm>
                <a:off x="3560787" y="923656"/>
                <a:ext cx="2253632" cy="6093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FFFFFF"/>
                    </a:solidFill>
                    <a:latin typeface="Microsoft YaHei" charset="0"/>
                    <a:ea typeface="Microsoft YaHei" charset="0"/>
                    <a:cs typeface="Microsoft YaHei" charset="0"/>
                  </a:rPr>
                  <a:t>这里用于具体描述第四步的试验内容是什么。</a:t>
                </a:r>
                <a:endParaRPr lang="en-US" altLang="zh-CN" dirty="0">
                  <a:solidFill>
                    <a:srgbClr val="FFFFFF"/>
                  </a:solidFill>
                  <a:latin typeface="Microsoft YaHei" charset="0"/>
                  <a:ea typeface="Microsoft YaHei" charset="0"/>
                  <a:cs typeface="Microsoft YaHei" charset="0"/>
                </a:endParaRPr>
              </a:p>
            </p:txBody>
          </p:sp>
          <p:sp>
            <p:nvSpPr>
              <p:cNvPr id="46" name="矩形 45"/>
              <p:cNvSpPr/>
              <p:nvPr/>
            </p:nvSpPr>
            <p:spPr>
              <a:xfrm>
                <a:off x="3560788" y="623574"/>
                <a:ext cx="1677382" cy="300082"/>
              </a:xfrm>
              <a:prstGeom prst="rect">
                <a:avLst/>
              </a:prstGeom>
            </p:spPr>
            <p:txBody>
              <a:bodyPr wrap="none">
                <a:spAutoFit/>
              </a:bodyPr>
              <a:lstStyle/>
              <a:p>
                <a:r>
                  <a:rPr lang="zh-CN" altLang="en-US" sz="2000" b="1" dirty="0">
                    <a:solidFill>
                      <a:srgbClr val="FFFFFF"/>
                    </a:solidFill>
                    <a:latin typeface="Microsoft YaHei" charset="0"/>
                    <a:ea typeface="Microsoft YaHei" charset="0"/>
                    <a:cs typeface="Microsoft YaHei" charset="0"/>
                  </a:rPr>
                  <a:t>第四步的试验内容</a:t>
                </a:r>
              </a:p>
            </p:txBody>
          </p:sp>
        </p:grpSp>
      </p:grpSp>
    </p:spTree>
    <p:extLst>
      <p:ext uri="{BB962C8B-B14F-4D97-AF65-F5344CB8AC3E}">
        <p14:creationId xmlns:p14="http://schemas.microsoft.com/office/powerpoint/2010/main" val="382207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12" presetClass="entr" presetSubtype="4" fill="hold" grpId="0" nodeType="withEffect">
                                  <p:stCondLst>
                                    <p:cond delay="30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p:tgtEl>
                                          <p:spTgt spid="33"/>
                                        </p:tgtEl>
                                        <p:attrNameLst>
                                          <p:attrName>ppt_y</p:attrName>
                                        </p:attrNameLst>
                                      </p:cBhvr>
                                      <p:tavLst>
                                        <p:tav tm="0">
                                          <p:val>
                                            <p:strVal val="#ppt_y+#ppt_h*1.125000"/>
                                          </p:val>
                                        </p:tav>
                                        <p:tav tm="100000">
                                          <p:val>
                                            <p:strVal val="#ppt_y"/>
                                          </p:val>
                                        </p:tav>
                                      </p:tavLst>
                                    </p:anim>
                                    <p:animEffect transition="in" filter="wipe(up)">
                                      <p:cBhvr>
                                        <p:cTn id="31" dur="500"/>
                                        <p:tgtEl>
                                          <p:spTgt spid="33"/>
                                        </p:tgtEl>
                                      </p:cBhvr>
                                    </p:animEffect>
                                  </p:childTnLst>
                                </p:cTn>
                              </p:par>
                              <p:par>
                                <p:cTn id="32" presetID="12" presetClass="entr" presetSubtype="1" fill="hold" grpId="0" nodeType="withEffect">
                                  <p:stCondLst>
                                    <p:cond delay="60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p:tgtEl>
                                          <p:spTgt spid="34"/>
                                        </p:tgtEl>
                                        <p:attrNameLst>
                                          <p:attrName>ppt_y</p:attrName>
                                        </p:attrNameLst>
                                      </p:cBhvr>
                                      <p:tavLst>
                                        <p:tav tm="0">
                                          <p:val>
                                            <p:strVal val="#ppt_y-#ppt_h*1.125000"/>
                                          </p:val>
                                        </p:tav>
                                        <p:tav tm="100000">
                                          <p:val>
                                            <p:strVal val="#ppt_y"/>
                                          </p:val>
                                        </p:tav>
                                      </p:tavLst>
                                    </p:anim>
                                    <p:animEffect transition="in" filter="wipe(down)">
                                      <p:cBhvr>
                                        <p:cTn id="35" dur="500"/>
                                        <p:tgtEl>
                                          <p:spTgt spid="34"/>
                                        </p:tgtEl>
                                      </p:cBhvr>
                                    </p:animEffect>
                                  </p:childTnLst>
                                </p:cTn>
                              </p:par>
                              <p:par>
                                <p:cTn id="36" presetID="12" presetClass="entr" presetSubtype="4" fill="hold" grpId="0" nodeType="withEffect">
                                  <p:stCondLst>
                                    <p:cond delay="90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par>
                                <p:cTn id="40" presetID="12" presetClass="entr" presetSubtype="1" fill="hold" grpId="0" nodeType="withEffect">
                                  <p:stCondLst>
                                    <p:cond delay="120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p:tgtEl>
                                          <p:spTgt spid="36"/>
                                        </p:tgtEl>
                                        <p:attrNameLst>
                                          <p:attrName>ppt_y</p:attrName>
                                        </p:attrNameLst>
                                      </p:cBhvr>
                                      <p:tavLst>
                                        <p:tav tm="0">
                                          <p:val>
                                            <p:strVal val="#ppt_y-#ppt_h*1.125000"/>
                                          </p:val>
                                        </p:tav>
                                        <p:tav tm="100000">
                                          <p:val>
                                            <p:strVal val="#ppt_y"/>
                                          </p:val>
                                        </p:tav>
                                      </p:tavLst>
                                    </p:anim>
                                    <p:animEffect transition="in" filter="wipe(down)">
                                      <p:cBhvr>
                                        <p:cTn id="43" dur="500"/>
                                        <p:tgtEl>
                                          <p:spTgt spid="36"/>
                                        </p:tgtEl>
                                      </p:cBhvr>
                                    </p:animEffect>
                                  </p:childTnLst>
                                </p:cTn>
                              </p:par>
                              <p:par>
                                <p:cTn id="44" presetID="12" presetClass="entr" presetSubtype="1" fill="hold" nodeType="withEffect">
                                  <p:stCondLst>
                                    <p:cond delay="30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p:tgtEl>
                                          <p:spTgt spid="3"/>
                                        </p:tgtEl>
                                        <p:attrNameLst>
                                          <p:attrName>ppt_y</p:attrName>
                                        </p:attrNameLst>
                                      </p:cBhvr>
                                      <p:tavLst>
                                        <p:tav tm="0">
                                          <p:val>
                                            <p:strVal val="#ppt_y-#ppt_h*1.125000"/>
                                          </p:val>
                                        </p:tav>
                                        <p:tav tm="100000">
                                          <p:val>
                                            <p:strVal val="#ppt_y"/>
                                          </p:val>
                                        </p:tav>
                                      </p:tavLst>
                                    </p:anim>
                                    <p:animEffect transition="in" filter="wipe(down)">
                                      <p:cBhvr>
                                        <p:cTn id="47" dur="500"/>
                                        <p:tgtEl>
                                          <p:spTgt spid="3"/>
                                        </p:tgtEl>
                                      </p:cBhvr>
                                    </p:animEffect>
                                  </p:childTnLst>
                                </p:cTn>
                              </p:par>
                              <p:par>
                                <p:cTn id="48" presetID="12" presetClass="entr" presetSubtype="4" fill="hold" nodeType="withEffect">
                                  <p:stCondLst>
                                    <p:cond delay="60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p:tgtEl>
                                          <p:spTgt spid="2"/>
                                        </p:tgtEl>
                                        <p:attrNameLst>
                                          <p:attrName>ppt_y</p:attrName>
                                        </p:attrNameLst>
                                      </p:cBhvr>
                                      <p:tavLst>
                                        <p:tav tm="0">
                                          <p:val>
                                            <p:strVal val="#ppt_y+#ppt_h*1.125000"/>
                                          </p:val>
                                        </p:tav>
                                        <p:tav tm="100000">
                                          <p:val>
                                            <p:strVal val="#ppt_y"/>
                                          </p:val>
                                        </p:tav>
                                      </p:tavLst>
                                    </p:anim>
                                    <p:animEffect transition="in" filter="wipe(up)">
                                      <p:cBhvr>
                                        <p:cTn id="51" dur="500"/>
                                        <p:tgtEl>
                                          <p:spTgt spid="2"/>
                                        </p:tgtEl>
                                      </p:cBhvr>
                                    </p:animEffect>
                                  </p:childTnLst>
                                </p:cTn>
                              </p:par>
                              <p:par>
                                <p:cTn id="52" presetID="12" presetClass="entr" presetSubtype="1" fill="hold" nodeType="withEffect">
                                  <p:stCondLst>
                                    <p:cond delay="90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p:tgtEl>
                                          <p:spTgt spid="5"/>
                                        </p:tgtEl>
                                        <p:attrNameLst>
                                          <p:attrName>ppt_y</p:attrName>
                                        </p:attrNameLst>
                                      </p:cBhvr>
                                      <p:tavLst>
                                        <p:tav tm="0">
                                          <p:val>
                                            <p:strVal val="#ppt_y-#ppt_h*1.125000"/>
                                          </p:val>
                                        </p:tav>
                                        <p:tav tm="100000">
                                          <p:val>
                                            <p:strVal val="#ppt_y"/>
                                          </p:val>
                                        </p:tav>
                                      </p:tavLst>
                                    </p:anim>
                                    <p:animEffect transition="in" filter="wipe(down)">
                                      <p:cBhvr>
                                        <p:cTn id="55" dur="500"/>
                                        <p:tgtEl>
                                          <p:spTgt spid="5"/>
                                        </p:tgtEl>
                                      </p:cBhvr>
                                    </p:animEffect>
                                  </p:childTnLst>
                                </p:cTn>
                              </p:par>
                              <p:par>
                                <p:cTn id="56" presetID="12" presetClass="entr" presetSubtype="4" fill="hold" nodeType="withEffect">
                                  <p:stCondLst>
                                    <p:cond delay="120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p:tgtEl>
                                          <p:spTgt spid="6"/>
                                        </p:tgtEl>
                                        <p:attrNameLst>
                                          <p:attrName>ppt_y</p:attrName>
                                        </p:attrNameLst>
                                      </p:cBhvr>
                                      <p:tavLst>
                                        <p:tav tm="0">
                                          <p:val>
                                            <p:strVal val="#ppt_y+#ppt_h*1.125000"/>
                                          </p:val>
                                        </p:tav>
                                        <p:tav tm="100000">
                                          <p:val>
                                            <p:strVal val="#ppt_y"/>
                                          </p:val>
                                        </p:tav>
                                      </p:tavLst>
                                    </p:anim>
                                    <p:animEffect transition="in" filter="wipe(up)">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grpSp>
        <p:nvGrpSpPr>
          <p:cNvPr id="9" name="组合 8"/>
          <p:cNvGrpSpPr/>
          <p:nvPr/>
        </p:nvGrpSpPr>
        <p:grpSpPr>
          <a:xfrm>
            <a:off x="688747" y="1361992"/>
            <a:ext cx="9661201" cy="461665"/>
            <a:chOff x="695325" y="3800392"/>
            <a:chExt cx="9661201" cy="461665"/>
          </a:xfrm>
        </p:grpSpPr>
        <p:sp>
          <p:nvSpPr>
            <p:cNvPr id="10" name="矩形 9"/>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语言模型</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 name="矩形 12"/>
              <p:cNvSpPr/>
              <p:nvPr/>
            </p:nvSpPr>
            <p:spPr>
              <a:xfrm>
                <a:off x="688747" y="1823657"/>
                <a:ext cx="9661201" cy="3636573"/>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统计语言模型：</a:t>
                </a:r>
                <a:r>
                  <a:rPr lang="zh-CN" altLang="en-US" sz="2000" dirty="0">
                    <a:latin typeface="+mn-ea"/>
                  </a:rPr>
                  <a:t>统计语言模型</a:t>
                </a:r>
                <a:r>
                  <a:rPr lang="en-US" altLang="zh-CN" sz="2000" dirty="0">
                    <a:latin typeface="+mn-ea"/>
                  </a:rPr>
                  <a:t>(Statistical Language Model, SLM)</a:t>
                </a:r>
                <a:r>
                  <a:rPr lang="zh-CN" altLang="en-US" sz="2000" dirty="0">
                    <a:latin typeface="+mn-ea"/>
                  </a:rPr>
                  <a:t>，是一个概率分布函数，用来表示语言片段出现的概率分布，数学表达形式是：</a:t>
                </a:r>
                <a:endParaRPr lang="en-US" altLang="zh-CN" sz="2000" dirty="0">
                  <a:latin typeface="+mn-ea"/>
                </a:endParaRPr>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m:t>p</m:t>
                      </m:r>
                      <m:d>
                        <m:dPr>
                          <m:ctrlPr>
                            <a:rPr lang="zh-CN" altLang="zh-CN" i="1"/>
                          </m:ctrlPr>
                        </m:dPr>
                        <m:e>
                          <m:r>
                            <m:rPr>
                              <m:sty m:val="p"/>
                            </m:rPr>
                            <a:rPr lang="en-US" altLang="zh-CN"/>
                            <m:t>W</m:t>
                          </m:r>
                        </m:e>
                      </m:d>
                      <m:r>
                        <a:rPr lang="en-US" altLang="zh-CN"/>
                        <m:t>=</m:t>
                      </m:r>
                      <m:r>
                        <m:rPr>
                          <m:sty m:val="p"/>
                        </m:rPr>
                        <a:rPr lang="en-US" altLang="zh-CN"/>
                        <m:t>p</m:t>
                      </m:r>
                      <m:d>
                        <m:dPr>
                          <m:ctrlPr>
                            <a:rPr lang="zh-CN" altLang="zh-CN" i="1"/>
                          </m:ctrlPr>
                        </m:dPr>
                        <m:e>
                          <m:sSubSup>
                            <m:sSubSupPr>
                              <m:ctrlPr>
                                <a:rPr lang="zh-CN" altLang="zh-CN" i="1"/>
                              </m:ctrlPr>
                            </m:sSubSupPr>
                            <m:e>
                              <m:r>
                                <a:rPr lang="en-US" altLang="zh-CN" i="1"/>
                                <m:t>𝑤</m:t>
                              </m:r>
                            </m:e>
                            <m:sub>
                              <m:r>
                                <a:rPr lang="en-US" altLang="zh-CN"/>
                                <m:t>1</m:t>
                              </m:r>
                            </m:sub>
                            <m:sup>
                              <m:r>
                                <a:rPr lang="en-US" altLang="zh-CN" i="1"/>
                                <m:t>𝑇</m:t>
                              </m:r>
                            </m:sup>
                          </m:sSubSup>
                        </m:e>
                      </m:d>
                      <m:r>
                        <a:rPr lang="en-US" altLang="zh-CN"/>
                        <m:t>=</m:t>
                      </m:r>
                      <m:r>
                        <m:rPr>
                          <m:sty m:val="p"/>
                        </m:rPr>
                        <a:rPr lang="en-US" altLang="zh-CN"/>
                        <m:t>p</m:t>
                      </m:r>
                      <m:d>
                        <m:dPr>
                          <m:ctrlPr>
                            <a:rPr lang="zh-CN" altLang="zh-CN" i="1"/>
                          </m:ctrlPr>
                        </m:dPr>
                        <m:e>
                          <m:sSub>
                            <m:sSubPr>
                              <m:ctrlPr>
                                <a:rPr lang="zh-CN" altLang="zh-CN" i="1"/>
                              </m:ctrlPr>
                            </m:sSubPr>
                            <m:e>
                              <m:r>
                                <a:rPr lang="en-US" altLang="zh-CN" i="1"/>
                                <m:t>𝑤</m:t>
                              </m:r>
                            </m:e>
                            <m:sub>
                              <m:r>
                                <a:rPr lang="en-US" altLang="zh-CN"/>
                                <m:t>1</m:t>
                              </m:r>
                            </m:sub>
                          </m:sSub>
                          <m:r>
                            <a:rPr lang="en-US" altLang="zh-CN"/>
                            <m:t>,</m:t>
                          </m:r>
                          <m:sSub>
                            <m:sSubPr>
                              <m:ctrlPr>
                                <a:rPr lang="zh-CN" altLang="zh-CN" i="1"/>
                              </m:ctrlPr>
                            </m:sSubPr>
                            <m:e>
                              <m:r>
                                <a:rPr lang="en-US" altLang="zh-CN" i="1"/>
                                <m:t>𝑤</m:t>
                              </m:r>
                            </m:e>
                            <m:sub>
                              <m:r>
                                <a:rPr lang="en-US" altLang="zh-CN"/>
                                <m:t>2</m:t>
                              </m:r>
                            </m:sub>
                          </m:sSub>
                          <m:r>
                            <a:rPr lang="en-US" altLang="zh-CN"/>
                            <m:t>,…,</m:t>
                          </m:r>
                          <m:sSub>
                            <m:sSubPr>
                              <m:ctrlPr>
                                <a:rPr lang="zh-CN" altLang="zh-CN" i="1"/>
                              </m:ctrlPr>
                            </m:sSubPr>
                            <m:e>
                              <m:r>
                                <a:rPr lang="en-US" altLang="zh-CN" i="1"/>
                                <m:t>𝑤</m:t>
                              </m:r>
                            </m:e>
                            <m:sub>
                              <m:r>
                                <a:rPr lang="en-US" altLang="zh-CN" i="1"/>
                                <m:t>𝑇</m:t>
                              </m:r>
                            </m:sub>
                          </m:sSub>
                        </m:e>
                      </m:d>
                      <m:r>
                        <a:rPr lang="en-US" altLang="zh-CN"/>
                        <m:t>=</m:t>
                      </m:r>
                      <m:nary>
                        <m:naryPr>
                          <m:chr m:val="∏"/>
                          <m:limLoc m:val="subSup"/>
                          <m:ctrlPr>
                            <a:rPr lang="zh-CN" altLang="zh-CN" i="1"/>
                          </m:ctrlPr>
                        </m:naryPr>
                        <m:sub>
                          <m:r>
                            <a:rPr lang="en-US" altLang="zh-CN" i="1"/>
                            <m:t>𝑡</m:t>
                          </m:r>
                          <m:r>
                            <a:rPr lang="en-US" altLang="zh-CN"/>
                            <m:t>=1</m:t>
                          </m:r>
                        </m:sub>
                        <m:sup>
                          <m:r>
                            <a:rPr lang="en-US" altLang="zh-CN" i="1"/>
                            <m:t>𝑇</m:t>
                          </m:r>
                        </m:sup>
                        <m:e>
                          <m:r>
                            <a:rPr lang="en-US" altLang="zh-CN" i="1"/>
                            <m:t>𝑝</m:t>
                          </m:r>
                          <m:r>
                            <a:rPr lang="en-US" altLang="zh-CN"/>
                            <m:t>(</m:t>
                          </m:r>
                          <m:sSub>
                            <m:sSubPr>
                              <m:ctrlPr>
                                <a:rPr lang="zh-CN" altLang="zh-CN" i="1"/>
                              </m:ctrlPr>
                            </m:sSubPr>
                            <m:e>
                              <m:r>
                                <a:rPr lang="en-US" altLang="zh-CN" i="1"/>
                                <m:t>𝑤</m:t>
                              </m:r>
                            </m:e>
                            <m:sub>
                              <m:r>
                                <a:rPr lang="en-US" altLang="zh-CN" i="1"/>
                                <m:t>𝑡</m:t>
                              </m:r>
                            </m:sub>
                          </m:sSub>
                          <m:r>
                            <a:rPr lang="en-US" altLang="zh-CN"/>
                            <m:t>|</m:t>
                          </m:r>
                          <m:r>
                            <a:rPr lang="en-US" altLang="zh-CN" i="1"/>
                            <m:t>𝐶𝑜𝑛𝑡𝑒𝑥𝑡</m:t>
                          </m:r>
                          <m:r>
                            <a:rPr lang="en-US" altLang="zh-CN"/>
                            <m:t>)</m:t>
                          </m:r>
                        </m:e>
                      </m:nary>
                      <m:r>
                        <a:rPr lang="en-US" altLang="zh-CN"/>
                        <m:t> </m:t>
                      </m:r>
                    </m:oMath>
                  </m:oMathPara>
                </a14:m>
                <a:endParaRPr lang="en-US" altLang="zh-CN" sz="2000" dirty="0">
                  <a:latin typeface="+mn-ea"/>
                </a:endParaRPr>
              </a:p>
              <a:p>
                <a:r>
                  <a:rPr lang="zh-CN" altLang="zh-CN" sz="2000" dirty="0">
                    <a:latin typeface="+mn-ea"/>
                  </a:rPr>
                  <a:t>其中</a:t>
                </a:r>
                <a:r>
                  <a:rPr lang="en-US" altLang="zh-CN" sz="2000" dirty="0">
                    <a:latin typeface="+mn-ea"/>
                  </a:rPr>
                  <a:t>W=</a:t>
                </a:r>
                <a14:m>
                  <m:oMath xmlns:m="http://schemas.openxmlformats.org/officeDocument/2006/math">
                    <m:sSubSup>
                      <m:sSubSupPr>
                        <m:ctrlPr>
                          <a:rPr lang="zh-CN" altLang="zh-CN" sz="2000" i="1">
                            <a:latin typeface="+mn-ea"/>
                          </a:rPr>
                        </m:ctrlPr>
                      </m:sSubSupPr>
                      <m:e>
                        <m:r>
                          <a:rPr lang="en-US" altLang="zh-CN" sz="2000" i="1">
                            <a:latin typeface="+mn-ea"/>
                          </a:rPr>
                          <m:t>𝑤</m:t>
                        </m:r>
                      </m:e>
                      <m:sub>
                        <m:r>
                          <a:rPr lang="en-US" altLang="zh-CN" sz="2000">
                            <a:latin typeface="+mn-ea"/>
                          </a:rPr>
                          <m:t>1</m:t>
                        </m:r>
                      </m:sub>
                      <m:sup>
                        <m:r>
                          <a:rPr lang="en-US" altLang="zh-CN" sz="2000" i="1">
                            <a:latin typeface="+mn-ea"/>
                          </a:rPr>
                          <m:t>𝑇</m:t>
                        </m:r>
                      </m:sup>
                    </m:sSubSup>
                  </m:oMath>
                </a14:m>
                <a:r>
                  <a:rPr lang="en-US" altLang="zh-CN" sz="2000" dirty="0">
                    <a:latin typeface="+mn-ea"/>
                  </a:rPr>
                  <a:t>=</a:t>
                </a:r>
                <a14:m>
                  <m:oMath xmlns:m="http://schemas.openxmlformats.org/officeDocument/2006/math">
                    <m:d>
                      <m:dPr>
                        <m:ctrlPr>
                          <a:rPr lang="zh-CN" altLang="zh-CN" sz="2000" i="1">
                            <a:latin typeface="+mn-ea"/>
                          </a:rPr>
                        </m:ctrlPr>
                      </m:dPr>
                      <m:e>
                        <m:sSub>
                          <m:sSubPr>
                            <m:ctrlPr>
                              <a:rPr lang="zh-CN" altLang="zh-CN" sz="2000" i="1">
                                <a:latin typeface="+mn-ea"/>
                              </a:rPr>
                            </m:ctrlPr>
                          </m:sSubPr>
                          <m:e>
                            <m:r>
                              <a:rPr lang="en-US" altLang="zh-CN" sz="2000" i="1">
                                <a:latin typeface="+mn-ea"/>
                              </a:rPr>
                              <m:t>𝑤</m:t>
                            </m:r>
                          </m:e>
                          <m:sub>
                            <m:r>
                              <a:rPr lang="en-US" altLang="zh-CN" sz="2000">
                                <a:latin typeface="+mn-ea"/>
                              </a:rPr>
                              <m:t>1</m:t>
                            </m:r>
                          </m:sub>
                        </m:sSub>
                        <m:r>
                          <a:rPr lang="en-US" altLang="zh-CN" sz="2000">
                            <a:latin typeface="+mn-ea"/>
                          </a:rPr>
                          <m:t>,</m:t>
                        </m:r>
                        <m:sSub>
                          <m:sSubPr>
                            <m:ctrlPr>
                              <a:rPr lang="zh-CN" altLang="zh-CN" sz="2000" i="1">
                                <a:latin typeface="+mn-ea"/>
                              </a:rPr>
                            </m:ctrlPr>
                          </m:sSubPr>
                          <m:e>
                            <m:r>
                              <a:rPr lang="en-US" altLang="zh-CN" sz="2000" i="1">
                                <a:latin typeface="+mn-ea"/>
                              </a:rPr>
                              <m:t>𝑤</m:t>
                            </m:r>
                          </m:e>
                          <m:sub>
                            <m:r>
                              <a:rPr lang="en-US" altLang="zh-CN" sz="2000">
                                <a:latin typeface="+mn-ea"/>
                              </a:rPr>
                              <m:t>2</m:t>
                            </m:r>
                          </m:sub>
                        </m:sSub>
                        <m:r>
                          <a:rPr lang="en-US" altLang="zh-CN" sz="2000">
                            <a:latin typeface="+mn-ea"/>
                          </a:rPr>
                          <m:t>,…,</m:t>
                        </m:r>
                        <m:sSub>
                          <m:sSubPr>
                            <m:ctrlPr>
                              <a:rPr lang="zh-CN" altLang="zh-CN" sz="2000" i="1">
                                <a:latin typeface="+mn-ea"/>
                              </a:rPr>
                            </m:ctrlPr>
                          </m:sSubPr>
                          <m:e>
                            <m:r>
                              <a:rPr lang="en-US" altLang="zh-CN" sz="2000" i="1">
                                <a:latin typeface="+mn-ea"/>
                              </a:rPr>
                              <m:t>𝑤</m:t>
                            </m:r>
                          </m:e>
                          <m:sub>
                            <m:r>
                              <a:rPr lang="en-US" altLang="zh-CN" sz="2000" i="1">
                                <a:latin typeface="+mn-ea"/>
                              </a:rPr>
                              <m:t>𝑇</m:t>
                            </m:r>
                          </m:sub>
                        </m:sSub>
                      </m:e>
                    </m:d>
                  </m:oMath>
                </a14:m>
                <a:r>
                  <a:rPr lang="zh-CN" altLang="zh-CN" sz="2000" dirty="0">
                    <a:latin typeface="+mn-ea"/>
                  </a:rPr>
                  <a:t>表示由</a:t>
                </a:r>
                <a:r>
                  <a:rPr lang="en-US" altLang="zh-CN" sz="2000" dirty="0">
                    <a:latin typeface="+mn-ea"/>
                  </a:rPr>
                  <a:t>T</a:t>
                </a:r>
                <a:r>
                  <a:rPr lang="zh-CN" altLang="zh-CN" sz="2000" dirty="0">
                    <a:latin typeface="+mn-ea"/>
                  </a:rPr>
                  <a:t>个词</a:t>
                </a:r>
                <a14:m>
                  <m:oMath xmlns:m="http://schemas.openxmlformats.org/officeDocument/2006/math">
                    <m:sSub>
                      <m:sSubPr>
                        <m:ctrlPr>
                          <a:rPr lang="zh-CN" altLang="zh-CN" sz="2000" i="1">
                            <a:latin typeface="+mn-ea"/>
                          </a:rPr>
                        </m:ctrlPr>
                      </m:sSubPr>
                      <m:e>
                        <m:r>
                          <a:rPr lang="en-US" altLang="zh-CN" sz="2000" i="1">
                            <a:latin typeface="+mn-ea"/>
                          </a:rPr>
                          <m:t>𝑤</m:t>
                        </m:r>
                      </m:e>
                      <m:sub>
                        <m:r>
                          <a:rPr lang="en-US" altLang="zh-CN" sz="2000">
                            <a:latin typeface="+mn-ea"/>
                          </a:rPr>
                          <m:t>1</m:t>
                        </m:r>
                      </m:sub>
                    </m:sSub>
                    <m:r>
                      <a:rPr lang="en-US" altLang="zh-CN" sz="2000">
                        <a:latin typeface="+mn-ea"/>
                      </a:rPr>
                      <m:t>,</m:t>
                    </m:r>
                    <m:sSub>
                      <m:sSubPr>
                        <m:ctrlPr>
                          <a:rPr lang="zh-CN" altLang="zh-CN" sz="2000" i="1">
                            <a:latin typeface="+mn-ea"/>
                          </a:rPr>
                        </m:ctrlPr>
                      </m:sSubPr>
                      <m:e>
                        <m:r>
                          <a:rPr lang="en-US" altLang="zh-CN" sz="2000" i="1">
                            <a:latin typeface="+mn-ea"/>
                          </a:rPr>
                          <m:t>𝑤</m:t>
                        </m:r>
                      </m:e>
                      <m:sub>
                        <m:r>
                          <a:rPr lang="en-US" altLang="zh-CN" sz="2000">
                            <a:latin typeface="+mn-ea"/>
                          </a:rPr>
                          <m:t>2</m:t>
                        </m:r>
                      </m:sub>
                    </m:sSub>
                    <m:r>
                      <a:rPr lang="en-US" altLang="zh-CN" sz="2000">
                        <a:latin typeface="+mn-ea"/>
                      </a:rPr>
                      <m:t>,…,</m:t>
                    </m:r>
                    <m:sSub>
                      <m:sSubPr>
                        <m:ctrlPr>
                          <a:rPr lang="zh-CN" altLang="zh-CN" sz="2000" i="1">
                            <a:latin typeface="+mn-ea"/>
                          </a:rPr>
                        </m:ctrlPr>
                      </m:sSubPr>
                      <m:e>
                        <m:r>
                          <a:rPr lang="en-US" altLang="zh-CN" sz="2000" i="1">
                            <a:latin typeface="+mn-ea"/>
                          </a:rPr>
                          <m:t>𝑤</m:t>
                        </m:r>
                      </m:e>
                      <m:sub>
                        <m:r>
                          <a:rPr lang="en-US" altLang="zh-CN" sz="2000" i="1">
                            <a:latin typeface="+mn-ea"/>
                          </a:rPr>
                          <m:t>𝑇</m:t>
                        </m:r>
                      </m:sub>
                    </m:sSub>
                  </m:oMath>
                </a14:m>
                <a:r>
                  <a:rPr lang="zh-CN" altLang="zh-CN" sz="2000" dirty="0">
                    <a:latin typeface="+mn-ea"/>
                  </a:rPr>
                  <a:t>按顺序构成的语言片段，则</a:t>
                </a:r>
                <a:r>
                  <a:rPr lang="en-US" altLang="zh-CN" sz="2000" dirty="0">
                    <a:latin typeface="+mn-ea"/>
                  </a:rPr>
                  <a:t>p(W)</a:t>
                </a:r>
                <a:r>
                  <a:rPr lang="zh-CN" altLang="zh-CN" sz="2000" dirty="0">
                    <a:latin typeface="+mn-ea"/>
                  </a:rPr>
                  <a:t>代表这些词组合在一起的概率。根据贝叶斯公式，可以将</a:t>
                </a:r>
                <a:r>
                  <a:rPr lang="en-US" altLang="zh-CN" sz="2000" dirty="0">
                    <a:latin typeface="+mn-ea"/>
                  </a:rPr>
                  <a:t>p(W)</a:t>
                </a:r>
                <a:r>
                  <a:rPr lang="zh-CN" altLang="zh-CN" sz="2000" dirty="0">
                    <a:latin typeface="+mn-ea"/>
                  </a:rPr>
                  <a:t>链式的分解为：</a:t>
                </a:r>
              </a:p>
              <a:p>
                <a14:m>
                  <m:oMathPara xmlns:m="http://schemas.openxmlformats.org/officeDocument/2006/math">
                    <m:oMathParaPr>
                      <m:jc m:val="centerGroup"/>
                    </m:oMathParaPr>
                    <m:oMath xmlns:m="http://schemas.openxmlformats.org/officeDocument/2006/math">
                      <m:r>
                        <m:rPr>
                          <m:sty m:val="p"/>
                        </m:rPr>
                        <a:rPr lang="en-US" altLang="zh-CN" sz="2000">
                          <a:latin typeface="+mn-ea"/>
                        </a:rPr>
                        <m:t>p</m:t>
                      </m:r>
                      <m:d>
                        <m:dPr>
                          <m:ctrlPr>
                            <a:rPr lang="zh-CN" altLang="zh-CN" sz="2000" i="1">
                              <a:latin typeface="+mn-ea"/>
                            </a:rPr>
                          </m:ctrlPr>
                        </m:dPr>
                        <m:e>
                          <m:sSubSup>
                            <m:sSubSupPr>
                              <m:ctrlPr>
                                <a:rPr lang="zh-CN" altLang="zh-CN" sz="2000" i="1">
                                  <a:latin typeface="+mn-ea"/>
                                </a:rPr>
                              </m:ctrlPr>
                            </m:sSubSupPr>
                            <m:e>
                              <m:r>
                                <a:rPr lang="en-US" altLang="zh-CN" sz="2000" i="1">
                                  <a:latin typeface="+mn-ea"/>
                                </a:rPr>
                                <m:t>𝑤</m:t>
                              </m:r>
                            </m:e>
                            <m:sub>
                              <m:r>
                                <a:rPr lang="en-US" altLang="zh-CN" sz="2000">
                                  <a:latin typeface="+mn-ea"/>
                                </a:rPr>
                                <m:t>1</m:t>
                              </m:r>
                            </m:sub>
                            <m:sup>
                              <m:r>
                                <a:rPr lang="en-US" altLang="zh-CN" sz="2000" i="1">
                                  <a:latin typeface="+mn-ea"/>
                                </a:rPr>
                                <m:t>𝑇</m:t>
                              </m:r>
                            </m:sup>
                          </m:sSubSup>
                        </m:e>
                      </m:d>
                      <m:r>
                        <a:rPr lang="en-US" altLang="zh-CN" sz="2000">
                          <a:latin typeface="+mn-ea"/>
                        </a:rPr>
                        <m:t>=</m:t>
                      </m:r>
                      <m:r>
                        <a:rPr lang="en-US" altLang="zh-CN" sz="2000" i="1">
                          <a:latin typeface="+mn-ea"/>
                        </a:rPr>
                        <m:t>𝑝</m:t>
                      </m:r>
                      <m:d>
                        <m:dPr>
                          <m:ctrlPr>
                            <a:rPr lang="zh-CN" altLang="zh-CN" sz="2000" i="1">
                              <a:latin typeface="+mn-ea"/>
                            </a:rPr>
                          </m:ctrlPr>
                        </m:dPr>
                        <m:e>
                          <m:sSub>
                            <m:sSubPr>
                              <m:ctrlPr>
                                <a:rPr lang="zh-CN" altLang="zh-CN" sz="2000" i="1">
                                  <a:latin typeface="+mn-ea"/>
                                </a:rPr>
                              </m:ctrlPr>
                            </m:sSubPr>
                            <m:e>
                              <m:r>
                                <a:rPr lang="en-US" altLang="zh-CN" sz="2000" i="1">
                                  <a:latin typeface="+mn-ea"/>
                                </a:rPr>
                                <m:t>𝑤</m:t>
                              </m:r>
                            </m:e>
                            <m:sub>
                              <m:r>
                                <a:rPr lang="en-US" altLang="zh-CN" sz="2000">
                                  <a:latin typeface="+mn-ea"/>
                                </a:rPr>
                                <m:t>1</m:t>
                              </m:r>
                            </m:sub>
                          </m:sSub>
                        </m:e>
                      </m:d>
                      <m:r>
                        <a:rPr lang="en-US" altLang="zh-CN" sz="2000">
                          <a:latin typeface="+mn-ea"/>
                        </a:rPr>
                        <m:t>∙</m:t>
                      </m:r>
                      <m:r>
                        <a:rPr lang="en-US" altLang="zh-CN" sz="2000" i="1">
                          <a:latin typeface="+mn-ea"/>
                        </a:rPr>
                        <m:t>𝑝</m:t>
                      </m:r>
                      <m:d>
                        <m:dPr>
                          <m:ctrlPr>
                            <a:rPr lang="zh-CN" altLang="zh-CN" sz="2000" i="1">
                              <a:latin typeface="+mn-ea"/>
                            </a:rPr>
                          </m:ctrlPr>
                        </m:dPr>
                        <m:e>
                          <m:sSub>
                            <m:sSubPr>
                              <m:ctrlPr>
                                <a:rPr lang="zh-CN" altLang="zh-CN" sz="2000" i="1">
                                  <a:latin typeface="+mn-ea"/>
                                </a:rPr>
                              </m:ctrlPr>
                            </m:sSubPr>
                            <m:e>
                              <m:r>
                                <a:rPr lang="en-US" altLang="zh-CN" sz="2000" i="1">
                                  <a:latin typeface="+mn-ea"/>
                                </a:rPr>
                                <m:t>𝑤</m:t>
                              </m:r>
                            </m:e>
                            <m:sub>
                              <m:r>
                                <a:rPr lang="en-US" altLang="zh-CN" sz="2000">
                                  <a:latin typeface="+mn-ea"/>
                                </a:rPr>
                                <m:t>2</m:t>
                              </m:r>
                            </m:sub>
                          </m:sSub>
                        </m:e>
                        <m:e>
                          <m:sSub>
                            <m:sSubPr>
                              <m:ctrlPr>
                                <a:rPr lang="zh-CN" altLang="zh-CN" sz="2000" i="1">
                                  <a:latin typeface="+mn-ea"/>
                                </a:rPr>
                              </m:ctrlPr>
                            </m:sSubPr>
                            <m:e>
                              <m:r>
                                <a:rPr lang="en-US" altLang="zh-CN" sz="2000" i="1">
                                  <a:latin typeface="+mn-ea"/>
                                </a:rPr>
                                <m:t>𝑤</m:t>
                              </m:r>
                            </m:e>
                            <m:sub>
                              <m:r>
                                <a:rPr lang="en-US" altLang="zh-CN" sz="2000">
                                  <a:latin typeface="+mn-ea"/>
                                </a:rPr>
                                <m:t>1</m:t>
                              </m:r>
                            </m:sub>
                          </m:sSub>
                        </m:e>
                      </m:d>
                      <m:r>
                        <a:rPr lang="en-US" altLang="zh-CN" sz="2000">
                          <a:latin typeface="+mn-ea"/>
                        </a:rPr>
                        <m:t>∙</m:t>
                      </m:r>
                      <m:r>
                        <a:rPr lang="en-US" altLang="zh-CN" sz="2000" i="1">
                          <a:latin typeface="+mn-ea"/>
                        </a:rPr>
                        <m:t>𝑝</m:t>
                      </m:r>
                      <m:d>
                        <m:dPr>
                          <m:ctrlPr>
                            <a:rPr lang="zh-CN" altLang="zh-CN" sz="2000" i="1">
                              <a:latin typeface="+mn-ea"/>
                            </a:rPr>
                          </m:ctrlPr>
                        </m:dPr>
                        <m:e>
                          <m:sSub>
                            <m:sSubPr>
                              <m:ctrlPr>
                                <a:rPr lang="zh-CN" altLang="zh-CN" sz="2000" i="1">
                                  <a:latin typeface="+mn-ea"/>
                                </a:rPr>
                              </m:ctrlPr>
                            </m:sSubPr>
                            <m:e>
                              <m:r>
                                <a:rPr lang="en-US" altLang="zh-CN" sz="2000" i="1">
                                  <a:latin typeface="+mn-ea"/>
                                </a:rPr>
                                <m:t>𝑤</m:t>
                              </m:r>
                            </m:e>
                            <m:sub>
                              <m:r>
                                <a:rPr lang="en-US" altLang="zh-CN" sz="2000">
                                  <a:latin typeface="+mn-ea"/>
                                </a:rPr>
                                <m:t>3</m:t>
                              </m:r>
                            </m:sub>
                          </m:sSub>
                        </m:e>
                        <m:e>
                          <m:sSubSup>
                            <m:sSubSupPr>
                              <m:ctrlPr>
                                <a:rPr lang="zh-CN" altLang="zh-CN" sz="2000" i="1">
                                  <a:latin typeface="+mn-ea"/>
                                </a:rPr>
                              </m:ctrlPr>
                            </m:sSubSupPr>
                            <m:e>
                              <m:r>
                                <a:rPr lang="en-US" altLang="zh-CN" sz="2000" i="1">
                                  <a:latin typeface="+mn-ea"/>
                                </a:rPr>
                                <m:t>𝑤</m:t>
                              </m:r>
                            </m:e>
                            <m:sub>
                              <m:r>
                                <a:rPr lang="en-US" altLang="zh-CN" sz="2000">
                                  <a:latin typeface="+mn-ea"/>
                                </a:rPr>
                                <m:t>1</m:t>
                              </m:r>
                            </m:sub>
                            <m:sup>
                              <m:r>
                                <a:rPr lang="en-US" altLang="zh-CN" sz="2000">
                                  <a:latin typeface="+mn-ea"/>
                                </a:rPr>
                                <m:t>2</m:t>
                              </m:r>
                            </m:sup>
                          </m:sSubSup>
                        </m:e>
                      </m:d>
                      <m:r>
                        <a:rPr lang="en-US" altLang="zh-CN" sz="2000">
                          <a:latin typeface="+mn-ea"/>
                        </a:rPr>
                        <m:t>⋯</m:t>
                      </m:r>
                      <m:r>
                        <a:rPr lang="en-US" altLang="zh-CN" sz="2000" i="1">
                          <a:latin typeface="+mn-ea"/>
                        </a:rPr>
                        <m:t>𝑝</m:t>
                      </m:r>
                      <m:r>
                        <a:rPr lang="en-US" altLang="zh-CN" sz="2000">
                          <a:latin typeface="+mn-ea"/>
                        </a:rPr>
                        <m:t>(</m:t>
                      </m:r>
                      <m:sSub>
                        <m:sSubPr>
                          <m:ctrlPr>
                            <a:rPr lang="zh-CN" altLang="zh-CN" sz="2000" i="1">
                              <a:latin typeface="+mn-ea"/>
                            </a:rPr>
                          </m:ctrlPr>
                        </m:sSubPr>
                        <m:e>
                          <m:r>
                            <a:rPr lang="en-US" altLang="zh-CN" sz="2000" i="1">
                              <a:latin typeface="+mn-ea"/>
                            </a:rPr>
                            <m:t>𝑤</m:t>
                          </m:r>
                        </m:e>
                        <m:sub>
                          <m:r>
                            <a:rPr lang="en-US" altLang="zh-CN" sz="2000" i="1">
                              <a:latin typeface="+mn-ea"/>
                            </a:rPr>
                            <m:t>𝑇</m:t>
                          </m:r>
                        </m:sub>
                      </m:sSub>
                      <m:r>
                        <a:rPr lang="en-US" altLang="zh-CN" sz="2000">
                          <a:latin typeface="+mn-ea"/>
                        </a:rPr>
                        <m:t>|</m:t>
                      </m:r>
                      <m:sSubSup>
                        <m:sSubSupPr>
                          <m:ctrlPr>
                            <a:rPr lang="zh-CN" altLang="zh-CN" sz="2000" i="1">
                              <a:latin typeface="+mn-ea"/>
                            </a:rPr>
                          </m:ctrlPr>
                        </m:sSubSupPr>
                        <m:e>
                          <m:r>
                            <a:rPr lang="en-US" altLang="zh-CN" sz="2000" i="1">
                              <a:latin typeface="+mn-ea"/>
                            </a:rPr>
                            <m:t>𝑤</m:t>
                          </m:r>
                        </m:e>
                        <m:sub>
                          <m:r>
                            <a:rPr lang="en-US" altLang="zh-CN" sz="2000">
                              <a:latin typeface="+mn-ea"/>
                            </a:rPr>
                            <m:t>1</m:t>
                          </m:r>
                        </m:sub>
                        <m:sup>
                          <m:r>
                            <a:rPr lang="en-US" altLang="zh-CN" sz="2000" i="1">
                              <a:latin typeface="+mn-ea"/>
                            </a:rPr>
                            <m:t>𝑇</m:t>
                          </m:r>
                          <m:r>
                            <a:rPr lang="en-US" altLang="zh-CN" sz="2000" i="1">
                              <a:latin typeface="+mn-ea"/>
                            </a:rPr>
                            <m:t>−</m:t>
                          </m:r>
                          <m:r>
                            <a:rPr lang="en-US" altLang="zh-CN" sz="2000">
                              <a:latin typeface="+mn-ea"/>
                            </a:rPr>
                            <m:t>1</m:t>
                          </m:r>
                        </m:sup>
                      </m:sSubSup>
                      <m:r>
                        <a:rPr lang="en-US" altLang="zh-CN" sz="2000">
                          <a:latin typeface="+mn-ea"/>
                        </a:rPr>
                        <m:t>)</m:t>
                      </m:r>
                    </m:oMath>
                  </m:oMathPara>
                </a14:m>
                <a:endParaRPr lang="zh-CN" altLang="zh-CN" sz="2000" dirty="0">
                  <a:latin typeface="+mn-ea"/>
                </a:endParaRPr>
              </a:p>
              <a:p>
                <a:r>
                  <a:rPr lang="zh-CN" altLang="zh-CN" sz="2000" dirty="0">
                    <a:latin typeface="+mn-ea"/>
                  </a:rPr>
                  <a:t>统一将每个词的上下文记作</a:t>
                </a:r>
                <a:r>
                  <a:rPr lang="en-US" altLang="zh-CN" sz="2000" dirty="0">
                    <a:latin typeface="+mn-ea"/>
                  </a:rPr>
                  <a:t>Context</a:t>
                </a:r>
                <a:r>
                  <a:rPr lang="zh-CN" altLang="zh-CN" sz="2000" dirty="0">
                    <a:latin typeface="+mn-ea"/>
                  </a:rPr>
                  <a:t>，则可得到</a:t>
                </a:r>
                <a:r>
                  <a:rPr lang="en-US" altLang="zh-CN" sz="2000" dirty="0">
                    <a:latin typeface="+mn-ea"/>
                  </a:rPr>
                  <a:t>(1)</a:t>
                </a:r>
                <a:r>
                  <a:rPr lang="zh-CN" altLang="zh-CN" sz="2000" dirty="0">
                    <a:latin typeface="+mn-ea"/>
                  </a:rPr>
                  <a:t>式的表达形式。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神经网络语言模型：</a:t>
                </a:r>
                <a:r>
                  <a:rPr lang="zh-CN" altLang="en-US" sz="2000" dirty="0">
                    <a:latin typeface="+mn-ea"/>
                  </a:rPr>
                  <a:t>神经网络语言模型（</a:t>
                </a:r>
                <a:r>
                  <a:rPr lang="en-US" altLang="zh-CN" sz="2000" dirty="0">
                    <a:latin typeface="+mn-ea"/>
                  </a:rPr>
                  <a:t>Neural Network Language Model, NNLM</a:t>
                </a:r>
                <a:r>
                  <a:rPr lang="zh-CN" altLang="en-US" sz="2000" dirty="0">
                    <a:latin typeface="+mn-ea"/>
                  </a:rPr>
                  <a:t>）通过神经网络算法拟合语言模型，求得概率分布的最大似然估计。</a:t>
                </a:r>
              </a:p>
            </p:txBody>
          </p:sp>
        </mc:Choice>
        <mc:Fallback>
          <p:sp>
            <p:nvSpPr>
              <p:cNvPr id="13" name="矩形 12"/>
              <p:cNvSpPr>
                <a:spLocks noRot="1" noChangeAspect="1" noMove="1" noResize="1" noEditPoints="1" noAdjustHandles="1" noChangeArrowheads="1" noChangeShapeType="1" noTextEdit="1"/>
              </p:cNvSpPr>
              <p:nvPr/>
            </p:nvSpPr>
            <p:spPr>
              <a:xfrm>
                <a:off x="688747" y="1823657"/>
                <a:ext cx="9661201" cy="3636573"/>
              </a:xfrm>
              <a:prstGeom prst="rect">
                <a:avLst/>
              </a:prstGeom>
              <a:blipFill>
                <a:blip r:embed="rId2"/>
                <a:stretch>
                  <a:fillRect l="-694" r="-1451" b="-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试验方法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40</a:t>
            </a:fld>
            <a:endParaRPr lang="zh-CN" altLang="en-US" dirty="0"/>
          </a:p>
        </p:txBody>
      </p:sp>
      <p:grpSp>
        <p:nvGrpSpPr>
          <p:cNvPr id="6" name="组合 5"/>
          <p:cNvGrpSpPr/>
          <p:nvPr/>
        </p:nvGrpSpPr>
        <p:grpSpPr>
          <a:xfrm>
            <a:off x="0" y="4045470"/>
            <a:ext cx="12192672" cy="1532163"/>
            <a:chOff x="0" y="4045470"/>
            <a:chExt cx="12192672" cy="1532163"/>
          </a:xfrm>
        </p:grpSpPr>
        <p:sp>
          <p:nvSpPr>
            <p:cNvPr id="9" name="矩形 8"/>
            <p:cNvSpPr/>
            <p:nvPr/>
          </p:nvSpPr>
          <p:spPr>
            <a:xfrm>
              <a:off x="0" y="4331997"/>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2207273" y="4045470"/>
              <a:ext cx="9985399"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1"/>
            <p:cNvSpPr/>
            <p:nvPr/>
          </p:nvSpPr>
          <p:spPr>
            <a:xfrm flipV="1">
              <a:off x="1427357" y="4047376"/>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18"/>
            <p:cNvSpPr txBox="1"/>
            <p:nvPr/>
          </p:nvSpPr>
          <p:spPr>
            <a:xfrm>
              <a:off x="203363" y="4461769"/>
              <a:ext cx="950901"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grpSp>
      <p:grpSp>
        <p:nvGrpSpPr>
          <p:cNvPr id="3" name="组合 2"/>
          <p:cNvGrpSpPr/>
          <p:nvPr/>
        </p:nvGrpSpPr>
        <p:grpSpPr>
          <a:xfrm>
            <a:off x="0" y="1343867"/>
            <a:ext cx="12192001" cy="1532165"/>
            <a:chOff x="0" y="1343867"/>
            <a:chExt cx="12192001" cy="1532165"/>
          </a:xfrm>
        </p:grpSpPr>
        <p:sp>
          <p:nvSpPr>
            <p:cNvPr id="7" name="矩形 6"/>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文本框 16"/>
            <p:cNvSpPr txBox="1"/>
            <p:nvPr/>
          </p:nvSpPr>
          <p:spPr>
            <a:xfrm>
              <a:off x="203363" y="1515885"/>
              <a:ext cx="950901"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20" name="矩形 19"/>
            <p:cNvSpPr/>
            <p:nvPr/>
          </p:nvSpPr>
          <p:spPr>
            <a:xfrm>
              <a:off x="2719518" y="2145688"/>
              <a:ext cx="8937223" cy="572464"/>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某种试验方法的名称</a:t>
              </a:r>
              <a:r>
                <a:rPr lang="en-US" altLang="zh-CN" sz="2400" b="1" dirty="0">
                  <a:solidFill>
                    <a:srgbClr val="FFFFFF"/>
                  </a:solidFill>
                  <a:latin typeface="微软雅黑" pitchFamily="34" charset="-122"/>
                </a:rPr>
                <a:t>——</a:t>
              </a:r>
              <a:r>
                <a:rPr lang="zh-CN" altLang="en-US" sz="2400" b="1" dirty="0">
                  <a:solidFill>
                    <a:srgbClr val="FFFFFF"/>
                  </a:solidFill>
                  <a:latin typeface="微软雅黑" pitchFamily="34" charset="-122"/>
                </a:rPr>
                <a:t>这种方法的特点</a:t>
              </a:r>
            </a:p>
          </p:txBody>
        </p:sp>
      </p:grpSp>
      <p:grpSp>
        <p:nvGrpSpPr>
          <p:cNvPr id="5" name="组合 4"/>
          <p:cNvGrpSpPr/>
          <p:nvPr/>
        </p:nvGrpSpPr>
        <p:grpSpPr>
          <a:xfrm>
            <a:off x="0" y="2757455"/>
            <a:ext cx="12192001" cy="1906805"/>
            <a:chOff x="0" y="2757455"/>
            <a:chExt cx="12192001" cy="1906805"/>
          </a:xfrm>
        </p:grpSpPr>
        <p:sp>
          <p:nvSpPr>
            <p:cNvPr id="8" name="矩形 7"/>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3"/>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21" name="矩形 20"/>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某种试验方法的名称</a:t>
              </a:r>
              <a:r>
                <a:rPr lang="en-US" altLang="zh-CN" sz="2400" b="1" dirty="0">
                  <a:solidFill>
                    <a:srgbClr val="FFFFFF"/>
                  </a:solidFill>
                  <a:latin typeface="微软雅黑" pitchFamily="34" charset="-122"/>
                </a:rPr>
                <a:t>——</a:t>
              </a:r>
              <a:r>
                <a:rPr lang="zh-CN" altLang="en-US" sz="2400" b="1" dirty="0">
                  <a:solidFill>
                    <a:srgbClr val="FFFFFF"/>
                  </a:solidFill>
                  <a:latin typeface="微软雅黑" pitchFamily="34" charset="-122"/>
                </a:rPr>
                <a:t>这种方法的特点</a:t>
              </a:r>
            </a:p>
          </p:txBody>
        </p:sp>
        <p:sp>
          <p:nvSpPr>
            <p:cNvPr id="22" name="矩形 21"/>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某种试验方法的名称</a:t>
              </a:r>
              <a:r>
                <a:rPr lang="en-US" altLang="zh-CN" sz="2400" b="1" dirty="0">
                  <a:solidFill>
                    <a:srgbClr val="FFFFFF"/>
                  </a:solidFill>
                  <a:latin typeface="微软雅黑" pitchFamily="34" charset="-122"/>
                </a:rPr>
                <a:t>——</a:t>
              </a:r>
              <a:r>
                <a:rPr lang="zh-CN" altLang="en-US" sz="2400" b="1" dirty="0">
                  <a:solidFill>
                    <a:srgbClr val="FFFFFF"/>
                  </a:solidFill>
                  <a:latin typeface="微软雅黑" pitchFamily="34" charset="-122"/>
                </a:rPr>
                <a:t>这种方法的特点</a:t>
              </a:r>
            </a:p>
          </p:txBody>
        </p:sp>
      </p:grpSp>
      <p:sp>
        <p:nvSpPr>
          <p:cNvPr id="2" name="矩形 1"/>
          <p:cNvSpPr/>
          <p:nvPr/>
        </p:nvSpPr>
        <p:spPr>
          <a:xfrm>
            <a:off x="2719517" y="4954815"/>
            <a:ext cx="8777157" cy="507831"/>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dirty="0">
                <a:latin typeface="+mn-ea"/>
              </a:rPr>
              <a:t>这里是具体解释第三种试验方法，因为在本文中，我想强调的就是这种方法。</a:t>
            </a:r>
            <a:endParaRPr lang="en-US" altLang="zh-CN" dirty="0">
              <a:latin typeface="+mn-ea"/>
            </a:endParaRPr>
          </a:p>
        </p:txBody>
      </p:sp>
    </p:spTree>
    <p:extLst>
      <p:ext uri="{BB962C8B-B14F-4D97-AF65-F5344CB8AC3E}">
        <p14:creationId xmlns:p14="http://schemas.microsoft.com/office/powerpoint/2010/main" val="15822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90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实际应用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41</a:t>
            </a:fld>
            <a:endParaRPr lang="zh-CN" altLang="en-US" dirty="0"/>
          </a:p>
        </p:txBody>
      </p:sp>
      <p:sp>
        <p:nvSpPr>
          <p:cNvPr id="8" name="椭圆 7"/>
          <p:cNvSpPr/>
          <p:nvPr/>
        </p:nvSpPr>
        <p:spPr>
          <a:xfrm>
            <a:off x="695325" y="937492"/>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mn-ea"/>
              </a:rPr>
              <a:t>01</a:t>
            </a:r>
            <a:endParaRPr lang="zh-CN" altLang="en-US" sz="4000" b="1" dirty="0">
              <a:latin typeface="+mn-ea"/>
            </a:endParaRPr>
          </a:p>
        </p:txBody>
      </p:sp>
      <p:sp>
        <p:nvSpPr>
          <p:cNvPr id="9" name="文本框 8"/>
          <p:cNvSpPr txBox="1"/>
          <p:nvPr/>
        </p:nvSpPr>
        <p:spPr>
          <a:xfrm>
            <a:off x="1859743" y="1227314"/>
            <a:ext cx="540067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rPr>
              <a:t>实际应用的第一个方面</a:t>
            </a:r>
          </a:p>
        </p:txBody>
      </p:sp>
      <p:grpSp>
        <p:nvGrpSpPr>
          <p:cNvPr id="3" name="组合 2"/>
          <p:cNvGrpSpPr/>
          <p:nvPr/>
        </p:nvGrpSpPr>
        <p:grpSpPr>
          <a:xfrm>
            <a:off x="1859743" y="2101910"/>
            <a:ext cx="9636932" cy="1327090"/>
            <a:chOff x="1859743" y="2101910"/>
            <a:chExt cx="9636932" cy="1327090"/>
          </a:xfrm>
        </p:grpSpPr>
        <p:sp>
          <p:nvSpPr>
            <p:cNvPr id="2" name="矩形 1"/>
            <p:cNvSpPr/>
            <p:nvPr/>
          </p:nvSpPr>
          <p:spPr>
            <a:xfrm>
              <a:off x="1859743" y="2101910"/>
              <a:ext cx="9636932" cy="132709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59744" y="2257624"/>
              <a:ext cx="9636930" cy="1015663"/>
            </a:xfrm>
            <a:prstGeom prst="rect">
              <a:avLst/>
            </a:prstGeom>
          </p:spPr>
          <p:txBody>
            <a:bodyPr wrap="square">
              <a:spAutoFit/>
            </a:bodyPr>
            <a:lstStyle/>
            <a:p>
              <a:pPr>
                <a:lnSpc>
                  <a:spcPct val="150000"/>
                </a:lnSpc>
              </a:pPr>
              <a:r>
                <a:rPr lang="zh-CN" altLang="en-US" sz="2000" b="1" dirty="0">
                  <a:solidFill>
                    <a:schemeClr val="accent1"/>
                  </a:solidFill>
                </a:rPr>
                <a:t>特点：</a:t>
              </a:r>
              <a:r>
                <a:rPr lang="zh-CN" altLang="en-US" sz="2000" dirty="0"/>
                <a:t>这个应用方向的一些特点描述</a:t>
              </a:r>
              <a:endParaRPr lang="en-US" altLang="zh-CN" sz="2000" dirty="0"/>
            </a:p>
            <a:p>
              <a:pPr>
                <a:lnSpc>
                  <a:spcPct val="150000"/>
                </a:lnSpc>
              </a:pPr>
              <a:r>
                <a:rPr lang="zh-CN" altLang="en-US" sz="2000" b="1" dirty="0">
                  <a:solidFill>
                    <a:schemeClr val="accent1"/>
                  </a:solidFill>
                </a:rPr>
                <a:t>研究对象：</a:t>
              </a:r>
              <a:r>
                <a:rPr lang="zh-CN" altLang="en-US" sz="2000" dirty="0"/>
                <a:t>第一个研究对象、第二个研究对象、第三个研究对象</a:t>
              </a:r>
              <a:r>
                <a:rPr lang="en-US" altLang="zh-CN" sz="2000" dirty="0"/>
                <a:t>……</a:t>
              </a:r>
            </a:p>
          </p:txBody>
        </p:sp>
      </p:grpSp>
      <p:sp>
        <p:nvSpPr>
          <p:cNvPr id="14" name="椭圆 13"/>
          <p:cNvSpPr/>
          <p:nvPr/>
        </p:nvSpPr>
        <p:spPr>
          <a:xfrm>
            <a:off x="695325" y="3601339"/>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mn-ea"/>
              </a:rPr>
              <a:t>02</a:t>
            </a:r>
            <a:endParaRPr lang="zh-CN" altLang="en-US" sz="4000" b="1" dirty="0">
              <a:latin typeface="+mn-ea"/>
            </a:endParaRPr>
          </a:p>
        </p:txBody>
      </p:sp>
      <p:sp>
        <p:nvSpPr>
          <p:cNvPr id="15" name="文本框 14"/>
          <p:cNvSpPr txBox="1"/>
          <p:nvPr/>
        </p:nvSpPr>
        <p:spPr>
          <a:xfrm>
            <a:off x="1859743" y="3891161"/>
            <a:ext cx="540067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rPr>
              <a:t>实际应用的第二个方面</a:t>
            </a:r>
          </a:p>
        </p:txBody>
      </p:sp>
      <p:grpSp>
        <p:nvGrpSpPr>
          <p:cNvPr id="6" name="组合 5"/>
          <p:cNvGrpSpPr/>
          <p:nvPr/>
        </p:nvGrpSpPr>
        <p:grpSpPr>
          <a:xfrm>
            <a:off x="1859743" y="4765757"/>
            <a:ext cx="9636932" cy="1327090"/>
            <a:chOff x="1859743" y="4765757"/>
            <a:chExt cx="9636932" cy="1327090"/>
          </a:xfrm>
        </p:grpSpPr>
        <p:sp>
          <p:nvSpPr>
            <p:cNvPr id="16" name="矩形 15"/>
            <p:cNvSpPr/>
            <p:nvPr/>
          </p:nvSpPr>
          <p:spPr>
            <a:xfrm>
              <a:off x="1859743" y="4765757"/>
              <a:ext cx="9636932" cy="132709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59744" y="4921471"/>
              <a:ext cx="9636930" cy="959750"/>
            </a:xfrm>
            <a:prstGeom prst="rect">
              <a:avLst/>
            </a:prstGeom>
          </p:spPr>
          <p:txBody>
            <a:bodyPr wrap="square">
              <a:spAutoFit/>
            </a:bodyPr>
            <a:lstStyle/>
            <a:p>
              <a:pPr>
                <a:lnSpc>
                  <a:spcPct val="150000"/>
                </a:lnSpc>
              </a:pPr>
              <a:r>
                <a:rPr lang="zh-CN" altLang="en-US" sz="2000" b="1" dirty="0">
                  <a:solidFill>
                    <a:schemeClr val="accent1"/>
                  </a:solidFill>
                </a:rPr>
                <a:t>特点：</a:t>
              </a:r>
              <a:r>
                <a:rPr lang="zh-CN" altLang="en-US" sz="2000" dirty="0"/>
                <a:t>这个应用方向的一些特点描述</a:t>
              </a:r>
              <a:endParaRPr lang="en-US" altLang="zh-CN" sz="2000" dirty="0"/>
            </a:p>
            <a:p>
              <a:pPr>
                <a:lnSpc>
                  <a:spcPct val="150000"/>
                </a:lnSpc>
              </a:pPr>
              <a:r>
                <a:rPr lang="zh-CN" altLang="en-US" sz="2000" b="1" dirty="0">
                  <a:solidFill>
                    <a:schemeClr val="accent1"/>
                  </a:solidFill>
                </a:rPr>
                <a:t>研究对象：</a:t>
              </a:r>
              <a:r>
                <a:rPr lang="zh-CN" altLang="en-US" sz="2000" dirty="0"/>
                <a:t>第一个研究对象、第二个研究对象、第三个研究对象</a:t>
              </a:r>
              <a:r>
                <a:rPr lang="en-US" altLang="zh-CN" sz="2000" dirty="0"/>
                <a:t>……</a:t>
              </a:r>
            </a:p>
          </p:txBody>
        </p:sp>
      </p:grpSp>
    </p:spTree>
    <p:extLst>
      <p:ext uri="{BB962C8B-B14F-4D97-AF65-F5344CB8AC3E}">
        <p14:creationId xmlns:p14="http://schemas.microsoft.com/office/powerpoint/2010/main" val="20701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30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6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53" presetClass="entr" presetSubtype="16" fill="hold" grpId="0" nodeType="withEffect">
                                  <p:stCondLst>
                                    <p:cond delay="90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nodeType="withEffect">
                                  <p:stCondLst>
                                    <p:cond delay="1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4" grpId="0" animBg="1"/>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9143" y="3725150"/>
            <a:ext cx="10787532" cy="2044654"/>
            <a:chOff x="709143" y="3725150"/>
            <a:chExt cx="10787532" cy="2044654"/>
          </a:xfrm>
        </p:grpSpPr>
        <p:sp>
          <p:nvSpPr>
            <p:cNvPr id="16" name="矩形 15"/>
            <p:cNvSpPr/>
            <p:nvPr/>
          </p:nvSpPr>
          <p:spPr>
            <a:xfrm>
              <a:off x="9128789" y="3725150"/>
              <a:ext cx="2367886" cy="2044654"/>
            </a:xfrm>
            <a:prstGeom prst="rect">
              <a:avLst/>
            </a:prstGeom>
            <a:solidFill>
              <a:schemeClr val="accent1"/>
            </a:solidFill>
            <a:ln w="25400" cap="flat" cmpd="sng" algn="ctr">
              <a:noFill/>
              <a:prstDash val="solid"/>
            </a:ln>
            <a:effectLst/>
          </p:spPr>
          <p:txBody>
            <a:bodyPr rtlCol="0" anchor="ctr"/>
            <a:lstStyle/>
            <a:p>
              <a:pPr algn="ctr" defTabSz="609585"/>
              <a:endParaRPr lang="zh-CN" altLang="en-US" sz="3200" kern="0">
                <a:solidFill>
                  <a:srgbClr val="FFFFFF"/>
                </a:solidFill>
                <a:latin typeface="Century Gothic"/>
                <a:ea typeface="微软雅黑" charset="0"/>
                <a:cs typeface=""/>
              </a:endParaRPr>
            </a:p>
          </p:txBody>
        </p:sp>
        <p:sp>
          <p:nvSpPr>
            <p:cNvPr id="18" name="梯形 17"/>
            <p:cNvSpPr/>
            <p:nvPr/>
          </p:nvSpPr>
          <p:spPr>
            <a:xfrm rot="16200000" flipH="1">
              <a:off x="7794056" y="4435071"/>
              <a:ext cx="2044654" cy="624812"/>
            </a:xfrm>
            <a:prstGeom prst="trapezoid">
              <a:avLst>
                <a:gd name="adj" fmla="val 27685"/>
              </a:avLst>
            </a:prstGeom>
            <a:solidFill>
              <a:schemeClr val="accent1">
                <a:lumMod val="75000"/>
              </a:scheme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Century Gothic"/>
                <a:ea typeface="微软雅黑" charset="0"/>
                <a:cs typeface=""/>
              </a:endParaRPr>
            </a:p>
          </p:txBody>
        </p:sp>
        <p:sp>
          <p:nvSpPr>
            <p:cNvPr id="19" name="矩形 18"/>
            <p:cNvSpPr/>
            <p:nvPr/>
          </p:nvSpPr>
          <p:spPr>
            <a:xfrm>
              <a:off x="709143" y="3895876"/>
              <a:ext cx="7794834" cy="1703203"/>
            </a:xfrm>
            <a:prstGeom prst="rect">
              <a:avLst/>
            </a:prstGeom>
            <a:solidFill>
              <a:schemeClr val="accent1"/>
            </a:solidFill>
            <a:ln w="25400" cap="flat" cmpd="sng" algn="ctr">
              <a:noFill/>
              <a:prstDash val="solid"/>
            </a:ln>
            <a:effectLst/>
          </p:spPr>
          <p:txBody>
            <a:bodyPr rtlCol="0" anchor="ctr"/>
            <a:lstStyle/>
            <a:p>
              <a:pPr algn="ctr" defTabSz="609585"/>
              <a:endParaRPr lang="zh-CN" altLang="en-US" sz="3200" kern="0">
                <a:solidFill>
                  <a:srgbClr val="FFFFFF"/>
                </a:solidFill>
                <a:latin typeface="Century Gothic"/>
                <a:ea typeface="微软雅黑" charset="0"/>
                <a:cs typeface=""/>
              </a:endParaRPr>
            </a:p>
          </p:txBody>
        </p:sp>
      </p:grpSp>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实际应用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42</a:t>
            </a:fld>
            <a:endParaRPr lang="zh-CN" altLang="en-US" dirty="0"/>
          </a:p>
        </p:txBody>
      </p:sp>
      <p:grpSp>
        <p:nvGrpSpPr>
          <p:cNvPr id="2" name="组合 1"/>
          <p:cNvGrpSpPr/>
          <p:nvPr/>
        </p:nvGrpSpPr>
        <p:grpSpPr>
          <a:xfrm>
            <a:off x="709143" y="1159284"/>
            <a:ext cx="10787532" cy="2044654"/>
            <a:chOff x="709143" y="1159284"/>
            <a:chExt cx="10787532" cy="2044654"/>
          </a:xfrm>
        </p:grpSpPr>
        <p:sp>
          <p:nvSpPr>
            <p:cNvPr id="6" name="矩形 5"/>
            <p:cNvSpPr/>
            <p:nvPr/>
          </p:nvSpPr>
          <p:spPr>
            <a:xfrm>
              <a:off x="709143" y="1159284"/>
              <a:ext cx="2367886" cy="2044654"/>
            </a:xfrm>
            <a:prstGeom prst="rect">
              <a:avLst/>
            </a:prstGeom>
            <a:solidFill>
              <a:schemeClr val="accent1"/>
            </a:solidFill>
            <a:ln w="25400" cap="flat" cmpd="sng" algn="ctr">
              <a:noFill/>
              <a:prstDash val="solid"/>
            </a:ln>
            <a:effectLst/>
          </p:spPr>
          <p:txBody>
            <a:bodyPr rtlCol="0" anchor="ctr"/>
            <a:lstStyle/>
            <a:p>
              <a:pPr algn="ctr" defTabSz="609585"/>
              <a:endParaRPr lang="zh-CN" altLang="en-US" sz="3200" kern="0">
                <a:solidFill>
                  <a:srgbClr val="FFFFFF"/>
                </a:solidFill>
                <a:latin typeface="Century Gothic"/>
                <a:ea typeface="微软雅黑" charset="0"/>
                <a:cs typeface=""/>
              </a:endParaRPr>
            </a:p>
          </p:txBody>
        </p:sp>
        <p:sp>
          <p:nvSpPr>
            <p:cNvPr id="9" name="矩形 8"/>
            <p:cNvSpPr/>
            <p:nvPr/>
          </p:nvSpPr>
          <p:spPr>
            <a:xfrm>
              <a:off x="3701841" y="1332097"/>
              <a:ext cx="7794834" cy="1703203"/>
            </a:xfrm>
            <a:prstGeom prst="rect">
              <a:avLst/>
            </a:prstGeom>
            <a:solidFill>
              <a:schemeClr val="accent1"/>
            </a:solidFill>
            <a:ln w="25400" cap="flat" cmpd="sng" algn="ctr">
              <a:noFill/>
              <a:prstDash val="solid"/>
            </a:ln>
            <a:effectLst/>
          </p:spPr>
          <p:txBody>
            <a:bodyPr rtlCol="0" anchor="ctr"/>
            <a:lstStyle/>
            <a:p>
              <a:pPr algn="ctr" defTabSz="609585"/>
              <a:endParaRPr lang="zh-CN" altLang="en-US" sz="3200" kern="0">
                <a:solidFill>
                  <a:srgbClr val="FFFFFF"/>
                </a:solidFill>
                <a:latin typeface="Century Gothic"/>
                <a:ea typeface="微软雅黑" charset="0"/>
                <a:cs typeface=""/>
              </a:endParaRPr>
            </a:p>
          </p:txBody>
        </p:sp>
        <p:sp>
          <p:nvSpPr>
            <p:cNvPr id="10" name="梯形 9"/>
            <p:cNvSpPr/>
            <p:nvPr/>
          </p:nvSpPr>
          <p:spPr>
            <a:xfrm rot="5400000">
              <a:off x="2367108" y="1869205"/>
              <a:ext cx="2044654" cy="624812"/>
            </a:xfrm>
            <a:prstGeom prst="trapezoid">
              <a:avLst>
                <a:gd name="adj" fmla="val 27685"/>
              </a:avLst>
            </a:prstGeom>
            <a:solidFill>
              <a:schemeClr val="accent1">
                <a:lumMod val="75000"/>
              </a:scheme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Century Gothic"/>
                <a:ea typeface="微软雅黑" charset="0"/>
                <a:cs typeface=""/>
              </a:endParaRPr>
            </a:p>
          </p:txBody>
        </p:sp>
      </p:grpSp>
      <p:sp>
        <p:nvSpPr>
          <p:cNvPr id="14" name="矩形 13"/>
          <p:cNvSpPr/>
          <p:nvPr/>
        </p:nvSpPr>
        <p:spPr>
          <a:xfrm>
            <a:off x="709143" y="1581446"/>
            <a:ext cx="2367886" cy="1200329"/>
          </a:xfrm>
          <a:prstGeom prst="rect">
            <a:avLst/>
          </a:prstGeom>
        </p:spPr>
        <p:txBody>
          <a:bodyPr wrap="square">
            <a:spAutoFit/>
          </a:bodyPr>
          <a:lstStyle/>
          <a:p>
            <a:pPr algn="ctr"/>
            <a:r>
              <a:rPr lang="zh-CN" altLang="en-US" sz="3600" b="1" dirty="0">
                <a:solidFill>
                  <a:schemeClr val="bg1"/>
                </a:solidFill>
                <a:latin typeface="+mn-ea"/>
              </a:rPr>
              <a:t>实际应用</a:t>
            </a:r>
            <a:endParaRPr lang="en-US" altLang="zh-CN" sz="3600" b="1" dirty="0">
              <a:solidFill>
                <a:schemeClr val="bg1"/>
              </a:solidFill>
              <a:latin typeface="+mn-ea"/>
            </a:endParaRPr>
          </a:p>
          <a:p>
            <a:pPr algn="ctr"/>
            <a:r>
              <a:rPr lang="zh-CN" altLang="en-US" sz="3600" b="1" dirty="0">
                <a:solidFill>
                  <a:schemeClr val="bg1"/>
                </a:solidFill>
                <a:latin typeface="+mn-ea"/>
              </a:rPr>
              <a:t>第三方面</a:t>
            </a:r>
            <a:endParaRPr lang="en-US" altLang="zh-CN" sz="3600" b="1" dirty="0">
              <a:solidFill>
                <a:schemeClr val="bg1"/>
              </a:solidFill>
              <a:latin typeface="+mn-ea"/>
            </a:endParaRPr>
          </a:p>
        </p:txBody>
      </p:sp>
      <p:sp>
        <p:nvSpPr>
          <p:cNvPr id="7" name="矩形 6"/>
          <p:cNvSpPr/>
          <p:nvPr/>
        </p:nvSpPr>
        <p:spPr>
          <a:xfrm>
            <a:off x="3701841" y="1445034"/>
            <a:ext cx="7794834" cy="1477328"/>
          </a:xfrm>
          <a:prstGeom prst="rect">
            <a:avLst/>
          </a:prstGeom>
        </p:spPr>
        <p:txBody>
          <a:bodyPr wrap="square">
            <a:spAutoFit/>
          </a:bodyPr>
          <a:lstStyle/>
          <a:p>
            <a:pPr>
              <a:lnSpc>
                <a:spcPct val="150000"/>
              </a:lnSpc>
            </a:pPr>
            <a:r>
              <a:rPr lang="zh-CN" altLang="en-US" sz="2000" dirty="0">
                <a:solidFill>
                  <a:schemeClr val="bg1"/>
                </a:solidFill>
                <a:latin typeface="+mn-ea"/>
              </a:rPr>
              <a:t>由于该方向的应用原理和上面两个有所不同，所以改变了排版形式以区分这一特点。这段话原文中是三行，所以我在这里也得尽力把它编成三行的形式，这样排版才会好看些。</a:t>
            </a:r>
            <a:endParaRPr lang="en-US" altLang="zh-CN" sz="2000" dirty="0">
              <a:solidFill>
                <a:schemeClr val="bg1"/>
              </a:solidFill>
              <a:latin typeface="+mn-ea"/>
            </a:endParaRPr>
          </a:p>
        </p:txBody>
      </p:sp>
      <p:sp>
        <p:nvSpPr>
          <p:cNvPr id="17" name="矩形 16"/>
          <p:cNvSpPr/>
          <p:nvPr/>
        </p:nvSpPr>
        <p:spPr>
          <a:xfrm>
            <a:off x="9128789" y="4147313"/>
            <a:ext cx="2367886" cy="1200329"/>
          </a:xfrm>
          <a:prstGeom prst="rect">
            <a:avLst/>
          </a:prstGeom>
        </p:spPr>
        <p:txBody>
          <a:bodyPr wrap="square">
            <a:spAutoFit/>
          </a:bodyPr>
          <a:lstStyle/>
          <a:p>
            <a:pPr algn="ctr"/>
            <a:r>
              <a:rPr lang="zh-CN" altLang="en-US" sz="3600" b="1" dirty="0">
                <a:solidFill>
                  <a:schemeClr val="bg1"/>
                </a:solidFill>
                <a:latin typeface="+mn-ea"/>
              </a:rPr>
              <a:t>实际应用</a:t>
            </a:r>
            <a:endParaRPr lang="en-US" altLang="zh-CN" sz="3600" b="1" dirty="0">
              <a:solidFill>
                <a:schemeClr val="bg1"/>
              </a:solidFill>
              <a:latin typeface="+mn-ea"/>
            </a:endParaRPr>
          </a:p>
          <a:p>
            <a:pPr algn="ctr"/>
            <a:r>
              <a:rPr lang="zh-CN" altLang="en-US" sz="3600" b="1" dirty="0">
                <a:solidFill>
                  <a:schemeClr val="bg1"/>
                </a:solidFill>
                <a:latin typeface="+mn-ea"/>
              </a:rPr>
              <a:t>第四方面</a:t>
            </a:r>
            <a:endParaRPr lang="en-US" altLang="zh-CN" sz="3600" b="1" dirty="0">
              <a:solidFill>
                <a:schemeClr val="bg1"/>
              </a:solidFill>
              <a:latin typeface="+mn-ea"/>
            </a:endParaRPr>
          </a:p>
        </p:txBody>
      </p:sp>
      <p:sp>
        <p:nvSpPr>
          <p:cNvPr id="20" name="矩形 19"/>
          <p:cNvSpPr/>
          <p:nvPr/>
        </p:nvSpPr>
        <p:spPr>
          <a:xfrm>
            <a:off x="709143" y="4036000"/>
            <a:ext cx="7794834" cy="1422954"/>
          </a:xfrm>
          <a:prstGeom prst="rect">
            <a:avLst/>
          </a:prstGeom>
        </p:spPr>
        <p:txBody>
          <a:bodyPr wrap="square">
            <a:spAutoFit/>
          </a:bodyPr>
          <a:lstStyle/>
          <a:p>
            <a:pPr>
              <a:lnSpc>
                <a:spcPct val="150000"/>
              </a:lnSpc>
            </a:pPr>
            <a:r>
              <a:rPr lang="zh-CN" altLang="en-US" sz="2000" dirty="0">
                <a:solidFill>
                  <a:schemeClr val="bg1"/>
                </a:solidFill>
                <a:latin typeface="+mn-ea"/>
              </a:rPr>
              <a:t>由于该方向的应用原理和上面两个有所不同，所以改变了排版形式以区分这一特点。这段话原文中是三行，所以我在这里也得尽力把它编成三行的形式，这样排版才会好看些。</a:t>
            </a:r>
            <a:endParaRPr lang="en-US" altLang="zh-CN" sz="2000" dirty="0">
              <a:solidFill>
                <a:schemeClr val="bg1"/>
              </a:solidFill>
              <a:latin typeface="+mn-ea"/>
            </a:endParaRPr>
          </a:p>
        </p:txBody>
      </p:sp>
    </p:spTree>
    <p:extLst>
      <p:ext uri="{BB962C8B-B14F-4D97-AF65-F5344CB8AC3E}">
        <p14:creationId xmlns:p14="http://schemas.microsoft.com/office/powerpoint/2010/main" val="312537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6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53" presetClass="entr" presetSubtype="16" fill="hold" grpId="0" nodeType="withEffect">
                                  <p:stCondLst>
                                    <p:cond delay="90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grpId="0" nodeType="withEffect">
                                  <p:stCondLst>
                                    <p:cond delay="12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17"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未来展望</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43</a:t>
            </a:fld>
            <a:endParaRPr lang="zh-CN" altLang="en-US" dirty="0"/>
          </a:p>
        </p:txBody>
      </p:sp>
      <p:sp>
        <p:nvSpPr>
          <p:cNvPr id="10" name="椭圆 9"/>
          <p:cNvSpPr/>
          <p:nvPr/>
        </p:nvSpPr>
        <p:spPr>
          <a:xfrm>
            <a:off x="738867" y="1060359"/>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n-ea"/>
              </a:rPr>
              <a:t>01</a:t>
            </a:r>
            <a:endParaRPr lang="zh-CN" altLang="en-US" sz="2400" b="1" dirty="0">
              <a:latin typeface="+mn-ea"/>
            </a:endParaRPr>
          </a:p>
        </p:txBody>
      </p:sp>
      <p:grpSp>
        <p:nvGrpSpPr>
          <p:cNvPr id="2" name="组合 1"/>
          <p:cNvGrpSpPr/>
          <p:nvPr/>
        </p:nvGrpSpPr>
        <p:grpSpPr>
          <a:xfrm>
            <a:off x="1596571" y="953935"/>
            <a:ext cx="9900104" cy="1102162"/>
            <a:chOff x="1596571" y="876323"/>
            <a:chExt cx="9900104" cy="1102162"/>
          </a:xfrm>
        </p:grpSpPr>
        <p:sp>
          <p:nvSpPr>
            <p:cNvPr id="17" name="矩形 16"/>
            <p:cNvSpPr/>
            <p:nvPr/>
          </p:nvSpPr>
          <p:spPr>
            <a:xfrm>
              <a:off x="1596571" y="1193655"/>
              <a:ext cx="9900104" cy="784830"/>
            </a:xfrm>
            <a:prstGeom prst="rect">
              <a:avLst/>
            </a:prstGeom>
          </p:spPr>
          <p:txBody>
            <a:bodyPr wrap="square">
              <a:spAutoFit/>
            </a:bodyPr>
            <a:lstStyle/>
            <a:p>
              <a:pPr>
                <a:lnSpc>
                  <a:spcPct val="125000"/>
                </a:lnSpc>
              </a:pPr>
              <a:r>
                <a:rPr lang="zh-CN" altLang="en-US" dirty="0">
                  <a:latin typeface="+mn-ea"/>
                </a:rPr>
                <a:t>这里的文字用于进一步解释这一方面的未来展望的内容；</a:t>
              </a:r>
              <a:endParaRPr lang="en-US" altLang="zh-CN" dirty="0">
                <a:latin typeface="+mn-ea"/>
              </a:endParaRPr>
            </a:p>
            <a:p>
              <a:pPr>
                <a:lnSpc>
                  <a:spcPct val="125000"/>
                </a:lnSpc>
              </a:pPr>
              <a:r>
                <a:rPr lang="zh-CN" altLang="en-US" dirty="0">
                  <a:latin typeface="+mn-ea"/>
                </a:rPr>
                <a:t>这里的文字用于进一步解释这一方面的未来展望的内容。</a:t>
              </a:r>
              <a:endParaRPr lang="en-US" altLang="zh-CN" dirty="0">
                <a:latin typeface="+mn-ea"/>
              </a:endParaRPr>
            </a:p>
          </p:txBody>
        </p:sp>
        <p:sp>
          <p:nvSpPr>
            <p:cNvPr id="18" name="矩形 17"/>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关于本文所提及理论研究的第一方面展望</a:t>
              </a:r>
              <a:endParaRPr lang="en-US" altLang="zh-CN" sz="2000" b="1" dirty="0">
                <a:solidFill>
                  <a:schemeClr val="accent1"/>
                </a:solidFill>
                <a:latin typeface="+mn-ea"/>
              </a:endParaRPr>
            </a:p>
          </p:txBody>
        </p:sp>
      </p:grpSp>
      <p:sp>
        <p:nvSpPr>
          <p:cNvPr id="13" name="椭圆 12"/>
          <p:cNvSpPr/>
          <p:nvPr/>
        </p:nvSpPr>
        <p:spPr>
          <a:xfrm>
            <a:off x="738867" y="2582045"/>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n-ea"/>
              </a:rPr>
              <a:t>02</a:t>
            </a:r>
            <a:endParaRPr lang="zh-CN" altLang="en-US" sz="2400" b="1" dirty="0">
              <a:latin typeface="+mn-ea"/>
            </a:endParaRPr>
          </a:p>
        </p:txBody>
      </p:sp>
      <p:grpSp>
        <p:nvGrpSpPr>
          <p:cNvPr id="21" name="组合 20"/>
          <p:cNvGrpSpPr/>
          <p:nvPr/>
        </p:nvGrpSpPr>
        <p:grpSpPr>
          <a:xfrm>
            <a:off x="1596571" y="2475621"/>
            <a:ext cx="9900104" cy="1070552"/>
            <a:chOff x="1596571" y="876323"/>
            <a:chExt cx="9900104" cy="1070552"/>
          </a:xfrm>
        </p:grpSpPr>
        <p:sp>
          <p:nvSpPr>
            <p:cNvPr id="22" name="矩形 21"/>
            <p:cNvSpPr/>
            <p:nvPr/>
          </p:nvSpPr>
          <p:spPr>
            <a:xfrm>
              <a:off x="1596571" y="1193655"/>
              <a:ext cx="9900104" cy="753220"/>
            </a:xfrm>
            <a:prstGeom prst="rect">
              <a:avLst/>
            </a:prstGeom>
          </p:spPr>
          <p:txBody>
            <a:bodyPr wrap="square">
              <a:spAutoFit/>
            </a:bodyPr>
            <a:lstStyle/>
            <a:p>
              <a:pPr>
                <a:lnSpc>
                  <a:spcPct val="125000"/>
                </a:lnSpc>
              </a:pPr>
              <a:r>
                <a:rPr lang="zh-CN" altLang="en-US" dirty="0">
                  <a:latin typeface="+mn-ea"/>
                </a:rPr>
                <a:t>这里的文字用于进一步解释这一方面的未来展望的内容；</a:t>
              </a:r>
              <a:endParaRPr lang="en-US" altLang="zh-CN" dirty="0">
                <a:latin typeface="+mn-ea"/>
              </a:endParaRPr>
            </a:p>
            <a:p>
              <a:pPr>
                <a:lnSpc>
                  <a:spcPct val="125000"/>
                </a:lnSpc>
              </a:pPr>
              <a:r>
                <a:rPr lang="zh-CN" altLang="en-US" dirty="0">
                  <a:latin typeface="+mn-ea"/>
                </a:rPr>
                <a:t>这里的文字用于进一步解释这一方面的未来展望的内容。</a:t>
              </a:r>
              <a:endParaRPr lang="en-US" altLang="zh-CN" dirty="0">
                <a:latin typeface="+mn-ea"/>
              </a:endParaRPr>
            </a:p>
          </p:txBody>
        </p:sp>
        <p:sp>
          <p:nvSpPr>
            <p:cNvPr id="23" name="矩形 22"/>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关于本文所提及理论研究的第二方面展望</a:t>
              </a:r>
              <a:endParaRPr lang="en-US" altLang="zh-CN" sz="2000" b="1" dirty="0">
                <a:solidFill>
                  <a:schemeClr val="accent1"/>
                </a:solidFill>
                <a:latin typeface="+mn-ea"/>
              </a:endParaRPr>
            </a:p>
          </p:txBody>
        </p:sp>
      </p:grpSp>
      <p:sp>
        <p:nvSpPr>
          <p:cNvPr id="14" name="椭圆 13"/>
          <p:cNvSpPr/>
          <p:nvPr/>
        </p:nvSpPr>
        <p:spPr>
          <a:xfrm>
            <a:off x="738867" y="3997307"/>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n-ea"/>
              </a:rPr>
              <a:t>03</a:t>
            </a:r>
            <a:endParaRPr lang="zh-CN" altLang="en-US" sz="2400" b="1" dirty="0">
              <a:latin typeface="+mn-ea"/>
            </a:endParaRPr>
          </a:p>
        </p:txBody>
      </p:sp>
      <p:grpSp>
        <p:nvGrpSpPr>
          <p:cNvPr id="24" name="组合 23"/>
          <p:cNvGrpSpPr/>
          <p:nvPr/>
        </p:nvGrpSpPr>
        <p:grpSpPr>
          <a:xfrm>
            <a:off x="1596571" y="4064008"/>
            <a:ext cx="9900104" cy="755914"/>
            <a:chOff x="1596571" y="876323"/>
            <a:chExt cx="9900104" cy="755914"/>
          </a:xfrm>
        </p:grpSpPr>
        <p:sp>
          <p:nvSpPr>
            <p:cNvPr id="25" name="矩形 24"/>
            <p:cNvSpPr/>
            <p:nvPr/>
          </p:nvSpPr>
          <p:spPr>
            <a:xfrm>
              <a:off x="1596571" y="1193655"/>
              <a:ext cx="9900104" cy="438582"/>
            </a:xfrm>
            <a:prstGeom prst="rect">
              <a:avLst/>
            </a:prstGeom>
          </p:spPr>
          <p:txBody>
            <a:bodyPr wrap="square">
              <a:spAutoFit/>
            </a:bodyPr>
            <a:lstStyle/>
            <a:p>
              <a:pPr>
                <a:lnSpc>
                  <a:spcPct val="125000"/>
                </a:lnSpc>
              </a:pPr>
              <a:r>
                <a:rPr lang="zh-CN" altLang="en-US" dirty="0">
                  <a:latin typeface="+mn-ea"/>
                </a:rPr>
                <a:t>这里原文就是一行字，所以我也没办法啦。</a:t>
              </a:r>
            </a:p>
          </p:txBody>
        </p:sp>
        <p:sp>
          <p:nvSpPr>
            <p:cNvPr id="26" name="矩形 25"/>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关于本文所提及理论研究的第三方面展望</a:t>
              </a:r>
              <a:endParaRPr lang="en-US" altLang="zh-CN" sz="2000" b="1" dirty="0">
                <a:solidFill>
                  <a:schemeClr val="accent1"/>
                </a:solidFill>
                <a:latin typeface="+mn-ea"/>
              </a:endParaRPr>
            </a:p>
          </p:txBody>
        </p:sp>
      </p:grpSp>
      <p:sp>
        <p:nvSpPr>
          <p:cNvPr id="15" name="椭圆 14"/>
          <p:cNvSpPr/>
          <p:nvPr/>
        </p:nvSpPr>
        <p:spPr>
          <a:xfrm>
            <a:off x="738867" y="5306144"/>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n-ea"/>
              </a:rPr>
              <a:t>04</a:t>
            </a:r>
            <a:endParaRPr lang="zh-CN" altLang="en-US" sz="2400" b="1" dirty="0">
              <a:latin typeface="+mn-ea"/>
            </a:endParaRPr>
          </a:p>
        </p:txBody>
      </p:sp>
      <p:grpSp>
        <p:nvGrpSpPr>
          <p:cNvPr id="27" name="组合 26"/>
          <p:cNvGrpSpPr/>
          <p:nvPr/>
        </p:nvGrpSpPr>
        <p:grpSpPr>
          <a:xfrm>
            <a:off x="1596571" y="5357039"/>
            <a:ext cx="9900104" cy="724303"/>
            <a:chOff x="1596571" y="876323"/>
            <a:chExt cx="9900104" cy="724303"/>
          </a:xfrm>
        </p:grpSpPr>
        <p:sp>
          <p:nvSpPr>
            <p:cNvPr id="28" name="矩形 27"/>
            <p:cNvSpPr/>
            <p:nvPr/>
          </p:nvSpPr>
          <p:spPr>
            <a:xfrm>
              <a:off x="1596571" y="1193655"/>
              <a:ext cx="9900104" cy="406971"/>
            </a:xfrm>
            <a:prstGeom prst="rect">
              <a:avLst/>
            </a:prstGeom>
          </p:spPr>
          <p:txBody>
            <a:bodyPr wrap="square">
              <a:spAutoFit/>
            </a:bodyPr>
            <a:lstStyle/>
            <a:p>
              <a:pPr>
                <a:lnSpc>
                  <a:spcPct val="125000"/>
                </a:lnSpc>
              </a:pPr>
              <a:r>
                <a:rPr lang="zh-CN" altLang="en-US" dirty="0">
                  <a:latin typeface="+mn-ea"/>
                </a:rPr>
                <a:t>这里原文就是一行字，所以我也没办法啦。</a:t>
              </a:r>
            </a:p>
          </p:txBody>
        </p:sp>
        <p:sp>
          <p:nvSpPr>
            <p:cNvPr id="29" name="矩形 28"/>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关于本文所提及理论研究的第四方面展望</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29017631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2" presetClass="entr" presetSubtype="2" fill="hold" nodeType="withEffect" p14:presetBounceEnd="30000">
                                      <p:stCondLst>
                                        <p:cond delay="300"/>
                                      </p:stCondLst>
                                      <p:childTnLst>
                                        <p:set>
                                          <p:cBhvr>
                                            <p:cTn id="26" dur="1" fill="hold">
                                              <p:stCondLst>
                                                <p:cond delay="0"/>
                                              </p:stCondLst>
                                            </p:cTn>
                                            <p:tgtEl>
                                              <p:spTgt spid="2"/>
                                            </p:tgtEl>
                                            <p:attrNameLst>
                                              <p:attrName>style.visibility</p:attrName>
                                            </p:attrNameLst>
                                          </p:cBhvr>
                                          <p:to>
                                            <p:strVal val="visible"/>
                                          </p:to>
                                        </p:set>
                                        <p:anim calcmode="lin" valueType="num" p14:bounceEnd="30000">
                                          <p:cBhvr additive="base">
                                            <p:cTn id="27" dur="500" fill="hold"/>
                                            <p:tgtEl>
                                              <p:spTgt spid="2"/>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30000">
                                      <p:stCondLst>
                                        <p:cond delay="600"/>
                                      </p:stCondLst>
                                      <p:childTnLst>
                                        <p:set>
                                          <p:cBhvr>
                                            <p:cTn id="30" dur="1" fill="hold">
                                              <p:stCondLst>
                                                <p:cond delay="0"/>
                                              </p:stCondLst>
                                            </p:cTn>
                                            <p:tgtEl>
                                              <p:spTgt spid="21"/>
                                            </p:tgtEl>
                                            <p:attrNameLst>
                                              <p:attrName>style.visibility</p:attrName>
                                            </p:attrNameLst>
                                          </p:cBhvr>
                                          <p:to>
                                            <p:strVal val="visible"/>
                                          </p:to>
                                        </p:set>
                                        <p:anim calcmode="lin" valueType="num" p14:bounceEnd="30000">
                                          <p:cBhvr additive="base">
                                            <p:cTn id="31" dur="500" fill="hold"/>
                                            <p:tgtEl>
                                              <p:spTgt spid="21"/>
                                            </p:tgtEl>
                                            <p:attrNameLst>
                                              <p:attrName>ppt_x</p:attrName>
                                            </p:attrNameLst>
                                          </p:cBhvr>
                                          <p:tavLst>
                                            <p:tav tm="0">
                                              <p:val>
                                                <p:strVal val="1+#ppt_w/2"/>
                                              </p:val>
                                            </p:tav>
                                            <p:tav tm="100000">
                                              <p:val>
                                                <p:strVal val="#ppt_x"/>
                                              </p:val>
                                            </p:tav>
                                          </p:tavLst>
                                        </p:anim>
                                        <p:anim calcmode="lin" valueType="num" p14:bounceEnd="30000">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30000">
                                      <p:stCondLst>
                                        <p:cond delay="900"/>
                                      </p:stCondLst>
                                      <p:childTnLst>
                                        <p:set>
                                          <p:cBhvr>
                                            <p:cTn id="34" dur="1" fill="hold">
                                              <p:stCondLst>
                                                <p:cond delay="0"/>
                                              </p:stCondLst>
                                            </p:cTn>
                                            <p:tgtEl>
                                              <p:spTgt spid="24"/>
                                            </p:tgtEl>
                                            <p:attrNameLst>
                                              <p:attrName>style.visibility</p:attrName>
                                            </p:attrNameLst>
                                          </p:cBhvr>
                                          <p:to>
                                            <p:strVal val="visible"/>
                                          </p:to>
                                        </p:set>
                                        <p:anim calcmode="lin" valueType="num" p14:bounceEnd="30000">
                                          <p:cBhvr additive="base">
                                            <p:cTn id="35"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30000">
                                      <p:stCondLst>
                                        <p:cond delay="1200"/>
                                      </p:stCondLst>
                                      <p:childTnLst>
                                        <p:set>
                                          <p:cBhvr>
                                            <p:cTn id="38" dur="1" fill="hold">
                                              <p:stCondLst>
                                                <p:cond delay="0"/>
                                              </p:stCondLst>
                                            </p:cTn>
                                            <p:tgtEl>
                                              <p:spTgt spid="27"/>
                                            </p:tgtEl>
                                            <p:attrNameLst>
                                              <p:attrName>style.visibility</p:attrName>
                                            </p:attrNameLst>
                                          </p:cBhvr>
                                          <p:to>
                                            <p:strVal val="visible"/>
                                          </p:to>
                                        </p:set>
                                        <p:anim calcmode="lin" valueType="num" p14:bounceEnd="30000">
                                          <p:cBhvr additive="base">
                                            <p:cTn id="39" dur="500" fill="hold"/>
                                            <p:tgtEl>
                                              <p:spTgt spid="27"/>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2" presetClass="entr" presetSubtype="2" fill="hold" nodeType="withEffect">
                                      <p:stCondLst>
                                        <p:cond delay="30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6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9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12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grpSp>
        <p:nvGrpSpPr>
          <p:cNvPr id="5" name="组合 4"/>
          <p:cNvGrpSpPr/>
          <p:nvPr/>
        </p:nvGrpSpPr>
        <p:grpSpPr>
          <a:xfrm>
            <a:off x="695324" y="1123453"/>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文本表示</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4" y="1585118"/>
            <a:ext cx="9661201" cy="4939814"/>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词袋模型：</a:t>
            </a:r>
            <a:r>
              <a:rPr lang="zh-CN" altLang="en-US" sz="2000" dirty="0">
                <a:latin typeface="+mn-ea"/>
              </a:rPr>
              <a:t>词袋模型</a:t>
            </a:r>
            <a:r>
              <a:rPr lang="en-US" altLang="zh-CN" sz="2000" dirty="0">
                <a:latin typeface="+mn-ea"/>
              </a:rPr>
              <a:t>(Bag Of Word, BOW)</a:t>
            </a:r>
            <a:r>
              <a:rPr lang="zh-CN" altLang="en-US" sz="2000" dirty="0">
                <a:latin typeface="+mn-ea"/>
              </a:rPr>
              <a:t>，简单方便，但忽略词语之间的关系：</a:t>
            </a:r>
            <a:endParaRPr lang="en-US" altLang="zh-CN" sz="2000" dirty="0">
              <a:latin typeface="+mn-ea"/>
            </a:endParaRPr>
          </a:p>
          <a:p>
            <a:pPr>
              <a:lnSpc>
                <a:spcPct val="125000"/>
              </a:lnSpc>
            </a:pPr>
            <a:r>
              <a:rPr lang="zh-CN" altLang="en-US" sz="2000" dirty="0">
                <a:latin typeface="+mn-ea"/>
              </a:rPr>
              <a:t>表示前：</a:t>
            </a:r>
            <a:endParaRPr lang="en-US" altLang="zh-CN" sz="2000" dirty="0">
              <a:latin typeface="+mn-ea"/>
            </a:endParaRPr>
          </a:p>
          <a:p>
            <a:pPr algn="ctr">
              <a:lnSpc>
                <a:spcPct val="125000"/>
              </a:lnSpc>
            </a:pPr>
            <a:r>
              <a:rPr lang="zh-CN" altLang="en-US" sz="2000" dirty="0">
                <a:latin typeface="+mn-ea"/>
              </a:rPr>
              <a:t>文档</a:t>
            </a:r>
            <a:r>
              <a:rPr lang="en-US" altLang="zh-CN" sz="2000" dirty="0">
                <a:latin typeface="+mn-ea"/>
              </a:rPr>
              <a:t>1:[</a:t>
            </a:r>
            <a:r>
              <a:rPr lang="zh-CN" altLang="en-US" sz="2000" dirty="0">
                <a:latin typeface="+mn-ea"/>
              </a:rPr>
              <a:t>我爱北京天安门</a:t>
            </a:r>
            <a:r>
              <a:rPr lang="en-US" altLang="zh-CN" sz="2000" dirty="0">
                <a:latin typeface="+mn-ea"/>
              </a:rPr>
              <a:t>,</a:t>
            </a:r>
            <a:r>
              <a:rPr lang="zh-CN" altLang="en-US" sz="2000" dirty="0">
                <a:latin typeface="+mn-ea"/>
              </a:rPr>
              <a:t>我是中国人</a:t>
            </a:r>
            <a:r>
              <a:rPr lang="en-US" altLang="zh-CN" sz="2000" dirty="0">
                <a:latin typeface="+mn-ea"/>
              </a:rPr>
              <a:t>]</a:t>
            </a:r>
          </a:p>
          <a:p>
            <a:pPr algn="ctr">
              <a:lnSpc>
                <a:spcPct val="125000"/>
              </a:lnSpc>
            </a:pPr>
            <a:r>
              <a:rPr lang="zh-CN" altLang="en-US" sz="2000" dirty="0">
                <a:latin typeface="+mn-ea"/>
              </a:rPr>
              <a:t>文档</a:t>
            </a:r>
            <a:r>
              <a:rPr lang="en-US" altLang="zh-CN" sz="2000" dirty="0">
                <a:latin typeface="+mn-ea"/>
              </a:rPr>
              <a:t>2:[</a:t>
            </a:r>
            <a:r>
              <a:rPr lang="zh-CN" altLang="en-US" sz="2000" dirty="0">
                <a:latin typeface="+mn-ea"/>
              </a:rPr>
              <a:t>她喜欢看电影，她是美国人</a:t>
            </a:r>
            <a:r>
              <a:rPr lang="en-US" altLang="zh-CN" sz="2000" dirty="0">
                <a:latin typeface="+mn-ea"/>
              </a:rPr>
              <a:t>]</a:t>
            </a:r>
          </a:p>
          <a:p>
            <a:pPr>
              <a:lnSpc>
                <a:spcPct val="125000"/>
              </a:lnSpc>
            </a:pPr>
            <a:r>
              <a:rPr lang="zh-CN" altLang="en-US" sz="2000" dirty="0">
                <a:latin typeface="+mn-ea"/>
              </a:rPr>
              <a:t>词典：</a:t>
            </a:r>
            <a:endParaRPr lang="en-US" altLang="zh-CN" sz="2000" dirty="0">
              <a:latin typeface="+mn-ea"/>
            </a:endParaRPr>
          </a:p>
          <a:p>
            <a:pPr>
              <a:lnSpc>
                <a:spcPct val="125000"/>
              </a:lnSpc>
            </a:pPr>
            <a:r>
              <a:rPr lang="en-US" altLang="zh-CN" sz="2000" dirty="0">
                <a:latin typeface="+mn-ea"/>
              </a:rPr>
              <a:t>{1:</a:t>
            </a:r>
            <a:r>
              <a:rPr lang="zh-CN" altLang="zh-CN" sz="2000" dirty="0">
                <a:latin typeface="+mn-ea"/>
              </a:rPr>
              <a:t>“我</a:t>
            </a:r>
            <a:r>
              <a:rPr lang="zh-CN" altLang="en-US" sz="2000" dirty="0">
                <a:latin typeface="+mn-ea"/>
              </a:rPr>
              <a:t>”</a:t>
            </a:r>
            <a:r>
              <a:rPr lang="zh-CN" altLang="zh-CN" sz="2000" dirty="0">
                <a:latin typeface="+mn-ea"/>
              </a:rPr>
              <a:t>，</a:t>
            </a:r>
            <a:r>
              <a:rPr lang="en-US" altLang="zh-CN" sz="2000" dirty="0">
                <a:latin typeface="+mn-ea"/>
              </a:rPr>
              <a:t>2:</a:t>
            </a:r>
            <a:r>
              <a:rPr lang="zh-CN" altLang="zh-CN" sz="2000" dirty="0">
                <a:latin typeface="+mn-ea"/>
              </a:rPr>
              <a:t>“爱”，</a:t>
            </a:r>
            <a:r>
              <a:rPr lang="en-US" altLang="zh-CN" sz="2000" dirty="0">
                <a:latin typeface="+mn-ea"/>
              </a:rPr>
              <a:t>3:</a:t>
            </a:r>
            <a:r>
              <a:rPr lang="zh-CN" altLang="zh-CN" sz="2000" dirty="0">
                <a:latin typeface="+mn-ea"/>
              </a:rPr>
              <a:t>“北京”，</a:t>
            </a:r>
            <a:r>
              <a:rPr lang="en-US" altLang="zh-CN" sz="2000" dirty="0">
                <a:latin typeface="+mn-ea"/>
              </a:rPr>
              <a:t>4</a:t>
            </a:r>
            <a:r>
              <a:rPr lang="zh-CN" altLang="zh-CN" sz="2000" dirty="0">
                <a:latin typeface="+mn-ea"/>
              </a:rPr>
              <a:t>：“天安门”，</a:t>
            </a:r>
            <a:r>
              <a:rPr lang="en-US" altLang="zh-CN" sz="2000" dirty="0">
                <a:latin typeface="+mn-ea"/>
              </a:rPr>
              <a:t>5</a:t>
            </a:r>
            <a:r>
              <a:rPr lang="zh-CN" altLang="zh-CN" sz="2000" dirty="0">
                <a:latin typeface="+mn-ea"/>
              </a:rPr>
              <a:t>：“是”，</a:t>
            </a:r>
            <a:r>
              <a:rPr lang="en-US" altLang="zh-CN" sz="2000" dirty="0">
                <a:latin typeface="+mn-ea"/>
              </a:rPr>
              <a:t>6</a:t>
            </a:r>
            <a:r>
              <a:rPr lang="zh-CN" altLang="zh-CN" sz="2000" dirty="0">
                <a:latin typeface="+mn-ea"/>
              </a:rPr>
              <a:t>：“中国人”，</a:t>
            </a:r>
            <a:r>
              <a:rPr lang="en-US" altLang="zh-CN" sz="2000" dirty="0">
                <a:latin typeface="+mn-ea"/>
              </a:rPr>
              <a:t>7</a:t>
            </a:r>
            <a:r>
              <a:rPr lang="zh-CN" altLang="zh-CN" sz="2000" dirty="0">
                <a:latin typeface="+mn-ea"/>
              </a:rPr>
              <a:t>：“她”，</a:t>
            </a:r>
            <a:r>
              <a:rPr lang="en-US" altLang="zh-CN" sz="2000" dirty="0">
                <a:latin typeface="+mn-ea"/>
              </a:rPr>
              <a:t>8</a:t>
            </a:r>
            <a:r>
              <a:rPr lang="zh-CN" altLang="zh-CN" sz="2000" dirty="0">
                <a:latin typeface="+mn-ea"/>
              </a:rPr>
              <a:t>：“喜欢”，</a:t>
            </a:r>
            <a:r>
              <a:rPr lang="en-US" altLang="zh-CN" sz="2000" dirty="0">
                <a:latin typeface="+mn-ea"/>
              </a:rPr>
              <a:t>9</a:t>
            </a:r>
            <a:r>
              <a:rPr lang="zh-CN" altLang="zh-CN" sz="2000" dirty="0">
                <a:latin typeface="+mn-ea"/>
              </a:rPr>
              <a:t>：“看”，</a:t>
            </a:r>
            <a:r>
              <a:rPr lang="en-US" altLang="zh-CN" sz="2000" dirty="0">
                <a:latin typeface="+mn-ea"/>
              </a:rPr>
              <a:t>10</a:t>
            </a:r>
            <a:r>
              <a:rPr lang="zh-CN" altLang="zh-CN" sz="2000" dirty="0">
                <a:latin typeface="+mn-ea"/>
              </a:rPr>
              <a:t>：“电影”，</a:t>
            </a:r>
            <a:r>
              <a:rPr lang="en-US" altLang="zh-CN" sz="2000" dirty="0">
                <a:latin typeface="+mn-ea"/>
              </a:rPr>
              <a:t>11</a:t>
            </a:r>
            <a:r>
              <a:rPr lang="zh-CN" altLang="zh-CN" sz="2000" dirty="0">
                <a:latin typeface="+mn-ea"/>
              </a:rPr>
              <a:t>：“美国人”</a:t>
            </a:r>
            <a:r>
              <a:rPr lang="en-US" altLang="zh-CN" sz="2000" dirty="0">
                <a:latin typeface="+mn-ea"/>
              </a:rPr>
              <a:t>}</a:t>
            </a:r>
          </a:p>
          <a:p>
            <a:pPr>
              <a:lnSpc>
                <a:spcPct val="125000"/>
              </a:lnSpc>
            </a:pPr>
            <a:r>
              <a:rPr lang="zh-CN" altLang="en-US" sz="2000" dirty="0">
                <a:latin typeface="+mn-ea"/>
              </a:rPr>
              <a:t>表示后：</a:t>
            </a:r>
            <a:endParaRPr lang="en-US" altLang="zh-CN" sz="2000" dirty="0">
              <a:latin typeface="+mn-ea"/>
            </a:endParaRPr>
          </a:p>
          <a:p>
            <a:pPr algn="ctr"/>
            <a:r>
              <a:rPr lang="zh-CN" altLang="zh-CN" sz="2000" dirty="0">
                <a:latin typeface="+mn-ea"/>
              </a:rPr>
              <a:t>文档</a:t>
            </a:r>
            <a:r>
              <a:rPr lang="en-US" altLang="zh-CN" sz="2000" dirty="0">
                <a:latin typeface="+mn-ea"/>
              </a:rPr>
              <a:t>1</a:t>
            </a:r>
            <a:r>
              <a:rPr lang="zh-CN" altLang="zh-CN" sz="2000" dirty="0">
                <a:latin typeface="+mn-ea"/>
              </a:rPr>
              <a:t>：</a:t>
            </a:r>
            <a:r>
              <a:rPr lang="en-US" altLang="zh-CN" sz="2000" dirty="0">
                <a:latin typeface="+mn-ea"/>
              </a:rPr>
              <a:t>[2,1,1,1,1,1,0,0,0,0,0]</a:t>
            </a:r>
            <a:endParaRPr lang="zh-CN" altLang="zh-CN" sz="2000" dirty="0">
              <a:latin typeface="+mn-ea"/>
            </a:endParaRPr>
          </a:p>
          <a:p>
            <a:pPr algn="ctr"/>
            <a:r>
              <a:rPr lang="zh-CN" altLang="zh-CN" sz="2000" dirty="0">
                <a:latin typeface="+mn-ea"/>
              </a:rPr>
              <a:t>文档</a:t>
            </a:r>
            <a:r>
              <a:rPr lang="en-US" altLang="zh-CN" sz="2000" dirty="0">
                <a:latin typeface="+mn-ea"/>
              </a:rPr>
              <a:t>2</a:t>
            </a:r>
            <a:r>
              <a:rPr lang="zh-CN" altLang="zh-CN" sz="2000" dirty="0">
                <a:latin typeface="+mn-ea"/>
              </a:rPr>
              <a:t>：</a:t>
            </a:r>
            <a:r>
              <a:rPr lang="en-US" altLang="zh-CN" sz="2000" dirty="0">
                <a:latin typeface="+mn-ea"/>
              </a:rPr>
              <a:t>[0,0,0,0,2,0,1,1,1,1,1]</a:t>
            </a:r>
            <a:endParaRPr lang="zh-CN"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词向量模型：</a:t>
            </a:r>
            <a:r>
              <a:rPr lang="zh-CN" altLang="en-US" sz="2000" dirty="0">
                <a:latin typeface="+mn-ea"/>
              </a:rPr>
              <a:t>词向量模型（</a:t>
            </a:r>
            <a:r>
              <a:rPr lang="en-US" altLang="zh-CN" sz="2000" dirty="0">
                <a:latin typeface="+mn-ea"/>
              </a:rPr>
              <a:t>Word </a:t>
            </a:r>
            <a:r>
              <a:rPr lang="en-US" altLang="zh-CN" sz="2000" dirty="0" err="1">
                <a:latin typeface="+mn-ea"/>
              </a:rPr>
              <a:t>Embeding</a:t>
            </a:r>
            <a:r>
              <a:rPr lang="en-US" altLang="zh-CN" sz="2000" dirty="0">
                <a:latin typeface="+mn-ea"/>
              </a:rPr>
              <a:t>, WE</a:t>
            </a:r>
            <a:r>
              <a:rPr lang="zh-CN" altLang="en-US" sz="2000" dirty="0">
                <a:latin typeface="+mn-ea"/>
              </a:rPr>
              <a:t>）</a:t>
            </a:r>
            <a:r>
              <a:rPr lang="en-US" altLang="zh-CN" sz="2000" dirty="0">
                <a:latin typeface="+mn-ea"/>
              </a:rPr>
              <a:t>,</a:t>
            </a:r>
            <a:r>
              <a:rPr lang="zh-CN" altLang="en-US" sz="2000" dirty="0">
                <a:latin typeface="+mn-ea"/>
              </a:rPr>
              <a:t>将一个词用一个向量表示，一篇文档可以用所有词向量进行加和表示，常用的词向量由一个固定维度的向量表示，优点是：考虑了词与词之间的关系。</a:t>
            </a:r>
            <a:endParaRPr lang="en-US" altLang="zh-CN" sz="2000" dirty="0">
              <a:latin typeface="+mn-ea"/>
            </a:endParaRPr>
          </a:p>
        </p:txBody>
      </p:sp>
    </p:spTree>
    <p:extLst>
      <p:ext uri="{BB962C8B-B14F-4D97-AF65-F5344CB8AC3E}">
        <p14:creationId xmlns:p14="http://schemas.microsoft.com/office/powerpoint/2010/main" val="6459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pSp>
        <p:nvGrpSpPr>
          <p:cNvPr id="5" name="组合 4"/>
          <p:cNvGrpSpPr/>
          <p:nvPr/>
        </p:nvGrpSpPr>
        <p:grpSpPr>
          <a:xfrm>
            <a:off x="648991" y="1083700"/>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一个平台</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8" y="1823657"/>
            <a:ext cx="4837410" cy="390440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a:solidFill>
                  <a:schemeClr val="accent1"/>
                </a:solidFill>
                <a:latin typeface="+mn-ea"/>
              </a:rPr>
              <a:t>Spark</a:t>
            </a:r>
            <a:r>
              <a:rPr lang="zh-CN" altLang="en-US" sz="2000" b="1" dirty="0">
                <a:solidFill>
                  <a:schemeClr val="accent1"/>
                </a:solidFill>
                <a:latin typeface="+mn-ea"/>
              </a:rPr>
              <a:t>大数据平台：</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en-US" altLang="zh-CN" sz="2000" dirty="0">
                <a:latin typeface="+mn-ea"/>
              </a:rPr>
              <a:t>Spark</a:t>
            </a:r>
            <a:r>
              <a:rPr lang="zh-CN" altLang="en-US" sz="2000" dirty="0">
                <a:latin typeface="+mn-ea"/>
              </a:rPr>
              <a:t>大数据计算框架是建立在</a:t>
            </a:r>
            <a:r>
              <a:rPr lang="en-US" altLang="zh-CN" sz="2000" dirty="0">
                <a:latin typeface="+mn-ea"/>
              </a:rPr>
              <a:t>MapReduce</a:t>
            </a:r>
            <a:r>
              <a:rPr lang="zh-CN" altLang="en-US" sz="2000" dirty="0">
                <a:latin typeface="+mn-ea"/>
              </a:rPr>
              <a:t>基础之上的分布式计算框架，但是相较于</a:t>
            </a:r>
            <a:r>
              <a:rPr lang="en-US" altLang="zh-CN" sz="2000" dirty="0">
                <a:latin typeface="+mn-ea"/>
              </a:rPr>
              <a:t>Hadoop</a:t>
            </a:r>
            <a:r>
              <a:rPr lang="zh-CN" altLang="en-US" sz="2000" dirty="0">
                <a:latin typeface="+mn-ea"/>
              </a:rPr>
              <a:t>简单的</a:t>
            </a:r>
            <a:r>
              <a:rPr lang="en-US" altLang="zh-CN" sz="2000" dirty="0">
                <a:latin typeface="+mn-ea"/>
              </a:rPr>
              <a:t>Map</a:t>
            </a:r>
            <a:r>
              <a:rPr lang="zh-CN" altLang="en-US" sz="2000" dirty="0">
                <a:latin typeface="+mn-ea"/>
              </a:rPr>
              <a:t>和</a:t>
            </a:r>
            <a:r>
              <a:rPr lang="en-US" altLang="zh-CN" sz="2000" dirty="0">
                <a:latin typeface="+mn-ea"/>
              </a:rPr>
              <a:t>Reduce</a:t>
            </a:r>
            <a:r>
              <a:rPr lang="zh-CN" altLang="en-US" sz="2000" dirty="0">
                <a:latin typeface="+mn-ea"/>
              </a:rPr>
              <a:t>操作，</a:t>
            </a:r>
            <a:r>
              <a:rPr lang="en-US" altLang="zh-CN" sz="2000" dirty="0">
                <a:latin typeface="+mn-ea"/>
              </a:rPr>
              <a:t>Spark</a:t>
            </a:r>
            <a:r>
              <a:rPr lang="zh-CN" altLang="en-US" sz="2000" dirty="0">
                <a:latin typeface="+mn-ea"/>
              </a:rPr>
              <a:t>提供了一个分布式内存抽象数据集</a:t>
            </a:r>
            <a:r>
              <a:rPr lang="en-US" altLang="zh-CN" sz="2000" dirty="0">
                <a:latin typeface="+mn-ea"/>
              </a:rPr>
              <a:t>RDD,</a:t>
            </a:r>
            <a:r>
              <a:rPr lang="zh-CN" altLang="en-US" sz="2000" dirty="0">
                <a:latin typeface="+mn-ea"/>
              </a:rPr>
              <a:t>针对</a:t>
            </a:r>
            <a:r>
              <a:rPr lang="en-US" altLang="zh-CN" sz="2000" dirty="0">
                <a:latin typeface="+mn-ea"/>
              </a:rPr>
              <a:t>RDD</a:t>
            </a:r>
            <a:r>
              <a:rPr lang="zh-CN" altLang="en-US" sz="2000" dirty="0">
                <a:latin typeface="+mn-ea"/>
              </a:rPr>
              <a:t>还提供了更加丰富的算子操作，这些操作被划分为转换（</a:t>
            </a:r>
            <a:r>
              <a:rPr lang="en-US" altLang="zh-CN" sz="2000" dirty="0">
                <a:latin typeface="+mn-ea"/>
              </a:rPr>
              <a:t>Transformations</a:t>
            </a:r>
            <a:r>
              <a:rPr lang="zh-CN" altLang="en-US" sz="2000" dirty="0">
                <a:latin typeface="+mn-ea"/>
              </a:rPr>
              <a:t>）和动作（</a:t>
            </a:r>
            <a:r>
              <a:rPr lang="en-US" altLang="zh-CN" sz="2000" dirty="0">
                <a:latin typeface="+mn-ea"/>
              </a:rPr>
              <a:t>Action</a:t>
            </a:r>
            <a:r>
              <a:rPr lang="zh-CN" altLang="en-US" sz="2000" dirty="0">
                <a:latin typeface="+mn-ea"/>
              </a:rPr>
              <a:t>）。</a:t>
            </a:r>
            <a:endParaRPr lang="en-US" altLang="zh-CN" sz="2000" dirty="0">
              <a:latin typeface="+mn-ea"/>
            </a:endParaRPr>
          </a:p>
        </p:txBody>
      </p:sp>
      <p:pic>
        <p:nvPicPr>
          <p:cNvPr id="10" name="图片 9"/>
          <p:cNvPicPr>
            <a:picLocks noChangeAspect="1"/>
          </p:cNvPicPr>
          <p:nvPr/>
        </p:nvPicPr>
        <p:blipFill>
          <a:blip r:embed="rId2"/>
          <a:stretch>
            <a:fillRect/>
          </a:stretch>
        </p:blipFill>
        <p:spPr>
          <a:xfrm>
            <a:off x="5534414" y="2401222"/>
            <a:ext cx="5814449" cy="3433782"/>
          </a:xfrm>
          <a:prstGeom prst="rect">
            <a:avLst/>
          </a:prstGeom>
        </p:spPr>
      </p:pic>
    </p:spTree>
    <p:extLst>
      <p:ext uri="{BB962C8B-B14F-4D97-AF65-F5344CB8AC3E}">
        <p14:creationId xmlns:p14="http://schemas.microsoft.com/office/powerpoint/2010/main" val="9350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grpSp>
        <p:nvGrpSpPr>
          <p:cNvPr id="5" name="组合 4"/>
          <p:cNvGrpSpPr/>
          <p:nvPr/>
        </p:nvGrpSpPr>
        <p:grpSpPr>
          <a:xfrm>
            <a:off x="675495" y="1070448"/>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两个算法</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矩形 7"/>
              <p:cNvSpPr/>
              <p:nvPr/>
            </p:nvSpPr>
            <p:spPr>
              <a:xfrm>
                <a:off x="688747" y="1770649"/>
                <a:ext cx="9661201" cy="4856586"/>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隐含狄利克雷分布：</a:t>
                </a:r>
                <a:r>
                  <a:rPr lang="zh-CN" altLang="zh-CN" sz="2000" dirty="0">
                    <a:latin typeface="+mn-ea"/>
                  </a:rPr>
                  <a:t>隐含狄利克雷分布（</a:t>
                </a:r>
                <a:r>
                  <a:rPr lang="en-US" altLang="zh-CN" sz="2000" dirty="0">
                    <a:latin typeface="+mn-ea"/>
                  </a:rPr>
                  <a:t>Latent </a:t>
                </a:r>
                <a:r>
                  <a:rPr lang="en-US" altLang="zh-CN" sz="2000" dirty="0" err="1">
                    <a:latin typeface="+mn-ea"/>
                  </a:rPr>
                  <a:t>Dirichlet</a:t>
                </a:r>
                <a:r>
                  <a:rPr lang="en-US" altLang="zh-CN" sz="2000" dirty="0">
                    <a:latin typeface="+mn-ea"/>
                  </a:rPr>
                  <a:t> Allocation</a:t>
                </a:r>
                <a:r>
                  <a:rPr lang="zh-CN" altLang="zh-CN" sz="2000" dirty="0">
                    <a:latin typeface="+mn-ea"/>
                  </a:rPr>
                  <a:t>，</a:t>
                </a:r>
                <a:r>
                  <a:rPr lang="en-US" altLang="zh-CN" sz="2000" dirty="0">
                    <a:latin typeface="+mn-ea"/>
                  </a:rPr>
                  <a:t>LDA</a:t>
                </a:r>
                <a:r>
                  <a:rPr lang="zh-CN" altLang="en-US" sz="2000" dirty="0">
                    <a:latin typeface="+mn-ea"/>
                  </a:rPr>
                  <a:t>）是一种主题模型，该模型可以将文档中的主题以概率分布的形式给出，从而可以通过分析文档抽取出文档的主题，</a:t>
                </a:r>
                <a:r>
                  <a:rPr lang="en-US" altLang="zh-CN" sz="2000" dirty="0">
                    <a:latin typeface="+mn-ea"/>
                  </a:rPr>
                  <a:t>LDA</a:t>
                </a:r>
                <a:r>
                  <a:rPr lang="zh-CN" altLang="en-US" sz="2000" dirty="0">
                    <a:latin typeface="+mn-ea"/>
                  </a:rPr>
                  <a:t>模型的主要思想是：</a:t>
                </a:r>
                <a:endParaRPr lang="en-US" altLang="zh-CN" sz="2000" dirty="0">
                  <a:latin typeface="+mn-ea"/>
                </a:endParaRPr>
              </a:p>
              <a:p>
                <a:pPr marL="742950" lvl="1" indent="-285750">
                  <a:lnSpc>
                    <a:spcPct val="125000"/>
                  </a:lnSpc>
                  <a:buFont typeface="Wingdings" panose="05000000000000000000" pitchFamily="2" charset="2"/>
                  <a:buChar char="Ø"/>
                </a:pPr>
                <a:r>
                  <a:rPr lang="zh-CN" altLang="zh-CN" sz="2000" dirty="0">
                    <a:latin typeface="+mn-ea"/>
                  </a:rPr>
                  <a:t>给定一篇文档，该文档的生成方式如下：</a:t>
                </a:r>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mn-ea"/>
                      </a:rPr>
                      <m:t>α</m:t>
                    </m:r>
                  </m:oMath>
                </a14:m>
                <a:r>
                  <a:rPr lang="zh-CN" altLang="zh-CN" sz="2000" dirty="0">
                    <a:latin typeface="+mn-ea"/>
                  </a:rPr>
                  <a:t>中取样生成文档</a:t>
                </a:r>
                <a:r>
                  <a:rPr lang="en-US" altLang="zh-CN" sz="2000" dirty="0" err="1">
                    <a:latin typeface="+mn-ea"/>
                  </a:rPr>
                  <a:t>i</a:t>
                </a:r>
                <a:r>
                  <a:rPr lang="zh-CN" altLang="zh-CN" sz="2000" dirty="0">
                    <a:latin typeface="+mn-ea"/>
                  </a:rPr>
                  <a:t>的主题分布</a:t>
                </a:r>
                <a14:m>
                  <m:oMath xmlns:m="http://schemas.openxmlformats.org/officeDocument/2006/math">
                    <m:sSub>
                      <m:sSubPr>
                        <m:ctrlPr>
                          <a:rPr lang="zh-CN" altLang="zh-CN" sz="2000" i="1">
                            <a:latin typeface="+mn-ea"/>
                          </a:rPr>
                        </m:ctrlPr>
                      </m:sSubPr>
                      <m:e>
                        <m:r>
                          <a:rPr lang="en-US" altLang="zh-CN" sz="2000" i="1">
                            <a:latin typeface="+mn-ea"/>
                          </a:rPr>
                          <m:t>𝜃</m:t>
                        </m:r>
                      </m:e>
                      <m:sub>
                        <m:r>
                          <a:rPr lang="en-US" altLang="zh-CN" sz="2000" i="1">
                            <a:latin typeface="+mn-ea"/>
                          </a:rPr>
                          <m:t>𝑖</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从主题分布</a:t>
                </a:r>
                <a14:m>
                  <m:oMath xmlns:m="http://schemas.openxmlformats.org/officeDocument/2006/math">
                    <m:sSub>
                      <m:sSubPr>
                        <m:ctrlPr>
                          <a:rPr lang="zh-CN" altLang="zh-CN" sz="2000" i="1">
                            <a:latin typeface="+mn-ea"/>
                          </a:rPr>
                        </m:ctrlPr>
                      </m:sSubPr>
                      <m:e>
                        <m:r>
                          <a:rPr lang="en-US" altLang="zh-CN" sz="2000" i="1">
                            <a:latin typeface="+mn-ea"/>
                          </a:rPr>
                          <m:t>𝜃</m:t>
                        </m:r>
                      </m:e>
                      <m:sub>
                        <m:r>
                          <a:rPr lang="en-US" altLang="zh-CN" sz="2000" i="1">
                            <a:latin typeface="+mn-ea"/>
                          </a:rPr>
                          <m:t>𝑖</m:t>
                        </m:r>
                      </m:sub>
                    </m:sSub>
                  </m:oMath>
                </a14:m>
                <a:r>
                  <a:rPr lang="zh-CN" altLang="zh-CN" sz="2000" dirty="0">
                    <a:latin typeface="+mn-ea"/>
                  </a:rPr>
                  <a:t>中取样生成文档</a:t>
                </a:r>
                <a:r>
                  <a:rPr lang="en-US" altLang="zh-CN" sz="2000" dirty="0" err="1">
                    <a:latin typeface="+mn-ea"/>
                  </a:rPr>
                  <a:t>i</a:t>
                </a:r>
                <a:r>
                  <a:rPr lang="zh-CN" altLang="zh-CN" sz="2000" dirty="0">
                    <a:latin typeface="+mn-ea"/>
                  </a:rPr>
                  <a:t>第</a:t>
                </a:r>
                <a:r>
                  <a:rPr lang="en-US" altLang="zh-CN" sz="2000" dirty="0">
                    <a:latin typeface="+mn-ea"/>
                  </a:rPr>
                  <a:t> j </a:t>
                </a:r>
                <a:r>
                  <a:rPr lang="zh-CN" altLang="zh-CN" sz="2000" dirty="0">
                    <a:latin typeface="+mn-ea"/>
                  </a:rPr>
                  <a:t>个词的主题</a:t>
                </a:r>
                <a14:m>
                  <m:oMath xmlns:m="http://schemas.openxmlformats.org/officeDocument/2006/math">
                    <m:sSub>
                      <m:sSubPr>
                        <m:ctrlPr>
                          <a:rPr lang="zh-CN" altLang="zh-CN" sz="2000" i="1">
                            <a:latin typeface="+mn-ea"/>
                          </a:rPr>
                        </m:ctrlPr>
                      </m:sSubPr>
                      <m:e>
                        <m:r>
                          <a:rPr lang="en-US" altLang="zh-CN" sz="2000" i="1">
                            <a:latin typeface="+mn-ea"/>
                          </a:rPr>
                          <m:t>𝑧</m:t>
                        </m:r>
                      </m:e>
                      <m:sub>
                        <m:r>
                          <a:rPr lang="en-US" altLang="zh-CN" sz="2000" i="1">
                            <a:latin typeface="+mn-ea"/>
                          </a:rPr>
                          <m:t>𝑖</m:t>
                        </m:r>
                        <m:r>
                          <a:rPr lang="en-US" altLang="zh-CN" sz="2000" i="1">
                            <a:latin typeface="+mn-ea"/>
                          </a:rPr>
                          <m:t>,</m:t>
                        </m:r>
                        <m:r>
                          <a:rPr lang="en-US" altLang="zh-CN" sz="2000" i="1">
                            <a:latin typeface="+mn-ea"/>
                          </a:rPr>
                          <m:t>𝑗</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mn-ea"/>
                      </a:rPr>
                      <m:t>β</m:t>
                    </m:r>
                  </m:oMath>
                </a14:m>
                <a:r>
                  <a:rPr lang="zh-CN" altLang="zh-CN" sz="2000" dirty="0">
                    <a:latin typeface="+mn-ea"/>
                  </a:rPr>
                  <a:t>中取样生成主题</a:t>
                </a:r>
                <a14:m>
                  <m:oMath xmlns:m="http://schemas.openxmlformats.org/officeDocument/2006/math">
                    <m:sSub>
                      <m:sSubPr>
                        <m:ctrlPr>
                          <a:rPr lang="zh-CN" altLang="zh-CN" sz="2000" i="1">
                            <a:latin typeface="+mn-ea"/>
                          </a:rPr>
                        </m:ctrlPr>
                      </m:sSubPr>
                      <m:e>
                        <m:r>
                          <a:rPr lang="en-US" altLang="zh-CN" sz="2000" i="1">
                            <a:latin typeface="+mn-ea"/>
                          </a:rPr>
                          <m:t>𝑧</m:t>
                        </m:r>
                      </m:e>
                      <m:sub>
                        <m:r>
                          <a:rPr lang="en-US" altLang="zh-CN" sz="2000" i="1">
                            <a:latin typeface="+mn-ea"/>
                          </a:rPr>
                          <m:t>𝑖</m:t>
                        </m:r>
                        <m:r>
                          <a:rPr lang="en-US" altLang="zh-CN" sz="2000" i="1">
                            <a:latin typeface="+mn-ea"/>
                          </a:rPr>
                          <m:t>,</m:t>
                        </m:r>
                        <m:r>
                          <a:rPr lang="en-US" altLang="zh-CN" sz="2000" i="1">
                            <a:latin typeface="+mn-ea"/>
                          </a:rPr>
                          <m:t>𝑗</m:t>
                        </m:r>
                      </m:sub>
                    </m:sSub>
                  </m:oMath>
                </a14:m>
                <a:r>
                  <a:rPr lang="zh-CN" altLang="zh-CN" sz="2000" dirty="0">
                    <a:latin typeface="+mn-ea"/>
                  </a:rPr>
                  <a:t>对应的词语分布</a:t>
                </a:r>
                <a14:m>
                  <m:oMath xmlns:m="http://schemas.openxmlformats.org/officeDocument/2006/math">
                    <m:sSub>
                      <m:sSubPr>
                        <m:ctrlPr>
                          <a:rPr lang="zh-CN" altLang="zh-CN" sz="2000" i="1">
                            <a:latin typeface="+mn-ea"/>
                          </a:rPr>
                        </m:ctrlPr>
                      </m:sSubPr>
                      <m:e>
                        <m:r>
                          <a:rPr lang="en-US" altLang="zh-CN" sz="2000" i="1">
                            <a:latin typeface="+mn-ea"/>
                          </a:rPr>
                          <m:t>∅</m:t>
                        </m:r>
                      </m:e>
                      <m:sub>
                        <m:sSub>
                          <m:sSubPr>
                            <m:ctrlPr>
                              <a:rPr lang="zh-CN" altLang="zh-CN" sz="2000" i="1">
                                <a:latin typeface="+mn-ea"/>
                              </a:rPr>
                            </m:ctrlPr>
                          </m:sSubPr>
                          <m:e>
                            <m:r>
                              <a:rPr lang="en-US" altLang="zh-CN" sz="2000" i="1">
                                <a:latin typeface="+mn-ea"/>
                              </a:rPr>
                              <m:t>𝑧</m:t>
                            </m:r>
                          </m:e>
                          <m:sub>
                            <m:r>
                              <a:rPr lang="en-US" altLang="zh-CN" sz="2000" i="1">
                                <a:latin typeface="+mn-ea"/>
                              </a:rPr>
                              <m:t>𝑖</m:t>
                            </m:r>
                            <m:r>
                              <a:rPr lang="en-US" altLang="zh-CN" sz="2000" i="1">
                                <a:latin typeface="+mn-ea"/>
                              </a:rPr>
                              <m:t>,</m:t>
                            </m:r>
                            <m:r>
                              <a:rPr lang="en-US" altLang="zh-CN" sz="2000" i="1">
                                <a:latin typeface="+mn-ea"/>
                              </a:rPr>
                              <m:t>𝑗</m:t>
                            </m:r>
                          </m:sub>
                        </m:sSub>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从词语的多项式分布</a:t>
                </a:r>
                <a14:m>
                  <m:oMath xmlns:m="http://schemas.openxmlformats.org/officeDocument/2006/math">
                    <m:sSub>
                      <m:sSubPr>
                        <m:ctrlPr>
                          <a:rPr lang="zh-CN" altLang="zh-CN" sz="2000" i="1">
                            <a:latin typeface="+mn-ea"/>
                          </a:rPr>
                        </m:ctrlPr>
                      </m:sSubPr>
                      <m:e>
                        <m:r>
                          <a:rPr lang="en-US" altLang="zh-CN" sz="2000" i="1">
                            <a:latin typeface="+mn-ea"/>
                          </a:rPr>
                          <m:t>𝑧</m:t>
                        </m:r>
                      </m:e>
                      <m:sub>
                        <m:r>
                          <a:rPr lang="en-US" altLang="zh-CN" sz="2000" i="1">
                            <a:latin typeface="+mn-ea"/>
                          </a:rPr>
                          <m:t>𝑖</m:t>
                        </m:r>
                        <m:r>
                          <a:rPr lang="en-US" altLang="zh-CN" sz="2000" i="1">
                            <a:latin typeface="+mn-ea"/>
                          </a:rPr>
                          <m:t>,</m:t>
                        </m:r>
                        <m:r>
                          <a:rPr lang="en-US" altLang="zh-CN" sz="2000" i="1">
                            <a:latin typeface="+mn-ea"/>
                          </a:rPr>
                          <m:t>𝑗</m:t>
                        </m:r>
                      </m:sub>
                    </m:sSub>
                  </m:oMath>
                </a14:m>
                <a:r>
                  <a:rPr lang="zh-CN" altLang="zh-CN" sz="2000" dirty="0">
                    <a:latin typeface="+mn-ea"/>
                  </a:rPr>
                  <a:t>中采样最终生成词语</a:t>
                </a:r>
                <a14:m>
                  <m:oMath xmlns:m="http://schemas.openxmlformats.org/officeDocument/2006/math">
                    <m:sSub>
                      <m:sSubPr>
                        <m:ctrlPr>
                          <a:rPr lang="zh-CN" altLang="zh-CN" sz="2000" i="1">
                            <a:latin typeface="+mn-ea"/>
                          </a:rPr>
                        </m:ctrlPr>
                      </m:sSubPr>
                      <m:e>
                        <m:r>
                          <a:rPr lang="en-US" altLang="zh-CN" sz="2000" i="1">
                            <a:latin typeface="+mn-ea"/>
                          </a:rPr>
                          <m:t>𝑧</m:t>
                        </m:r>
                      </m:e>
                      <m:sub>
                        <m:r>
                          <a:rPr lang="en-US" altLang="zh-CN" sz="2000" i="1">
                            <a:latin typeface="+mn-ea"/>
                          </a:rPr>
                          <m:t>𝑖</m:t>
                        </m:r>
                        <m:r>
                          <a:rPr lang="en-US" altLang="zh-CN" sz="2000" i="1">
                            <a:latin typeface="+mn-ea"/>
                          </a:rPr>
                          <m:t>,</m:t>
                        </m:r>
                        <m:r>
                          <a:rPr lang="en-US" altLang="zh-CN" sz="2000" i="1">
                            <a:latin typeface="+mn-ea"/>
                          </a:rPr>
                          <m:t>𝑗</m:t>
                        </m:r>
                      </m:sub>
                    </m:sSub>
                  </m:oMath>
                </a14:m>
                <a:endParaRPr lang="en-US" altLang="zh-CN" sz="2000" dirty="0">
                  <a:latin typeface="+mn-ea"/>
                </a:endParaRPr>
              </a:p>
              <a:p>
                <a:pPr marL="285750" indent="-285750">
                  <a:lnSpc>
                    <a:spcPct val="125000"/>
                  </a:lnSpc>
                  <a:buFont typeface="Wingdings" panose="05000000000000000000" pitchFamily="2" charset="2"/>
                  <a:buChar char="n"/>
                </a:pPr>
                <a:r>
                  <a:rPr lang="en-US" altLang="zh-CN" sz="2000" b="1" dirty="0">
                    <a:solidFill>
                      <a:schemeClr val="accent1"/>
                    </a:solidFill>
                    <a:latin typeface="+mn-ea"/>
                  </a:rPr>
                  <a:t>Word2vec</a:t>
                </a:r>
                <a:r>
                  <a:rPr lang="zh-CN" altLang="en-US" sz="2000" b="1" dirty="0">
                    <a:solidFill>
                      <a:schemeClr val="accent1"/>
                    </a:solidFill>
                    <a:latin typeface="+mn-ea"/>
                  </a:rPr>
                  <a:t>算法：</a:t>
                </a:r>
                <a:r>
                  <a:rPr lang="en-US" altLang="zh-CN" sz="2000" dirty="0"/>
                  <a:t>Word2vec</a:t>
                </a:r>
                <a:r>
                  <a:rPr lang="zh-CN" altLang="zh-CN" sz="2000" dirty="0"/>
                  <a:t>算法是通过神经网络语言模型拟合自然语言概率模型，从而获得计算语言概率模型的高效方法，在训练过程中，</a:t>
                </a:r>
                <a:r>
                  <a:rPr lang="en-US" altLang="zh-CN" sz="2000" dirty="0"/>
                  <a:t>word2vec</a:t>
                </a:r>
                <a:r>
                  <a:rPr lang="zh-CN" altLang="zh-CN" sz="2000" dirty="0"/>
                  <a:t>会获得语料库中每个词的词向量，该词向量是</a:t>
                </a:r>
                <a:r>
                  <a:rPr lang="en-US" altLang="zh-CN" sz="2000" dirty="0"/>
                  <a:t>Distributed Representation</a:t>
                </a:r>
                <a:r>
                  <a:rPr lang="zh-CN" altLang="zh-CN" sz="2000" dirty="0"/>
                  <a:t>类型的词向量，其维度由输入参数决定，一般在</a:t>
                </a:r>
                <a:r>
                  <a:rPr lang="en-US" altLang="zh-CN" sz="2000" dirty="0"/>
                  <a:t>100-500</a:t>
                </a:r>
                <a:r>
                  <a:rPr lang="zh-CN" altLang="zh-CN" sz="2000" dirty="0"/>
                  <a:t>维。</a:t>
                </a:r>
                <a:endParaRPr lang="zh-CN" altLang="en-US" sz="2000" dirty="0">
                  <a:latin typeface="+mn-ea"/>
                </a:endParaRPr>
              </a:p>
            </p:txBody>
          </p:sp>
        </mc:Choice>
        <mc:Fallback>
          <p:sp>
            <p:nvSpPr>
              <p:cNvPr id="8" name="矩形 7"/>
              <p:cNvSpPr>
                <a:spLocks noRot="1" noChangeAspect="1" noMove="1" noResize="1" noEditPoints="1" noAdjustHandles="1" noChangeArrowheads="1" noChangeShapeType="1" noTextEdit="1"/>
              </p:cNvSpPr>
              <p:nvPr/>
            </p:nvSpPr>
            <p:spPr>
              <a:xfrm>
                <a:off x="688747" y="1770649"/>
                <a:ext cx="9661201" cy="4856586"/>
              </a:xfrm>
              <a:prstGeom prst="rect">
                <a:avLst/>
              </a:prstGeom>
              <a:blipFill>
                <a:blip r:embed="rId2"/>
                <a:stretch>
                  <a:fillRect l="-568" r="-2776" b="-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61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grpSp>
        <p:nvGrpSpPr>
          <p:cNvPr id="5" name="组合 4"/>
          <p:cNvGrpSpPr/>
          <p:nvPr/>
        </p:nvGrpSpPr>
        <p:grpSpPr>
          <a:xfrm>
            <a:off x="675495" y="1043943"/>
            <a:ext cx="9661201" cy="461665"/>
            <a:chOff x="695325" y="3800392"/>
            <a:chExt cx="9661201" cy="461665"/>
          </a:xfrm>
        </p:grpSpPr>
        <p:sp>
          <p:nvSpPr>
            <p:cNvPr id="6" name="矩形 5"/>
            <p:cNvSpPr/>
            <p:nvPr/>
          </p:nvSpPr>
          <p:spPr>
            <a:xfrm>
              <a:off x="695325" y="3800392"/>
              <a:ext cx="2031325" cy="461665"/>
            </a:xfrm>
            <a:prstGeom prst="rect">
              <a:avLst/>
            </a:prstGeom>
            <a:solidFill>
              <a:schemeClr val="accent1"/>
            </a:solidFill>
          </p:spPr>
          <p:txBody>
            <a:bodyPr wrap="none">
              <a:spAutoFit/>
            </a:bodyPr>
            <a:lstStyle/>
            <a:p>
              <a:r>
                <a:rPr lang="zh-CN" altLang="en-US" sz="2400" b="1" dirty="0">
                  <a:solidFill>
                    <a:schemeClr val="bg1"/>
                  </a:solidFill>
                </a:rPr>
                <a:t>三个关键技术</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7" y="1823657"/>
            <a:ext cx="9661201" cy="4324261"/>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语料采集：</a:t>
            </a:r>
            <a:endParaRPr lang="en-US" altLang="zh-CN" sz="2000" b="1" dirty="0">
              <a:solidFill>
                <a:schemeClr val="accent1"/>
              </a:solidFill>
              <a:latin typeface="+mn-ea"/>
            </a:endParaRPr>
          </a:p>
          <a:p>
            <a:pPr lvl="1">
              <a:lnSpc>
                <a:spcPct val="125000"/>
              </a:lnSpc>
            </a:pPr>
            <a:r>
              <a:rPr lang="en-US" altLang="zh-CN" sz="2000" dirty="0">
                <a:latin typeface="+mn-ea"/>
              </a:rPr>
              <a:t>	</a:t>
            </a:r>
            <a:r>
              <a:rPr lang="zh-CN" altLang="en-US" sz="2000" dirty="0">
                <a:latin typeface="+mn-ea"/>
              </a:rPr>
              <a:t>主要通过网络爬虫，一般采用定制爬虫，针对特定的站点进行语料摄取。</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文本切分：</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en-US" sz="2000" dirty="0">
                <a:latin typeface="+mn-ea"/>
              </a:rPr>
              <a:t>文本切分是针对中文处理而言，因为中文文本中词与词之间没有分隔符来区分，所以需要通过切分技术对文本进行分词处理，现在常用的分词处理策略是通过词典，并配合概率统计学算法（例如：隐马尔科夫模型）对文本进行切分，效果比较显著。</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文本标注：</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zh-CN" sz="2000" dirty="0"/>
              <a:t>文本标注一般是在文本分类训练过程中对语料进行标注，形成熟语料，从而可以训练所需的模型，文本标注任务根据需求的不同标注方法也不尽相同，一般的标注方式有三种：人工标注</a:t>
            </a:r>
            <a:r>
              <a:rPr lang="zh-CN" altLang="en-US" sz="2000" dirty="0"/>
              <a:t>、</a:t>
            </a:r>
            <a:r>
              <a:rPr lang="zh-CN" altLang="zh-CN" sz="2000" dirty="0"/>
              <a:t>基于特征词典的文本标注</a:t>
            </a:r>
            <a:r>
              <a:rPr lang="zh-CN" altLang="en-US" sz="2000" dirty="0"/>
              <a:t>、</a:t>
            </a:r>
            <a:r>
              <a:rPr lang="zh-CN" altLang="zh-CN" sz="2000" dirty="0"/>
              <a:t>基于标签的文本标注</a:t>
            </a:r>
            <a:r>
              <a:rPr lang="zh-CN" altLang="en-US" sz="2000" dirty="0"/>
              <a:t>。</a:t>
            </a:r>
            <a:endParaRPr lang="zh-CN" altLang="en-US" sz="2000" dirty="0">
              <a:latin typeface="+mn-ea"/>
            </a:endParaRPr>
          </a:p>
        </p:txBody>
      </p:sp>
    </p:spTree>
    <p:extLst>
      <p:ext uri="{BB962C8B-B14F-4D97-AF65-F5344CB8AC3E}">
        <p14:creationId xmlns:p14="http://schemas.microsoft.com/office/powerpoint/2010/main" val="229488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pic>
        <p:nvPicPr>
          <p:cNvPr id="6" name="图片 5"/>
          <p:cNvPicPr>
            <a:picLocks noChangeAspect="1"/>
          </p:cNvPicPr>
          <p:nvPr/>
        </p:nvPicPr>
        <p:blipFill>
          <a:blip r:embed="rId2"/>
          <a:stretch>
            <a:fillRect/>
          </a:stretch>
        </p:blipFill>
        <p:spPr>
          <a:xfrm>
            <a:off x="1041198" y="2351970"/>
            <a:ext cx="9113263" cy="2948900"/>
          </a:xfrm>
          <a:prstGeom prst="rect">
            <a:avLst/>
          </a:prstGeom>
        </p:spPr>
      </p:pic>
      <p:grpSp>
        <p:nvGrpSpPr>
          <p:cNvPr id="8" name="组合 7"/>
          <p:cNvGrpSpPr/>
          <p:nvPr/>
        </p:nvGrpSpPr>
        <p:grpSpPr>
          <a:xfrm>
            <a:off x="688747" y="1361992"/>
            <a:ext cx="9661201" cy="461665"/>
            <a:chOff x="695325" y="3800392"/>
            <a:chExt cx="9661201" cy="461665"/>
          </a:xfrm>
        </p:grpSpPr>
        <p:sp>
          <p:nvSpPr>
            <p:cNvPr id="9" name="矩形 8"/>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总框架图</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6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2715</Words>
  <Application>Microsoft Office PowerPoint</Application>
  <PresentationFormat>宽屏</PresentationFormat>
  <Paragraphs>415</Paragraphs>
  <Slides>43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8" baseType="lpstr">
      <vt:lpstr>Kozuka Mincho Pro H</vt:lpstr>
      <vt:lpstr>华文楷体</vt:lpstr>
      <vt:lpstr>宋体</vt:lpstr>
      <vt:lpstr>微软雅黑</vt:lpstr>
      <vt:lpstr>微软雅黑</vt:lpstr>
      <vt:lpstr>Arial</vt:lpstr>
      <vt:lpstr>Calibri</vt:lpstr>
      <vt:lpstr>Century Gothic</vt:lpstr>
      <vt:lpstr>Consolas</vt:lpstr>
      <vt:lpstr>Times New Roman</vt:lpstr>
      <vt:lpstr>Verdana</vt:lpstr>
      <vt:lpstr>Wingdings</vt:lpstr>
      <vt:lpstr>Office 主题</vt:lpstr>
      <vt:lpstr>Equation</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luvslu</cp:lastModifiedBy>
  <cp:revision>425</cp:revision>
  <dcterms:created xsi:type="dcterms:W3CDTF">2015-10-24T01:57:14Z</dcterms:created>
  <dcterms:modified xsi:type="dcterms:W3CDTF">2017-03-04T15:58:47Z</dcterms:modified>
  <cp:category>第一PPT模板网-WWW.1PPT.COM</cp:category>
</cp:coreProperties>
</file>