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8" r:id="rId7"/>
    <p:sldId id="264" r:id="rId8"/>
    <p:sldId id="265" r:id="rId9"/>
    <p:sldId id="266" r:id="rId10"/>
    <p:sldId id="269" r:id="rId11"/>
    <p:sldId id="270" r:id="rId12"/>
    <p:sldId id="272" r:id="rId13"/>
    <p:sldId id="273" r:id="rId14"/>
    <p:sldId id="274" r:id="rId15"/>
    <p:sldId id="275" r:id="rId16"/>
    <p:sldId id="276" r:id="rId17"/>
    <p:sldId id="277" r:id="rId18"/>
    <p:sldId id="278" r:id="rId19"/>
    <p:sldId id="282" r:id="rId20"/>
    <p:sldId id="281" r:id="rId21"/>
    <p:sldId id="279" r:id="rId22"/>
    <p:sldId id="283" r:id="rId23"/>
    <p:sldId id="284" r:id="rId24"/>
    <p:sldId id="285" r:id="rId25"/>
    <p:sldId id="287" r:id="rId26"/>
    <p:sldId id="286" r:id="rId27"/>
    <p:sldId id="288" r:id="rId28"/>
    <p:sldId id="289" r:id="rId29"/>
    <p:sldId id="290" r:id="rId30"/>
    <p:sldId id="291" r:id="rId31"/>
    <p:sldId id="29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8319" autoAdjust="0"/>
  </p:normalViewPr>
  <p:slideViewPr>
    <p:cSldViewPr>
      <p:cViewPr varScale="1">
        <p:scale>
          <a:sx n="90" d="100"/>
          <a:sy n="90" d="100"/>
        </p:scale>
        <p:origin x="-1568"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11" name="矩形 10"/>
          <p:cNvSpPr/>
          <p:nvPr/>
        </p:nvSpPr>
        <p:spPr>
          <a:xfrm>
            <a:off x="0" y="1484784"/>
            <a:ext cx="9144000" cy="40324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0" y="1672208"/>
            <a:ext cx="9144000" cy="1828800"/>
          </a:xfrm>
        </p:spPr>
        <p:txBody>
          <a:bodyPr anchor="b">
            <a:normAutofit/>
          </a:bodyPr>
          <a:lstStyle>
            <a:lvl1pPr algn="ctr">
              <a:defRPr sz="5400" cap="all" baseline="0">
                <a:solidFill>
                  <a:schemeClr val="bg1"/>
                </a:solidFill>
                <a:effectLst>
                  <a:outerShdw blurRad="50800" dist="38100" dir="2700000" algn="tl" rotWithShape="0">
                    <a:prstClr val="black">
                      <a:alpha val="40000"/>
                    </a:prstClr>
                  </a:outerShdw>
                </a:effectLst>
              </a:defRPr>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0" y="4437112"/>
            <a:ext cx="9067800" cy="685800"/>
          </a:xfrm>
        </p:spPr>
        <p:txBody>
          <a:bodyPr anchor="ctr">
            <a:normAutofit/>
          </a:bodyPr>
          <a:lstStyle>
            <a:lvl1pPr marL="0" indent="0" algn="ctr">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pic>
        <p:nvPicPr>
          <p:cNvPr id="6" name="Picture 1" descr="D:\学术PPT\logo\院徽-blue.png"/>
          <p:cNvPicPr>
            <a:picLocks noChangeAspect="1" noChangeArrowheads="1"/>
          </p:cNvPicPr>
          <p:nvPr userDrawn="1"/>
        </p:nvPicPr>
        <p:blipFill>
          <a:blip r:embed="rId2" cstate="print"/>
          <a:srcRect/>
          <a:stretch>
            <a:fillRect/>
          </a:stretch>
        </p:blipFill>
        <p:spPr bwMode="auto">
          <a:xfrm>
            <a:off x="7740352" y="188640"/>
            <a:ext cx="1095648" cy="1123886"/>
          </a:xfrm>
          <a:prstGeom prst="rect">
            <a:avLst/>
          </a:prstGeom>
          <a:noFill/>
        </p:spPr>
      </p:pic>
      <p:pic>
        <p:nvPicPr>
          <p:cNvPr id="178177" name="Picture 1" descr="D:\学术PPT\logo\校徽 - 副本.png"/>
          <p:cNvPicPr>
            <a:picLocks noChangeAspect="1" noChangeArrowheads="1"/>
          </p:cNvPicPr>
          <p:nvPr userDrawn="1"/>
        </p:nvPicPr>
        <p:blipFill>
          <a:blip r:embed="rId3" cstate="print"/>
          <a:srcRect/>
          <a:stretch>
            <a:fillRect/>
          </a:stretch>
        </p:blipFill>
        <p:spPr bwMode="auto">
          <a:xfrm>
            <a:off x="6444208" y="188640"/>
            <a:ext cx="1123200" cy="1123200"/>
          </a:xfrm>
          <a:prstGeom prst="rect">
            <a:avLst/>
          </a:prstGeom>
          <a:noFill/>
        </p:spPr>
      </p:pic>
    </p:spTree>
    <p:extLst>
      <p:ext uri="{BB962C8B-B14F-4D97-AF65-F5344CB8AC3E}">
        <p14:creationId xmlns:p14="http://schemas.microsoft.com/office/powerpoint/2010/main" val="3722474042"/>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a:solidFill>
                <a:srgbClr val="1F497D"/>
              </a:solidFill>
            </a:endParaRPr>
          </a:p>
        </p:txBody>
      </p:sp>
      <p:sp>
        <p:nvSpPr>
          <p:cNvPr id="5"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1492861866"/>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总目录">
    <p:spTree>
      <p:nvGrpSpPr>
        <p:cNvPr id="1" name=""/>
        <p:cNvGrpSpPr/>
        <p:nvPr/>
      </p:nvGrpSpPr>
      <p:grpSpPr>
        <a:xfrm>
          <a:off x="0" y="0"/>
          <a:ext cx="0" cy="0"/>
          <a:chOff x="0" y="0"/>
          <a:chExt cx="0" cy="0"/>
        </a:xfrm>
      </p:grpSpPr>
      <p:sp>
        <p:nvSpPr>
          <p:cNvPr id="8" name="矩形 7"/>
          <p:cNvSpPr/>
          <p:nvPr/>
        </p:nvSpPr>
        <p:spPr>
          <a:xfrm>
            <a:off x="0" y="260648"/>
            <a:ext cx="1331640" cy="187220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页脚占位符 13"/>
          <p:cNvSpPr>
            <a:spLocks noGrp="1"/>
          </p:cNvSpPr>
          <p:nvPr>
            <p:ph type="ftr" sz="quarter" idx="12"/>
          </p:nvPr>
        </p:nvSpPr>
        <p:spPr/>
        <p:txBody>
          <a:bodyPr/>
          <a:lstStyle/>
          <a:p>
            <a:r>
              <a:rPr lang="zh-CN" altLang="en-US" dirty="0" smtClean="0">
                <a:solidFill>
                  <a:srgbClr val="1F497D"/>
                </a:solidFill>
              </a:rPr>
              <a:t>北京邮电大学下一代互联网技术研究中心</a:t>
            </a:r>
            <a:endParaRPr lang="zh-CN" altLang="en-US" dirty="0">
              <a:solidFill>
                <a:srgbClr val="1F497D"/>
              </a:solidFill>
            </a:endParaRPr>
          </a:p>
        </p:txBody>
      </p:sp>
      <p:pic>
        <p:nvPicPr>
          <p:cNvPr id="29697" name="Picture 1" descr="D:\学术PPT\logo\院徽-blue.png"/>
          <p:cNvPicPr>
            <a:picLocks noChangeAspect="1" noChangeArrowheads="1"/>
          </p:cNvPicPr>
          <p:nvPr userDrawn="1"/>
        </p:nvPicPr>
        <p:blipFill>
          <a:blip r:embed="rId2" cstate="print"/>
          <a:srcRect/>
          <a:stretch>
            <a:fillRect/>
          </a:stretch>
        </p:blipFill>
        <p:spPr bwMode="auto">
          <a:xfrm>
            <a:off x="7740352" y="188640"/>
            <a:ext cx="1095648" cy="1123886"/>
          </a:xfrm>
          <a:prstGeom prst="rect">
            <a:avLst/>
          </a:prstGeom>
          <a:noFill/>
        </p:spPr>
      </p:pic>
      <p:sp>
        <p:nvSpPr>
          <p:cNvPr id="16" name="文本占位符 15"/>
          <p:cNvSpPr>
            <a:spLocks noGrp="1"/>
          </p:cNvSpPr>
          <p:nvPr>
            <p:ph type="body" sz="quarter" idx="13" hasCustomPrompt="1"/>
          </p:nvPr>
        </p:nvSpPr>
        <p:spPr>
          <a:xfrm>
            <a:off x="0" y="260648"/>
            <a:ext cx="1331640" cy="1944216"/>
          </a:xfrm>
        </p:spPr>
        <p:txBody>
          <a:bodyPr>
            <a:normAutofit/>
          </a:bodyPr>
          <a:lstStyle>
            <a:lvl1pPr algn="ctr">
              <a:buNone/>
              <a:defRPr sz="5600">
                <a:solidFill>
                  <a:schemeClr val="bg1"/>
                </a:solidFill>
              </a:defRPr>
            </a:lvl1pPr>
          </a:lstStyle>
          <a:p>
            <a:pPr lvl="0"/>
            <a:r>
              <a:rPr lang="zh-CN" altLang="en-US" dirty="0" smtClean="0"/>
              <a:t>目</a:t>
            </a:r>
            <a:endParaRPr lang="en-US" altLang="zh-CN" dirty="0" smtClean="0"/>
          </a:p>
          <a:p>
            <a:pPr lvl="0"/>
            <a:r>
              <a:rPr lang="zh-CN" altLang="en-US" dirty="0" smtClean="0"/>
              <a:t>录</a:t>
            </a:r>
          </a:p>
        </p:txBody>
      </p:sp>
      <p:cxnSp>
        <p:nvCxnSpPr>
          <p:cNvPr id="24" name="直接连接符 23"/>
          <p:cNvCxnSpPr/>
          <p:nvPr userDrawn="1"/>
        </p:nvCxnSpPr>
        <p:spPr>
          <a:xfrm>
            <a:off x="1403648" y="476672"/>
            <a:ext cx="0" cy="54726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H="1">
            <a:off x="251520" y="2204864"/>
            <a:ext cx="889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4"/>
          </p:nvPr>
        </p:nvSpPr>
        <p:spPr>
          <a:xfrm>
            <a:off x="1475657" y="1484784"/>
            <a:ext cx="6768232" cy="936104"/>
          </a:xfrm>
        </p:spPr>
        <p:txBody>
          <a:bodyPr>
            <a:normAutofit/>
          </a:bodyPr>
          <a:lstStyle>
            <a:lvl1pPr>
              <a:spcBef>
                <a:spcPts val="0"/>
              </a:spcBef>
              <a:buNone/>
              <a:defRPr sz="4000" b="1"/>
            </a:lvl1pPr>
          </a:lstStyle>
          <a:p>
            <a:pPr lvl="0"/>
            <a:r>
              <a:rPr lang="zh-CN" altLang="en-US" dirty="0" smtClean="0"/>
              <a:t>单击此处编辑母版文本样式</a:t>
            </a:r>
          </a:p>
        </p:txBody>
      </p:sp>
      <p:sp>
        <p:nvSpPr>
          <p:cNvPr id="10"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3204463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目录">
    <p:spTree>
      <p:nvGrpSpPr>
        <p:cNvPr id="1" name=""/>
        <p:cNvGrpSpPr/>
        <p:nvPr/>
      </p:nvGrpSpPr>
      <p:grpSpPr>
        <a:xfrm>
          <a:off x="0" y="0"/>
          <a:ext cx="0" cy="0"/>
          <a:chOff x="0" y="0"/>
          <a:chExt cx="0" cy="0"/>
        </a:xfrm>
      </p:grpSpPr>
      <p:sp>
        <p:nvSpPr>
          <p:cNvPr id="8" name="矩形 7"/>
          <p:cNvSpPr/>
          <p:nvPr/>
        </p:nvSpPr>
        <p:spPr>
          <a:xfrm>
            <a:off x="0" y="260648"/>
            <a:ext cx="1331640" cy="187220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页脚占位符 13"/>
          <p:cNvSpPr>
            <a:spLocks noGrp="1"/>
          </p:cNvSpPr>
          <p:nvPr>
            <p:ph type="ftr" sz="quarter" idx="12"/>
          </p:nvPr>
        </p:nvSpPr>
        <p:spPr/>
        <p:txBody>
          <a:bodyPr/>
          <a:lstStyle/>
          <a:p>
            <a:r>
              <a:rPr lang="zh-CN" altLang="en-US" smtClean="0">
                <a:solidFill>
                  <a:srgbClr val="1F497D"/>
                </a:solidFill>
              </a:rPr>
              <a:t>北京邮电大学下一代互联网技术研究中心</a:t>
            </a:r>
            <a:endParaRPr lang="zh-CN" altLang="en-US">
              <a:solidFill>
                <a:srgbClr val="1F497D"/>
              </a:solidFill>
            </a:endParaRPr>
          </a:p>
        </p:txBody>
      </p:sp>
      <p:pic>
        <p:nvPicPr>
          <p:cNvPr id="29697" name="Picture 1" descr="D:\学术PPT\logo\院徽-blue.png"/>
          <p:cNvPicPr>
            <a:picLocks noChangeAspect="1" noChangeArrowheads="1"/>
          </p:cNvPicPr>
          <p:nvPr userDrawn="1"/>
        </p:nvPicPr>
        <p:blipFill>
          <a:blip r:embed="rId2" cstate="print"/>
          <a:srcRect/>
          <a:stretch>
            <a:fillRect/>
          </a:stretch>
        </p:blipFill>
        <p:spPr bwMode="auto">
          <a:xfrm>
            <a:off x="7740352" y="188640"/>
            <a:ext cx="1095648" cy="1123886"/>
          </a:xfrm>
          <a:prstGeom prst="rect">
            <a:avLst/>
          </a:prstGeom>
          <a:noFill/>
        </p:spPr>
      </p:pic>
      <p:sp>
        <p:nvSpPr>
          <p:cNvPr id="16" name="文本占位符 15"/>
          <p:cNvSpPr>
            <a:spLocks noGrp="1"/>
          </p:cNvSpPr>
          <p:nvPr>
            <p:ph type="body" sz="quarter" idx="13" hasCustomPrompt="1"/>
          </p:nvPr>
        </p:nvSpPr>
        <p:spPr>
          <a:xfrm>
            <a:off x="-36512" y="836712"/>
            <a:ext cx="1331640" cy="1224136"/>
          </a:xfrm>
        </p:spPr>
        <p:txBody>
          <a:bodyPr>
            <a:normAutofit/>
          </a:bodyPr>
          <a:lstStyle>
            <a:lvl1pPr algn="ctr">
              <a:spcBef>
                <a:spcPts val="0"/>
              </a:spcBef>
              <a:buNone/>
              <a:defRPr sz="7000">
                <a:solidFill>
                  <a:schemeClr val="bg1"/>
                </a:solidFill>
                <a:latin typeface="微软雅黑" pitchFamily="34" charset="-122"/>
                <a:ea typeface="微软雅黑" pitchFamily="34" charset="-122"/>
                <a:cs typeface="Times New Roman" pitchFamily="18" charset="0"/>
              </a:defRPr>
            </a:lvl1pPr>
          </a:lstStyle>
          <a:p>
            <a:pPr lvl="0"/>
            <a:r>
              <a:rPr lang="en-US" altLang="zh-CN" dirty="0" smtClean="0"/>
              <a:t>1</a:t>
            </a:r>
            <a:endParaRPr lang="zh-CN" altLang="en-US" dirty="0" smtClean="0"/>
          </a:p>
        </p:txBody>
      </p:sp>
      <p:cxnSp>
        <p:nvCxnSpPr>
          <p:cNvPr id="24" name="直接连接符 23"/>
          <p:cNvCxnSpPr/>
          <p:nvPr userDrawn="1"/>
        </p:nvCxnSpPr>
        <p:spPr>
          <a:xfrm>
            <a:off x="1403648" y="476672"/>
            <a:ext cx="0" cy="54726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H="1">
            <a:off x="251520" y="2204864"/>
            <a:ext cx="889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文本占位符 37"/>
          <p:cNvSpPr>
            <a:spLocks noGrp="1"/>
          </p:cNvSpPr>
          <p:nvPr>
            <p:ph type="body" sz="quarter" idx="14"/>
          </p:nvPr>
        </p:nvSpPr>
        <p:spPr>
          <a:xfrm>
            <a:off x="1475657" y="1484784"/>
            <a:ext cx="6768232" cy="936104"/>
          </a:xfrm>
        </p:spPr>
        <p:txBody>
          <a:bodyPr>
            <a:normAutofit/>
          </a:bodyPr>
          <a:lstStyle>
            <a:lvl1pPr>
              <a:spcBef>
                <a:spcPts val="0"/>
              </a:spcBef>
              <a:buNone/>
              <a:defRPr sz="4000" b="1"/>
            </a:lvl1pPr>
          </a:lstStyle>
          <a:p>
            <a:pPr lvl="0"/>
            <a:r>
              <a:rPr lang="zh-CN" altLang="en-US" dirty="0" smtClean="0"/>
              <a:t>单击此处编辑母版文本样式</a:t>
            </a:r>
          </a:p>
        </p:txBody>
      </p:sp>
      <p:sp>
        <p:nvSpPr>
          <p:cNvPr id="10"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2604364889"/>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sp>
        <p:nvSpPr>
          <p:cNvPr id="8" name="内容占位符 7"/>
          <p:cNvSpPr>
            <a:spLocks noGrp="1"/>
          </p:cNvSpPr>
          <p:nvPr>
            <p:ph sz="quarter" idx="1"/>
          </p:nvPr>
        </p:nvSpPr>
        <p:spPr>
          <a:xfrm>
            <a:off x="612648" y="1412776"/>
            <a:ext cx="8153400" cy="4896544"/>
          </a:xfrm>
        </p:spPr>
        <p:txBody>
          <a:bodyPr/>
          <a:lstStyle>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
        <p:nvSpPr>
          <p:cNvPr id="6" name="标题占位符 21"/>
          <p:cNvSpPr>
            <a:spLocks noGrp="1"/>
          </p:cNvSpPr>
          <p:nvPr>
            <p:ph type="title"/>
          </p:nvPr>
        </p:nvSpPr>
        <p:spPr>
          <a:xfrm>
            <a:off x="609600" y="188640"/>
            <a:ext cx="7202760" cy="720000"/>
          </a:xfrm>
          <a:prstGeom prst="rect">
            <a:avLst/>
          </a:prstGeom>
        </p:spPr>
        <p:txBody>
          <a:bodyPr vert="horz" anchor="ctr">
            <a:normAutofit/>
          </a:bodyPr>
          <a:lstStyle>
            <a:lvl1pPr>
              <a:defRPr b="1" baseline="0"/>
            </a:lvl1p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165867371"/>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9" name="内容占位符 8"/>
          <p:cNvSpPr>
            <a:spLocks noGrp="1"/>
          </p:cNvSpPr>
          <p:nvPr>
            <p:ph sz="quarter" idx="1"/>
          </p:nvPr>
        </p:nvSpPr>
        <p:spPr>
          <a:xfrm>
            <a:off x="609600" y="1412776"/>
            <a:ext cx="3886200" cy="4896543"/>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412776"/>
            <a:ext cx="3886200" cy="4896543"/>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页脚占位符 11"/>
          <p:cNvSpPr>
            <a:spLocks noGrp="1"/>
          </p:cNvSpPr>
          <p:nvPr>
            <p:ph type="ftr" sz="quarter" idx="17"/>
          </p:nvPr>
        </p:nvSpPr>
        <p:spPr/>
        <p:txBody>
          <a:bodyPr rtlCol="0"/>
          <a:lstStyle/>
          <a:p>
            <a:r>
              <a:rPr lang="zh-CN" altLang="en-US" smtClean="0">
                <a:solidFill>
                  <a:srgbClr val="1F497D"/>
                </a:solidFill>
              </a:rPr>
              <a:t>北京邮电大学下一代互联网技术研究中心</a:t>
            </a:r>
            <a:endParaRPr lang="zh-CN" altLang="en-US">
              <a:solidFill>
                <a:srgbClr val="1F497D"/>
              </a:solidFill>
            </a:endParaRPr>
          </a:p>
        </p:txBody>
      </p:sp>
      <p:sp>
        <p:nvSpPr>
          <p:cNvPr id="13" name="日期占位符 13"/>
          <p:cNvSpPr>
            <a:spLocks noGrp="1"/>
          </p:cNvSpPr>
          <p:nvPr>
            <p:ph type="dt" sz="half" idx="18"/>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311885307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1" name="内容占位符 10"/>
          <p:cNvSpPr>
            <a:spLocks noGrp="1"/>
          </p:cNvSpPr>
          <p:nvPr>
            <p:ph sz="quarter" idx="2"/>
          </p:nvPr>
        </p:nvSpPr>
        <p:spPr>
          <a:xfrm>
            <a:off x="609600" y="1988840"/>
            <a:ext cx="3886200" cy="432048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1988840"/>
            <a:ext cx="3886200" cy="432048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页脚占位符 13"/>
          <p:cNvSpPr>
            <a:spLocks noGrp="1"/>
          </p:cNvSpPr>
          <p:nvPr>
            <p:ph type="ftr" sz="quarter" idx="17"/>
          </p:nvPr>
        </p:nvSpPr>
        <p:spPr/>
        <p:txBody>
          <a:bodyPr rtlCol="0"/>
          <a:lstStyle/>
          <a:p>
            <a:r>
              <a:rPr lang="zh-CN" altLang="en-US" smtClean="0">
                <a:solidFill>
                  <a:srgbClr val="1F497D"/>
                </a:solidFill>
              </a:rPr>
              <a:t>北京邮电大学下一代互联网技术研究中心</a:t>
            </a:r>
            <a:endParaRPr lang="zh-CN" altLang="en-US">
              <a:solidFill>
                <a:srgbClr val="1F497D"/>
              </a:solidFill>
            </a:endParaRPr>
          </a:p>
        </p:txBody>
      </p:sp>
      <p:sp>
        <p:nvSpPr>
          <p:cNvPr id="16" name="文本占位符 15"/>
          <p:cNvSpPr>
            <a:spLocks noGrp="1"/>
          </p:cNvSpPr>
          <p:nvPr>
            <p:ph type="body" sz="quarter" idx="1"/>
          </p:nvPr>
        </p:nvSpPr>
        <p:spPr>
          <a:xfrm>
            <a:off x="609600" y="1340768"/>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340768"/>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7" name="日期占位符 13"/>
          <p:cNvSpPr>
            <a:spLocks noGrp="1"/>
          </p:cNvSpPr>
          <p:nvPr>
            <p:ph type="dt" sz="half" idx="18"/>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
        <p:nvSpPr>
          <p:cNvPr id="9" name="标题占位符 21"/>
          <p:cNvSpPr>
            <a:spLocks noGrp="1"/>
          </p:cNvSpPr>
          <p:nvPr>
            <p:ph type="title"/>
          </p:nvPr>
        </p:nvSpPr>
        <p:spPr>
          <a:xfrm>
            <a:off x="609600" y="188640"/>
            <a:ext cx="7202760" cy="720000"/>
          </a:xfrm>
          <a:prstGeom prst="rect">
            <a:avLst/>
          </a:prstGeom>
        </p:spPr>
        <p:txBody>
          <a:bodyPr vert="horz"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3997952878"/>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641832E-97F7-47C2-9E2A-F7B63275BBD7}" type="datetime1">
              <a:rPr lang="zh-CN" altLang="en-US" smtClean="0">
                <a:solidFill>
                  <a:srgbClr val="1F497D"/>
                </a:solidFill>
              </a:rPr>
              <a:pPr/>
              <a:t>17/3/1</a:t>
            </a:fld>
            <a:endParaRPr lang="zh-CN" altLang="en-US">
              <a:solidFill>
                <a:srgbClr val="1F497D"/>
              </a:solidFill>
            </a:endParaRPr>
          </a:p>
        </p:txBody>
      </p:sp>
      <p:sp>
        <p:nvSpPr>
          <p:cNvPr id="4" name="页脚占位符 3"/>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a:solidFill>
                <a:srgbClr val="1F497D"/>
              </a:solidFill>
            </a:endParaRPr>
          </a:p>
        </p:txBody>
      </p:sp>
      <p:sp>
        <p:nvSpPr>
          <p:cNvPr id="5" name="标题占位符 21"/>
          <p:cNvSpPr>
            <a:spLocks noGrp="1"/>
          </p:cNvSpPr>
          <p:nvPr>
            <p:ph type="title"/>
          </p:nvPr>
        </p:nvSpPr>
        <p:spPr>
          <a:xfrm>
            <a:off x="609600" y="188640"/>
            <a:ext cx="7202760" cy="720000"/>
          </a:xfrm>
          <a:prstGeom prst="rect">
            <a:avLst/>
          </a:prstGeom>
        </p:spPr>
        <p:txBody>
          <a:bodyPr vert="horz"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459304886"/>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研究背景">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sp>
        <p:nvSpPr>
          <p:cNvPr id="8" name="内容占位符 7"/>
          <p:cNvSpPr>
            <a:spLocks noGrp="1"/>
          </p:cNvSpPr>
          <p:nvPr>
            <p:ph sz="quarter" idx="1"/>
          </p:nvPr>
        </p:nvSpPr>
        <p:spPr>
          <a:xfrm>
            <a:off x="612648" y="1412776"/>
            <a:ext cx="8153400" cy="4896544"/>
          </a:xfrm>
        </p:spPr>
        <p:txBody>
          <a:bodyPr/>
          <a:lstStyle>
            <a:lvl1pPr>
              <a:defRPr baseline="0">
                <a:latin typeface="Times New Roman" pitchFamily="18" charset="0"/>
                <a:ea typeface="+mj-ea"/>
              </a:defRPr>
            </a:lvl1pPr>
            <a:lvl2pPr>
              <a:defRPr baseline="0">
                <a:latin typeface="Times New Roman" pitchFamily="18" charset="0"/>
                <a:ea typeface="+mj-ea"/>
              </a:defRPr>
            </a:lvl2pPr>
            <a:lvl3pPr>
              <a:defRPr baseline="0">
                <a:latin typeface="Times New Roman" pitchFamily="18" charset="0"/>
                <a:ea typeface="+mj-ea"/>
              </a:defRPr>
            </a:lvl3pPr>
            <a:lvl4pPr>
              <a:defRPr baseline="0">
                <a:latin typeface="Times New Roman" pitchFamily="18" charset="0"/>
                <a:ea typeface="+mj-ea"/>
              </a:defRPr>
            </a:lvl4pPr>
            <a:lvl5pPr>
              <a:defRPr baseline="0">
                <a:latin typeface="Times New Roman" pitchFamily="18" charset="0"/>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cxnSp>
        <p:nvCxnSpPr>
          <p:cNvPr id="11" name="直接连接符 10" hidden="1"/>
          <p:cNvCxnSpPr/>
          <p:nvPr userDrawn="1"/>
        </p:nvCxnSpPr>
        <p:spPr>
          <a:xfrm flipH="1">
            <a:off x="0" y="404664"/>
            <a:ext cx="1907704"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0" y="404664"/>
            <a:ext cx="9144000" cy="72008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标题 1"/>
          <p:cNvSpPr>
            <a:spLocks noGrp="1"/>
          </p:cNvSpPr>
          <p:nvPr>
            <p:ph type="title"/>
          </p:nvPr>
        </p:nvSpPr>
        <p:spPr>
          <a:xfrm>
            <a:off x="539552" y="404744"/>
            <a:ext cx="8226496" cy="720000"/>
          </a:xfrm>
        </p:spPr>
        <p:txBody>
          <a:bodyPr/>
          <a:lstStyle>
            <a:lvl1pPr>
              <a:defRPr b="1">
                <a:solidFill>
                  <a:schemeClr val="bg1"/>
                </a:solidFill>
              </a:defRPr>
            </a:lvl1pPr>
          </a:lstStyle>
          <a:p>
            <a:r>
              <a:rPr kumimoji="0" lang="zh-CN" altLang="en-US" dirty="0" smtClean="0"/>
              <a:t>单击此处编辑母版标题样式</a:t>
            </a:r>
            <a:endParaRPr kumimoji="0" lang="en-US" dirty="0"/>
          </a:p>
        </p:txBody>
      </p:sp>
      <p:pic>
        <p:nvPicPr>
          <p:cNvPr id="16" name="图片 15" descr="院徽-white.png"/>
          <p:cNvPicPr>
            <a:picLocks/>
          </p:cNvPicPr>
          <p:nvPr userDrawn="1"/>
        </p:nvPicPr>
        <p:blipFill>
          <a:blip r:embed="rId2" cstate="print"/>
          <a:stretch>
            <a:fillRect/>
          </a:stretch>
        </p:blipFill>
        <p:spPr>
          <a:xfrm>
            <a:off x="8028384" y="431960"/>
            <a:ext cx="648000" cy="648000"/>
          </a:xfrm>
          <a:prstGeom prst="rect">
            <a:avLst/>
          </a:prstGeom>
        </p:spPr>
      </p:pic>
      <p:cxnSp>
        <p:nvCxnSpPr>
          <p:cNvPr id="18" name="直接连接符 17"/>
          <p:cNvCxnSpPr/>
          <p:nvPr userDrawn="1"/>
        </p:nvCxnSpPr>
        <p:spPr>
          <a:xfrm>
            <a:off x="0" y="1196752"/>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2"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343770094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双列">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sp>
        <p:nvSpPr>
          <p:cNvPr id="8" name="内容占位符 7"/>
          <p:cNvSpPr>
            <a:spLocks noGrp="1"/>
          </p:cNvSpPr>
          <p:nvPr>
            <p:ph sz="quarter" idx="1"/>
          </p:nvPr>
        </p:nvSpPr>
        <p:spPr>
          <a:xfrm>
            <a:off x="612648" y="1412776"/>
            <a:ext cx="3815336" cy="4896544"/>
          </a:xfrm>
        </p:spPr>
        <p:txBody>
          <a:bodyPr/>
          <a:lstStyle>
            <a:lvl1pPr>
              <a:defRPr baseline="0">
                <a:latin typeface="Times New Roman" pitchFamily="18" charset="0"/>
                <a:ea typeface="+mj-ea"/>
              </a:defRPr>
            </a:lvl1pPr>
            <a:lvl2pPr>
              <a:defRPr baseline="0">
                <a:latin typeface="Times New Roman" pitchFamily="18" charset="0"/>
                <a:ea typeface="+mj-ea"/>
              </a:defRPr>
            </a:lvl2pPr>
            <a:lvl3pPr>
              <a:defRPr baseline="0">
                <a:latin typeface="Times New Roman" pitchFamily="18" charset="0"/>
                <a:ea typeface="+mj-ea"/>
              </a:defRPr>
            </a:lvl3pPr>
            <a:lvl4pPr>
              <a:defRPr baseline="0">
                <a:latin typeface="Times New Roman" pitchFamily="18" charset="0"/>
                <a:ea typeface="+mj-ea"/>
              </a:defRPr>
            </a:lvl4pPr>
            <a:lvl5pPr>
              <a:defRPr baseline="0">
                <a:latin typeface="Times New Roman" pitchFamily="18" charset="0"/>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cxnSp>
        <p:nvCxnSpPr>
          <p:cNvPr id="11" name="直接连接符 10" hidden="1"/>
          <p:cNvCxnSpPr/>
          <p:nvPr userDrawn="1"/>
        </p:nvCxnSpPr>
        <p:spPr>
          <a:xfrm flipH="1">
            <a:off x="0" y="404664"/>
            <a:ext cx="1907704"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0" y="404664"/>
            <a:ext cx="9144000" cy="72008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标题 1"/>
          <p:cNvSpPr>
            <a:spLocks noGrp="1"/>
          </p:cNvSpPr>
          <p:nvPr>
            <p:ph type="title"/>
          </p:nvPr>
        </p:nvSpPr>
        <p:spPr>
          <a:xfrm>
            <a:off x="539552" y="404744"/>
            <a:ext cx="8226496" cy="720000"/>
          </a:xfrm>
        </p:spPr>
        <p:txBody>
          <a:bodyPr/>
          <a:lstStyle>
            <a:lvl1pPr>
              <a:defRPr b="1">
                <a:solidFill>
                  <a:schemeClr val="bg1"/>
                </a:solidFill>
              </a:defRPr>
            </a:lvl1pPr>
          </a:lstStyle>
          <a:p>
            <a:r>
              <a:rPr kumimoji="0" lang="zh-CN" altLang="en-US" dirty="0" smtClean="0"/>
              <a:t>单击此处编辑母版标题样式</a:t>
            </a:r>
            <a:endParaRPr kumimoji="0" lang="en-US" dirty="0"/>
          </a:p>
        </p:txBody>
      </p:sp>
      <p:pic>
        <p:nvPicPr>
          <p:cNvPr id="16" name="图片 15" descr="院徽-white.png"/>
          <p:cNvPicPr>
            <a:picLocks/>
          </p:cNvPicPr>
          <p:nvPr userDrawn="1"/>
        </p:nvPicPr>
        <p:blipFill>
          <a:blip r:embed="rId2" cstate="print"/>
          <a:stretch>
            <a:fillRect/>
          </a:stretch>
        </p:blipFill>
        <p:spPr>
          <a:xfrm>
            <a:off x="8028384" y="431960"/>
            <a:ext cx="648000" cy="648000"/>
          </a:xfrm>
          <a:prstGeom prst="rect">
            <a:avLst/>
          </a:prstGeom>
        </p:spPr>
      </p:pic>
      <p:cxnSp>
        <p:nvCxnSpPr>
          <p:cNvPr id="18" name="直接连接符 17"/>
          <p:cNvCxnSpPr/>
          <p:nvPr userDrawn="1"/>
        </p:nvCxnSpPr>
        <p:spPr>
          <a:xfrm>
            <a:off x="0" y="1196752"/>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2" name="内容占位符 7"/>
          <p:cNvSpPr>
            <a:spLocks noGrp="1"/>
          </p:cNvSpPr>
          <p:nvPr>
            <p:ph sz="quarter" idx="14"/>
          </p:nvPr>
        </p:nvSpPr>
        <p:spPr>
          <a:xfrm>
            <a:off x="4788024" y="1412776"/>
            <a:ext cx="3887344" cy="4896544"/>
          </a:xfrm>
        </p:spPr>
        <p:txBody>
          <a:bodyPr/>
          <a:lstStyle>
            <a:lvl1pPr>
              <a:defRPr baseline="0">
                <a:latin typeface="Times New Roman" pitchFamily="18" charset="0"/>
                <a:ea typeface="+mj-ea"/>
              </a:defRPr>
            </a:lvl1pPr>
            <a:lvl2pPr>
              <a:defRPr baseline="0">
                <a:latin typeface="Times New Roman" pitchFamily="18" charset="0"/>
                <a:ea typeface="+mj-ea"/>
              </a:defRPr>
            </a:lvl2pPr>
            <a:lvl3pPr>
              <a:defRPr baseline="0">
                <a:latin typeface="Times New Roman" pitchFamily="18" charset="0"/>
                <a:ea typeface="+mj-ea"/>
              </a:defRPr>
            </a:lvl3pPr>
            <a:lvl4pPr>
              <a:defRPr baseline="0">
                <a:latin typeface="Times New Roman" pitchFamily="18" charset="0"/>
                <a:ea typeface="+mj-ea"/>
              </a:defRPr>
            </a:lvl4pPr>
            <a:lvl5pPr>
              <a:defRPr baseline="0">
                <a:latin typeface="Times New Roman" pitchFamily="18" charset="0"/>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13"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Tree>
    <p:extLst>
      <p:ext uri="{BB962C8B-B14F-4D97-AF65-F5344CB8AC3E}">
        <p14:creationId xmlns:p14="http://schemas.microsoft.com/office/powerpoint/2010/main" val="68723909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88640"/>
            <a:ext cx="7202760" cy="7200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612648" y="1412776"/>
            <a:ext cx="8153400" cy="4896544"/>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44208" y="6448251"/>
            <a:ext cx="2667000" cy="365125"/>
          </a:xfrm>
          <a:prstGeom prst="rect">
            <a:avLst/>
          </a:prstGeom>
        </p:spPr>
        <p:txBody>
          <a:bodyPr vert="horz" anchor="ctr" anchorCtr="0"/>
          <a:lstStyle>
            <a:lvl1pPr algn="r" eaLnBrk="1" latinLnBrk="0" hangingPunct="1">
              <a:defRPr kumimoji="0" sz="1400" baseline="0">
                <a:solidFill>
                  <a:schemeClr val="tx2"/>
                </a:solidFill>
                <a:latin typeface="Calibri" pitchFamily="34" charset="0"/>
                <a:ea typeface="微软雅黑" pitchFamily="34" charset="-122"/>
              </a:defRPr>
            </a:lvl1pPr>
          </a:lstStyle>
          <a:p>
            <a:fld id="{B2715B2B-E7F0-4481-913C-4E88A3582D41}" type="slidenum">
              <a:rPr lang="zh-CN" altLang="en-US" smtClean="0">
                <a:solidFill>
                  <a:srgbClr val="1F497D"/>
                </a:solidFill>
              </a:rPr>
              <a:pPr/>
              <a:t>‹#›</a:t>
            </a:fld>
            <a:endParaRPr lang="zh-CN" altLang="en-US" dirty="0">
              <a:solidFill>
                <a:srgbClr val="1F497D"/>
              </a:solidFill>
            </a:endParaRPr>
          </a:p>
        </p:txBody>
      </p:sp>
      <p:sp>
        <p:nvSpPr>
          <p:cNvPr id="3" name="页脚占位符 2"/>
          <p:cNvSpPr>
            <a:spLocks noGrp="1"/>
          </p:cNvSpPr>
          <p:nvPr>
            <p:ph type="ftr" sz="quarter" idx="3"/>
          </p:nvPr>
        </p:nvSpPr>
        <p:spPr>
          <a:xfrm>
            <a:off x="15013" y="6453336"/>
            <a:ext cx="5421083" cy="365125"/>
          </a:xfrm>
          <a:prstGeom prst="rect">
            <a:avLst/>
          </a:prstGeom>
        </p:spPr>
        <p:txBody>
          <a:bodyPr vert="horz" anchor="ctr"/>
          <a:lstStyle>
            <a:lvl1pPr algn="l" eaLnBrk="1" latinLnBrk="0" hangingPunct="1">
              <a:defRPr kumimoji="0" sz="1400" baseline="0">
                <a:solidFill>
                  <a:schemeClr val="tx2"/>
                </a:solidFill>
                <a:latin typeface="Calibri" pitchFamily="34" charset="0"/>
                <a:ea typeface="微软雅黑" pitchFamily="34" charset="-122"/>
              </a:defRPr>
            </a:lvl1pPr>
          </a:lstStyle>
          <a:p>
            <a:r>
              <a:rPr lang="zh-CN" altLang="en-US" dirty="0" smtClean="0">
                <a:solidFill>
                  <a:srgbClr val="1F497D"/>
                </a:solidFill>
              </a:rPr>
              <a:t>北京邮电大学下一代互联网技术研究中心</a:t>
            </a:r>
            <a:endParaRPr lang="zh-CN" altLang="en-US" dirty="0">
              <a:solidFill>
                <a:srgbClr val="1F497D"/>
              </a:solidFill>
            </a:endParaRPr>
          </a:p>
        </p:txBody>
      </p:sp>
      <p:sp>
        <p:nvSpPr>
          <p:cNvPr id="7" name="矩形 6"/>
          <p:cNvSpPr/>
          <p:nvPr/>
        </p:nvSpPr>
        <p:spPr bwMode="white">
          <a:xfrm>
            <a:off x="0" y="980728"/>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a typeface="微软雅黑" pitchFamily="34" charset="-122"/>
            </a:endParaRPr>
          </a:p>
        </p:txBody>
      </p:sp>
      <p:sp>
        <p:nvSpPr>
          <p:cNvPr id="8" name="矩形 7"/>
          <p:cNvSpPr/>
          <p:nvPr/>
        </p:nvSpPr>
        <p:spPr>
          <a:xfrm>
            <a:off x="0" y="104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a typeface="微软雅黑" pitchFamily="34" charset="-122"/>
            </a:endParaRPr>
          </a:p>
        </p:txBody>
      </p:sp>
      <p:sp>
        <p:nvSpPr>
          <p:cNvPr id="9" name="矩形 8"/>
          <p:cNvSpPr/>
          <p:nvPr/>
        </p:nvSpPr>
        <p:spPr>
          <a:xfrm>
            <a:off x="590550" y="1052736"/>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a typeface="微软雅黑" pitchFamily="34" charset="-122"/>
            </a:endParaRPr>
          </a:p>
        </p:txBody>
      </p:sp>
      <p:pic>
        <p:nvPicPr>
          <p:cNvPr id="10" name="Picture 1" descr="D:\学术PPT\logo\院徽-blue.png"/>
          <p:cNvPicPr>
            <a:picLocks noChangeAspect="1" noChangeArrowheads="1"/>
          </p:cNvPicPr>
          <p:nvPr userDrawn="1"/>
        </p:nvPicPr>
        <p:blipFill>
          <a:blip r:embed="rId12" cstate="print"/>
          <a:srcRect/>
          <a:stretch>
            <a:fillRect/>
          </a:stretch>
        </p:blipFill>
        <p:spPr bwMode="auto">
          <a:xfrm>
            <a:off x="7956376" y="94361"/>
            <a:ext cx="864096" cy="886367"/>
          </a:xfrm>
          <a:prstGeom prst="rect">
            <a:avLst/>
          </a:prstGeom>
          <a:noFill/>
        </p:spPr>
      </p:pic>
    </p:spTree>
    <p:extLst>
      <p:ext uri="{BB962C8B-B14F-4D97-AF65-F5344CB8AC3E}">
        <p14:creationId xmlns:p14="http://schemas.microsoft.com/office/powerpoint/2010/main" val="327642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rtl="0" eaLnBrk="1" latinLnBrk="0" hangingPunct="1">
        <a:spcBef>
          <a:spcPct val="0"/>
        </a:spcBef>
        <a:buNone/>
        <a:defRPr kumimoji="0" sz="3600" b="0" kern="1200" baseline="0">
          <a:solidFill>
            <a:schemeClr val="tx2"/>
          </a:solidFill>
          <a:latin typeface="Calibri" pitchFamily="34" charset="0"/>
          <a:ea typeface="微软雅黑" pitchFamily="34" charset="-122"/>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Calibri" pitchFamily="34" charset="0"/>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400" kern="1200" baseline="0">
          <a:solidFill>
            <a:schemeClr val="tx1"/>
          </a:solidFill>
          <a:latin typeface="宋体" pitchFamily="2" charset="-122"/>
          <a:ea typeface="宋体" pitchFamily="2"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baseline="0">
          <a:solidFill>
            <a:schemeClr val="tx1"/>
          </a:solidFill>
          <a:latin typeface="宋体" pitchFamily="2" charset="-122"/>
          <a:ea typeface="宋体" pitchFamily="2" charset="-122"/>
          <a:cs typeface="+mn-cs"/>
        </a:defRPr>
      </a:lvl3pPr>
      <a:lvl4pPr marL="1371600" indent="-228600" algn="l" rtl="0" eaLnBrk="1" latinLnBrk="0" hangingPunct="1">
        <a:spcBef>
          <a:spcPts val="400"/>
        </a:spcBef>
        <a:buClr>
          <a:schemeClr val="accent3"/>
        </a:buClr>
        <a:buSzPct val="75000"/>
        <a:buFont typeface="Wingdings"/>
        <a:buChar char=""/>
        <a:defRPr kumimoji="0" sz="1800" kern="1200" baseline="0">
          <a:solidFill>
            <a:schemeClr val="tx1"/>
          </a:solidFill>
          <a:latin typeface="宋体" pitchFamily="2" charset="-122"/>
          <a:ea typeface="宋体" pitchFamily="2" charset="-122"/>
          <a:cs typeface="+mn-cs"/>
        </a:defRPr>
      </a:lvl4pPr>
      <a:lvl5pPr marL="1828800" indent="-228600" algn="l" rtl="0" eaLnBrk="1" latinLnBrk="0" hangingPunct="1">
        <a:spcBef>
          <a:spcPts val="400"/>
        </a:spcBef>
        <a:buClr>
          <a:schemeClr val="accent4"/>
        </a:buClr>
        <a:buSzPct val="65000"/>
        <a:buFont typeface="Wingdings"/>
        <a:buChar char=""/>
        <a:defRPr kumimoji="0" sz="1800" kern="1200" baseline="0">
          <a:solidFill>
            <a:schemeClr val="tx1"/>
          </a:solidFill>
          <a:latin typeface="宋体" pitchFamily="2" charset="-122"/>
          <a:ea typeface="宋体"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5.emf"/><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0.emf"/><Relationship Id="rId1" Type="http://schemas.openxmlformats.org/officeDocument/2006/relationships/vmlDrawing" Target="../drawings/vmlDrawing11.v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3.emf"/><Relationship Id="rId1" Type="http://schemas.openxmlformats.org/officeDocument/2006/relationships/vmlDrawing" Target="../drawings/vmlDrawing12.vml"/><Relationship Id="rId2"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smtClean="0">
                <a:solidFill>
                  <a:schemeClr val="tx1"/>
                </a:solidFill>
              </a:rPr>
              <a:t>安卓手机性能自动化测试系统设计与实现</a:t>
            </a:r>
            <a:endParaRPr lang="zh-CN" altLang="en-US" dirty="0">
              <a:solidFill>
                <a:schemeClr val="tx1"/>
              </a:solidFill>
            </a:endParaRPr>
          </a:p>
        </p:txBody>
      </p:sp>
      <p:sp>
        <p:nvSpPr>
          <p:cNvPr id="2" name="页脚占位符 1"/>
          <p:cNvSpPr>
            <a:spLocks noGrp="1"/>
          </p:cNvSpPr>
          <p:nvPr>
            <p:ph type="ftr" sz="quarter" idx="4294967295"/>
          </p:nvPr>
        </p:nvSpPr>
        <p:spPr>
          <a:xfrm>
            <a:off x="0" y="6453188"/>
            <a:ext cx="5421313" cy="365125"/>
          </a:xfrm>
        </p:spPr>
        <p:txBody>
          <a:bodyPr/>
          <a:lstStyle/>
          <a:p>
            <a:r>
              <a:rPr lang="zh-CN" altLang="en-US" dirty="0" smtClean="0">
                <a:solidFill>
                  <a:srgbClr val="1F497D"/>
                </a:solidFill>
              </a:rPr>
              <a:t>北京邮电大学下一代互联网技术研究中心</a:t>
            </a:r>
            <a:endParaRPr lang="zh-CN" altLang="en-US" dirty="0">
              <a:solidFill>
                <a:srgbClr val="1F497D"/>
              </a:solidFill>
            </a:endParaRPr>
          </a:p>
        </p:txBody>
      </p:sp>
      <p:sp>
        <p:nvSpPr>
          <p:cNvPr id="4" name="日期占位符 3"/>
          <p:cNvSpPr>
            <a:spLocks noGrp="1"/>
          </p:cNvSpPr>
          <p:nvPr>
            <p:ph type="dt" sz="half" idx="4294967295"/>
          </p:nvPr>
        </p:nvSpPr>
        <p:spPr>
          <a:xfrm>
            <a:off x="6477000" y="6448425"/>
            <a:ext cx="2667000" cy="365125"/>
          </a:xfrm>
        </p:spPr>
        <p:txBody>
          <a:bodyPr/>
          <a:lstStyle/>
          <a:p>
            <a:fld id="{B2715B2B-E7F0-4481-913C-4E88A3582D41}" type="slidenum">
              <a:rPr lang="zh-CN" altLang="en-US" smtClean="0">
                <a:solidFill>
                  <a:srgbClr val="1F497D"/>
                </a:solidFill>
              </a:rPr>
              <a:pPr/>
              <a:t>1</a:t>
            </a:fld>
            <a:endParaRPr lang="zh-CN" altLang="en-US" dirty="0">
              <a:solidFill>
                <a:srgbClr val="1F497D"/>
              </a:solidFill>
            </a:endParaRPr>
          </a:p>
        </p:txBody>
      </p:sp>
      <p:sp>
        <p:nvSpPr>
          <p:cNvPr id="8" name="副标题 7"/>
          <p:cNvSpPr>
            <a:spLocks noGrp="1"/>
          </p:cNvSpPr>
          <p:nvPr>
            <p:ph type="subTitle" idx="1"/>
          </p:nvPr>
        </p:nvSpPr>
        <p:spPr>
          <a:xfrm>
            <a:off x="2915816" y="3861048"/>
            <a:ext cx="4248472" cy="1405880"/>
          </a:xfrm>
        </p:spPr>
        <p:txBody>
          <a:bodyPr>
            <a:normAutofit fontScale="92500" lnSpcReduction="10000"/>
          </a:bodyPr>
          <a:lstStyle/>
          <a:p>
            <a:pPr algn="l"/>
            <a:r>
              <a:rPr lang="zh-CN" altLang="en-US" sz="2000" b="1" dirty="0" smtClean="0">
                <a:solidFill>
                  <a:schemeClr val="bg1"/>
                </a:solidFill>
              </a:rPr>
              <a:t>姓          名：朱陆坤       </a:t>
            </a:r>
            <a:endParaRPr lang="en-US" altLang="zh-CN" sz="2000" b="1" dirty="0" smtClean="0">
              <a:solidFill>
                <a:schemeClr val="bg1"/>
              </a:solidFill>
            </a:endParaRPr>
          </a:p>
          <a:p>
            <a:pPr algn="l"/>
            <a:r>
              <a:rPr lang="zh-CN" altLang="en-US" sz="2000" b="1" dirty="0" smtClean="0">
                <a:solidFill>
                  <a:schemeClr val="bg1"/>
                </a:solidFill>
              </a:rPr>
              <a:t>导          师： 许长桥</a:t>
            </a:r>
            <a:endParaRPr lang="en-US" altLang="zh-CN" sz="2000" b="1" dirty="0" smtClean="0">
              <a:solidFill>
                <a:schemeClr val="bg1"/>
              </a:solidFill>
            </a:endParaRPr>
          </a:p>
          <a:p>
            <a:pPr algn="l"/>
            <a:r>
              <a:rPr lang="zh-CN" altLang="en-US" sz="2000" b="1" dirty="0" smtClean="0">
                <a:solidFill>
                  <a:schemeClr val="bg1"/>
                </a:solidFill>
              </a:rPr>
              <a:t>专          业：计算机科学与技术</a:t>
            </a:r>
            <a:endParaRPr lang="en-US" altLang="zh-CN" sz="2000" b="1" dirty="0" smtClean="0">
              <a:solidFill>
                <a:schemeClr val="bg1"/>
              </a:solidFill>
            </a:endParaRPr>
          </a:p>
          <a:p>
            <a:pPr algn="l"/>
            <a:r>
              <a:rPr lang="zh-CN" altLang="en-US" sz="1800" b="1" dirty="0" smtClean="0">
                <a:solidFill>
                  <a:schemeClr val="bg1"/>
                </a:solidFill>
              </a:rPr>
              <a:t>实    验    室：下一代互联网中心</a:t>
            </a:r>
            <a:endParaRPr lang="zh-CN" altLang="en-US" sz="1800" b="1" dirty="0">
              <a:solidFill>
                <a:schemeClr val="bg1"/>
              </a:solidFill>
            </a:endParaRPr>
          </a:p>
        </p:txBody>
      </p:sp>
    </p:spTree>
    <p:extLst>
      <p:ext uri="{BB962C8B-B14F-4D97-AF65-F5344CB8AC3E}">
        <p14:creationId xmlns:p14="http://schemas.microsoft.com/office/powerpoint/2010/main" val="28646263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10</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a:t>协议</a:t>
            </a:r>
            <a:r>
              <a:rPr lang="zh-CN" altLang="en-US" dirty="0" smtClean="0"/>
              <a:t>基本格式</a:t>
            </a:r>
            <a:endParaRPr lang="zh-CN" altLang="en-US" dirty="0"/>
          </a:p>
        </p:txBody>
      </p:sp>
      <p:sp>
        <p:nvSpPr>
          <p:cNvPr id="8" name="内容占位符 2"/>
          <p:cNvSpPr>
            <a:spLocks noGrp="1"/>
          </p:cNvSpPr>
          <p:nvPr>
            <p:ph idx="1"/>
          </p:nvPr>
        </p:nvSpPr>
        <p:spPr>
          <a:xfrm>
            <a:off x="323850" y="1370657"/>
            <a:ext cx="8397875" cy="1338263"/>
          </a:xfrm>
        </p:spPr>
        <p:txBody>
          <a:bodyPr>
            <a:normAutofit fontScale="92500"/>
          </a:bodyPr>
          <a:lstStyle/>
          <a:p>
            <a:r>
              <a:rPr lang="zh-CN" altLang="en-US" dirty="0" smtClean="0">
                <a:solidFill>
                  <a:schemeClr val="tx1"/>
                </a:solidFill>
                <a:latin typeface="Times New Roman" pitchFamily="18" charset="0"/>
                <a:cs typeface="Times New Roman" pitchFamily="18" charset="0"/>
              </a:rPr>
              <a:t>组播通信</a:t>
            </a:r>
            <a:r>
              <a:rPr dirty="0" err="1" smtClean="0">
                <a:solidFill>
                  <a:schemeClr val="tx1"/>
                </a:solidFill>
                <a:latin typeface="Times New Roman" pitchFamily="18" charset="0"/>
                <a:cs typeface="Times New Roman" pitchFamily="18" charset="0"/>
              </a:rPr>
              <a:t>协议</a:t>
            </a:r>
            <a:r>
              <a:rPr lang="zh-CN" altLang="en-US" dirty="0" smtClean="0">
                <a:solidFill>
                  <a:schemeClr val="tx1"/>
                </a:solidFill>
                <a:latin typeface="Times New Roman" pitchFamily="18" charset="0"/>
                <a:cs typeface="Times New Roman" pitchFamily="18" charset="0"/>
              </a:rPr>
              <a:t>基本</a:t>
            </a:r>
            <a:r>
              <a:rPr dirty="0" err="1" smtClean="0">
                <a:solidFill>
                  <a:schemeClr val="tx1"/>
                </a:solidFill>
                <a:latin typeface="Times New Roman" pitchFamily="18" charset="0"/>
                <a:cs typeface="Times New Roman" pitchFamily="18" charset="0"/>
              </a:rPr>
              <a:t>格式</a:t>
            </a:r>
            <a:r>
              <a:rPr lang="zh-CN" altLang="en-US" dirty="0" smtClean="0">
                <a:solidFill>
                  <a:schemeClr val="tx1"/>
                </a:solidFill>
                <a:latin typeface="Times New Roman" pitchFamily="18" charset="0"/>
                <a:cs typeface="Times New Roman" pitchFamily="18" charset="0"/>
              </a:rPr>
              <a:t>（一）</a:t>
            </a:r>
            <a:endParaRPr lang="en-US" altLang="zh-CN" dirty="0" smtClean="0">
              <a:solidFill>
                <a:schemeClr val="tx1"/>
              </a:solidFill>
              <a:latin typeface="Times New Roman" pitchFamily="18" charset="0"/>
              <a:cs typeface="Times New Roman" pitchFamily="18" charset="0"/>
            </a:endParaRPr>
          </a:p>
          <a:p>
            <a:pPr lvl="1"/>
            <a:r>
              <a:rPr lang="zh-CN" altLang="en-US" dirty="0" smtClean="0"/>
              <a:t>组播成员管理协议</a:t>
            </a:r>
            <a:r>
              <a:rPr altLang="zh-CN" dirty="0" err="1" smtClean="0">
                <a:solidFill>
                  <a:schemeClr val="tx1"/>
                </a:solidFill>
                <a:latin typeface="Times New Roman" pitchFamily="18" charset="0"/>
              </a:rPr>
              <a:t>消息使用</a:t>
            </a:r>
            <a:r>
              <a:rPr lang="zh-CN" altLang="en-US" dirty="0" smtClean="0">
                <a:solidFill>
                  <a:schemeClr val="tx1"/>
                </a:solidFill>
                <a:latin typeface="Times New Roman" pitchFamily="18" charset="0"/>
              </a:rPr>
              <a:t>新网底层</a:t>
            </a:r>
            <a:r>
              <a:rPr altLang="zh-CN" dirty="0" err="1" smtClean="0">
                <a:solidFill>
                  <a:schemeClr val="tx1"/>
                </a:solidFill>
                <a:latin typeface="Times New Roman" pitchFamily="18" charset="0"/>
              </a:rPr>
              <a:t>通信协议</a:t>
            </a:r>
            <a:r>
              <a:rPr lang="en-US" altLang="zh-CN" dirty="0" err="1" smtClean="0"/>
              <a:t>IDMP</a:t>
            </a:r>
            <a:r>
              <a:rPr altLang="zh-CN" dirty="0" err="1" smtClean="0">
                <a:solidFill>
                  <a:schemeClr val="tx1"/>
                </a:solidFill>
                <a:latin typeface="Times New Roman" pitchFamily="18" charset="0"/>
              </a:rPr>
              <a:t>进行传输</a:t>
            </a:r>
            <a:r>
              <a:rPr lang="zh-CN" altLang="en-US" dirty="0" smtClean="0"/>
              <a:t>，</a:t>
            </a:r>
            <a:r>
              <a:rPr lang="en-US" altLang="zh-CN" dirty="0" smtClean="0"/>
              <a:t>IDMP</a:t>
            </a:r>
            <a:r>
              <a:rPr lang="zh-CN" altLang="en-US" dirty="0" smtClean="0"/>
              <a:t>协议格式分为</a:t>
            </a:r>
            <a:r>
              <a:rPr altLang="zh-CN" dirty="0" err="1" smtClean="0">
                <a:solidFill>
                  <a:schemeClr val="tx1"/>
                </a:solidFill>
                <a:latin typeface="Times New Roman" pitchFamily="18" charset="0"/>
              </a:rPr>
              <a:t>接入</a:t>
            </a:r>
            <a:r>
              <a:rPr lang="zh-CN" altLang="en-US" dirty="0" smtClean="0">
                <a:solidFill>
                  <a:schemeClr val="tx1"/>
                </a:solidFill>
                <a:latin typeface="Times New Roman" pitchFamily="18" charset="0"/>
              </a:rPr>
              <a:t>网络层</a:t>
            </a:r>
            <a:r>
              <a:rPr altLang="zh-CN" dirty="0" err="1" smtClean="0">
                <a:solidFill>
                  <a:schemeClr val="tx1"/>
                </a:solidFill>
                <a:latin typeface="Times New Roman" pitchFamily="18" charset="0"/>
              </a:rPr>
              <a:t>和核心</a:t>
            </a:r>
            <a:r>
              <a:rPr lang="zh-CN" altLang="en-US" dirty="0" smtClean="0">
                <a:solidFill>
                  <a:schemeClr val="tx1"/>
                </a:solidFill>
                <a:latin typeface="Times New Roman" pitchFamily="18" charset="0"/>
              </a:rPr>
              <a:t>网络层两种</a:t>
            </a:r>
            <a:r>
              <a:rPr altLang="zh-CN" dirty="0" smtClean="0">
                <a:solidFill>
                  <a:schemeClr val="tx1"/>
                </a:solidFill>
                <a:latin typeface="Times New Roman" pitchFamily="18" charset="0"/>
              </a:rPr>
              <a:t>。</a:t>
            </a:r>
            <a:endParaRPr altLang="zh-CN" dirty="0" smtClean="0">
              <a:solidFill>
                <a:schemeClr val="tx1"/>
              </a:solidFill>
            </a:endParaRPr>
          </a:p>
        </p:txBody>
      </p:sp>
      <p:sp>
        <p:nvSpPr>
          <p:cNvPr id="11" name="TextBox 1"/>
          <p:cNvSpPr txBox="1">
            <a:spLocks noChangeArrowheads="1"/>
          </p:cNvSpPr>
          <p:nvPr/>
        </p:nvSpPr>
        <p:spPr bwMode="auto">
          <a:xfrm>
            <a:off x="3419872" y="6381328"/>
            <a:ext cx="2736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smtClean="0">
                <a:latin typeface="Times New Roman" pitchFamily="18" charset="0"/>
                <a:cs typeface="Times New Roman" pitchFamily="18" charset="0"/>
              </a:rPr>
              <a:t>接入网络层基本</a:t>
            </a:r>
            <a:r>
              <a:rPr lang="zh-CN" altLang="en-US" b="1" dirty="0">
                <a:latin typeface="Times New Roman" pitchFamily="18" charset="0"/>
                <a:cs typeface="Times New Roman" pitchFamily="18" charset="0"/>
              </a:rPr>
              <a:t>首部格式</a:t>
            </a:r>
            <a:endParaRPr lang="zh-CN" altLang="en-US" b="1" dirty="0"/>
          </a:p>
        </p:txBody>
      </p:sp>
      <p:sp>
        <p:nvSpPr>
          <p:cNvPr id="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12009674"/>
              </p:ext>
            </p:extLst>
          </p:nvPr>
        </p:nvGraphicFramePr>
        <p:xfrm>
          <a:off x="1763688" y="2652886"/>
          <a:ext cx="5615601" cy="3584426"/>
        </p:xfrm>
        <a:graphic>
          <a:graphicData uri="http://schemas.openxmlformats.org/presentationml/2006/ole">
            <mc:AlternateContent xmlns:mc="http://schemas.openxmlformats.org/markup-compatibility/2006">
              <mc:Choice xmlns:v="urn:schemas-microsoft-com:vml" Requires="v">
                <p:oleObj spid="_x0000_s9274" name="Visio" r:id="rId3" imgW="3132540" imgH="1996476" progId="Visio.Drawing.11">
                  <p:embed/>
                </p:oleObj>
              </mc:Choice>
              <mc:Fallback>
                <p:oleObj name="Visio" r:id="rId3" imgW="3132540" imgH="19964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652886"/>
                        <a:ext cx="5615601" cy="3584426"/>
                      </a:xfrm>
                      <a:prstGeom prst="rect">
                        <a:avLst/>
                      </a:prstGeom>
                      <a:noFill/>
                    </p:spPr>
                  </p:pic>
                </p:oleObj>
              </mc:Fallback>
            </mc:AlternateContent>
          </a:graphicData>
        </a:graphic>
      </p:graphicFrame>
    </p:spTree>
    <p:extLst>
      <p:ext uri="{BB962C8B-B14F-4D97-AF65-F5344CB8AC3E}">
        <p14:creationId xmlns:p14="http://schemas.microsoft.com/office/powerpoint/2010/main" val="22986546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11</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协议基本格式</a:t>
            </a:r>
            <a:endParaRPr lang="zh-CN" altLang="en-US" dirty="0"/>
          </a:p>
        </p:txBody>
      </p:sp>
      <p:sp>
        <p:nvSpPr>
          <p:cNvPr id="8" name="内容占位符 2"/>
          <p:cNvSpPr>
            <a:spLocks noGrp="1"/>
          </p:cNvSpPr>
          <p:nvPr>
            <p:ph idx="1"/>
          </p:nvPr>
        </p:nvSpPr>
        <p:spPr>
          <a:xfrm>
            <a:off x="323850" y="1370657"/>
            <a:ext cx="8397875" cy="1338263"/>
          </a:xfrm>
        </p:spPr>
        <p:txBody>
          <a:bodyPr>
            <a:normAutofit/>
          </a:bodyPr>
          <a:lstStyle/>
          <a:p>
            <a:r>
              <a:rPr lang="zh-CN" altLang="en-US" dirty="0" smtClean="0">
                <a:solidFill>
                  <a:schemeClr val="tx1"/>
                </a:solidFill>
                <a:latin typeface="Times New Roman" pitchFamily="18" charset="0"/>
                <a:cs typeface="Times New Roman" pitchFamily="18" charset="0"/>
              </a:rPr>
              <a:t>组播通信</a:t>
            </a:r>
            <a:r>
              <a:rPr dirty="0" err="1" smtClean="0">
                <a:solidFill>
                  <a:schemeClr val="tx1"/>
                </a:solidFill>
                <a:latin typeface="Times New Roman" pitchFamily="18" charset="0"/>
                <a:cs typeface="Times New Roman" pitchFamily="18" charset="0"/>
              </a:rPr>
              <a:t>协议</a:t>
            </a:r>
            <a:r>
              <a:rPr lang="zh-CN" altLang="en-US" dirty="0" smtClean="0">
                <a:solidFill>
                  <a:schemeClr val="tx1"/>
                </a:solidFill>
                <a:latin typeface="Times New Roman" pitchFamily="18" charset="0"/>
                <a:cs typeface="Times New Roman" pitchFamily="18" charset="0"/>
              </a:rPr>
              <a:t>基本</a:t>
            </a:r>
            <a:r>
              <a:rPr dirty="0" err="1" smtClean="0">
                <a:solidFill>
                  <a:schemeClr val="tx1"/>
                </a:solidFill>
                <a:latin typeface="Times New Roman" pitchFamily="18" charset="0"/>
                <a:cs typeface="Times New Roman" pitchFamily="18" charset="0"/>
              </a:rPr>
              <a:t>格式</a:t>
            </a:r>
            <a:r>
              <a:rPr lang="zh-CN" altLang="en-US" dirty="0" smtClean="0">
                <a:solidFill>
                  <a:schemeClr val="tx1"/>
                </a:solidFill>
                <a:latin typeface="Times New Roman" pitchFamily="18" charset="0"/>
                <a:cs typeface="Times New Roman" pitchFamily="18" charset="0"/>
              </a:rPr>
              <a:t>（二）</a:t>
            </a:r>
            <a:endParaRPr lang="en-US" altLang="zh-CN" dirty="0" smtClean="0">
              <a:solidFill>
                <a:schemeClr val="tx1"/>
              </a:solidFill>
              <a:latin typeface="Times New Roman" pitchFamily="18" charset="0"/>
              <a:cs typeface="Times New Roman" pitchFamily="18" charset="0"/>
            </a:endParaRPr>
          </a:p>
        </p:txBody>
      </p:sp>
      <p:sp>
        <p:nvSpPr>
          <p:cNvPr id="11" name="TextBox 1"/>
          <p:cNvSpPr txBox="1">
            <a:spLocks noChangeArrowheads="1"/>
          </p:cNvSpPr>
          <p:nvPr/>
        </p:nvSpPr>
        <p:spPr bwMode="auto">
          <a:xfrm>
            <a:off x="3419872" y="6381328"/>
            <a:ext cx="2736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smtClean="0">
                <a:latin typeface="Times New Roman" pitchFamily="18" charset="0"/>
                <a:cs typeface="Times New Roman" pitchFamily="18" charset="0"/>
              </a:rPr>
              <a:t>核心网络层基本</a:t>
            </a:r>
            <a:r>
              <a:rPr lang="zh-CN" altLang="en-US" b="1" dirty="0">
                <a:latin typeface="Times New Roman" pitchFamily="18" charset="0"/>
                <a:cs typeface="Times New Roman" pitchFamily="18" charset="0"/>
              </a:rPr>
              <a:t>首部格式</a:t>
            </a:r>
            <a:endParaRPr lang="zh-CN" altLang="en-US" b="1" dirty="0"/>
          </a:p>
        </p:txBody>
      </p:sp>
      <p:sp>
        <p:nvSpPr>
          <p:cNvPr id="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18129459"/>
              </p:ext>
            </p:extLst>
          </p:nvPr>
        </p:nvGraphicFramePr>
        <p:xfrm>
          <a:off x="683568" y="1906474"/>
          <a:ext cx="7596337" cy="4330838"/>
        </p:xfrm>
        <a:graphic>
          <a:graphicData uri="http://schemas.openxmlformats.org/presentationml/2006/ole">
            <mc:AlternateContent xmlns:mc="http://schemas.openxmlformats.org/markup-compatibility/2006">
              <mc:Choice xmlns:v="urn:schemas-microsoft-com:vml" Requires="v">
                <p:oleObj spid="_x0000_s8252" name="Visio" r:id="rId3" imgW="3125250" imgH="1781894" progId="Visio.Drawing.11">
                  <p:embed/>
                </p:oleObj>
              </mc:Choice>
              <mc:Fallback>
                <p:oleObj name="Visio" r:id="rId3" imgW="3125250" imgH="178189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06474"/>
                        <a:ext cx="7596337" cy="4330838"/>
                      </a:xfrm>
                      <a:prstGeom prst="rect">
                        <a:avLst/>
                      </a:prstGeom>
                      <a:noFill/>
                    </p:spPr>
                  </p:pic>
                </p:oleObj>
              </mc:Fallback>
            </mc:AlternateContent>
          </a:graphicData>
        </a:graphic>
      </p:graphicFrame>
    </p:spTree>
    <p:extLst>
      <p:ext uri="{BB962C8B-B14F-4D97-AF65-F5344CB8AC3E}">
        <p14:creationId xmlns:p14="http://schemas.microsoft.com/office/powerpoint/2010/main" val="322999961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12</a:t>
            </a:fld>
            <a:endParaRPr lang="zh-CN" altLang="en-US" dirty="0">
              <a:solidFill>
                <a:srgbClr val="1F497D"/>
              </a:solidFill>
            </a:endParaRPr>
          </a:p>
        </p:txBody>
      </p:sp>
      <p:sp>
        <p:nvSpPr>
          <p:cNvPr id="5" name="标题 4"/>
          <p:cNvSpPr>
            <a:spLocks noGrp="1"/>
          </p:cNvSpPr>
          <p:nvPr>
            <p:ph type="title"/>
          </p:nvPr>
        </p:nvSpPr>
        <p:spPr/>
        <p:txBody>
          <a:bodyPr>
            <a:normAutofit fontScale="90000"/>
          </a:bodyPr>
          <a:lstStyle/>
          <a:p>
            <a:r>
              <a:rPr lang="zh-CN" altLang="en-US" dirty="0" smtClean="0"/>
              <a:t>设计与实现</a:t>
            </a:r>
            <a:r>
              <a:rPr lang="en-US" altLang="zh-CN" dirty="0" smtClean="0"/>
              <a:t>——IDGMP</a:t>
            </a:r>
            <a:r>
              <a:rPr lang="zh-CN" altLang="en-US" dirty="0" smtClean="0"/>
              <a:t>消息封装格式</a:t>
            </a:r>
            <a:endParaRPr lang="zh-CN" altLang="en-US" dirty="0"/>
          </a:p>
        </p:txBody>
      </p:sp>
      <p:sp>
        <p:nvSpPr>
          <p:cNvPr id="9" name="内容占位符 2"/>
          <p:cNvSpPr>
            <a:spLocks noGrp="1"/>
          </p:cNvSpPr>
          <p:nvPr>
            <p:ph idx="1"/>
          </p:nvPr>
        </p:nvSpPr>
        <p:spPr>
          <a:xfrm>
            <a:off x="323850" y="1370657"/>
            <a:ext cx="8397875" cy="618183"/>
          </a:xfrm>
        </p:spPr>
        <p:txBody>
          <a:bodyPr>
            <a:normAutofit/>
          </a:bodyPr>
          <a:lstStyle/>
          <a:p>
            <a:r>
              <a:rPr lang="zh-CN" altLang="en-US" dirty="0" smtClean="0">
                <a:latin typeface="Times New Roman" pitchFamily="18" charset="0"/>
                <a:cs typeface="Times New Roman" pitchFamily="18" charset="0"/>
              </a:rPr>
              <a:t>组播成员管理协议</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IDGMP</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消息封装</a:t>
            </a:r>
            <a:r>
              <a:rPr dirty="0" err="1" smtClean="0">
                <a:solidFill>
                  <a:schemeClr val="tx1"/>
                </a:solidFill>
                <a:latin typeface="Times New Roman" pitchFamily="18" charset="0"/>
                <a:cs typeface="Times New Roman" pitchFamily="18" charset="0"/>
              </a:rPr>
              <a:t>格式</a:t>
            </a:r>
            <a:endParaRPr lang="en-US" altLang="zh-CN" dirty="0" smtClean="0">
              <a:solidFill>
                <a:schemeClr val="tx1"/>
              </a:solidFill>
              <a:latin typeface="Times New Roman" pitchFamily="18" charset="0"/>
              <a:cs typeface="Times New Roman" pitchFamily="18" charset="0"/>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76425806"/>
              </p:ext>
            </p:extLst>
          </p:nvPr>
        </p:nvGraphicFramePr>
        <p:xfrm>
          <a:off x="1763688" y="2060848"/>
          <a:ext cx="5789594" cy="4536504"/>
        </p:xfrm>
        <a:graphic>
          <a:graphicData uri="http://schemas.openxmlformats.org/presentationml/2006/ole">
            <mc:AlternateContent xmlns:mc="http://schemas.openxmlformats.org/markup-compatibility/2006">
              <mc:Choice xmlns:v="urn:schemas-microsoft-com:vml" Requires="v">
                <p:oleObj spid="_x0000_s10300" name="Visio" r:id="rId3" imgW="3224340" imgH="2519722" progId="Visio.Drawing.11">
                  <p:embed/>
                </p:oleObj>
              </mc:Choice>
              <mc:Fallback>
                <p:oleObj name="Visio" r:id="rId3" imgW="3224340" imgH="251972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060848"/>
                        <a:ext cx="5789594" cy="4536504"/>
                      </a:xfrm>
                      <a:prstGeom prst="rect">
                        <a:avLst/>
                      </a:prstGeom>
                      <a:noFill/>
                    </p:spPr>
                  </p:pic>
                </p:oleObj>
              </mc:Fallback>
            </mc:AlternateContent>
          </a:graphicData>
        </a:graphic>
      </p:graphicFrame>
    </p:spTree>
    <p:extLst>
      <p:ext uri="{BB962C8B-B14F-4D97-AF65-F5344CB8AC3E}">
        <p14:creationId xmlns:p14="http://schemas.microsoft.com/office/powerpoint/2010/main" val="379627128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13</a:t>
            </a:fld>
            <a:endParaRPr lang="zh-CN" altLang="en-US" dirty="0">
              <a:solidFill>
                <a:srgbClr val="1F497D"/>
              </a:solidFill>
            </a:endParaRPr>
          </a:p>
        </p:txBody>
      </p:sp>
      <p:sp>
        <p:nvSpPr>
          <p:cNvPr id="5" name="标题 4"/>
          <p:cNvSpPr>
            <a:spLocks noGrp="1"/>
          </p:cNvSpPr>
          <p:nvPr>
            <p:ph type="title"/>
          </p:nvPr>
        </p:nvSpPr>
        <p:spPr/>
        <p:txBody>
          <a:bodyPr>
            <a:normAutofit fontScale="90000"/>
          </a:bodyPr>
          <a:lstStyle/>
          <a:p>
            <a:r>
              <a:rPr lang="zh-CN" altLang="en-US" dirty="0" smtClean="0"/>
              <a:t>设计与实现</a:t>
            </a:r>
            <a:r>
              <a:rPr lang="en-US" altLang="zh-CN" dirty="0" smtClean="0"/>
              <a:t>——IDGMP</a:t>
            </a:r>
            <a:r>
              <a:rPr lang="zh-CN" altLang="en-US" dirty="0" smtClean="0"/>
              <a:t>消息格式定义</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39552" y="4587011"/>
            <a:ext cx="8064896" cy="2308324"/>
          </a:xfrm>
          <a:prstGeom prst="rect">
            <a:avLst/>
          </a:prstGeom>
          <a:noFill/>
        </p:spPr>
        <p:txBody>
          <a:bodyPr wrap="square" rtlCol="0">
            <a:spAutoFit/>
          </a:bodyPr>
          <a:lstStyle/>
          <a:p>
            <a:pPr>
              <a:lnSpc>
                <a:spcPct val="200000"/>
              </a:lnSpc>
            </a:pPr>
            <a:r>
              <a:rPr lang="zh-CN" altLang="zh-CN" b="1" dirty="0">
                <a:solidFill>
                  <a:schemeClr val="accent1">
                    <a:lumMod val="75000"/>
                  </a:schemeClr>
                </a:solidFill>
              </a:rPr>
              <a:t>消息首部包括消息类型、代码、校验和、长度以及保留位，各字段含义如下：</a:t>
            </a:r>
          </a:p>
          <a:p>
            <a:pPr marL="342900" lvl="0" indent="-342900">
              <a:buFont typeface="Wingdings" pitchFamily="2" charset="2"/>
              <a:buChar char="p"/>
            </a:pPr>
            <a:r>
              <a:rPr lang="zh-CN" altLang="zh-CN" dirty="0"/>
              <a:t>类型：</a:t>
            </a:r>
            <a:r>
              <a:rPr lang="x-none" altLang="zh-CN" dirty="0"/>
              <a:t>1</a:t>
            </a:r>
            <a:r>
              <a:rPr lang="zh-CN" altLang="zh-CN" dirty="0"/>
              <a:t>个字节，表示</a:t>
            </a:r>
            <a:r>
              <a:rPr lang="x-none" altLang="zh-CN" dirty="0"/>
              <a:t>IDGMP</a:t>
            </a:r>
            <a:r>
              <a:rPr lang="zh-CN" altLang="zh-CN" dirty="0"/>
              <a:t>协议消息</a:t>
            </a:r>
            <a:r>
              <a:rPr lang="zh-CN" altLang="zh-CN" dirty="0" smtClean="0"/>
              <a:t>类型</a:t>
            </a:r>
          </a:p>
          <a:p>
            <a:pPr marL="342900" lvl="0" indent="-342900">
              <a:buFont typeface="Wingdings" pitchFamily="2" charset="2"/>
              <a:buChar char="p"/>
            </a:pPr>
            <a:r>
              <a:rPr lang="zh-CN" altLang="zh-CN" dirty="0" smtClean="0"/>
              <a:t>代码：</a:t>
            </a:r>
            <a:r>
              <a:rPr lang="x-none" altLang="zh-CN" dirty="0" smtClean="0"/>
              <a:t>1</a:t>
            </a:r>
            <a:r>
              <a:rPr lang="zh-CN" altLang="zh-CN" dirty="0" smtClean="0"/>
              <a:t>个字节，表示具体的消息选项</a:t>
            </a:r>
          </a:p>
          <a:p>
            <a:pPr marL="342900" lvl="0" indent="-342900">
              <a:buFont typeface="Wingdings" pitchFamily="2" charset="2"/>
              <a:buChar char="p"/>
            </a:pPr>
            <a:r>
              <a:rPr lang="zh-CN" altLang="zh-CN" dirty="0" smtClean="0"/>
              <a:t>校验和</a:t>
            </a:r>
            <a:r>
              <a:rPr lang="zh-CN" altLang="zh-CN" dirty="0"/>
              <a:t>：</a:t>
            </a:r>
            <a:r>
              <a:rPr lang="x-none" altLang="zh-CN" dirty="0"/>
              <a:t>2</a:t>
            </a:r>
            <a:r>
              <a:rPr lang="zh-CN" altLang="zh-CN" dirty="0"/>
              <a:t>个字节，用于校验</a:t>
            </a:r>
            <a:r>
              <a:rPr lang="x-none" altLang="zh-CN" dirty="0"/>
              <a:t>IDGMP</a:t>
            </a:r>
            <a:r>
              <a:rPr lang="zh-CN" altLang="zh-CN" dirty="0"/>
              <a:t>协议消息头</a:t>
            </a:r>
          </a:p>
          <a:p>
            <a:pPr marL="342900" lvl="0" indent="-342900">
              <a:buFont typeface="Wingdings" pitchFamily="2" charset="2"/>
              <a:buChar char="p"/>
            </a:pPr>
            <a:r>
              <a:rPr lang="zh-CN" altLang="zh-CN" dirty="0"/>
              <a:t>长度：</a:t>
            </a:r>
            <a:r>
              <a:rPr lang="x-none" altLang="zh-CN" dirty="0"/>
              <a:t>2</a:t>
            </a:r>
            <a:r>
              <a:rPr lang="zh-CN" altLang="zh-CN" dirty="0"/>
              <a:t>个字节，用于标识有效载荷数据长度，以字节为单位</a:t>
            </a:r>
          </a:p>
          <a:p>
            <a:pPr marL="342900" lvl="0" indent="-342900">
              <a:buFont typeface="Wingdings" pitchFamily="2" charset="2"/>
              <a:buChar char="p"/>
            </a:pPr>
            <a:r>
              <a:rPr lang="zh-CN" altLang="zh-CN" dirty="0"/>
              <a:t>保留位：</a:t>
            </a:r>
            <a:r>
              <a:rPr lang="x-none" altLang="zh-CN" dirty="0"/>
              <a:t>2</a:t>
            </a:r>
            <a:r>
              <a:rPr lang="zh-CN" altLang="zh-CN" dirty="0"/>
              <a:t>个字节，未使用，置为</a:t>
            </a:r>
            <a:r>
              <a:rPr lang="x-none" altLang="zh-CN" dirty="0"/>
              <a:t>0</a:t>
            </a:r>
            <a:r>
              <a:rPr lang="zh-CN" altLang="zh-CN" dirty="0"/>
              <a:t>，用于扩展</a:t>
            </a:r>
          </a:p>
          <a:p>
            <a:endParaRPr lang="zh-CN" altLang="en-US" dirty="0"/>
          </a:p>
        </p:txBody>
      </p:sp>
      <p:sp>
        <p:nvSpPr>
          <p:cNvPr id="10" name="TextBox 9"/>
          <p:cNvSpPr txBox="1"/>
          <p:nvPr/>
        </p:nvSpPr>
        <p:spPr>
          <a:xfrm>
            <a:off x="542017" y="1484784"/>
            <a:ext cx="8206447" cy="369332"/>
          </a:xfrm>
          <a:prstGeom prst="rect">
            <a:avLst/>
          </a:prstGeom>
          <a:noFill/>
        </p:spPr>
        <p:txBody>
          <a:bodyPr wrap="square" rtlCol="0">
            <a:spAutoFit/>
          </a:bodyPr>
          <a:lstStyle/>
          <a:p>
            <a:endParaRPr lang="zh-CN" altLang="en-US" dirty="0"/>
          </a:p>
        </p:txBody>
      </p:sp>
      <p:sp>
        <p:nvSpPr>
          <p:cNvPr id="11" name="内容占位符 2"/>
          <p:cNvSpPr>
            <a:spLocks noGrp="1"/>
          </p:cNvSpPr>
          <p:nvPr>
            <p:ph idx="1"/>
          </p:nvPr>
        </p:nvSpPr>
        <p:spPr>
          <a:xfrm>
            <a:off x="350589" y="1360358"/>
            <a:ext cx="8397875" cy="618183"/>
          </a:xfrm>
        </p:spPr>
        <p:txBody>
          <a:bodyPr>
            <a:normAutofit/>
          </a:bodyPr>
          <a:lstStyle/>
          <a:p>
            <a:r>
              <a:rPr lang="en-US" altLang="zh-CN" dirty="0" smtClean="0">
                <a:latin typeface="Times New Roman" pitchFamily="18" charset="0"/>
                <a:cs typeface="Times New Roman" pitchFamily="18" charset="0"/>
              </a:rPr>
              <a:t>IDGMP</a:t>
            </a:r>
            <a:r>
              <a:rPr lang="zh-CN" altLang="en-US" dirty="0" smtClean="0">
                <a:latin typeface="Times New Roman" pitchFamily="18" charset="0"/>
                <a:cs typeface="Times New Roman" pitchFamily="18" charset="0"/>
              </a:rPr>
              <a:t>消息包括消息首部和载荷两部分</a:t>
            </a:r>
            <a:endParaRPr lang="en-US" altLang="zh-CN" dirty="0" smtClean="0">
              <a:solidFill>
                <a:schemeClr val="tx1"/>
              </a:solidFill>
              <a:latin typeface="Times New Roman" pitchFamily="18" charset="0"/>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026065083"/>
              </p:ext>
            </p:extLst>
          </p:nvPr>
        </p:nvGraphicFramePr>
        <p:xfrm>
          <a:off x="542017" y="1990889"/>
          <a:ext cx="7848600" cy="2592389"/>
        </p:xfrm>
        <a:graphic>
          <a:graphicData uri="http://schemas.openxmlformats.org/drawingml/2006/table">
            <a:tbl>
              <a:tblPr/>
              <a:tblGrid>
                <a:gridCol w="242888"/>
                <a:gridCol w="244475"/>
                <a:gridCol w="242887"/>
                <a:gridCol w="244475"/>
                <a:gridCol w="242888"/>
                <a:gridCol w="244475"/>
                <a:gridCol w="244475"/>
                <a:gridCol w="303212"/>
                <a:gridCol w="204788"/>
                <a:gridCol w="246062"/>
                <a:gridCol w="244475"/>
                <a:gridCol w="242888"/>
                <a:gridCol w="244475"/>
                <a:gridCol w="244475"/>
                <a:gridCol w="244475"/>
                <a:gridCol w="246062"/>
                <a:gridCol w="244475"/>
                <a:gridCol w="244475"/>
                <a:gridCol w="244475"/>
                <a:gridCol w="244475"/>
                <a:gridCol w="244475"/>
                <a:gridCol w="242888"/>
                <a:gridCol w="244475"/>
                <a:gridCol w="252412"/>
                <a:gridCol w="246063"/>
                <a:gridCol w="244475"/>
                <a:gridCol w="244475"/>
                <a:gridCol w="244475"/>
                <a:gridCol w="244475"/>
                <a:gridCol w="244475"/>
                <a:gridCol w="244475"/>
                <a:gridCol w="246062"/>
              </a:tblGrid>
              <a:tr h="363538">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华文楷体" pitchFamily="2" charset="-122"/>
                        </a:rPr>
                        <a:t>0</a:t>
                      </a:r>
                      <a:endParaRPr kumimoji="0" lang="zh-CN" altLang="zh-CN" sz="1800" b="1" i="0" u="none" strike="noStrike" cap="none" normalizeH="0" baseline="0" dirty="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华文楷体" pitchFamily="2" charset="-122"/>
                        </a:rPr>
                        <a:t>1</a:t>
                      </a:r>
                      <a:endParaRPr kumimoji="0" lang="zh-CN" altLang="zh-CN" sz="1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华文楷体" pitchFamily="2" charset="-122"/>
                        </a:rPr>
                        <a:t>2</a:t>
                      </a:r>
                      <a:endParaRPr kumimoji="0" lang="zh-CN" altLang="zh-CN" sz="1800" b="1" i="0" u="none" strike="noStrike" cap="none" normalizeH="0" baseline="0" dirty="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华文楷体" pitchFamily="2" charset="-122"/>
                        </a:rPr>
                        <a:t>3</a:t>
                      </a:r>
                      <a:endParaRPr kumimoji="0" lang="zh-CN" altLang="zh-CN" sz="1800" b="1" i="0" u="none" strike="noStrike" cap="none" normalizeH="0" baseline="0" dirty="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3538">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华文楷体" pitchFamily="2" charset="-122"/>
                        </a:rPr>
                        <a:t>0</a:t>
                      </a:r>
                      <a:endPar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4</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5</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2</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3</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4</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5</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6</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7</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0</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2</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3</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4</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5</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6</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华文楷体" pitchFamily="2" charset="-122"/>
                        </a:rPr>
                        <a:t>7</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1</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4</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5</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c>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华文楷体" pitchFamily="2" charset="-122"/>
                        </a:rPr>
                        <a:t>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5D5"/>
                    </a:solidFill>
                  </a:tcPr>
                </a:tc>
              </a:tr>
              <a:tr h="371475">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charset="0"/>
                          <a:ea typeface="华文楷体" pitchFamily="2" charset="-122"/>
                        </a:rPr>
                        <a:t>类型</a:t>
                      </a:r>
                      <a:endPar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charset="0"/>
                          <a:ea typeface="华文楷体" pitchFamily="2" charset="-122"/>
                        </a:rPr>
                        <a:t>代码</a:t>
                      </a:r>
                      <a:endPar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Arial" charset="0"/>
                          <a:ea typeface="华文楷体" pitchFamily="2" charset="-122"/>
                        </a:rPr>
                        <a:t>校验和</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1475">
                <a:tc gridSpan="16">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charset="0"/>
                          <a:ea typeface="华文楷体" pitchFamily="2" charset="-122"/>
                        </a:rPr>
                        <a:t>长度</a:t>
                      </a:r>
                      <a:endPar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rgbClr val="000000"/>
                          </a:solidFill>
                          <a:effectLst/>
                          <a:latin typeface="Arial" charset="0"/>
                          <a:ea typeface="华文楷体" pitchFamily="2" charset="-122"/>
                        </a:rPr>
                        <a:t>保留</a:t>
                      </a:r>
                      <a:endParaRPr kumimoji="0" lang="zh-CN" altLang="zh-CN" sz="1800" b="1" i="0" u="none" strike="noStrike" cap="none" normalizeH="0" baseline="0" dirty="0" smtClean="0">
                        <a:ln>
                          <a:noFill/>
                        </a:ln>
                        <a:solidFill>
                          <a:srgbClr val="000000"/>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22363">
                <a:tc gridSpan="32">
                  <a:txBody>
                    <a:bodyPr/>
                    <a:lstStyle>
                      <a:lvl1pPr>
                        <a:spcBef>
                          <a:spcPct val="20000"/>
                        </a:spcBef>
                        <a:buClr>
                          <a:schemeClr val="bg2"/>
                        </a:buClr>
                        <a:buSzPct val="100000"/>
                        <a:buFont typeface="Wingdings" pitchFamily="2" charset="2"/>
                        <a:defRPr sz="2000" b="1">
                          <a:solidFill>
                            <a:schemeClr val="bg2"/>
                          </a:solidFill>
                          <a:latin typeface="Arial" charset="0"/>
                          <a:ea typeface="华文楷体" pitchFamily="2" charset="-122"/>
                        </a:defRPr>
                      </a:lvl1pPr>
                      <a:lvl2pPr marL="742950" indent="-285750" defTabSz="0">
                        <a:spcBef>
                          <a:spcPct val="20000"/>
                        </a:spcBef>
                        <a:buClr>
                          <a:schemeClr val="bg2"/>
                        </a:buClr>
                        <a:buFont typeface="Wingdings" pitchFamily="2" charset="2"/>
                        <a:tabLst>
                          <a:tab pos="1076325" algn="l"/>
                        </a:tabLst>
                        <a:defRPr b="1">
                          <a:solidFill>
                            <a:schemeClr val="bg2"/>
                          </a:solidFill>
                          <a:latin typeface="Arial" charset="0"/>
                          <a:ea typeface="华文楷体" pitchFamily="2" charset="-122"/>
                        </a:defRPr>
                      </a:lvl2pPr>
                      <a:lvl3pPr marL="11430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3pPr>
                      <a:lvl4pPr marL="16002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4pPr>
                      <a:lvl5pPr marL="2057400" indent="-228600" defTabSz="0">
                        <a:spcBef>
                          <a:spcPct val="20000"/>
                        </a:spcBef>
                        <a:buClr>
                          <a:schemeClr val="bg2"/>
                        </a:buClr>
                        <a:buFont typeface="Wingdings" pitchFamily="2" charset="2"/>
                        <a:tabLst>
                          <a:tab pos="1076325" algn="l"/>
                        </a:tabLst>
                        <a:defRPr sz="1400" b="1">
                          <a:solidFill>
                            <a:schemeClr val="bg2"/>
                          </a:solidFill>
                          <a:latin typeface="Arial" charset="0"/>
                          <a:ea typeface="华文楷体" pitchFamily="2" charset="-122"/>
                        </a:defRPr>
                      </a:lvl5pPr>
                      <a:lvl6pPr marL="25146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6pPr>
                      <a:lvl7pPr marL="29718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7pPr>
                      <a:lvl8pPr marL="34290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8pPr>
                      <a:lvl9pPr marL="3886200" indent="-228600" defTabSz="0" eaLnBrk="0" fontAlgn="base" hangingPunct="0">
                        <a:spcBef>
                          <a:spcPct val="20000"/>
                        </a:spcBef>
                        <a:spcAft>
                          <a:spcPct val="0"/>
                        </a:spcAft>
                        <a:buClr>
                          <a:schemeClr val="bg2"/>
                        </a:buClr>
                        <a:buFont typeface="Wingdings" pitchFamily="2" charset="2"/>
                        <a:tabLst>
                          <a:tab pos="1076325" algn="l"/>
                        </a:tabLst>
                        <a:defRPr sz="1400" b="1">
                          <a:solidFill>
                            <a:schemeClr val="bg2"/>
                          </a:solidFill>
                          <a:latin typeface="Arial" charset="0"/>
                          <a:ea typeface="华文楷体" pitchFamily="2" charset="-122"/>
                        </a:defRPr>
                      </a:lvl9pPr>
                    </a:lstStyle>
                    <a:p>
                      <a:pPr marL="0" marR="0" lvl="0" indent="0" algn="ctr" defTabSz="914400" rtl="0" eaLnBrk="1" fontAlgn="base" latinLnBrk="0" hangingPunct="1">
                        <a:lnSpc>
                          <a:spcPts val="155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charset="0"/>
                          <a:ea typeface="华文楷体" pitchFamily="2" charset="-122"/>
                        </a:rPr>
                        <a:t>载荷（长度可变）</a:t>
                      </a:r>
                      <a:endPar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6050914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35496" y="6448251"/>
            <a:ext cx="5421083" cy="365125"/>
          </a:xfrm>
        </p:spPr>
        <p:txBody>
          <a:bodyPr/>
          <a:lstStyle/>
          <a:p>
            <a:r>
              <a:rPr lang="zh-CN" altLang="en-US" dirty="0" smtClean="0">
                <a:solidFill>
                  <a:schemeClr val="tx2">
                    <a:lumMod val="60000"/>
                    <a:lumOff val="40000"/>
                  </a:schemeClr>
                </a:solidFill>
              </a:rPr>
              <a:t>具体消息分类与定义可参见论文</a:t>
            </a:r>
            <a:r>
              <a:rPr lang="en-US" altLang="zh-CN" dirty="0" smtClean="0">
                <a:solidFill>
                  <a:schemeClr val="tx2">
                    <a:lumMod val="60000"/>
                    <a:lumOff val="40000"/>
                  </a:schemeClr>
                </a:solidFill>
              </a:rPr>
              <a:t>p35-39</a:t>
            </a:r>
            <a:endParaRPr lang="zh-CN" altLang="en-US" dirty="0">
              <a:solidFill>
                <a:schemeClr val="tx2">
                  <a:lumMod val="60000"/>
                  <a:lumOff val="40000"/>
                </a:schemeClr>
              </a:solidFill>
            </a:endParaRPr>
          </a:p>
        </p:txBody>
      </p:sp>
      <p:sp>
        <p:nvSpPr>
          <p:cNvPr id="3" name="内容占位符 2"/>
          <p:cNvSpPr>
            <a:spLocks noGrp="1"/>
          </p:cNvSpPr>
          <p:nvPr>
            <p:ph sz="quarter" idx="1"/>
          </p:nvPr>
        </p:nvSpPr>
        <p:spPr>
          <a:xfrm>
            <a:off x="467544" y="1340768"/>
            <a:ext cx="8207824" cy="5112568"/>
          </a:xfrm>
        </p:spPr>
        <p:txBody>
          <a:bodyPr>
            <a:normAutofit fontScale="92500" lnSpcReduction="10000"/>
          </a:bodyPr>
          <a:lstStyle/>
          <a:p>
            <a:pPr>
              <a:lnSpc>
                <a:spcPct val="120000"/>
              </a:lnSpc>
            </a:pPr>
            <a:r>
              <a:rPr lang="zh-CN" altLang="en-US" b="1" dirty="0" smtClean="0"/>
              <a:t>组播服务发现</a:t>
            </a:r>
            <a:endParaRPr lang="en-US" altLang="zh-CN" b="1" dirty="0" smtClean="0"/>
          </a:p>
          <a:p>
            <a:pPr marL="0" indent="0">
              <a:lnSpc>
                <a:spcPct val="120000"/>
              </a:lnSpc>
              <a:buNone/>
            </a:pPr>
            <a:r>
              <a:rPr lang="zh-CN" altLang="en-US" sz="2000" dirty="0" smtClean="0"/>
              <a:t>        组播</a:t>
            </a:r>
            <a:r>
              <a:rPr lang="zh-CN" altLang="en-US" sz="2000" dirty="0"/>
              <a:t>服务</a:t>
            </a:r>
            <a:r>
              <a:rPr lang="zh-CN" altLang="en-US" sz="2000" dirty="0" smtClean="0"/>
              <a:t>发现类型消息主要</a:t>
            </a:r>
            <a:r>
              <a:rPr lang="zh-CN" altLang="en-US" sz="2000" dirty="0"/>
              <a:t>包括组播服务发布消息、组播服务查询消息以及组播服务查询响应</a:t>
            </a:r>
            <a:r>
              <a:rPr lang="zh-CN" altLang="en-US" sz="2000" dirty="0" smtClean="0"/>
              <a:t>消息。</a:t>
            </a:r>
            <a:endParaRPr lang="en-US" altLang="zh-CN" sz="2000" dirty="0" smtClean="0"/>
          </a:p>
          <a:p>
            <a:pPr>
              <a:lnSpc>
                <a:spcPct val="120000"/>
              </a:lnSpc>
            </a:pPr>
            <a:r>
              <a:rPr lang="zh-CN" altLang="en-US" b="1" dirty="0" smtClean="0"/>
              <a:t>组播注册与注销</a:t>
            </a:r>
            <a:endParaRPr lang="en-US" altLang="zh-CN" b="1" dirty="0" smtClean="0"/>
          </a:p>
          <a:p>
            <a:pPr marL="0" indent="0">
              <a:lnSpc>
                <a:spcPct val="120000"/>
              </a:lnSpc>
              <a:buNone/>
            </a:pPr>
            <a:r>
              <a:rPr lang="zh-CN" altLang="en-US" sz="2000" dirty="0" smtClean="0"/>
              <a:t>        组播</a:t>
            </a:r>
            <a:r>
              <a:rPr lang="zh-CN" altLang="en-US" sz="2000" dirty="0"/>
              <a:t>注册与</a:t>
            </a:r>
            <a:r>
              <a:rPr lang="zh-CN" altLang="en-US" sz="2000" dirty="0" smtClean="0"/>
              <a:t>注销类型消息包括组播成员注册</a:t>
            </a:r>
            <a:r>
              <a:rPr lang="zh-CN" altLang="en-US" sz="2000" dirty="0"/>
              <a:t>和注册响应、</a:t>
            </a:r>
            <a:r>
              <a:rPr lang="zh-CN" altLang="en-US" sz="2000" dirty="0" smtClean="0"/>
              <a:t>组播</a:t>
            </a:r>
            <a:r>
              <a:rPr lang="zh-CN" altLang="en-US" sz="2000" dirty="0"/>
              <a:t>成员</a:t>
            </a:r>
            <a:r>
              <a:rPr lang="zh-CN" altLang="en-US" sz="2000" dirty="0" smtClean="0"/>
              <a:t>注销与注销响应消息。</a:t>
            </a:r>
            <a:endParaRPr lang="en-US" altLang="zh-CN" sz="2000" dirty="0" smtClean="0"/>
          </a:p>
          <a:p>
            <a:pPr>
              <a:lnSpc>
                <a:spcPct val="110000"/>
              </a:lnSpc>
            </a:pPr>
            <a:r>
              <a:rPr lang="zh-CN" altLang="en-US" b="1" dirty="0" smtClean="0"/>
              <a:t>组播加入与离开</a:t>
            </a:r>
            <a:endParaRPr lang="en-US" altLang="zh-CN" b="1" dirty="0" smtClean="0"/>
          </a:p>
          <a:p>
            <a:pPr marL="0" indent="0">
              <a:lnSpc>
                <a:spcPct val="110000"/>
              </a:lnSpc>
              <a:buNone/>
            </a:pPr>
            <a:r>
              <a:rPr lang="zh-CN" altLang="en-US" sz="2000" dirty="0" smtClean="0"/>
              <a:t>        组播</a:t>
            </a:r>
            <a:r>
              <a:rPr lang="zh-CN" altLang="en-US" sz="2000" dirty="0"/>
              <a:t>加入与离开类型消息包括</a:t>
            </a:r>
            <a:r>
              <a:rPr lang="zh-CN" altLang="en-US" sz="2000" dirty="0" smtClean="0"/>
              <a:t>组播</a:t>
            </a:r>
            <a:r>
              <a:rPr lang="zh-CN" altLang="en-US" sz="2000" dirty="0"/>
              <a:t>成员</a:t>
            </a:r>
            <a:r>
              <a:rPr lang="zh-CN" altLang="en-US" sz="2000" dirty="0" smtClean="0"/>
              <a:t>加入</a:t>
            </a:r>
            <a:r>
              <a:rPr lang="zh-CN" altLang="en-US" sz="2000" dirty="0"/>
              <a:t>与离开请求消息、加入与离开响应</a:t>
            </a:r>
            <a:r>
              <a:rPr lang="zh-CN" altLang="en-US" sz="2000" dirty="0" smtClean="0"/>
              <a:t>消息。</a:t>
            </a:r>
            <a:endParaRPr lang="en-US" altLang="zh-CN" sz="2000" dirty="0" smtClean="0"/>
          </a:p>
          <a:p>
            <a:pPr>
              <a:lnSpc>
                <a:spcPct val="110000"/>
              </a:lnSpc>
            </a:pPr>
            <a:r>
              <a:rPr lang="zh-CN" altLang="en-US" b="1" dirty="0" smtClean="0"/>
              <a:t>组播更新与维护</a:t>
            </a:r>
            <a:endParaRPr lang="en-US" altLang="zh-CN" b="1" dirty="0" smtClean="0"/>
          </a:p>
          <a:p>
            <a:pPr marL="0" indent="0">
              <a:lnSpc>
                <a:spcPct val="110000"/>
              </a:lnSpc>
              <a:buNone/>
            </a:pPr>
            <a:r>
              <a:rPr lang="zh-CN" altLang="en-US" sz="2200" dirty="0" smtClean="0"/>
              <a:t>       组播</a:t>
            </a:r>
            <a:r>
              <a:rPr lang="zh-CN" altLang="en-US" sz="2200" dirty="0"/>
              <a:t>更新与维护类型消息主要包括组播成员关系更新、组成员关系查询、组播服务时间更新、服务到期查询、到期响应消息</a:t>
            </a:r>
            <a:r>
              <a:rPr lang="zh-CN" altLang="en-US" sz="2200" dirty="0" smtClean="0"/>
              <a:t>等。</a:t>
            </a:r>
            <a:endParaRPr lang="zh-CN" altLang="en-US" sz="2200" dirty="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14</a:t>
            </a:fld>
            <a:endParaRPr lang="zh-CN" altLang="en-US" dirty="0">
              <a:solidFill>
                <a:srgbClr val="1F497D"/>
              </a:solidFill>
            </a:endParaRPr>
          </a:p>
        </p:txBody>
      </p:sp>
      <p:sp>
        <p:nvSpPr>
          <p:cNvPr id="5" name="标题 4"/>
          <p:cNvSpPr>
            <a:spLocks noGrp="1"/>
          </p:cNvSpPr>
          <p:nvPr>
            <p:ph type="title"/>
          </p:nvPr>
        </p:nvSpPr>
        <p:spPr/>
        <p:txBody>
          <a:bodyPr>
            <a:normAutofit/>
          </a:bodyPr>
          <a:lstStyle/>
          <a:p>
            <a:r>
              <a:rPr lang="zh-CN" altLang="en-US" dirty="0"/>
              <a:t>设计与实现</a:t>
            </a:r>
            <a:r>
              <a:rPr lang="en-US" altLang="zh-CN" dirty="0"/>
              <a:t>——IDGMP</a:t>
            </a:r>
            <a:r>
              <a:rPr lang="zh-CN" altLang="en-US" dirty="0" smtClean="0"/>
              <a:t>消息分类</a:t>
            </a:r>
            <a:endParaRPr lang="zh-CN" altLang="en-US" dirty="0"/>
          </a:p>
        </p:txBody>
      </p:sp>
    </p:spTree>
    <p:extLst>
      <p:ext uri="{BB962C8B-B14F-4D97-AF65-F5344CB8AC3E}">
        <p14:creationId xmlns:p14="http://schemas.microsoft.com/office/powerpoint/2010/main" val="15815506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15</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功能模块划分</a:t>
            </a:r>
            <a:endParaRPr lang="zh-CN" altLang="en-US" dirty="0"/>
          </a:p>
        </p:txBody>
      </p:sp>
      <p:sp>
        <p:nvSpPr>
          <p:cNvPr id="16" name="AutoShape 7"/>
          <p:cNvSpPr>
            <a:spLocks noChangeArrowheads="1"/>
          </p:cNvSpPr>
          <p:nvPr/>
        </p:nvSpPr>
        <p:spPr bwMode="gray">
          <a:xfrm>
            <a:off x="3275435" y="1628355"/>
            <a:ext cx="2241550" cy="1855788"/>
          </a:xfrm>
          <a:prstGeom prst="hexagon">
            <a:avLst>
              <a:gd name="adj" fmla="val 28896"/>
              <a:gd name="vf" fmla="val 115470"/>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17" name="AutoShape 11"/>
          <p:cNvSpPr>
            <a:spLocks noChangeArrowheads="1"/>
          </p:cNvSpPr>
          <p:nvPr/>
        </p:nvSpPr>
        <p:spPr bwMode="gray">
          <a:xfrm>
            <a:off x="1475210" y="2688805"/>
            <a:ext cx="2203450" cy="1676401"/>
          </a:xfrm>
          <a:prstGeom prst="hexagon">
            <a:avLst>
              <a:gd name="adj" fmla="val 28896"/>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CN" altLang="en-US"/>
          </a:p>
        </p:txBody>
      </p:sp>
      <p:sp>
        <p:nvSpPr>
          <p:cNvPr id="18" name="Text Box 12"/>
          <p:cNvSpPr txBox="1">
            <a:spLocks noChangeArrowheads="1"/>
          </p:cNvSpPr>
          <p:nvPr/>
        </p:nvSpPr>
        <p:spPr bwMode="gray">
          <a:xfrm>
            <a:off x="3726285" y="2166518"/>
            <a:ext cx="142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a:t>用户</a:t>
            </a:r>
            <a:r>
              <a:rPr lang="zh-CN" altLang="en-US" sz="2400" b="1" dirty="0" smtClean="0"/>
              <a:t>层</a:t>
            </a:r>
            <a:endParaRPr lang="en-US" altLang="zh-CN" sz="2400" b="1" dirty="0" smtClean="0"/>
          </a:p>
          <a:p>
            <a:pPr algn="ctr"/>
            <a:r>
              <a:rPr lang="zh-CN" altLang="en-US" sz="2400" b="1" dirty="0" smtClean="0"/>
              <a:t>通信接口</a:t>
            </a:r>
            <a:endParaRPr lang="en-US" altLang="zh-CN" sz="2400" b="1" dirty="0"/>
          </a:p>
        </p:txBody>
      </p:sp>
      <p:sp>
        <p:nvSpPr>
          <p:cNvPr id="19" name="Text Box 13"/>
          <p:cNvSpPr txBox="1">
            <a:spLocks noChangeArrowheads="1"/>
          </p:cNvSpPr>
          <p:nvPr/>
        </p:nvSpPr>
        <p:spPr bwMode="gray">
          <a:xfrm>
            <a:off x="1926060" y="3141243"/>
            <a:ext cx="142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a:t>组播</a:t>
            </a:r>
            <a:r>
              <a:rPr lang="zh-CN" altLang="en-US" sz="2400" b="1" dirty="0" smtClean="0"/>
              <a:t>管理</a:t>
            </a:r>
            <a:endParaRPr lang="en-US" altLang="zh-CN" sz="2400" b="1" dirty="0" smtClean="0"/>
          </a:p>
          <a:p>
            <a:pPr algn="ctr"/>
            <a:r>
              <a:rPr lang="zh-CN" altLang="en-US" sz="2400" b="1" dirty="0" smtClean="0"/>
              <a:t>服务器</a:t>
            </a:r>
            <a:endParaRPr lang="en-US" altLang="zh-CN" sz="2400" b="1" dirty="0"/>
          </a:p>
        </p:txBody>
      </p:sp>
      <p:sp>
        <p:nvSpPr>
          <p:cNvPr id="20" name="AutoShape 15"/>
          <p:cNvSpPr>
            <a:spLocks noChangeArrowheads="1"/>
          </p:cNvSpPr>
          <p:nvPr/>
        </p:nvSpPr>
        <p:spPr bwMode="gray">
          <a:xfrm>
            <a:off x="5120111" y="2490368"/>
            <a:ext cx="2343150" cy="1946276"/>
          </a:xfrm>
          <a:prstGeom prst="hexagon">
            <a:avLst>
              <a:gd name="adj" fmla="val 28916"/>
              <a:gd name="vf" fmla="val 115470"/>
            </a:avLst>
          </a:prstGeom>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1" name="Text Box 18"/>
          <p:cNvSpPr txBox="1">
            <a:spLocks noChangeArrowheads="1"/>
          </p:cNvSpPr>
          <p:nvPr/>
        </p:nvSpPr>
        <p:spPr bwMode="gray">
          <a:xfrm>
            <a:off x="5339186" y="3326981"/>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smtClean="0"/>
              <a:t>数据存储</a:t>
            </a:r>
            <a:r>
              <a:rPr lang="zh-CN" altLang="en-US" sz="2400" b="1" dirty="0"/>
              <a:t>模块</a:t>
            </a:r>
            <a:endParaRPr lang="en-US" altLang="zh-CN" sz="2400" b="1" dirty="0"/>
          </a:p>
        </p:txBody>
      </p:sp>
      <p:sp>
        <p:nvSpPr>
          <p:cNvPr id="22" name="AutoShape 20"/>
          <p:cNvSpPr>
            <a:spLocks noChangeArrowheads="1"/>
          </p:cNvSpPr>
          <p:nvPr/>
        </p:nvSpPr>
        <p:spPr bwMode="gray">
          <a:xfrm>
            <a:off x="3275435" y="3587331"/>
            <a:ext cx="2290763" cy="1785938"/>
          </a:xfrm>
          <a:prstGeom prst="hexagon">
            <a:avLst>
              <a:gd name="adj" fmla="val 28916"/>
              <a:gd name="vf" fmla="val 115470"/>
            </a:avLst>
          </a:prstGeom>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p>
        </p:txBody>
      </p:sp>
      <p:sp>
        <p:nvSpPr>
          <p:cNvPr id="23" name="Text Box 23"/>
          <p:cNvSpPr txBox="1">
            <a:spLocks noChangeArrowheads="1"/>
          </p:cNvSpPr>
          <p:nvPr/>
        </p:nvSpPr>
        <p:spPr bwMode="gray">
          <a:xfrm>
            <a:off x="3707235" y="4149306"/>
            <a:ext cx="1541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smtClean="0"/>
              <a:t>消息处理</a:t>
            </a:r>
            <a:endParaRPr lang="en-US" altLang="zh-CN" sz="2400" b="1" dirty="0" smtClean="0"/>
          </a:p>
          <a:p>
            <a:pPr algn="ctr"/>
            <a:r>
              <a:rPr lang="zh-CN" altLang="en-US" sz="2400" b="1" dirty="0"/>
              <a:t>模块</a:t>
            </a:r>
            <a:endParaRPr lang="en-US" altLang="zh-CN" sz="2400" b="1" dirty="0"/>
          </a:p>
        </p:txBody>
      </p:sp>
    </p:spTree>
    <p:extLst>
      <p:ext uri="{BB962C8B-B14F-4D97-AF65-F5344CB8AC3E}">
        <p14:creationId xmlns:p14="http://schemas.microsoft.com/office/powerpoint/2010/main" val="40272510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500"/>
                                        <p:tgtEl>
                                          <p:spTgt spid="18">
                                            <p:txEl>
                                              <p:pRg st="1" end="1"/>
                                            </p:txEl>
                                          </p:spTgt>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1000"/>
                                        <p:tgtEl>
                                          <p:spTgt spid="17"/>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par>
                          <p:cTn id="23" fill="hold">
                            <p:stCondLst>
                              <p:cond delay="2500"/>
                            </p:stCondLst>
                            <p:childTnLst>
                              <p:par>
                                <p:cTn id="24" presetID="21" presetClass="entr" presetSubtype="1"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heel(1)">
                                      <p:cBhvr>
                                        <p:cTn id="26" dur="2000"/>
                                        <p:tgtEl>
                                          <p:spTgt spid="22"/>
                                        </p:tgtEl>
                                      </p:cBhvr>
                                    </p:animEffect>
                                  </p:childTnLst>
                                </p:cTn>
                              </p:par>
                            </p:childTnLst>
                          </p:cTn>
                        </p:par>
                        <p:par>
                          <p:cTn id="27" fill="hold">
                            <p:stCondLst>
                              <p:cond delay="4500"/>
                            </p:stCondLst>
                            <p:childTnLst>
                              <p:par>
                                <p:cTn id="28" presetID="16" presetClass="entr" presetSubtype="2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arn(inVertical)">
                                      <p:cBhvr>
                                        <p:cTn id="30" dur="500"/>
                                        <p:tgtEl>
                                          <p:spTgt spid="23"/>
                                        </p:tgtEl>
                                      </p:cBhvr>
                                    </p:animEffect>
                                  </p:childTnLst>
                                </p:cTn>
                              </p:par>
                            </p:childTnLst>
                          </p:cTn>
                        </p:par>
                        <p:par>
                          <p:cTn id="31" fill="hold">
                            <p:stCondLst>
                              <p:cond delay="5000"/>
                            </p:stCondLst>
                            <p:childTnLst>
                              <p:par>
                                <p:cTn id="32" presetID="21" presetClass="entr" presetSubtype="1"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heel(1)">
                                      <p:cBhvr>
                                        <p:cTn id="34" dur="2000"/>
                                        <p:tgtEl>
                                          <p:spTgt spid="20"/>
                                        </p:tgtEl>
                                      </p:cBhvr>
                                    </p:animEffect>
                                  </p:childTnLst>
                                </p:cTn>
                              </p:par>
                            </p:childTnLst>
                          </p:cTn>
                        </p:par>
                        <p:par>
                          <p:cTn id="35" fill="hold">
                            <p:stCondLst>
                              <p:cond delay="7000"/>
                            </p:stCondLst>
                            <p:childTnLst>
                              <p:par>
                                <p:cTn id="36" presetID="14"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randombar(horizontal)">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p:bldP spid="20" grpId="0" animBg="1"/>
      <p:bldP spid="21"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412776"/>
            <a:ext cx="8351840" cy="4896544"/>
          </a:xfrm>
        </p:spPr>
        <p:txBody>
          <a:bodyPr/>
          <a:lstStyle/>
          <a:p>
            <a:r>
              <a:rPr lang="en-US" altLang="zh-CN" dirty="0" smtClean="0"/>
              <a:t>MMS</a:t>
            </a:r>
            <a:r>
              <a:rPr lang="zh-CN" altLang="en-US" dirty="0" smtClean="0"/>
              <a:t>接口配置</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16</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用户层通信接口</a:t>
            </a:r>
            <a:endParaRPr lang="zh-CN" altLang="en-US" dirty="0"/>
          </a:p>
        </p:txBody>
      </p:sp>
      <p:sp>
        <p:nvSpPr>
          <p:cNvPr id="29" name="TextBox 28"/>
          <p:cNvSpPr txBox="1"/>
          <p:nvPr/>
        </p:nvSpPr>
        <p:spPr>
          <a:xfrm>
            <a:off x="971600" y="2032387"/>
            <a:ext cx="7704856" cy="4555093"/>
          </a:xfrm>
          <a:prstGeom prst="rect">
            <a:avLst/>
          </a:prstGeom>
          <a:noFill/>
        </p:spPr>
        <p:txBody>
          <a:bodyPr wrap="square" rtlCol="0">
            <a:spAutoFit/>
          </a:bodyPr>
          <a:lstStyle/>
          <a:p>
            <a:r>
              <a:rPr lang="zh-CN" altLang="en-US" sz="2000" dirty="0"/>
              <a:t>当运行组播管理服务</a:t>
            </a:r>
            <a:r>
              <a:rPr lang="en-US" altLang="zh-CN" sz="2000" dirty="0"/>
              <a:t>MMS</a:t>
            </a:r>
            <a:r>
              <a:rPr lang="zh-CN" altLang="en-US" sz="2000" dirty="0"/>
              <a:t>主程序时，通过在终端键入相关命令可以实现数据库的基本配置、查询组播成员状态、服务时间等信息，方便网络管理人员维护</a:t>
            </a:r>
            <a:r>
              <a:rPr lang="en-US" altLang="zh-CN" sz="2000" dirty="0"/>
              <a:t>MMS</a:t>
            </a:r>
            <a:r>
              <a:rPr lang="zh-CN" altLang="en-US" sz="2000" dirty="0"/>
              <a:t>服务器</a:t>
            </a:r>
            <a:r>
              <a:rPr lang="zh-CN" altLang="en-US" sz="2000" dirty="0" smtClean="0"/>
              <a:t>。</a:t>
            </a:r>
            <a:endParaRPr lang="en-US" altLang="zh-CN" sz="2000" dirty="0" smtClean="0"/>
          </a:p>
          <a:p>
            <a:r>
              <a:rPr lang="en-US" altLang="zh-CN" sz="2000" dirty="0" smtClean="0"/>
              <a:t>MMS</a:t>
            </a:r>
            <a:r>
              <a:rPr lang="zh-CN" altLang="en-US" sz="2000" dirty="0"/>
              <a:t>配置接口命令常用的包括</a:t>
            </a:r>
            <a:r>
              <a:rPr lang="en-US" altLang="zh-CN" sz="2000" dirty="0"/>
              <a:t>user</a:t>
            </a:r>
            <a:r>
              <a:rPr lang="zh-CN" altLang="en-US" sz="2000" dirty="0"/>
              <a:t>、</a:t>
            </a:r>
            <a:r>
              <a:rPr lang="en-US" altLang="zh-CN" sz="2000" dirty="0"/>
              <a:t>password</a:t>
            </a:r>
            <a:r>
              <a:rPr lang="zh-CN" altLang="en-US" sz="2000" dirty="0"/>
              <a:t>、</a:t>
            </a:r>
            <a:r>
              <a:rPr lang="en-US" altLang="zh-CN" sz="2000" dirty="0" err="1"/>
              <a:t>confile</a:t>
            </a:r>
            <a:r>
              <a:rPr lang="zh-CN" altLang="en-US" sz="2000" dirty="0"/>
              <a:t>、</a:t>
            </a:r>
            <a:r>
              <a:rPr lang="en-US" altLang="zh-CN" sz="2000" dirty="0"/>
              <a:t>database</a:t>
            </a:r>
            <a:r>
              <a:rPr lang="zh-CN" altLang="en-US" sz="2000" dirty="0"/>
              <a:t>命令，它们本质</a:t>
            </a:r>
            <a:r>
              <a:rPr lang="zh-CN" altLang="en-US" sz="2000" dirty="0" smtClean="0"/>
              <a:t>上都是通过</a:t>
            </a:r>
            <a:r>
              <a:rPr lang="x-none" altLang="zh-CN" sz="2000" dirty="0" smtClean="0"/>
              <a:t>Unix/Linux</a:t>
            </a:r>
            <a:r>
              <a:rPr lang="zh-CN" altLang="en-US" sz="2000" dirty="0" smtClean="0"/>
              <a:t>系统下的</a:t>
            </a:r>
            <a:r>
              <a:rPr lang="en-US" altLang="zh-CN" sz="2000" dirty="0" err="1" smtClean="0"/>
              <a:t>get_opt_long</a:t>
            </a:r>
            <a:r>
              <a:rPr lang="en-US" altLang="zh-CN" sz="2000" dirty="0"/>
              <a:t>()</a:t>
            </a:r>
            <a:r>
              <a:rPr lang="zh-CN" altLang="en-US" sz="2000" dirty="0"/>
              <a:t>函数</a:t>
            </a:r>
            <a:r>
              <a:rPr lang="zh-CN" altLang="en-US" sz="2000" dirty="0" smtClean="0"/>
              <a:t>解析来实现的</a:t>
            </a:r>
            <a:r>
              <a:rPr lang="zh-CN" altLang="en-US" sz="2000" dirty="0"/>
              <a:t>，其中</a:t>
            </a:r>
            <a:r>
              <a:rPr lang="en-US" altLang="zh-CN" sz="2000" dirty="0" err="1"/>
              <a:t>long_options</a:t>
            </a:r>
            <a:r>
              <a:rPr lang="zh-CN" altLang="en-US" sz="2000" dirty="0"/>
              <a:t>结构如下</a:t>
            </a:r>
            <a:r>
              <a:rPr lang="zh-CN" altLang="en-US" sz="2000" dirty="0" smtClean="0"/>
              <a:t>：</a:t>
            </a:r>
            <a:endParaRPr lang="en-US" altLang="zh-CN" sz="2000" dirty="0"/>
          </a:p>
          <a:p>
            <a:pPr>
              <a:lnSpc>
                <a:spcPct val="150000"/>
              </a:lnSpc>
            </a:pPr>
            <a:r>
              <a:rPr lang="en-US" altLang="zh-CN" sz="2000" b="1" dirty="0" smtClean="0">
                <a:solidFill>
                  <a:schemeClr val="tx2">
                    <a:lumMod val="60000"/>
                    <a:lumOff val="40000"/>
                  </a:schemeClr>
                </a:solidFill>
              </a:rPr>
              <a:t>static </a:t>
            </a:r>
            <a:r>
              <a:rPr lang="en-US" altLang="zh-CN" sz="2000" b="1" dirty="0" err="1">
                <a:solidFill>
                  <a:schemeClr val="tx2">
                    <a:lumMod val="60000"/>
                    <a:lumOff val="40000"/>
                  </a:schemeClr>
                </a:solidFill>
              </a:rPr>
              <a:t>struct</a:t>
            </a:r>
            <a:r>
              <a:rPr lang="en-US" altLang="zh-CN" sz="2000" b="1" dirty="0">
                <a:solidFill>
                  <a:schemeClr val="tx2">
                    <a:lumMod val="60000"/>
                    <a:lumOff val="40000"/>
                  </a:schemeClr>
                </a:solidFill>
              </a:rPr>
              <a:t> option </a:t>
            </a:r>
            <a:r>
              <a:rPr lang="en-US" altLang="zh-CN" sz="2000" b="1" dirty="0" err="1">
                <a:solidFill>
                  <a:schemeClr val="tx2">
                    <a:lumMod val="60000"/>
                    <a:lumOff val="40000"/>
                  </a:schemeClr>
                </a:solidFill>
              </a:rPr>
              <a:t>long_options</a:t>
            </a:r>
            <a:r>
              <a:rPr lang="en-US" altLang="zh-CN" sz="2000" b="1" dirty="0">
                <a:solidFill>
                  <a:schemeClr val="tx2">
                    <a:lumMod val="60000"/>
                    <a:lumOff val="40000"/>
                  </a:schemeClr>
                </a:solidFill>
              </a:rPr>
              <a:t>[] = {</a:t>
            </a:r>
          </a:p>
          <a:p>
            <a:r>
              <a:rPr lang="en-US" altLang="zh-CN" sz="2000" b="1" dirty="0">
                <a:solidFill>
                  <a:schemeClr val="tx2">
                    <a:lumMod val="60000"/>
                    <a:lumOff val="40000"/>
                  </a:schemeClr>
                </a:solidFill>
              </a:rPr>
              <a:t>           {"user",     </a:t>
            </a:r>
            <a:r>
              <a:rPr lang="en-US" altLang="zh-CN" sz="2000" b="1" dirty="0" err="1">
                <a:solidFill>
                  <a:schemeClr val="tx2">
                    <a:lumMod val="60000"/>
                    <a:lumOff val="40000"/>
                  </a:schemeClr>
                </a:solidFill>
              </a:rPr>
              <a:t>required_argument</a:t>
            </a:r>
            <a:r>
              <a:rPr lang="en-US" altLang="zh-CN" sz="2000" b="1" dirty="0">
                <a:solidFill>
                  <a:schemeClr val="tx2">
                    <a:lumMod val="60000"/>
                    <a:lumOff val="40000"/>
                  </a:schemeClr>
                </a:solidFill>
              </a:rPr>
              <a:t>, 0, 'u'},</a:t>
            </a:r>
          </a:p>
          <a:p>
            <a:r>
              <a:rPr lang="en-US" altLang="zh-CN" sz="2000" b="1" dirty="0">
                <a:solidFill>
                  <a:schemeClr val="tx2">
                    <a:lumMod val="60000"/>
                    <a:lumOff val="40000"/>
                  </a:schemeClr>
                </a:solidFill>
              </a:rPr>
              <a:t>           {"password", </a:t>
            </a:r>
            <a:r>
              <a:rPr lang="en-US" altLang="zh-CN" sz="2000" b="1" dirty="0" err="1">
                <a:solidFill>
                  <a:schemeClr val="tx2">
                    <a:lumMod val="60000"/>
                    <a:lumOff val="40000"/>
                  </a:schemeClr>
                </a:solidFill>
              </a:rPr>
              <a:t>requireed_argument</a:t>
            </a:r>
            <a:r>
              <a:rPr lang="en-US" altLang="zh-CN" sz="2000" b="1" dirty="0">
                <a:solidFill>
                  <a:schemeClr val="tx2">
                    <a:lumMod val="60000"/>
                    <a:lumOff val="40000"/>
                  </a:schemeClr>
                </a:solidFill>
              </a:rPr>
              <a:t>, 0, 'p'},</a:t>
            </a:r>
          </a:p>
          <a:p>
            <a:r>
              <a:rPr lang="en-US" altLang="zh-CN" sz="2000" b="1" dirty="0">
                <a:solidFill>
                  <a:schemeClr val="tx2">
                    <a:lumMod val="60000"/>
                    <a:lumOff val="40000"/>
                  </a:schemeClr>
                </a:solidFill>
              </a:rPr>
              <a:t>           {"database", </a:t>
            </a:r>
            <a:r>
              <a:rPr lang="en-US" altLang="zh-CN" sz="2000" b="1" dirty="0" err="1">
                <a:solidFill>
                  <a:schemeClr val="tx2">
                    <a:lumMod val="60000"/>
                    <a:lumOff val="40000"/>
                  </a:schemeClr>
                </a:solidFill>
              </a:rPr>
              <a:t>required_argument</a:t>
            </a:r>
            <a:r>
              <a:rPr lang="en-US" altLang="zh-CN" sz="2000" b="1" dirty="0">
                <a:solidFill>
                  <a:schemeClr val="tx2">
                    <a:lumMod val="60000"/>
                    <a:lumOff val="40000"/>
                  </a:schemeClr>
                </a:solidFill>
              </a:rPr>
              <a:t>,  0, 'D'},</a:t>
            </a:r>
          </a:p>
          <a:p>
            <a:r>
              <a:rPr lang="en-US" altLang="zh-CN" sz="2000" b="1" dirty="0">
                <a:solidFill>
                  <a:schemeClr val="tx2">
                    <a:lumMod val="60000"/>
                    <a:lumOff val="40000"/>
                  </a:schemeClr>
                </a:solidFill>
              </a:rPr>
              <a:t>           {"version",  </a:t>
            </a:r>
            <a:r>
              <a:rPr lang="en-US" altLang="zh-CN" sz="2000" b="1" dirty="0" err="1">
                <a:solidFill>
                  <a:schemeClr val="tx2">
                    <a:lumMod val="60000"/>
                    <a:lumOff val="40000"/>
                  </a:schemeClr>
                </a:solidFill>
              </a:rPr>
              <a:t>no_argument</a:t>
            </a:r>
            <a:r>
              <a:rPr lang="en-US" altLang="zh-CN" sz="2000" b="1" dirty="0">
                <a:solidFill>
                  <a:schemeClr val="tx2">
                    <a:lumMod val="60000"/>
                    <a:lumOff val="40000"/>
                  </a:schemeClr>
                </a:solidFill>
              </a:rPr>
              <a:t>,      0,  0 },</a:t>
            </a:r>
          </a:p>
          <a:p>
            <a:r>
              <a:rPr lang="en-US" altLang="zh-CN" sz="2000" b="1" dirty="0">
                <a:solidFill>
                  <a:schemeClr val="tx2">
                    <a:lumMod val="60000"/>
                    <a:lumOff val="40000"/>
                  </a:schemeClr>
                </a:solidFill>
              </a:rPr>
              <a:t>           {"</a:t>
            </a:r>
            <a:r>
              <a:rPr lang="en-US" altLang="zh-CN" sz="2000" b="1" dirty="0" err="1">
                <a:solidFill>
                  <a:schemeClr val="tx2">
                    <a:lumMod val="60000"/>
                    <a:lumOff val="40000"/>
                  </a:schemeClr>
                </a:solidFill>
              </a:rPr>
              <a:t>confile</a:t>
            </a:r>
            <a:r>
              <a:rPr lang="en-US" altLang="zh-CN" sz="2000" b="1" dirty="0">
                <a:solidFill>
                  <a:schemeClr val="tx2">
                    <a:lumMod val="60000"/>
                    <a:lumOff val="40000"/>
                  </a:schemeClr>
                </a:solidFill>
              </a:rPr>
              <a:t>",  </a:t>
            </a:r>
            <a:r>
              <a:rPr lang="en-US" altLang="zh-CN" sz="2000" b="1" dirty="0" err="1">
                <a:solidFill>
                  <a:schemeClr val="tx2">
                    <a:lumMod val="60000"/>
                    <a:lumOff val="40000"/>
                  </a:schemeClr>
                </a:solidFill>
              </a:rPr>
              <a:t>required_argument</a:t>
            </a:r>
            <a:r>
              <a:rPr lang="en-US" altLang="zh-CN" sz="2000" b="1" dirty="0">
                <a:solidFill>
                  <a:schemeClr val="tx2">
                    <a:lumMod val="60000"/>
                    <a:lumOff val="40000"/>
                  </a:schemeClr>
                </a:solidFill>
              </a:rPr>
              <a:t>,  0, 'c'},</a:t>
            </a:r>
          </a:p>
          <a:p>
            <a:r>
              <a:rPr lang="en-US" altLang="zh-CN" sz="2000" b="1" dirty="0">
                <a:solidFill>
                  <a:schemeClr val="tx2">
                    <a:lumMod val="60000"/>
                    <a:lumOff val="40000"/>
                  </a:schemeClr>
                </a:solidFill>
              </a:rPr>
              <a:t>           {"select",   </a:t>
            </a:r>
            <a:r>
              <a:rPr lang="en-US" altLang="zh-CN" sz="2000" b="1" dirty="0" err="1">
                <a:solidFill>
                  <a:schemeClr val="tx2">
                    <a:lumMod val="60000"/>
                    <a:lumOff val="40000"/>
                  </a:schemeClr>
                </a:solidFill>
              </a:rPr>
              <a:t>required_argument</a:t>
            </a:r>
            <a:r>
              <a:rPr lang="en-US" altLang="zh-CN" sz="2000" b="1" dirty="0">
                <a:solidFill>
                  <a:schemeClr val="tx2">
                    <a:lumMod val="60000"/>
                    <a:lumOff val="40000"/>
                  </a:schemeClr>
                </a:solidFill>
              </a:rPr>
              <a:t>,  0, 's'},</a:t>
            </a:r>
          </a:p>
          <a:p>
            <a:r>
              <a:rPr lang="en-US" altLang="zh-CN" sz="2000" b="1" dirty="0">
                <a:solidFill>
                  <a:schemeClr val="tx2">
                    <a:lumMod val="60000"/>
                    <a:lumOff val="40000"/>
                  </a:schemeClr>
                </a:solidFill>
              </a:rPr>
              <a:t>       </a:t>
            </a:r>
            <a:r>
              <a:rPr lang="en-US" altLang="zh-CN" sz="2000" b="1" dirty="0" smtClean="0">
                <a:solidFill>
                  <a:schemeClr val="tx2">
                    <a:lumMod val="60000"/>
                    <a:lumOff val="40000"/>
                  </a:schemeClr>
                </a:solidFill>
              </a:rPr>
              <a:t>};</a:t>
            </a:r>
            <a:endParaRPr lang="zh-CN" altLang="en-US" b="1" dirty="0">
              <a:solidFill>
                <a:schemeClr val="tx2">
                  <a:lumMod val="60000"/>
                  <a:lumOff val="40000"/>
                </a:schemeClr>
              </a:solidFill>
            </a:endParaRPr>
          </a:p>
        </p:txBody>
      </p:sp>
    </p:spTree>
    <p:extLst>
      <p:ext uri="{BB962C8B-B14F-4D97-AF65-F5344CB8AC3E}">
        <p14:creationId xmlns:p14="http://schemas.microsoft.com/office/powerpoint/2010/main" val="19226592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1" dur="500"/>
                                        <p:tgtEl>
                                          <p:spTgt spid="29">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4" dur="500"/>
                                        <p:tgtEl>
                                          <p:spTgt spid="29">
                                            <p:txEl>
                                              <p:pRg st="1" end="1"/>
                                            </p:txEl>
                                          </p:spTgt>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8" dur="500"/>
                                        <p:tgtEl>
                                          <p:spTgt spid="29">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9">
                                            <p:txEl>
                                              <p:pRg st="3" end="3"/>
                                            </p:txEl>
                                          </p:spTgt>
                                        </p:tgtEl>
                                        <p:attrNameLst>
                                          <p:attrName>style.visibility</p:attrName>
                                        </p:attrNameLst>
                                      </p:cBhvr>
                                      <p:to>
                                        <p:strVal val="visible"/>
                                      </p:to>
                                    </p:set>
                                    <p:animEffect transition="in" filter="randombar(horizontal)">
                                      <p:cBhvr>
                                        <p:cTn id="21" dur="500"/>
                                        <p:tgtEl>
                                          <p:spTgt spid="29">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9">
                                            <p:txEl>
                                              <p:pRg st="4" end="4"/>
                                            </p:txEl>
                                          </p:spTgt>
                                        </p:tgtEl>
                                        <p:attrNameLst>
                                          <p:attrName>style.visibility</p:attrName>
                                        </p:attrNameLst>
                                      </p:cBhvr>
                                      <p:to>
                                        <p:strVal val="visible"/>
                                      </p:to>
                                    </p:set>
                                    <p:animEffect transition="in" filter="randombar(horizontal)">
                                      <p:cBhvr>
                                        <p:cTn id="24" dur="500"/>
                                        <p:tgtEl>
                                          <p:spTgt spid="29">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Effect transition="in" filter="randombar(horizontal)">
                                      <p:cBhvr>
                                        <p:cTn id="27" dur="500"/>
                                        <p:tgtEl>
                                          <p:spTgt spid="29">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9">
                                            <p:txEl>
                                              <p:pRg st="6" end="6"/>
                                            </p:txEl>
                                          </p:spTgt>
                                        </p:tgtEl>
                                        <p:attrNameLst>
                                          <p:attrName>style.visibility</p:attrName>
                                        </p:attrNameLst>
                                      </p:cBhvr>
                                      <p:to>
                                        <p:strVal val="visible"/>
                                      </p:to>
                                    </p:set>
                                    <p:animEffect transition="in" filter="randombar(horizontal)">
                                      <p:cBhvr>
                                        <p:cTn id="30" dur="500"/>
                                        <p:tgtEl>
                                          <p:spTgt spid="29">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xEl>
                                              <p:pRg st="7" end="7"/>
                                            </p:txEl>
                                          </p:spTgt>
                                        </p:tgtEl>
                                        <p:attrNameLst>
                                          <p:attrName>style.visibility</p:attrName>
                                        </p:attrNameLst>
                                      </p:cBhvr>
                                      <p:to>
                                        <p:strVal val="visible"/>
                                      </p:to>
                                    </p:set>
                                    <p:animEffect transition="in" filter="randombar(horizontal)">
                                      <p:cBhvr>
                                        <p:cTn id="33" dur="500"/>
                                        <p:tgtEl>
                                          <p:spTgt spid="29">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9">
                                            <p:txEl>
                                              <p:pRg st="8" end="8"/>
                                            </p:txEl>
                                          </p:spTgt>
                                        </p:tgtEl>
                                        <p:attrNameLst>
                                          <p:attrName>style.visibility</p:attrName>
                                        </p:attrNameLst>
                                      </p:cBhvr>
                                      <p:to>
                                        <p:strVal val="visible"/>
                                      </p:to>
                                    </p:set>
                                    <p:animEffect transition="in" filter="randombar(horizontal)">
                                      <p:cBhvr>
                                        <p:cTn id="36" dur="500"/>
                                        <p:tgtEl>
                                          <p:spTgt spid="29">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9">
                                            <p:txEl>
                                              <p:pRg st="9" end="9"/>
                                            </p:txEl>
                                          </p:spTgt>
                                        </p:tgtEl>
                                        <p:attrNameLst>
                                          <p:attrName>style.visibility</p:attrName>
                                        </p:attrNameLst>
                                      </p:cBhvr>
                                      <p:to>
                                        <p:strVal val="visible"/>
                                      </p:to>
                                    </p:set>
                                    <p:animEffect transition="in" filter="randombar(horizontal)">
                                      <p:cBhvr>
                                        <p:cTn id="39" dur="500"/>
                                        <p:tgtEl>
                                          <p:spTgt spid="2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412776"/>
            <a:ext cx="8351840" cy="705559"/>
          </a:xfrm>
        </p:spPr>
        <p:txBody>
          <a:bodyPr/>
          <a:lstStyle/>
          <a:p>
            <a:r>
              <a:rPr lang="zh-CN" altLang="en-US" dirty="0" smtClean="0"/>
              <a:t>应用层通信接口</a:t>
            </a:r>
            <a:endParaRPr lang="en-US" altLang="zh-CN" dirty="0" smtClean="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17</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用户层通信接口</a:t>
            </a:r>
            <a:endParaRPr lang="zh-CN" altLang="en-US" dirty="0"/>
          </a:p>
        </p:txBody>
      </p:sp>
      <p:sp>
        <p:nvSpPr>
          <p:cNvPr id="29" name="TextBox 28"/>
          <p:cNvSpPr txBox="1"/>
          <p:nvPr/>
        </p:nvSpPr>
        <p:spPr>
          <a:xfrm>
            <a:off x="683568" y="2118335"/>
            <a:ext cx="3600400" cy="1938992"/>
          </a:xfrm>
          <a:prstGeom prst="rect">
            <a:avLst/>
          </a:prstGeom>
          <a:noFill/>
        </p:spPr>
        <p:txBody>
          <a:bodyPr wrap="square" rtlCol="0">
            <a:spAutoFit/>
          </a:bodyPr>
          <a:lstStyle/>
          <a:p>
            <a:r>
              <a:rPr lang="zh-CN" altLang="en-US" sz="2000" dirty="0"/>
              <a:t>本文在用户终端开发了一套配套软件，负责组播消息的模拟触发操作。该配套软件需要安装在支持</a:t>
            </a:r>
            <a:r>
              <a:rPr lang="en-US" altLang="zh-CN" sz="2000" dirty="0"/>
              <a:t>IDMP</a:t>
            </a:r>
            <a:r>
              <a:rPr lang="zh-CN" altLang="en-US" sz="2000" dirty="0"/>
              <a:t>协议栈的终端机器上，为了与</a:t>
            </a:r>
            <a:r>
              <a:rPr lang="en-US" altLang="zh-CN" sz="2000" dirty="0"/>
              <a:t>MMS</a:t>
            </a:r>
            <a:r>
              <a:rPr lang="zh-CN" altLang="en-US" sz="2000" dirty="0"/>
              <a:t>建立通信连接，采用原始套接字</a:t>
            </a:r>
            <a:r>
              <a:rPr lang="zh-CN" altLang="en-US" sz="2000" dirty="0" smtClean="0"/>
              <a:t>接口。</a:t>
            </a:r>
            <a:endParaRPr lang="en-US" altLang="zh-CN" sz="20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67393375"/>
              </p:ext>
            </p:extLst>
          </p:nvPr>
        </p:nvGraphicFramePr>
        <p:xfrm>
          <a:off x="5116513" y="1500188"/>
          <a:ext cx="2551112" cy="4462462"/>
        </p:xfrm>
        <a:graphic>
          <a:graphicData uri="http://schemas.openxmlformats.org/presentationml/2006/ole">
            <mc:AlternateContent xmlns:mc="http://schemas.openxmlformats.org/markup-compatibility/2006">
              <mc:Choice xmlns:v="urn:schemas-microsoft-com:vml" Requires="v">
                <p:oleObj spid="_x0000_s12336" name="Visio" r:id="rId3" imgW="2430000" imgH="4261179" progId="Visio.Drawing.11">
                  <p:embed/>
                </p:oleObj>
              </mc:Choice>
              <mc:Fallback>
                <p:oleObj name="Visio" r:id="rId3" imgW="2430000" imgH="4261179" progId="Visio.Drawing.11">
                  <p:embed/>
                  <p:pic>
                    <p:nvPicPr>
                      <p:cNvPr id="0" name="Object 1"/>
                      <p:cNvPicPr>
                        <a:picLocks noChangeAspect="1" noChangeArrowheads="1"/>
                      </p:cNvPicPr>
                      <p:nvPr/>
                    </p:nvPicPr>
                    <p:blipFill>
                      <a:blip r:embed="rId4"/>
                      <a:srcRect/>
                      <a:stretch>
                        <a:fillRect/>
                      </a:stretch>
                    </p:blipFill>
                    <p:spPr bwMode="auto">
                      <a:xfrm>
                        <a:off x="5116513" y="1500188"/>
                        <a:ext cx="2551112" cy="4462462"/>
                      </a:xfrm>
                      <a:prstGeom prst="rect">
                        <a:avLst/>
                      </a:prstGeom>
                      <a:noFill/>
                    </p:spPr>
                  </p:pic>
                </p:oleObj>
              </mc:Fallback>
            </mc:AlternateContent>
          </a:graphicData>
        </a:graphic>
      </p:graphicFrame>
    </p:spTree>
    <p:extLst>
      <p:ext uri="{BB962C8B-B14F-4D97-AF65-F5344CB8AC3E}">
        <p14:creationId xmlns:p14="http://schemas.microsoft.com/office/powerpoint/2010/main" val="11471860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1" dur="500"/>
                                        <p:tgtEl>
                                          <p:spTgt spid="29">
                                            <p:txEl>
                                              <p:pRg st="0" end="0"/>
                                            </p:txEl>
                                          </p:spTgt>
                                        </p:tgtEl>
                                      </p:cBhvr>
                                    </p:animEffect>
                                  </p:childTnLst>
                                </p:cTn>
                              </p:par>
                            </p:childTnLst>
                          </p:cTn>
                        </p:par>
                        <p:par>
                          <p:cTn id="12" fill="hold">
                            <p:stCondLst>
                              <p:cond delay="1000"/>
                            </p:stCondLst>
                            <p:childTnLst>
                              <p:par>
                                <p:cTn id="13" presetID="3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18</a:t>
            </a:fld>
            <a:endParaRPr lang="zh-CN" altLang="en-US" dirty="0">
              <a:solidFill>
                <a:srgbClr val="1F497D"/>
              </a:solidFill>
            </a:endParaRPr>
          </a:p>
        </p:txBody>
      </p:sp>
      <p:sp>
        <p:nvSpPr>
          <p:cNvPr id="5" name="标题 4"/>
          <p:cNvSpPr>
            <a:spLocks noGrp="1"/>
          </p:cNvSpPr>
          <p:nvPr>
            <p:ph type="title"/>
          </p:nvPr>
        </p:nvSpPr>
        <p:spPr/>
        <p:txBody>
          <a:bodyPr>
            <a:normAutofit/>
          </a:bodyPr>
          <a:lstStyle/>
          <a:p>
            <a:r>
              <a:rPr lang="zh-CN" altLang="en-US" dirty="0" smtClean="0"/>
              <a:t>设计与实现</a:t>
            </a:r>
            <a:r>
              <a:rPr lang="en-US" altLang="zh-CN" dirty="0" smtClean="0"/>
              <a:t>——</a:t>
            </a:r>
            <a:r>
              <a:rPr lang="zh-CN" altLang="en-US" dirty="0" smtClean="0"/>
              <a:t>组播管理服务器</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26391093"/>
              </p:ext>
            </p:extLst>
          </p:nvPr>
        </p:nvGraphicFramePr>
        <p:xfrm>
          <a:off x="1587114" y="1484784"/>
          <a:ext cx="5969772" cy="4735186"/>
        </p:xfrm>
        <a:graphic>
          <a:graphicData uri="http://schemas.openxmlformats.org/presentationml/2006/ole">
            <mc:AlternateContent xmlns:mc="http://schemas.openxmlformats.org/markup-compatibility/2006">
              <mc:Choice xmlns:v="urn:schemas-microsoft-com:vml" Requires="v">
                <p:oleObj spid="_x0000_s15407" name="Visio" r:id="rId3" imgW="4709880" imgH="3782413" progId="Visio.Drawing.11">
                  <p:embed/>
                </p:oleObj>
              </mc:Choice>
              <mc:Fallback>
                <p:oleObj name="Visio" r:id="rId3" imgW="4709880" imgH="3782413" progId="Visio.Drawing.11">
                  <p:embed/>
                  <p:pic>
                    <p:nvPicPr>
                      <p:cNvPr id="0" name="Object 1"/>
                      <p:cNvPicPr>
                        <a:picLocks noChangeAspect="1" noChangeArrowheads="1"/>
                      </p:cNvPicPr>
                      <p:nvPr/>
                    </p:nvPicPr>
                    <p:blipFill>
                      <a:blip r:embed="rId4"/>
                      <a:srcRect/>
                      <a:stretch>
                        <a:fillRect/>
                      </a:stretch>
                    </p:blipFill>
                    <p:spPr bwMode="auto">
                      <a:xfrm>
                        <a:off x="1587114" y="1484784"/>
                        <a:ext cx="5969772" cy="4735186"/>
                      </a:xfrm>
                      <a:prstGeom prst="rect">
                        <a:avLst/>
                      </a:prstGeom>
                      <a:noFill/>
                    </p:spPr>
                  </p:pic>
                </p:oleObj>
              </mc:Fallback>
            </mc:AlternateContent>
          </a:graphicData>
        </a:graphic>
      </p:graphicFrame>
    </p:spTree>
    <p:extLst>
      <p:ext uri="{BB962C8B-B14F-4D97-AF65-F5344CB8AC3E}">
        <p14:creationId xmlns:p14="http://schemas.microsoft.com/office/powerpoint/2010/main" val="28144131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dirty="0"/>
              <a:t>服务</a:t>
            </a:r>
            <a:r>
              <a:rPr lang="zh-CN" altLang="en-US" dirty="0" smtClean="0"/>
              <a:t>初始化阶段</a:t>
            </a:r>
            <a:endParaRPr lang="en-US" altLang="zh-CN" dirty="0" smtClean="0"/>
          </a:p>
          <a:p>
            <a:pPr marL="0" indent="0">
              <a:buNone/>
            </a:pPr>
            <a:r>
              <a:rPr lang="en-US" altLang="zh-CN" sz="2000" dirty="0"/>
              <a:t> </a:t>
            </a:r>
            <a:r>
              <a:rPr lang="en-US" altLang="zh-CN" sz="2000" dirty="0" smtClean="0"/>
              <a:t>       </a:t>
            </a:r>
            <a:r>
              <a:rPr lang="zh-CN" altLang="en-US" sz="2000" dirty="0" smtClean="0"/>
              <a:t>包括</a:t>
            </a:r>
            <a:r>
              <a:rPr lang="zh-CN" altLang="en-US" sz="2000" dirty="0"/>
              <a:t>对命令选项参数的</a:t>
            </a:r>
            <a:r>
              <a:rPr lang="zh-CN" altLang="en-US" sz="2000" dirty="0" smtClean="0"/>
              <a:t>读取，</a:t>
            </a:r>
            <a:r>
              <a:rPr lang="zh-CN" altLang="en-US" sz="2000" dirty="0"/>
              <a:t>信号处理函数的设置，</a:t>
            </a:r>
            <a:r>
              <a:rPr lang="zh-CN" altLang="en-US" sz="2000" dirty="0" smtClean="0"/>
              <a:t>存储表</a:t>
            </a:r>
            <a:r>
              <a:rPr lang="zh-CN" altLang="en-US" sz="2000" dirty="0"/>
              <a:t>的初始化</a:t>
            </a:r>
            <a:r>
              <a:rPr lang="zh-CN" altLang="en-US" sz="2000" dirty="0" smtClean="0"/>
              <a:t>，配合用户</a:t>
            </a:r>
            <a:r>
              <a:rPr lang="zh-CN" altLang="en-US" sz="2000" dirty="0"/>
              <a:t>层</a:t>
            </a:r>
            <a:r>
              <a:rPr lang="zh-CN" altLang="en-US" sz="2000" dirty="0" smtClean="0"/>
              <a:t>通信接口和</a:t>
            </a:r>
            <a:r>
              <a:rPr lang="zh-CN" altLang="en-US" sz="2000" dirty="0"/>
              <a:t>数据库存储模块相关函数实现。</a:t>
            </a:r>
          </a:p>
          <a:p>
            <a:pPr marL="0" indent="0">
              <a:buNone/>
            </a:pPr>
            <a:r>
              <a:rPr lang="en-US" altLang="zh-CN" sz="2000" dirty="0" smtClean="0"/>
              <a:t>       (</a:t>
            </a:r>
            <a:r>
              <a:rPr lang="en-US" altLang="zh-CN" sz="2000" dirty="0"/>
              <a:t>1</a:t>
            </a:r>
            <a:r>
              <a:rPr lang="en-US" altLang="zh-CN" sz="2000" dirty="0" smtClean="0"/>
              <a:t>) </a:t>
            </a:r>
            <a:r>
              <a:rPr lang="zh-CN" altLang="en-US" sz="2000" dirty="0" smtClean="0"/>
              <a:t>根据</a:t>
            </a:r>
            <a:r>
              <a:rPr lang="zh-CN" altLang="en-US" sz="2000" dirty="0"/>
              <a:t>用户在终端输入的命令选项和参数，调用</a:t>
            </a:r>
            <a:r>
              <a:rPr lang="en-US" altLang="zh-CN" sz="2000" dirty="0" err="1"/>
              <a:t>getopt_long</a:t>
            </a:r>
            <a:r>
              <a:rPr lang="en-US" altLang="zh-CN" sz="2000" dirty="0"/>
              <a:t>()</a:t>
            </a:r>
            <a:r>
              <a:rPr lang="zh-CN" altLang="en-US" sz="2000" dirty="0"/>
              <a:t>函数配置相关变量；</a:t>
            </a:r>
          </a:p>
          <a:p>
            <a:pPr marL="0" indent="0">
              <a:buNone/>
            </a:pPr>
            <a:r>
              <a:rPr lang="en-US" altLang="zh-CN" sz="2000" dirty="0" smtClean="0"/>
              <a:t>       (</a:t>
            </a:r>
            <a:r>
              <a:rPr lang="en-US" altLang="zh-CN" sz="2000" dirty="0"/>
              <a:t>2</a:t>
            </a:r>
            <a:r>
              <a:rPr lang="en-US" altLang="zh-CN" sz="2000" dirty="0" smtClean="0"/>
              <a:t>) </a:t>
            </a:r>
            <a:r>
              <a:rPr lang="zh-CN" altLang="en-US" sz="2000" dirty="0" smtClean="0"/>
              <a:t>然后</a:t>
            </a:r>
            <a:r>
              <a:rPr lang="zh-CN" altLang="en-US" sz="2000" dirty="0"/>
              <a:t>，调用数据库接口，创建数据库</a:t>
            </a:r>
            <a:r>
              <a:rPr lang="en-US" altLang="zh-CN" sz="2000" dirty="0"/>
              <a:t>mms</a:t>
            </a:r>
            <a:r>
              <a:rPr lang="zh-CN" altLang="en-US" sz="2000" dirty="0"/>
              <a:t>，生成表</a:t>
            </a:r>
            <a:r>
              <a:rPr lang="en-US" altLang="zh-CN" sz="2000" dirty="0" err="1"/>
              <a:t>table.user</a:t>
            </a:r>
            <a:r>
              <a:rPr lang="zh-CN" altLang="en-US" sz="2000" dirty="0"/>
              <a:t>和</a:t>
            </a:r>
            <a:r>
              <a:rPr lang="en-US" altLang="zh-CN" sz="2000" dirty="0" err="1"/>
              <a:t>table.subscribe</a:t>
            </a:r>
            <a:r>
              <a:rPr lang="zh-CN" altLang="en-US" sz="2000" dirty="0" smtClean="0"/>
              <a:t>。</a:t>
            </a:r>
            <a:endParaRPr lang="en-US" altLang="zh-CN" sz="2000" dirty="0" smtClean="0"/>
          </a:p>
          <a:p>
            <a:r>
              <a:rPr lang="zh-CN" altLang="en-US" dirty="0" smtClean="0"/>
              <a:t>服务建立阶段</a:t>
            </a:r>
            <a:endParaRPr lang="en-US" altLang="zh-CN" dirty="0" smtClean="0"/>
          </a:p>
          <a:p>
            <a:pPr marL="0" indent="0">
              <a:buNone/>
            </a:pPr>
            <a:r>
              <a:rPr lang="en-US" altLang="zh-CN" dirty="0"/>
              <a:t>     </a:t>
            </a:r>
            <a:r>
              <a:rPr lang="en-US" altLang="zh-CN" sz="2000" dirty="0"/>
              <a:t>MMS</a:t>
            </a:r>
            <a:r>
              <a:rPr lang="zh-CN" altLang="en-US" sz="2000" dirty="0"/>
              <a:t>服务建立过程包括原始套接字</a:t>
            </a:r>
            <a:r>
              <a:rPr lang="en-US" altLang="zh-CN" sz="2000" dirty="0"/>
              <a:t>socket</a:t>
            </a:r>
            <a:r>
              <a:rPr lang="zh-CN" altLang="en-US" sz="2000" dirty="0"/>
              <a:t>的创建、填充、服务端口绑定与监听以及消息处理线程的不断</a:t>
            </a:r>
            <a:r>
              <a:rPr lang="en-US" altLang="zh-CN" sz="2000" dirty="0" smtClean="0"/>
              <a:t>fork</a:t>
            </a:r>
            <a:r>
              <a:rPr lang="zh-CN" altLang="en-US" sz="2000" dirty="0" smtClean="0"/>
              <a:t>。</a:t>
            </a:r>
            <a:endParaRPr lang="en-US" altLang="zh-CN" sz="2000" dirty="0"/>
          </a:p>
          <a:p>
            <a:pPr marL="0" indent="0">
              <a:buNone/>
            </a:pPr>
            <a:endParaRPr lang="en-US" altLang="zh-CN" sz="2000" dirty="0" smtClean="0"/>
          </a:p>
          <a:p>
            <a:pPr marL="0" indent="0">
              <a:buNone/>
            </a:pPr>
            <a:endParaRPr lang="zh-CN" altLang="en-US" sz="2000" dirty="0"/>
          </a:p>
          <a:p>
            <a:endParaRPr lang="zh-CN" altLang="en-US" sz="2000" dirty="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19</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a:t>设计与实现</a:t>
            </a:r>
            <a:r>
              <a:rPr lang="en-US" altLang="zh-CN" dirty="0"/>
              <a:t>——</a:t>
            </a:r>
            <a:r>
              <a:rPr lang="zh-CN" altLang="en-US" dirty="0"/>
              <a:t>组播管理服务器</a:t>
            </a:r>
          </a:p>
        </p:txBody>
      </p:sp>
    </p:spTree>
    <p:extLst>
      <p:ext uri="{BB962C8B-B14F-4D97-AF65-F5344CB8AC3E}">
        <p14:creationId xmlns:p14="http://schemas.microsoft.com/office/powerpoint/2010/main" val="39071702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smtClean="0"/>
              <a:t>目</a:t>
            </a:r>
            <a:endParaRPr lang="en-US" altLang="zh-CN" dirty="0" smtClean="0"/>
          </a:p>
          <a:p>
            <a:r>
              <a:rPr lang="zh-CN" altLang="en-US" dirty="0" smtClean="0"/>
              <a:t>录</a:t>
            </a:r>
            <a:endParaRPr lang="en-US" altLang="zh-CN" dirty="0"/>
          </a:p>
          <a:p>
            <a:endParaRPr lang="zh-CN" altLang="en-US" dirty="0"/>
          </a:p>
        </p:txBody>
      </p:sp>
      <p:sp>
        <p:nvSpPr>
          <p:cNvPr id="4" name="文本占位符 3"/>
          <p:cNvSpPr>
            <a:spLocks noGrp="1"/>
          </p:cNvSpPr>
          <p:nvPr>
            <p:ph type="body" sz="quarter" idx="14"/>
          </p:nvPr>
        </p:nvSpPr>
        <p:spPr/>
        <p:txBody>
          <a:bodyPr/>
          <a:lstStyle/>
          <a:p>
            <a:r>
              <a:rPr lang="zh-CN" altLang="en-US" dirty="0" smtClean="0"/>
              <a:t>新型组播成员管理协议</a:t>
            </a:r>
            <a:endParaRPr lang="zh-CN" altLang="en-US" dirty="0"/>
          </a:p>
        </p:txBody>
      </p:sp>
      <p:sp>
        <p:nvSpPr>
          <p:cNvPr id="5" name="日期占位符 4"/>
          <p:cNvSpPr>
            <a:spLocks noGrp="1"/>
          </p:cNvSpPr>
          <p:nvPr>
            <p:ph type="dt" sz="half" idx="2"/>
          </p:nvPr>
        </p:nvSpPr>
        <p:spPr/>
        <p:txBody>
          <a:bodyPr/>
          <a:lstStyle/>
          <a:p>
            <a:fld id="{B2715B2B-E7F0-4481-913C-4E88A3582D41}" type="slidenum">
              <a:rPr lang="zh-CN" altLang="en-US" smtClean="0">
                <a:solidFill>
                  <a:srgbClr val="1F497D"/>
                </a:solidFill>
              </a:rPr>
              <a:pPr/>
              <a:t>2</a:t>
            </a:fld>
            <a:endParaRPr lang="zh-CN" altLang="en-US" dirty="0">
              <a:solidFill>
                <a:srgbClr val="1F497D"/>
              </a:solidFill>
            </a:endParaRPr>
          </a:p>
        </p:txBody>
      </p:sp>
      <p:sp>
        <p:nvSpPr>
          <p:cNvPr id="7" name="TextBox 6"/>
          <p:cNvSpPr txBox="1"/>
          <p:nvPr/>
        </p:nvSpPr>
        <p:spPr>
          <a:xfrm>
            <a:off x="1699218" y="2654910"/>
            <a:ext cx="6336704" cy="2862322"/>
          </a:xfrm>
          <a:prstGeom prst="rect">
            <a:avLst/>
          </a:prstGeom>
          <a:noFill/>
        </p:spPr>
        <p:txBody>
          <a:bodyPr wrap="square" rtlCol="0">
            <a:spAutoFit/>
          </a:bodyPr>
          <a:lstStyle/>
          <a:p>
            <a:pPr marL="571500" indent="-571500">
              <a:buClr>
                <a:schemeClr val="accent2"/>
              </a:buClr>
              <a:buFont typeface="Wingdings" pitchFamily="2" charset="2"/>
              <a:buChar char="p"/>
            </a:pPr>
            <a:r>
              <a:rPr lang="zh-CN" altLang="en-US" sz="3600" b="1" dirty="0" smtClean="0">
                <a:latin typeface="+mj-ea"/>
                <a:ea typeface="+mj-ea"/>
              </a:rPr>
              <a:t>绪论</a:t>
            </a:r>
            <a:endParaRPr lang="en-US" altLang="zh-CN" sz="3600" b="1" dirty="0" smtClean="0">
              <a:latin typeface="+mj-ea"/>
              <a:ea typeface="+mj-ea"/>
            </a:endParaRPr>
          </a:p>
          <a:p>
            <a:pPr marL="571500" indent="-571500">
              <a:buClr>
                <a:schemeClr val="accent2"/>
              </a:buClr>
              <a:buFont typeface="Wingdings" pitchFamily="2" charset="2"/>
              <a:buChar char="p"/>
            </a:pPr>
            <a:r>
              <a:rPr lang="zh-CN" altLang="en-US" sz="3600" b="1" dirty="0" smtClean="0">
                <a:latin typeface="+mj-ea"/>
                <a:ea typeface="+mj-ea"/>
              </a:rPr>
              <a:t>研究背景</a:t>
            </a:r>
            <a:endParaRPr lang="en-US" altLang="zh-CN" sz="3600" b="1" dirty="0">
              <a:latin typeface="+mj-ea"/>
              <a:ea typeface="+mj-ea"/>
            </a:endParaRPr>
          </a:p>
          <a:p>
            <a:pPr marL="571500" indent="-571500">
              <a:buClr>
                <a:schemeClr val="accent2"/>
              </a:buClr>
              <a:buFont typeface="Wingdings" pitchFamily="2" charset="2"/>
              <a:buChar char="p"/>
            </a:pPr>
            <a:r>
              <a:rPr lang="zh-CN" altLang="en-US" sz="3600" b="1" dirty="0">
                <a:latin typeface="+mj-ea"/>
                <a:ea typeface="+mj-ea"/>
              </a:rPr>
              <a:t>设计与实现</a:t>
            </a:r>
            <a:endParaRPr lang="en-US" altLang="zh-CN" sz="3600" b="1" dirty="0">
              <a:latin typeface="+mj-ea"/>
              <a:ea typeface="+mj-ea"/>
            </a:endParaRPr>
          </a:p>
          <a:p>
            <a:pPr marL="571500" indent="-571500">
              <a:buClr>
                <a:schemeClr val="accent2"/>
              </a:buClr>
              <a:buFont typeface="Wingdings" pitchFamily="2" charset="2"/>
              <a:buChar char="p"/>
            </a:pPr>
            <a:r>
              <a:rPr lang="zh-CN" altLang="en-US" sz="3600" b="1" dirty="0">
                <a:latin typeface="+mj-ea"/>
                <a:ea typeface="+mj-ea"/>
              </a:rPr>
              <a:t>验证与测试</a:t>
            </a:r>
            <a:endParaRPr lang="en-US" altLang="zh-CN" sz="3600" b="1" dirty="0">
              <a:latin typeface="+mj-ea"/>
              <a:ea typeface="+mj-ea"/>
            </a:endParaRPr>
          </a:p>
          <a:p>
            <a:pPr marL="571500" indent="-571500">
              <a:buClr>
                <a:schemeClr val="accent2"/>
              </a:buClr>
              <a:buFont typeface="Wingdings" pitchFamily="2" charset="2"/>
              <a:buChar char="p"/>
            </a:pPr>
            <a:r>
              <a:rPr lang="zh-CN" altLang="en-US" sz="3600" b="1" dirty="0">
                <a:latin typeface="+mj-ea"/>
                <a:ea typeface="+mj-ea"/>
              </a:rPr>
              <a:t>总结与展望</a:t>
            </a:r>
            <a:endParaRPr lang="en-US" altLang="zh-CN" sz="3600" b="1" dirty="0">
              <a:latin typeface="+mj-ea"/>
              <a:ea typeface="+mj-ea"/>
            </a:endParaRPr>
          </a:p>
        </p:txBody>
      </p:sp>
    </p:spTree>
    <p:extLst>
      <p:ext uri="{BB962C8B-B14F-4D97-AF65-F5344CB8AC3E}">
        <p14:creationId xmlns:p14="http://schemas.microsoft.com/office/powerpoint/2010/main" val="12212565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20</a:t>
            </a:fld>
            <a:endParaRPr lang="zh-CN" altLang="en-US" dirty="0">
              <a:solidFill>
                <a:srgbClr val="1F497D"/>
              </a:solidFill>
            </a:endParaRPr>
          </a:p>
        </p:txBody>
      </p:sp>
      <p:sp>
        <p:nvSpPr>
          <p:cNvPr id="5" name="标题 4"/>
          <p:cNvSpPr>
            <a:spLocks noGrp="1"/>
          </p:cNvSpPr>
          <p:nvPr>
            <p:ph type="title"/>
          </p:nvPr>
        </p:nvSpPr>
        <p:spPr/>
        <p:txBody>
          <a:bodyPr>
            <a:normAutofit/>
          </a:bodyPr>
          <a:lstStyle/>
          <a:p>
            <a:r>
              <a:rPr lang="zh-CN" altLang="en-US" dirty="0" smtClean="0"/>
              <a:t>设计与实现</a:t>
            </a:r>
            <a:r>
              <a:rPr lang="en-US" altLang="zh-CN" dirty="0" smtClean="0"/>
              <a:t>——</a:t>
            </a:r>
            <a:r>
              <a:rPr lang="zh-CN" altLang="en-US" dirty="0" smtClean="0"/>
              <a:t>组播管理服务器</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71976377"/>
              </p:ext>
            </p:extLst>
          </p:nvPr>
        </p:nvGraphicFramePr>
        <p:xfrm>
          <a:off x="1547664" y="1196752"/>
          <a:ext cx="6030208" cy="5112568"/>
        </p:xfrm>
        <a:graphic>
          <a:graphicData uri="http://schemas.openxmlformats.org/presentationml/2006/ole">
            <mc:AlternateContent xmlns:mc="http://schemas.openxmlformats.org/markup-compatibility/2006">
              <mc:Choice xmlns:v="urn:schemas-microsoft-com:vml" Requires="v">
                <p:oleObj spid="_x0000_s17456" name="Visio" r:id="rId3" imgW="5214510" imgH="4439369" progId="Visio.Drawing.11">
                  <p:embed/>
                </p:oleObj>
              </mc:Choice>
              <mc:Fallback>
                <p:oleObj name="Visio" r:id="rId3" imgW="5214510" imgH="443936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96752"/>
                        <a:ext cx="6030208" cy="5112568"/>
                      </a:xfrm>
                      <a:prstGeom prst="rect">
                        <a:avLst/>
                      </a:prstGeom>
                      <a:noFill/>
                    </p:spPr>
                  </p:pic>
                </p:oleObj>
              </mc:Fallback>
            </mc:AlternateContent>
          </a:graphicData>
        </a:graphic>
      </p:graphicFrame>
      <p:sp>
        <p:nvSpPr>
          <p:cNvPr id="8" name="TextBox 7"/>
          <p:cNvSpPr txBox="1"/>
          <p:nvPr/>
        </p:nvSpPr>
        <p:spPr>
          <a:xfrm>
            <a:off x="3275856" y="6300028"/>
            <a:ext cx="2304256" cy="369332"/>
          </a:xfrm>
          <a:prstGeom prst="rect">
            <a:avLst/>
          </a:prstGeom>
          <a:noFill/>
        </p:spPr>
        <p:txBody>
          <a:bodyPr wrap="square" rtlCol="0">
            <a:spAutoFit/>
          </a:bodyPr>
          <a:lstStyle/>
          <a:p>
            <a:r>
              <a:rPr lang="en-US" altLang="zh-CN" b="1" dirty="0" smtClean="0"/>
              <a:t>MMS</a:t>
            </a:r>
            <a:r>
              <a:rPr lang="zh-CN" altLang="en-US" b="1" dirty="0" smtClean="0"/>
              <a:t>服务建立过程</a:t>
            </a:r>
            <a:endParaRPr lang="zh-CN" altLang="en-US" b="1" dirty="0"/>
          </a:p>
        </p:txBody>
      </p:sp>
    </p:spTree>
    <p:extLst>
      <p:ext uri="{BB962C8B-B14F-4D97-AF65-F5344CB8AC3E}">
        <p14:creationId xmlns:p14="http://schemas.microsoft.com/office/powerpoint/2010/main" val="136009884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21</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组播消息处理</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1916832"/>
            <a:ext cx="7776864" cy="923330"/>
          </a:xfrm>
          <a:prstGeom prst="rect">
            <a:avLst/>
          </a:prstGeom>
        </p:spPr>
        <p:txBody>
          <a:bodyPr wrap="square">
            <a:spAutoFit/>
          </a:bodyPr>
          <a:lstStyle/>
          <a:p>
            <a:r>
              <a:rPr lang="en-US" altLang="zh-CN" dirty="0"/>
              <a:t>MMS</a:t>
            </a:r>
            <a:r>
              <a:rPr lang="zh-CN" altLang="en-US" dirty="0"/>
              <a:t>接收组播消息包之后，首先判断</a:t>
            </a:r>
            <a:r>
              <a:rPr lang="en-US" altLang="zh-CN" dirty="0"/>
              <a:t>IDGMP header</a:t>
            </a:r>
            <a:r>
              <a:rPr lang="zh-CN" altLang="en-US" dirty="0"/>
              <a:t>中的</a:t>
            </a:r>
            <a:r>
              <a:rPr lang="en-US" altLang="zh-CN" dirty="0"/>
              <a:t>type</a:t>
            </a:r>
            <a:r>
              <a:rPr lang="zh-CN" altLang="en-US" dirty="0"/>
              <a:t>字段鉴定消息属于四大类型消息中的哪一类，然后再依据</a:t>
            </a:r>
            <a:r>
              <a:rPr lang="en-US" altLang="zh-CN" dirty="0"/>
              <a:t>header</a:t>
            </a:r>
            <a:r>
              <a:rPr lang="zh-CN" altLang="en-US" dirty="0"/>
              <a:t>中的</a:t>
            </a:r>
            <a:r>
              <a:rPr lang="en-US" altLang="zh-CN" dirty="0"/>
              <a:t>code</a:t>
            </a:r>
            <a:r>
              <a:rPr lang="zh-CN" altLang="en-US" dirty="0"/>
              <a:t>字段进一步确定此消息的子类型，之后，委派相关的</a:t>
            </a:r>
            <a:r>
              <a:rPr lang="en-US" altLang="zh-CN" dirty="0"/>
              <a:t>function</a:t>
            </a:r>
            <a:r>
              <a:rPr lang="zh-CN" altLang="en-US" dirty="0"/>
              <a:t>执行消息的分类处理。</a:t>
            </a:r>
          </a:p>
        </p:txBody>
      </p:sp>
      <p:sp>
        <p:nvSpPr>
          <p:cNvPr id="9" name="内容占位符 2"/>
          <p:cNvSpPr>
            <a:spLocks noGrp="1"/>
          </p:cNvSpPr>
          <p:nvPr>
            <p:ph sz="quarter" idx="1"/>
          </p:nvPr>
        </p:nvSpPr>
        <p:spPr>
          <a:xfrm>
            <a:off x="612648" y="1412776"/>
            <a:ext cx="8351840" cy="705559"/>
          </a:xfrm>
        </p:spPr>
        <p:txBody>
          <a:bodyPr/>
          <a:lstStyle/>
          <a:p>
            <a:r>
              <a:rPr lang="zh-CN" altLang="en-US" dirty="0" smtClean="0"/>
              <a:t>组播消息处理</a:t>
            </a:r>
            <a:endParaRPr lang="en-US" altLang="zh-CN" dirty="0" smtClean="0"/>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860488540"/>
              </p:ext>
            </p:extLst>
          </p:nvPr>
        </p:nvGraphicFramePr>
        <p:xfrm>
          <a:off x="1115616" y="2852936"/>
          <a:ext cx="6923042" cy="3993581"/>
        </p:xfrm>
        <a:graphic>
          <a:graphicData uri="http://schemas.openxmlformats.org/presentationml/2006/ole">
            <mc:AlternateContent xmlns:mc="http://schemas.openxmlformats.org/markup-compatibility/2006">
              <mc:Choice xmlns:v="urn:schemas-microsoft-com:vml" Requires="v">
                <p:oleObj spid="_x0000_s16440" name="Visio" r:id="rId3" imgW="11969910" imgH="6901671" progId="Visio.Drawing.11">
                  <p:embed/>
                </p:oleObj>
              </mc:Choice>
              <mc:Fallback>
                <p:oleObj name="Visio" r:id="rId3" imgW="11969910" imgH="6901671" progId="Visio.Drawing.11">
                  <p:embed/>
                  <p:pic>
                    <p:nvPicPr>
                      <p:cNvPr id="0" name="Object 10"/>
                      <p:cNvPicPr>
                        <a:picLocks noChangeAspect="1" noChangeArrowheads="1"/>
                      </p:cNvPicPr>
                      <p:nvPr/>
                    </p:nvPicPr>
                    <p:blipFill>
                      <a:blip r:embed="rId4"/>
                      <a:srcRect/>
                      <a:stretch>
                        <a:fillRect/>
                      </a:stretch>
                    </p:blipFill>
                    <p:spPr bwMode="auto">
                      <a:xfrm>
                        <a:off x="1115616" y="2852936"/>
                        <a:ext cx="6923042" cy="3993581"/>
                      </a:xfrm>
                      <a:prstGeom prst="rect">
                        <a:avLst/>
                      </a:prstGeom>
                      <a:noFill/>
                    </p:spPr>
                  </p:pic>
                </p:oleObj>
              </mc:Fallback>
            </mc:AlternateContent>
          </a:graphicData>
        </a:graphic>
      </p:graphicFrame>
    </p:spTree>
    <p:extLst>
      <p:ext uri="{BB962C8B-B14F-4D97-AF65-F5344CB8AC3E}">
        <p14:creationId xmlns:p14="http://schemas.microsoft.com/office/powerpoint/2010/main" val="6368887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sp>
        <p:nvSpPr>
          <p:cNvPr id="3" name="内容占位符 2"/>
          <p:cNvSpPr>
            <a:spLocks noGrp="1"/>
          </p:cNvSpPr>
          <p:nvPr>
            <p:ph sz="quarter" idx="1"/>
          </p:nvPr>
        </p:nvSpPr>
        <p:spPr/>
        <p:txBody>
          <a:bodyPr>
            <a:normAutofit/>
          </a:bodyPr>
          <a:lstStyle/>
          <a:p>
            <a:r>
              <a:rPr lang="zh-CN" altLang="en-US" sz="2400" dirty="0"/>
              <a:t>数据存储模块是</a:t>
            </a:r>
            <a:r>
              <a:rPr lang="en-US" altLang="zh-CN" sz="2400" dirty="0"/>
              <a:t>MMS</a:t>
            </a:r>
            <a:r>
              <a:rPr lang="zh-CN" altLang="en-US" sz="2400" dirty="0"/>
              <a:t>服务系统中的</a:t>
            </a:r>
            <a:r>
              <a:rPr lang="zh-CN" altLang="en-US" sz="2400" dirty="0" smtClean="0"/>
              <a:t>核心模块</a:t>
            </a:r>
            <a:r>
              <a:rPr lang="zh-CN" altLang="en-US" sz="2400" dirty="0"/>
              <a:t>，主要负责组播业务数据的存储和查询工作。例如记录组播源或组播接收者的接入标识、角色标志、组播服务标识、安全秘钥、用户注册时间等基本信息，统计某组播组在线用户的数目、服务状态等</a:t>
            </a:r>
            <a:r>
              <a:rPr lang="zh-CN" altLang="en-US" sz="2400" dirty="0" smtClean="0"/>
              <a:t>。</a:t>
            </a:r>
            <a:endParaRPr lang="en-US" altLang="zh-CN" sz="2400" dirty="0" smtClean="0"/>
          </a:p>
          <a:p>
            <a:endParaRPr lang="en-US" altLang="zh-CN" sz="2400" dirty="0"/>
          </a:p>
          <a:p>
            <a:r>
              <a:rPr lang="zh-CN" altLang="zh-CN" sz="2400" dirty="0"/>
              <a:t>根据组播业务需求，需要创建组播用户管理表</a:t>
            </a:r>
            <a:r>
              <a:rPr lang="x-none" altLang="zh-CN" sz="2400" dirty="0"/>
              <a:t>user</a:t>
            </a:r>
            <a:r>
              <a:rPr lang="zh-CN" altLang="zh-CN" sz="2400" dirty="0"/>
              <a:t>和组播业务订阅表</a:t>
            </a:r>
            <a:r>
              <a:rPr lang="x-none" altLang="zh-CN" sz="2400" dirty="0"/>
              <a:t>subscribe</a:t>
            </a:r>
            <a:r>
              <a:rPr lang="zh-CN" altLang="zh-CN" sz="2400" dirty="0" smtClean="0"/>
              <a:t>。</a:t>
            </a:r>
            <a:r>
              <a:rPr lang="zh-CN" altLang="en-US" sz="2400" dirty="0" smtClean="0"/>
              <a:t>论文中采用的数据库为</a:t>
            </a:r>
            <a:r>
              <a:rPr lang="en-US" altLang="zh-CN" sz="2400" dirty="0" smtClean="0"/>
              <a:t>MySQL</a:t>
            </a:r>
            <a:r>
              <a:rPr lang="zh-CN" altLang="en-US" sz="2400" dirty="0" smtClean="0"/>
              <a:t>。</a:t>
            </a:r>
            <a:endParaRPr lang="zh-CN" altLang="zh-CN" sz="2400" dirty="0"/>
          </a:p>
          <a:p>
            <a:endParaRPr lang="zh-CN" altLang="en-US" sz="2400" dirty="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22</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存储模块</a:t>
            </a:r>
            <a:endParaRPr lang="zh-CN" altLang="en-US" dirty="0"/>
          </a:p>
        </p:txBody>
      </p:sp>
    </p:spTree>
    <p:extLst>
      <p:ext uri="{BB962C8B-B14F-4D97-AF65-F5344CB8AC3E}">
        <p14:creationId xmlns:p14="http://schemas.microsoft.com/office/powerpoint/2010/main" val="18799414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23</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数据库实现</a:t>
            </a:r>
            <a:endParaRPr lang="zh-CN" altLang="en-US" dirty="0"/>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5"/>
            <a:ext cx="7416824" cy="237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46" y="4005064"/>
            <a:ext cx="746437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28275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randombar(horizontal)">
                                      <p:cBhvr>
                                        <p:cTn id="7" dur="500"/>
                                        <p:tgtEl>
                                          <p:spTgt spid="184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randombar(horizontal)">
                                      <p:cBhvr>
                                        <p:cTn id="11"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24</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验证测试</a:t>
            </a:r>
            <a:r>
              <a:rPr lang="en-US" altLang="zh-CN" dirty="0" smtClean="0"/>
              <a:t>——</a:t>
            </a:r>
            <a:r>
              <a:rPr lang="zh-CN" altLang="en-US" dirty="0" smtClean="0"/>
              <a:t>网络拓扑环境</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74875781"/>
              </p:ext>
            </p:extLst>
          </p:nvPr>
        </p:nvGraphicFramePr>
        <p:xfrm>
          <a:off x="1259631" y="1412776"/>
          <a:ext cx="6627927" cy="5112568"/>
        </p:xfrm>
        <a:graphic>
          <a:graphicData uri="http://schemas.openxmlformats.org/presentationml/2006/ole">
            <mc:AlternateContent xmlns:mc="http://schemas.openxmlformats.org/markup-compatibility/2006">
              <mc:Choice xmlns:v="urn:schemas-microsoft-com:vml" Requires="v">
                <p:oleObj spid="_x0000_s19499" name="Visio" r:id="rId3" imgW="7584570" imgH="5846283" progId="Visio.Drawing.11">
                  <p:embed/>
                </p:oleObj>
              </mc:Choice>
              <mc:Fallback>
                <p:oleObj name="Visio" r:id="rId3" imgW="7584570" imgH="584628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1" y="1412776"/>
                        <a:ext cx="6627927" cy="5112568"/>
                      </a:xfrm>
                      <a:prstGeom prst="rect">
                        <a:avLst/>
                      </a:prstGeom>
                      <a:noFill/>
                    </p:spPr>
                  </p:pic>
                </p:oleObj>
              </mc:Fallback>
            </mc:AlternateContent>
          </a:graphicData>
        </a:graphic>
      </p:graphicFrame>
    </p:spTree>
    <p:extLst>
      <p:ext uri="{BB962C8B-B14F-4D97-AF65-F5344CB8AC3E}">
        <p14:creationId xmlns:p14="http://schemas.microsoft.com/office/powerpoint/2010/main" val="3447590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500424242"/>
              </p:ext>
            </p:extLst>
          </p:nvPr>
        </p:nvGraphicFramePr>
        <p:xfrm>
          <a:off x="1979713" y="2132855"/>
          <a:ext cx="4956074" cy="3201145"/>
        </p:xfrm>
        <a:graphic>
          <a:graphicData uri="http://schemas.openxmlformats.org/drawingml/2006/table">
            <a:tbl>
              <a:tblPr firstRow="1" firstCol="1" bandRow="1">
                <a:tableStyleId>{5C22544A-7EE6-4342-B048-85BDC9FD1C3A}</a:tableStyleId>
              </a:tblPr>
              <a:tblGrid>
                <a:gridCol w="1651791"/>
                <a:gridCol w="1002423"/>
                <a:gridCol w="2301860"/>
              </a:tblGrid>
              <a:tr h="286999">
                <a:tc>
                  <a:txBody>
                    <a:bodyPr/>
                    <a:lstStyle/>
                    <a:p>
                      <a:pPr algn="just">
                        <a:lnSpc>
                          <a:spcPts val="2000"/>
                        </a:lnSpc>
                        <a:spcAft>
                          <a:spcPts val="0"/>
                        </a:spcAft>
                      </a:pPr>
                      <a:r>
                        <a:rPr lang="zh-CN" sz="1200" kern="100" dirty="0">
                          <a:effectLst/>
                        </a:rPr>
                        <a:t>设备名称</a:t>
                      </a:r>
                      <a:endParaRPr lang="zh-CN" sz="1200" kern="100" dirty="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接口</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zh-CN" sz="1200" kern="100">
                          <a:effectLst/>
                        </a:rPr>
                        <a:t>分配地址</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CSR1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10000-40000-10~1</a:t>
                      </a:r>
                      <a:endParaRPr lang="zh-CN" sz="1200" kern="100">
                        <a:effectLst/>
                        <a:latin typeface="Times New Roman"/>
                        <a:ea typeface="宋体"/>
                      </a:endParaRPr>
                    </a:p>
                  </a:txBody>
                  <a:tcPr marL="68580" marR="68580" marT="0" marB="0"/>
                </a:tc>
              </a:tr>
              <a:tr h="298038">
                <a:tc>
                  <a:txBody>
                    <a:bodyPr/>
                    <a:lstStyle/>
                    <a:p>
                      <a:pPr algn="just">
                        <a:lnSpc>
                          <a:spcPts val="2000"/>
                        </a:lnSpc>
                        <a:spcAft>
                          <a:spcPts val="0"/>
                        </a:spcAft>
                      </a:pPr>
                      <a:r>
                        <a:rPr lang="x-none" sz="1200" kern="100">
                          <a:effectLst/>
                        </a:rPr>
                        <a:t>CSR1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13333-2-2-1~1</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CSR1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dirty="0">
                          <a:effectLst/>
                        </a:rPr>
                        <a:t>eth2</a:t>
                      </a:r>
                      <a:endParaRPr lang="zh-CN" sz="1200" kern="100" dirty="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10000-40000-30~1</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ASR1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10000-40000-10~3</a:t>
                      </a:r>
                      <a:endParaRPr lang="zh-CN" sz="1200" kern="100">
                        <a:effectLst/>
                        <a:latin typeface="Times New Roman"/>
                        <a:ea typeface="宋体"/>
                      </a:endParaRPr>
                    </a:p>
                  </a:txBody>
                  <a:tcPr marL="68580" marR="68580" marT="0" marB="0"/>
                </a:tc>
              </a:tr>
              <a:tr h="298038">
                <a:tc>
                  <a:txBody>
                    <a:bodyPr/>
                    <a:lstStyle/>
                    <a:p>
                      <a:pPr algn="just">
                        <a:lnSpc>
                          <a:spcPts val="2000"/>
                        </a:lnSpc>
                        <a:spcAft>
                          <a:spcPts val="0"/>
                        </a:spcAft>
                      </a:pPr>
                      <a:r>
                        <a:rPr lang="x-none" sz="1200" kern="100">
                          <a:effectLst/>
                        </a:rPr>
                        <a:t>ASR1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13333-2-2-1-10~1</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ASR2</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10000-40000-30~2</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ASR2</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eth1</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13333-2-2-1~2</a:t>
                      </a:r>
                      <a:endParaRPr lang="zh-CN" sz="1200" kern="100">
                        <a:effectLst/>
                        <a:latin typeface="Times New Roman"/>
                        <a:ea typeface="宋体"/>
                      </a:endParaRPr>
                    </a:p>
                  </a:txBody>
                  <a:tcPr marL="68580" marR="68580" marT="0" marB="0"/>
                </a:tc>
              </a:tr>
              <a:tr h="298038">
                <a:tc>
                  <a:txBody>
                    <a:bodyPr/>
                    <a:lstStyle/>
                    <a:p>
                      <a:pPr algn="just">
                        <a:lnSpc>
                          <a:spcPts val="2000"/>
                        </a:lnSpc>
                        <a:spcAft>
                          <a:spcPts val="0"/>
                        </a:spcAft>
                      </a:pPr>
                      <a:r>
                        <a:rPr lang="x-none" sz="1200" kern="100">
                          <a:effectLst/>
                        </a:rPr>
                        <a:t>Source</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13333-2-2-1~8</a:t>
                      </a:r>
                      <a:endParaRPr lang="zh-CN" sz="1200" kern="100">
                        <a:effectLst/>
                        <a:latin typeface="Times New Roman"/>
                        <a:ea typeface="宋体"/>
                      </a:endParaRPr>
                    </a:p>
                  </a:txBody>
                  <a:tcPr marL="68580" marR="68580" marT="0" marB="0"/>
                </a:tc>
              </a:tr>
              <a:tr h="286999">
                <a:tc>
                  <a:txBody>
                    <a:bodyPr/>
                    <a:lstStyle/>
                    <a:p>
                      <a:pPr algn="just">
                        <a:lnSpc>
                          <a:spcPts val="2000"/>
                        </a:lnSpc>
                        <a:spcAft>
                          <a:spcPts val="0"/>
                        </a:spcAft>
                      </a:pPr>
                      <a:r>
                        <a:rPr lang="x-none" sz="1200" kern="100">
                          <a:effectLst/>
                        </a:rPr>
                        <a:t>Receiver</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13333-2-2-1~4</a:t>
                      </a:r>
                      <a:endParaRPr lang="zh-CN" sz="1200" kern="100">
                        <a:effectLst/>
                        <a:latin typeface="Times New Roman"/>
                        <a:ea typeface="宋体"/>
                      </a:endParaRPr>
                    </a:p>
                  </a:txBody>
                  <a:tcPr marL="68580" marR="68580" marT="0" marB="0"/>
                </a:tc>
              </a:tr>
              <a:tr h="298038">
                <a:tc>
                  <a:txBody>
                    <a:bodyPr/>
                    <a:lstStyle/>
                    <a:p>
                      <a:pPr algn="just">
                        <a:lnSpc>
                          <a:spcPts val="2000"/>
                        </a:lnSpc>
                        <a:spcAft>
                          <a:spcPts val="0"/>
                        </a:spcAft>
                      </a:pPr>
                      <a:r>
                        <a:rPr lang="x-none" sz="1200" kern="100">
                          <a:effectLst/>
                        </a:rPr>
                        <a:t>MMS</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a:effectLst/>
                        </a:rPr>
                        <a:t>eth0</a:t>
                      </a:r>
                      <a:endParaRPr lang="zh-CN" sz="1200" kern="100">
                        <a:effectLst/>
                        <a:latin typeface="Times New Roman"/>
                        <a:ea typeface="宋体"/>
                      </a:endParaRPr>
                    </a:p>
                  </a:txBody>
                  <a:tcPr marL="68580" marR="68580" marT="0" marB="0"/>
                </a:tc>
                <a:tc>
                  <a:txBody>
                    <a:bodyPr/>
                    <a:lstStyle/>
                    <a:p>
                      <a:pPr algn="just">
                        <a:lnSpc>
                          <a:spcPts val="2000"/>
                        </a:lnSpc>
                        <a:spcAft>
                          <a:spcPts val="0"/>
                        </a:spcAft>
                      </a:pPr>
                      <a:r>
                        <a:rPr lang="x-none" sz="1200" kern="100" dirty="0">
                          <a:effectLst/>
                        </a:rPr>
                        <a:t>13333-2-2-1~6</a:t>
                      </a:r>
                      <a:endParaRPr lang="zh-CN" sz="1200" kern="100" dirty="0">
                        <a:effectLst/>
                        <a:latin typeface="Times New Roman"/>
                        <a:ea typeface="宋体"/>
                      </a:endParaRPr>
                    </a:p>
                  </a:txBody>
                  <a:tcPr marL="68580" marR="68580" marT="0" marB="0"/>
                </a:tc>
              </a:tr>
            </a:tbl>
          </a:graphicData>
        </a:graphic>
      </p:graphicFrame>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25</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验证测试</a:t>
            </a:r>
            <a:r>
              <a:rPr lang="en-US" altLang="zh-CN" dirty="0" smtClean="0"/>
              <a:t>——</a:t>
            </a:r>
            <a:r>
              <a:rPr lang="zh-CN" altLang="en-US" dirty="0" smtClean="0"/>
              <a:t>设备接口地址分配</a:t>
            </a:r>
            <a:endParaRPr lang="zh-CN" altLang="en-US" dirty="0"/>
          </a:p>
        </p:txBody>
      </p:sp>
    </p:spTree>
    <p:extLst>
      <p:ext uri="{BB962C8B-B14F-4D97-AF65-F5344CB8AC3E}">
        <p14:creationId xmlns:p14="http://schemas.microsoft.com/office/powerpoint/2010/main" val="35638293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26</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验证与测试</a:t>
            </a:r>
            <a:r>
              <a:rPr lang="en-US" altLang="zh-CN" dirty="0" smtClean="0"/>
              <a:t>——</a:t>
            </a:r>
            <a:r>
              <a:rPr lang="en-US" altLang="zh-CN" dirty="0" err="1" smtClean="0"/>
              <a:t>wireshark</a:t>
            </a:r>
            <a:r>
              <a:rPr lang="zh-CN" altLang="en-US" dirty="0" smtClean="0"/>
              <a:t>抓包</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802965825"/>
              </p:ext>
            </p:extLst>
          </p:nvPr>
        </p:nvGraphicFramePr>
        <p:xfrm>
          <a:off x="1255713" y="1412999"/>
          <a:ext cx="6851415" cy="5256361"/>
        </p:xfrm>
        <a:graphic>
          <a:graphicData uri="http://schemas.openxmlformats.org/presentationml/2006/ole">
            <mc:AlternateContent xmlns:mc="http://schemas.openxmlformats.org/markup-compatibility/2006">
              <mc:Choice xmlns:v="urn:schemas-microsoft-com:vml" Requires="v">
                <p:oleObj spid="_x0000_s20533" name="Visio" r:id="rId3" imgW="7552170" imgH="5793986" progId="Visio.Drawing.11">
                  <p:embed/>
                </p:oleObj>
              </mc:Choice>
              <mc:Fallback>
                <p:oleObj name="Visio" r:id="rId3" imgW="7552170" imgH="5793986" progId="Visio.Drawing.11">
                  <p:embed/>
                  <p:pic>
                    <p:nvPicPr>
                      <p:cNvPr id="0" name="Object 12"/>
                      <p:cNvPicPr>
                        <a:picLocks noChangeAspect="1" noChangeArrowheads="1"/>
                      </p:cNvPicPr>
                      <p:nvPr/>
                    </p:nvPicPr>
                    <p:blipFill>
                      <a:blip r:embed="rId4"/>
                      <a:srcRect/>
                      <a:stretch>
                        <a:fillRect/>
                      </a:stretch>
                    </p:blipFill>
                    <p:spPr bwMode="auto">
                      <a:xfrm>
                        <a:off x="1255713" y="1412999"/>
                        <a:ext cx="6851415" cy="5256361"/>
                      </a:xfrm>
                      <a:prstGeom prst="rect">
                        <a:avLst/>
                      </a:prstGeom>
                      <a:noFill/>
                      <a:ln>
                        <a:solidFill>
                          <a:schemeClr val="tx1"/>
                        </a:solidFill>
                        <a:prstDash val="lgDash"/>
                      </a:ln>
                    </p:spPr>
                  </p:pic>
                </p:oleObj>
              </mc:Fallback>
            </mc:AlternateContent>
          </a:graphicData>
        </a:graphic>
      </p:graphicFrame>
    </p:spTree>
    <p:extLst>
      <p:ext uri="{BB962C8B-B14F-4D97-AF65-F5344CB8AC3E}">
        <p14:creationId xmlns:p14="http://schemas.microsoft.com/office/powerpoint/2010/main" val="119722624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27</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验证测试</a:t>
            </a:r>
            <a:r>
              <a:rPr lang="en-US" altLang="zh-CN" dirty="0" smtClean="0"/>
              <a:t>——</a:t>
            </a:r>
            <a:r>
              <a:rPr lang="zh-CN" altLang="en-US" dirty="0" smtClean="0"/>
              <a:t>安全认证测试</a:t>
            </a:r>
            <a:endParaRPr lang="zh-CN" altLang="en-US" dirty="0"/>
          </a:p>
        </p:txBody>
      </p:sp>
      <p:pic>
        <p:nvPicPr>
          <p:cNvPr id="225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63196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22430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horizontal)">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28</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验证测试</a:t>
            </a:r>
            <a:r>
              <a:rPr lang="en-US" altLang="zh-CN" dirty="0" smtClean="0"/>
              <a:t>——</a:t>
            </a:r>
            <a:r>
              <a:rPr lang="zh-CN" altLang="en-US" dirty="0" smtClean="0"/>
              <a:t>功能性测试（组加入）</a:t>
            </a:r>
            <a:endParaRPr lang="zh-CN" altLang="en-US" dirty="0"/>
          </a:p>
        </p:txBody>
      </p:sp>
      <p:pic>
        <p:nvPicPr>
          <p:cNvPr id="2355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29569"/>
            <a:ext cx="7542243" cy="480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6504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randombar(horizontal)">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412776"/>
            <a:ext cx="8351840" cy="4464496"/>
          </a:xfrm>
        </p:spPr>
        <p:txBody>
          <a:bodyPr>
            <a:normAutofit/>
          </a:bodyPr>
          <a:lstStyle/>
          <a:p>
            <a:r>
              <a:rPr lang="zh-CN" altLang="en-US" sz="2800" dirty="0"/>
              <a:t>本文主要介绍</a:t>
            </a:r>
            <a:r>
              <a:rPr lang="zh-CN" altLang="en-US" sz="2800" dirty="0" smtClean="0"/>
              <a:t>了</a:t>
            </a:r>
            <a:r>
              <a:rPr lang="en-US" altLang="zh-CN" sz="2800" dirty="0" smtClean="0"/>
              <a:t>IDGMP</a:t>
            </a:r>
            <a:r>
              <a:rPr lang="zh-CN" altLang="en-US" sz="2800" dirty="0" smtClean="0"/>
              <a:t>的</a:t>
            </a:r>
            <a:r>
              <a:rPr lang="zh-CN" altLang="en-US" sz="2800" dirty="0"/>
              <a:t>工作机制和设计方案，并对系统中各个功能模块给出了</a:t>
            </a:r>
            <a:r>
              <a:rPr lang="zh-CN" altLang="en-US" sz="2800" dirty="0" smtClean="0"/>
              <a:t>详细介绍</a:t>
            </a:r>
            <a:r>
              <a:rPr lang="zh-CN" altLang="en-US" sz="2800" dirty="0"/>
              <a:t>。重点介绍了组播管理服务器</a:t>
            </a:r>
            <a:r>
              <a:rPr lang="en-US" altLang="zh-CN" sz="2800" dirty="0"/>
              <a:t>MMS</a:t>
            </a:r>
            <a:r>
              <a:rPr lang="zh-CN" altLang="en-US" sz="2800" dirty="0"/>
              <a:t>的工作</a:t>
            </a:r>
            <a:r>
              <a:rPr lang="zh-CN" altLang="en-US" sz="2800" dirty="0" smtClean="0"/>
              <a:t>机理。</a:t>
            </a:r>
            <a:endParaRPr lang="en-US" altLang="zh-CN" sz="2800" dirty="0" smtClean="0"/>
          </a:p>
          <a:p>
            <a:r>
              <a:rPr lang="en-US" altLang="zh-CN" sz="2800" dirty="0" smtClean="0"/>
              <a:t>MMS</a:t>
            </a:r>
            <a:r>
              <a:rPr lang="zh-CN" altLang="en-US" sz="2800" dirty="0" smtClean="0"/>
              <a:t>它</a:t>
            </a:r>
            <a:r>
              <a:rPr lang="zh-CN" altLang="en-US" sz="2800" dirty="0"/>
              <a:t>摒弃了传统路由器分布式管理成员的思想</a:t>
            </a:r>
            <a:r>
              <a:rPr lang="zh-CN" altLang="en-US" sz="2800" dirty="0" smtClean="0"/>
              <a:t>，采用了集中式管理方法对组播</a:t>
            </a:r>
            <a:r>
              <a:rPr lang="zh-CN" altLang="en-US" sz="2800" dirty="0"/>
              <a:t>成员实施</a:t>
            </a:r>
            <a:r>
              <a:rPr lang="zh-CN" altLang="en-US" sz="2800" dirty="0" smtClean="0"/>
              <a:t>控制，实现了组播</a:t>
            </a:r>
            <a:r>
              <a:rPr lang="zh-CN" altLang="en-US" sz="2800" dirty="0"/>
              <a:t>成员的认证授权、加入、离开、注册、注销、服务更新等功能，满足基本的组播管理需求。</a:t>
            </a:r>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29</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总结与展望</a:t>
            </a:r>
            <a:r>
              <a:rPr lang="en-US" altLang="zh-CN" dirty="0" smtClean="0"/>
              <a:t>——</a:t>
            </a:r>
            <a:r>
              <a:rPr lang="zh-CN" altLang="en-US" dirty="0" smtClean="0"/>
              <a:t>总结</a:t>
            </a:r>
            <a:endParaRPr lang="zh-CN" altLang="en-US" dirty="0"/>
          </a:p>
        </p:txBody>
      </p:sp>
    </p:spTree>
    <p:extLst>
      <p:ext uri="{BB962C8B-B14F-4D97-AF65-F5344CB8AC3E}">
        <p14:creationId xmlns:p14="http://schemas.microsoft.com/office/powerpoint/2010/main" val="17877579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
          </p:nvPr>
        </p:nvSpPr>
        <p:spPr>
          <a:xfrm>
            <a:off x="323528" y="1412776"/>
            <a:ext cx="8153400" cy="4896544"/>
          </a:xfrm>
        </p:spPr>
        <p:txBody>
          <a:bodyPr/>
          <a:lstStyle/>
          <a:p>
            <a:endParaRPr lang="en-US" altLang="zh-CN" dirty="0"/>
          </a:p>
          <a:p>
            <a:endParaRPr lang="zh-CN" altLang="en-US" dirty="0"/>
          </a:p>
        </p:txBody>
      </p:sp>
      <p:sp>
        <p:nvSpPr>
          <p:cNvPr id="5" name="日期占位符 4"/>
          <p:cNvSpPr>
            <a:spLocks noGrp="1"/>
          </p:cNvSpPr>
          <p:nvPr>
            <p:ph type="dt" sz="half" idx="2"/>
          </p:nvPr>
        </p:nvSpPr>
        <p:spPr/>
        <p:txBody>
          <a:bodyPr/>
          <a:lstStyle/>
          <a:p>
            <a:fld id="{B2715B2B-E7F0-4481-913C-4E88A3582D41}" type="slidenum">
              <a:rPr lang="zh-CN" altLang="en-US" smtClean="0">
                <a:solidFill>
                  <a:srgbClr val="1F497D"/>
                </a:solidFill>
              </a:rPr>
              <a:pPr/>
              <a:t>3</a:t>
            </a:fld>
            <a:endParaRPr lang="zh-CN" altLang="en-US" dirty="0">
              <a:solidFill>
                <a:srgbClr val="1F497D"/>
              </a:solidFill>
            </a:endParaRPr>
          </a:p>
        </p:txBody>
      </p:sp>
      <p:sp>
        <p:nvSpPr>
          <p:cNvPr id="6" name="标题 5"/>
          <p:cNvSpPr>
            <a:spLocks noGrp="1"/>
          </p:cNvSpPr>
          <p:nvPr>
            <p:ph type="title"/>
          </p:nvPr>
        </p:nvSpPr>
        <p:spPr/>
        <p:txBody>
          <a:bodyPr/>
          <a:lstStyle/>
          <a:p>
            <a:r>
              <a:rPr lang="zh-CN" altLang="en-US" dirty="0" smtClean="0"/>
              <a:t>绪论</a:t>
            </a:r>
            <a:endParaRPr lang="zh-CN" altLang="en-US" dirty="0"/>
          </a:p>
        </p:txBody>
      </p:sp>
      <p:grpSp>
        <p:nvGrpSpPr>
          <p:cNvPr id="9" name="Group 2"/>
          <p:cNvGrpSpPr>
            <a:grpSpLocks/>
          </p:cNvGrpSpPr>
          <p:nvPr/>
        </p:nvGrpSpPr>
        <p:grpSpPr bwMode="auto">
          <a:xfrm>
            <a:off x="6072188" y="1920875"/>
            <a:ext cx="2157412" cy="3425825"/>
            <a:chOff x="642" y="1572"/>
            <a:chExt cx="1359" cy="2158"/>
          </a:xfrm>
        </p:grpSpPr>
        <p:sp>
          <p:nvSpPr>
            <p:cNvPr id="10" name="Freeform 3"/>
            <p:cNvSpPr>
              <a:spLocks/>
            </p:cNvSpPr>
            <p:nvPr/>
          </p:nvSpPr>
          <p:spPr bwMode="gray">
            <a:xfrm>
              <a:off x="642" y="1572"/>
              <a:ext cx="1359" cy="2158"/>
            </a:xfrm>
            <a:custGeom>
              <a:avLst/>
              <a:gdLst/>
              <a:ahLst/>
              <a:cxnLst>
                <a:cxn ang="0">
                  <a:pos x="0" y="207"/>
                </a:cxn>
                <a:cxn ang="0">
                  <a:pos x="1" y="1987"/>
                </a:cxn>
                <a:cxn ang="0">
                  <a:pos x="309" y="2154"/>
                </a:cxn>
                <a:cxn ang="0">
                  <a:pos x="681" y="2040"/>
                </a:cxn>
                <a:cxn ang="0">
                  <a:pos x="999" y="1902"/>
                </a:cxn>
                <a:cxn ang="0">
                  <a:pos x="1359" y="2017"/>
                </a:cxn>
                <a:cxn ang="0">
                  <a:pos x="1359" y="180"/>
                </a:cxn>
                <a:cxn ang="0">
                  <a:pos x="1025" y="21"/>
                </a:cxn>
                <a:cxn ang="0">
                  <a:pos x="366" y="378"/>
                </a:cxn>
                <a:cxn ang="0">
                  <a:pos x="0" y="207"/>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ln>
              <a:headEnd/>
              <a:tailEnd/>
            </a:ln>
          </p:spPr>
          <p:style>
            <a:lnRef idx="2">
              <a:schemeClr val="accent5"/>
            </a:lnRef>
            <a:fillRef idx="1">
              <a:schemeClr val="lt1"/>
            </a:fillRef>
            <a:effectRef idx="0">
              <a:schemeClr val="accent5"/>
            </a:effectRef>
            <a:fontRef idx="minor">
              <a:schemeClr val="dk1"/>
            </a:fontRef>
          </p:style>
          <p:txBody>
            <a:bodyPr>
              <a:flatTx/>
            </a:bodyPr>
            <a:lstStyle/>
            <a:p>
              <a:pPr>
                <a:defRPr/>
              </a:pPr>
              <a:endParaRPr lang="zh-CN" altLang="en-US">
                <a:ea typeface="宋体" charset="-122"/>
              </a:endParaRPr>
            </a:p>
          </p:txBody>
        </p:sp>
        <p:sp>
          <p:nvSpPr>
            <p:cNvPr id="11" name="Freeform 4"/>
            <p:cNvSpPr>
              <a:spLocks/>
            </p:cNvSpPr>
            <p:nvPr/>
          </p:nvSpPr>
          <p:spPr bwMode="gray">
            <a:xfrm>
              <a:off x="650" y="1576"/>
              <a:ext cx="1348" cy="377"/>
            </a:xfrm>
            <a:custGeom>
              <a:avLst/>
              <a:gdLst>
                <a:gd name="T0" fmla="*/ 0 w 1348"/>
                <a:gd name="T1" fmla="*/ 183 h 341"/>
                <a:gd name="T2" fmla="*/ 309 w 1348"/>
                <a:gd name="T3" fmla="*/ 340 h 341"/>
                <a:gd name="T4" fmla="*/ 670 w 1348"/>
                <a:gd name="T5" fmla="*/ 225 h 341"/>
                <a:gd name="T6" fmla="*/ 1042 w 1348"/>
                <a:gd name="T7" fmla="*/ 9 h 341"/>
                <a:gd name="T8" fmla="*/ 1348 w 1348"/>
                <a:gd name="T9" fmla="*/ 165 h 341"/>
                <a:gd name="T10" fmla="*/ 0 60000 65536"/>
                <a:gd name="T11" fmla="*/ 0 60000 65536"/>
                <a:gd name="T12" fmla="*/ 0 60000 65536"/>
                <a:gd name="T13" fmla="*/ 0 60000 65536"/>
                <a:gd name="T14" fmla="*/ 0 60000 65536"/>
                <a:gd name="T15" fmla="*/ 0 w 1348"/>
                <a:gd name="T16" fmla="*/ 0 h 341"/>
                <a:gd name="T17" fmla="*/ 1348 w 1348"/>
                <a:gd name="T18" fmla="*/ 341 h 341"/>
              </a:gdLst>
              <a:ahLst/>
              <a:cxnLst>
                <a:cxn ang="T10">
                  <a:pos x="T0" y="T1"/>
                </a:cxn>
                <a:cxn ang="T11">
                  <a:pos x="T2" y="T3"/>
                </a:cxn>
                <a:cxn ang="T12">
                  <a:pos x="T4" y="T5"/>
                </a:cxn>
                <a:cxn ang="T13">
                  <a:pos x="T6" y="T7"/>
                </a:cxn>
                <a:cxn ang="T14">
                  <a:pos x="T8" y="T9"/>
                </a:cxn>
              </a:cxnLst>
              <a:rect l="T15" t="T16" r="T17" b="T18"/>
              <a:pathLst>
                <a:path w="1348" h="341">
                  <a:moveTo>
                    <a:pt x="0" y="183"/>
                  </a:moveTo>
                  <a:cubicBezTo>
                    <a:pt x="84" y="205"/>
                    <a:pt x="78" y="326"/>
                    <a:pt x="309" y="340"/>
                  </a:cubicBezTo>
                  <a:cubicBezTo>
                    <a:pt x="421" y="341"/>
                    <a:pt x="563" y="306"/>
                    <a:pt x="670" y="225"/>
                  </a:cubicBezTo>
                  <a:cubicBezTo>
                    <a:pt x="777" y="144"/>
                    <a:pt x="932" y="17"/>
                    <a:pt x="1042" y="9"/>
                  </a:cubicBezTo>
                  <a:cubicBezTo>
                    <a:pt x="1237" y="0"/>
                    <a:pt x="1300" y="105"/>
                    <a:pt x="1348" y="165"/>
                  </a:cubicBezTo>
                </a:path>
              </a:pathLst>
            </a:custGeom>
            <a:noFill/>
            <a:ln w="9525">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5"/>
            <p:cNvSpPr>
              <a:spLocks/>
            </p:cNvSpPr>
            <p:nvPr/>
          </p:nvSpPr>
          <p:spPr bwMode="gray">
            <a:xfrm>
              <a:off x="653" y="3473"/>
              <a:ext cx="1345" cy="255"/>
            </a:xfrm>
            <a:custGeom>
              <a:avLst/>
              <a:gdLst>
                <a:gd name="T0" fmla="*/ 1345 w 1345"/>
                <a:gd name="T1" fmla="*/ 118 h 255"/>
                <a:gd name="T2" fmla="*/ 1015 w 1345"/>
                <a:gd name="T3" fmla="*/ 1 h 255"/>
                <a:gd name="T4" fmla="*/ 718 w 1345"/>
                <a:gd name="T5" fmla="*/ 112 h 255"/>
                <a:gd name="T6" fmla="*/ 295 w 1345"/>
                <a:gd name="T7" fmla="*/ 253 h 255"/>
                <a:gd name="T8" fmla="*/ 0 w 1345"/>
                <a:gd name="T9" fmla="*/ 102 h 255"/>
                <a:gd name="T10" fmla="*/ 0 60000 65536"/>
                <a:gd name="T11" fmla="*/ 0 60000 65536"/>
                <a:gd name="T12" fmla="*/ 0 60000 65536"/>
                <a:gd name="T13" fmla="*/ 0 60000 65536"/>
                <a:gd name="T14" fmla="*/ 0 60000 65536"/>
                <a:gd name="T15" fmla="*/ 0 w 1345"/>
                <a:gd name="T16" fmla="*/ 0 h 255"/>
                <a:gd name="T17" fmla="*/ 1345 w 1345"/>
                <a:gd name="T18" fmla="*/ 255 h 255"/>
              </a:gdLst>
              <a:ahLst/>
              <a:cxnLst>
                <a:cxn ang="T10">
                  <a:pos x="T0" y="T1"/>
                </a:cxn>
                <a:cxn ang="T11">
                  <a:pos x="T2" y="T3"/>
                </a:cxn>
                <a:cxn ang="T12">
                  <a:pos x="T4" y="T5"/>
                </a:cxn>
                <a:cxn ang="T13">
                  <a:pos x="T6" y="T7"/>
                </a:cxn>
                <a:cxn ang="T14">
                  <a:pos x="T8" y="T9"/>
                </a:cxn>
              </a:cxnLst>
              <a:rect l="T15" t="T16" r="T17" b="T18"/>
              <a:pathLst>
                <a:path w="1345" h="255">
                  <a:moveTo>
                    <a:pt x="1345" y="118"/>
                  </a:moveTo>
                  <a:cubicBezTo>
                    <a:pt x="1288" y="64"/>
                    <a:pt x="1246" y="17"/>
                    <a:pt x="1015" y="1"/>
                  </a:cubicBezTo>
                  <a:cubicBezTo>
                    <a:pt x="903" y="0"/>
                    <a:pt x="826" y="55"/>
                    <a:pt x="718" y="112"/>
                  </a:cubicBezTo>
                  <a:cubicBezTo>
                    <a:pt x="610" y="169"/>
                    <a:pt x="479" y="255"/>
                    <a:pt x="295" y="253"/>
                  </a:cubicBezTo>
                  <a:cubicBezTo>
                    <a:pt x="111" y="251"/>
                    <a:pt x="73" y="201"/>
                    <a:pt x="0" y="102"/>
                  </a:cubicBezTo>
                </a:path>
              </a:pathLst>
            </a:custGeom>
            <a:noFill/>
            <a:ln w="9525">
              <a:solidFill>
                <a:srgbClr val="000000">
                  <a:alpha val="30196"/>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 name="Group 6"/>
          <p:cNvGrpSpPr>
            <a:grpSpLocks/>
          </p:cNvGrpSpPr>
          <p:nvPr/>
        </p:nvGrpSpPr>
        <p:grpSpPr bwMode="auto">
          <a:xfrm>
            <a:off x="3427413" y="1920875"/>
            <a:ext cx="2157412" cy="3425825"/>
            <a:chOff x="642" y="1572"/>
            <a:chExt cx="1359" cy="2158"/>
          </a:xfrm>
        </p:grpSpPr>
        <p:sp>
          <p:nvSpPr>
            <p:cNvPr id="14" name="Freeform 7"/>
            <p:cNvSpPr>
              <a:spLocks/>
            </p:cNvSpPr>
            <p:nvPr/>
          </p:nvSpPr>
          <p:spPr bwMode="gray">
            <a:xfrm>
              <a:off x="642" y="1572"/>
              <a:ext cx="1359" cy="2158"/>
            </a:xfrm>
            <a:custGeom>
              <a:avLst/>
              <a:gdLst/>
              <a:ahLst/>
              <a:cxnLst>
                <a:cxn ang="0">
                  <a:pos x="0" y="207"/>
                </a:cxn>
                <a:cxn ang="0">
                  <a:pos x="1" y="1987"/>
                </a:cxn>
                <a:cxn ang="0">
                  <a:pos x="309" y="2154"/>
                </a:cxn>
                <a:cxn ang="0">
                  <a:pos x="681" y="2040"/>
                </a:cxn>
                <a:cxn ang="0">
                  <a:pos x="999" y="1902"/>
                </a:cxn>
                <a:cxn ang="0">
                  <a:pos x="1359" y="2017"/>
                </a:cxn>
                <a:cxn ang="0">
                  <a:pos x="1359" y="180"/>
                </a:cxn>
                <a:cxn ang="0">
                  <a:pos x="1025" y="21"/>
                </a:cxn>
                <a:cxn ang="0">
                  <a:pos x="366" y="378"/>
                </a:cxn>
                <a:cxn ang="0">
                  <a:pos x="0" y="207"/>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ln>
              <a:headEnd/>
              <a:tailEnd/>
            </a:ln>
          </p:spPr>
          <p:style>
            <a:lnRef idx="2">
              <a:schemeClr val="accent2"/>
            </a:lnRef>
            <a:fillRef idx="1">
              <a:schemeClr val="lt1"/>
            </a:fillRef>
            <a:effectRef idx="0">
              <a:schemeClr val="accent2"/>
            </a:effectRef>
            <a:fontRef idx="minor">
              <a:schemeClr val="dk1"/>
            </a:fontRef>
          </p:style>
          <p:txBody>
            <a:bodyPr>
              <a:flatTx/>
            </a:bodyPr>
            <a:lstStyle/>
            <a:p>
              <a:pPr>
                <a:defRPr/>
              </a:pPr>
              <a:endParaRPr lang="zh-CN" altLang="en-US">
                <a:ea typeface="宋体" charset="-122"/>
              </a:endParaRPr>
            </a:p>
          </p:txBody>
        </p:sp>
        <p:sp>
          <p:nvSpPr>
            <p:cNvPr id="15" name="Freeform 8"/>
            <p:cNvSpPr>
              <a:spLocks/>
            </p:cNvSpPr>
            <p:nvPr/>
          </p:nvSpPr>
          <p:spPr bwMode="gray">
            <a:xfrm>
              <a:off x="650" y="1576"/>
              <a:ext cx="1348" cy="377"/>
            </a:xfrm>
            <a:custGeom>
              <a:avLst/>
              <a:gdLst>
                <a:gd name="T0" fmla="*/ 0 w 1348"/>
                <a:gd name="T1" fmla="*/ 183 h 341"/>
                <a:gd name="T2" fmla="*/ 309 w 1348"/>
                <a:gd name="T3" fmla="*/ 340 h 341"/>
                <a:gd name="T4" fmla="*/ 670 w 1348"/>
                <a:gd name="T5" fmla="*/ 225 h 341"/>
                <a:gd name="T6" fmla="*/ 1042 w 1348"/>
                <a:gd name="T7" fmla="*/ 9 h 341"/>
                <a:gd name="T8" fmla="*/ 1348 w 1348"/>
                <a:gd name="T9" fmla="*/ 165 h 341"/>
                <a:gd name="T10" fmla="*/ 0 60000 65536"/>
                <a:gd name="T11" fmla="*/ 0 60000 65536"/>
                <a:gd name="T12" fmla="*/ 0 60000 65536"/>
                <a:gd name="T13" fmla="*/ 0 60000 65536"/>
                <a:gd name="T14" fmla="*/ 0 60000 65536"/>
                <a:gd name="T15" fmla="*/ 0 w 1348"/>
                <a:gd name="T16" fmla="*/ 0 h 341"/>
                <a:gd name="T17" fmla="*/ 1348 w 1348"/>
                <a:gd name="T18" fmla="*/ 341 h 341"/>
              </a:gdLst>
              <a:ahLst/>
              <a:cxnLst>
                <a:cxn ang="T10">
                  <a:pos x="T0" y="T1"/>
                </a:cxn>
                <a:cxn ang="T11">
                  <a:pos x="T2" y="T3"/>
                </a:cxn>
                <a:cxn ang="T12">
                  <a:pos x="T4" y="T5"/>
                </a:cxn>
                <a:cxn ang="T13">
                  <a:pos x="T6" y="T7"/>
                </a:cxn>
                <a:cxn ang="T14">
                  <a:pos x="T8" y="T9"/>
                </a:cxn>
              </a:cxnLst>
              <a:rect l="T15" t="T16" r="T17" b="T18"/>
              <a:pathLst>
                <a:path w="1348" h="341">
                  <a:moveTo>
                    <a:pt x="0" y="183"/>
                  </a:moveTo>
                  <a:cubicBezTo>
                    <a:pt x="84" y="205"/>
                    <a:pt x="78" y="326"/>
                    <a:pt x="309" y="340"/>
                  </a:cubicBezTo>
                  <a:cubicBezTo>
                    <a:pt x="421" y="341"/>
                    <a:pt x="563" y="306"/>
                    <a:pt x="670" y="225"/>
                  </a:cubicBezTo>
                  <a:cubicBezTo>
                    <a:pt x="777" y="144"/>
                    <a:pt x="932" y="17"/>
                    <a:pt x="1042" y="9"/>
                  </a:cubicBezTo>
                  <a:cubicBezTo>
                    <a:pt x="1237" y="0"/>
                    <a:pt x="1300" y="105"/>
                    <a:pt x="1348" y="165"/>
                  </a:cubicBezTo>
                </a:path>
              </a:pathLst>
            </a:custGeom>
            <a:noFill/>
            <a:ln w="9525">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9"/>
            <p:cNvSpPr>
              <a:spLocks/>
            </p:cNvSpPr>
            <p:nvPr/>
          </p:nvSpPr>
          <p:spPr bwMode="gray">
            <a:xfrm>
              <a:off x="653" y="3473"/>
              <a:ext cx="1345" cy="255"/>
            </a:xfrm>
            <a:custGeom>
              <a:avLst/>
              <a:gdLst>
                <a:gd name="T0" fmla="*/ 1345 w 1345"/>
                <a:gd name="T1" fmla="*/ 118 h 255"/>
                <a:gd name="T2" fmla="*/ 1015 w 1345"/>
                <a:gd name="T3" fmla="*/ 1 h 255"/>
                <a:gd name="T4" fmla="*/ 718 w 1345"/>
                <a:gd name="T5" fmla="*/ 112 h 255"/>
                <a:gd name="T6" fmla="*/ 295 w 1345"/>
                <a:gd name="T7" fmla="*/ 253 h 255"/>
                <a:gd name="T8" fmla="*/ 0 w 1345"/>
                <a:gd name="T9" fmla="*/ 102 h 255"/>
                <a:gd name="T10" fmla="*/ 0 60000 65536"/>
                <a:gd name="T11" fmla="*/ 0 60000 65536"/>
                <a:gd name="T12" fmla="*/ 0 60000 65536"/>
                <a:gd name="T13" fmla="*/ 0 60000 65536"/>
                <a:gd name="T14" fmla="*/ 0 60000 65536"/>
                <a:gd name="T15" fmla="*/ 0 w 1345"/>
                <a:gd name="T16" fmla="*/ 0 h 255"/>
                <a:gd name="T17" fmla="*/ 1345 w 1345"/>
                <a:gd name="T18" fmla="*/ 255 h 255"/>
              </a:gdLst>
              <a:ahLst/>
              <a:cxnLst>
                <a:cxn ang="T10">
                  <a:pos x="T0" y="T1"/>
                </a:cxn>
                <a:cxn ang="T11">
                  <a:pos x="T2" y="T3"/>
                </a:cxn>
                <a:cxn ang="T12">
                  <a:pos x="T4" y="T5"/>
                </a:cxn>
                <a:cxn ang="T13">
                  <a:pos x="T6" y="T7"/>
                </a:cxn>
                <a:cxn ang="T14">
                  <a:pos x="T8" y="T9"/>
                </a:cxn>
              </a:cxnLst>
              <a:rect l="T15" t="T16" r="T17" b="T18"/>
              <a:pathLst>
                <a:path w="1345" h="255">
                  <a:moveTo>
                    <a:pt x="1345" y="118"/>
                  </a:moveTo>
                  <a:cubicBezTo>
                    <a:pt x="1288" y="64"/>
                    <a:pt x="1246" y="17"/>
                    <a:pt x="1015" y="1"/>
                  </a:cubicBezTo>
                  <a:cubicBezTo>
                    <a:pt x="903" y="0"/>
                    <a:pt x="826" y="55"/>
                    <a:pt x="718" y="112"/>
                  </a:cubicBezTo>
                  <a:cubicBezTo>
                    <a:pt x="610" y="169"/>
                    <a:pt x="479" y="255"/>
                    <a:pt x="295" y="253"/>
                  </a:cubicBezTo>
                  <a:cubicBezTo>
                    <a:pt x="111" y="251"/>
                    <a:pt x="73" y="201"/>
                    <a:pt x="0" y="102"/>
                  </a:cubicBezTo>
                </a:path>
              </a:pathLst>
            </a:custGeom>
            <a:noFill/>
            <a:ln w="9525">
              <a:solidFill>
                <a:srgbClr val="000000">
                  <a:alpha val="30196"/>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 name="Group 11"/>
          <p:cNvGrpSpPr>
            <a:grpSpLocks/>
          </p:cNvGrpSpPr>
          <p:nvPr/>
        </p:nvGrpSpPr>
        <p:grpSpPr bwMode="auto">
          <a:xfrm>
            <a:off x="758403" y="1947391"/>
            <a:ext cx="2373313" cy="3425825"/>
            <a:chOff x="642" y="1572"/>
            <a:chExt cx="1495" cy="2158"/>
          </a:xfrm>
        </p:grpSpPr>
        <p:sp>
          <p:nvSpPr>
            <p:cNvPr id="19" name="Freeform 12"/>
            <p:cNvSpPr>
              <a:spLocks/>
            </p:cNvSpPr>
            <p:nvPr/>
          </p:nvSpPr>
          <p:spPr bwMode="gray">
            <a:xfrm>
              <a:off x="642" y="1572"/>
              <a:ext cx="1495" cy="2158"/>
            </a:xfrm>
            <a:custGeom>
              <a:avLst/>
              <a:gdLst/>
              <a:ahLst/>
              <a:cxnLst>
                <a:cxn ang="0">
                  <a:pos x="0" y="207"/>
                </a:cxn>
                <a:cxn ang="0">
                  <a:pos x="1" y="1987"/>
                </a:cxn>
                <a:cxn ang="0">
                  <a:pos x="309" y="2154"/>
                </a:cxn>
                <a:cxn ang="0">
                  <a:pos x="681" y="2040"/>
                </a:cxn>
                <a:cxn ang="0">
                  <a:pos x="999" y="1902"/>
                </a:cxn>
                <a:cxn ang="0">
                  <a:pos x="1359" y="2017"/>
                </a:cxn>
                <a:cxn ang="0">
                  <a:pos x="1359" y="180"/>
                </a:cxn>
                <a:cxn ang="0">
                  <a:pos x="1025" y="21"/>
                </a:cxn>
                <a:cxn ang="0">
                  <a:pos x="366" y="378"/>
                </a:cxn>
                <a:cxn ang="0">
                  <a:pos x="0" y="207"/>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ln>
              <a:headEnd/>
              <a:tailEnd/>
            </a:ln>
          </p:spPr>
          <p:style>
            <a:lnRef idx="2">
              <a:schemeClr val="accent1"/>
            </a:lnRef>
            <a:fillRef idx="1">
              <a:schemeClr val="lt1"/>
            </a:fillRef>
            <a:effectRef idx="0">
              <a:schemeClr val="accent1"/>
            </a:effectRef>
            <a:fontRef idx="minor">
              <a:schemeClr val="dk1"/>
            </a:fontRef>
          </p:style>
          <p:txBody>
            <a:bodyPr>
              <a:flatTx/>
            </a:bodyPr>
            <a:lstStyle/>
            <a:p>
              <a:pPr>
                <a:defRPr/>
              </a:pPr>
              <a:endParaRPr lang="zh-CN" altLang="en-US">
                <a:ea typeface="宋体" charset="-122"/>
              </a:endParaRPr>
            </a:p>
          </p:txBody>
        </p:sp>
        <p:sp>
          <p:nvSpPr>
            <p:cNvPr id="20" name="Freeform 13"/>
            <p:cNvSpPr>
              <a:spLocks/>
            </p:cNvSpPr>
            <p:nvPr/>
          </p:nvSpPr>
          <p:spPr bwMode="gray">
            <a:xfrm>
              <a:off x="650" y="1576"/>
              <a:ext cx="1348" cy="377"/>
            </a:xfrm>
            <a:custGeom>
              <a:avLst/>
              <a:gdLst>
                <a:gd name="T0" fmla="*/ 0 w 1348"/>
                <a:gd name="T1" fmla="*/ 183 h 341"/>
                <a:gd name="T2" fmla="*/ 309 w 1348"/>
                <a:gd name="T3" fmla="*/ 340 h 341"/>
                <a:gd name="T4" fmla="*/ 670 w 1348"/>
                <a:gd name="T5" fmla="*/ 225 h 341"/>
                <a:gd name="T6" fmla="*/ 1042 w 1348"/>
                <a:gd name="T7" fmla="*/ 9 h 341"/>
                <a:gd name="T8" fmla="*/ 1348 w 1348"/>
                <a:gd name="T9" fmla="*/ 165 h 341"/>
                <a:gd name="T10" fmla="*/ 0 60000 65536"/>
                <a:gd name="T11" fmla="*/ 0 60000 65536"/>
                <a:gd name="T12" fmla="*/ 0 60000 65536"/>
                <a:gd name="T13" fmla="*/ 0 60000 65536"/>
                <a:gd name="T14" fmla="*/ 0 60000 65536"/>
                <a:gd name="T15" fmla="*/ 0 w 1348"/>
                <a:gd name="T16" fmla="*/ 0 h 341"/>
                <a:gd name="T17" fmla="*/ 1348 w 1348"/>
                <a:gd name="T18" fmla="*/ 341 h 341"/>
              </a:gdLst>
              <a:ahLst/>
              <a:cxnLst>
                <a:cxn ang="T10">
                  <a:pos x="T0" y="T1"/>
                </a:cxn>
                <a:cxn ang="T11">
                  <a:pos x="T2" y="T3"/>
                </a:cxn>
                <a:cxn ang="T12">
                  <a:pos x="T4" y="T5"/>
                </a:cxn>
                <a:cxn ang="T13">
                  <a:pos x="T6" y="T7"/>
                </a:cxn>
                <a:cxn ang="T14">
                  <a:pos x="T8" y="T9"/>
                </a:cxn>
              </a:cxnLst>
              <a:rect l="T15" t="T16" r="T17" b="T18"/>
              <a:pathLst>
                <a:path w="1348" h="341">
                  <a:moveTo>
                    <a:pt x="0" y="183"/>
                  </a:moveTo>
                  <a:cubicBezTo>
                    <a:pt x="84" y="205"/>
                    <a:pt x="78" y="326"/>
                    <a:pt x="309" y="340"/>
                  </a:cubicBezTo>
                  <a:cubicBezTo>
                    <a:pt x="421" y="341"/>
                    <a:pt x="563" y="306"/>
                    <a:pt x="670" y="225"/>
                  </a:cubicBezTo>
                  <a:cubicBezTo>
                    <a:pt x="777" y="144"/>
                    <a:pt x="932" y="17"/>
                    <a:pt x="1042" y="9"/>
                  </a:cubicBezTo>
                  <a:cubicBezTo>
                    <a:pt x="1237" y="0"/>
                    <a:pt x="1300" y="105"/>
                    <a:pt x="1348" y="165"/>
                  </a:cubicBezTo>
                </a:path>
              </a:pathLst>
            </a:cu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21" name="Freeform 14"/>
            <p:cNvSpPr>
              <a:spLocks/>
            </p:cNvSpPr>
            <p:nvPr/>
          </p:nvSpPr>
          <p:spPr bwMode="gray">
            <a:xfrm>
              <a:off x="653" y="3473"/>
              <a:ext cx="1345" cy="255"/>
            </a:xfrm>
            <a:custGeom>
              <a:avLst/>
              <a:gdLst>
                <a:gd name="T0" fmla="*/ 1345 w 1345"/>
                <a:gd name="T1" fmla="*/ 118 h 255"/>
                <a:gd name="T2" fmla="*/ 1015 w 1345"/>
                <a:gd name="T3" fmla="*/ 1 h 255"/>
                <a:gd name="T4" fmla="*/ 718 w 1345"/>
                <a:gd name="T5" fmla="*/ 112 h 255"/>
                <a:gd name="T6" fmla="*/ 295 w 1345"/>
                <a:gd name="T7" fmla="*/ 253 h 255"/>
                <a:gd name="T8" fmla="*/ 0 w 1345"/>
                <a:gd name="T9" fmla="*/ 102 h 255"/>
                <a:gd name="T10" fmla="*/ 0 60000 65536"/>
                <a:gd name="T11" fmla="*/ 0 60000 65536"/>
                <a:gd name="T12" fmla="*/ 0 60000 65536"/>
                <a:gd name="T13" fmla="*/ 0 60000 65536"/>
                <a:gd name="T14" fmla="*/ 0 60000 65536"/>
                <a:gd name="T15" fmla="*/ 0 w 1345"/>
                <a:gd name="T16" fmla="*/ 0 h 255"/>
                <a:gd name="T17" fmla="*/ 1345 w 1345"/>
                <a:gd name="T18" fmla="*/ 255 h 255"/>
              </a:gdLst>
              <a:ahLst/>
              <a:cxnLst>
                <a:cxn ang="T10">
                  <a:pos x="T0" y="T1"/>
                </a:cxn>
                <a:cxn ang="T11">
                  <a:pos x="T2" y="T3"/>
                </a:cxn>
                <a:cxn ang="T12">
                  <a:pos x="T4" y="T5"/>
                </a:cxn>
                <a:cxn ang="T13">
                  <a:pos x="T6" y="T7"/>
                </a:cxn>
                <a:cxn ang="T14">
                  <a:pos x="T8" y="T9"/>
                </a:cxn>
              </a:cxnLst>
              <a:rect l="T15" t="T16" r="T17" b="T18"/>
              <a:pathLst>
                <a:path w="1345" h="255">
                  <a:moveTo>
                    <a:pt x="1345" y="118"/>
                  </a:moveTo>
                  <a:cubicBezTo>
                    <a:pt x="1288" y="64"/>
                    <a:pt x="1246" y="17"/>
                    <a:pt x="1015" y="1"/>
                  </a:cubicBezTo>
                  <a:cubicBezTo>
                    <a:pt x="903" y="0"/>
                    <a:pt x="826" y="55"/>
                    <a:pt x="718" y="112"/>
                  </a:cubicBezTo>
                  <a:cubicBezTo>
                    <a:pt x="610" y="169"/>
                    <a:pt x="479" y="255"/>
                    <a:pt x="295" y="253"/>
                  </a:cubicBezTo>
                  <a:cubicBezTo>
                    <a:pt x="111" y="251"/>
                    <a:pt x="73" y="201"/>
                    <a:pt x="0" y="102"/>
                  </a:cubicBezTo>
                </a:path>
              </a:pathLst>
            </a:cu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grpSp>
      <p:sp>
        <p:nvSpPr>
          <p:cNvPr id="23" name="Text Box 16"/>
          <p:cNvSpPr txBox="1">
            <a:spLocks noChangeArrowheads="1"/>
          </p:cNvSpPr>
          <p:nvPr/>
        </p:nvSpPr>
        <p:spPr bwMode="gray">
          <a:xfrm>
            <a:off x="6203949" y="3460750"/>
            <a:ext cx="1916113" cy="15665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20650" indent="-1206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spcBef>
                <a:spcPct val="50000"/>
              </a:spcBef>
              <a:buClr>
                <a:schemeClr val="accent5"/>
              </a:buClr>
              <a:buFontTx/>
              <a:buChar char="•"/>
            </a:pPr>
            <a:r>
              <a:rPr lang="zh-CN" altLang="en-US" b="1" dirty="0" smtClean="0">
                <a:latin typeface="+mn-ea"/>
                <a:ea typeface="+mn-ea"/>
              </a:rPr>
              <a:t>制定协议流程</a:t>
            </a:r>
            <a:endParaRPr lang="en-US" altLang="zh-CN" b="1" dirty="0">
              <a:latin typeface="+mn-ea"/>
              <a:ea typeface="+mn-ea"/>
            </a:endParaRPr>
          </a:p>
          <a:p>
            <a:pPr eaLnBrk="1" hangingPunct="1">
              <a:lnSpc>
                <a:spcPct val="80000"/>
              </a:lnSpc>
              <a:spcBef>
                <a:spcPct val="50000"/>
              </a:spcBef>
              <a:buClr>
                <a:schemeClr val="accent5"/>
              </a:buClr>
              <a:buFontTx/>
              <a:buChar char="•"/>
            </a:pPr>
            <a:r>
              <a:rPr lang="zh-CN" altLang="en-US" b="1" dirty="0" smtClean="0">
                <a:latin typeface="+mn-ea"/>
                <a:ea typeface="+mn-ea"/>
              </a:rPr>
              <a:t>设计报文格式</a:t>
            </a:r>
            <a:endParaRPr lang="en-US" altLang="zh-CN" b="1" dirty="0">
              <a:latin typeface="+mn-ea"/>
              <a:ea typeface="+mn-ea"/>
            </a:endParaRPr>
          </a:p>
          <a:p>
            <a:pPr eaLnBrk="1" hangingPunct="1">
              <a:lnSpc>
                <a:spcPct val="80000"/>
              </a:lnSpc>
              <a:spcBef>
                <a:spcPct val="50000"/>
              </a:spcBef>
              <a:buClr>
                <a:schemeClr val="accent5"/>
              </a:buClr>
              <a:buFontTx/>
              <a:buChar char="•"/>
            </a:pPr>
            <a:r>
              <a:rPr lang="zh-CN" altLang="en-US" b="1" dirty="0">
                <a:latin typeface="+mn-ea"/>
                <a:ea typeface="+mn-ea"/>
              </a:rPr>
              <a:t>消息分类与</a:t>
            </a:r>
            <a:r>
              <a:rPr lang="zh-CN" altLang="en-US" b="1" dirty="0" smtClean="0">
                <a:latin typeface="+mn-ea"/>
                <a:ea typeface="+mn-ea"/>
              </a:rPr>
              <a:t>定义</a:t>
            </a:r>
            <a:endParaRPr lang="en-US" altLang="zh-CN" b="1" dirty="0" smtClean="0">
              <a:latin typeface="+mn-ea"/>
              <a:ea typeface="+mn-ea"/>
            </a:endParaRPr>
          </a:p>
          <a:p>
            <a:pPr eaLnBrk="1" hangingPunct="1">
              <a:lnSpc>
                <a:spcPct val="80000"/>
              </a:lnSpc>
              <a:spcBef>
                <a:spcPct val="50000"/>
              </a:spcBef>
              <a:buClr>
                <a:schemeClr val="accent5"/>
              </a:buClr>
              <a:buFontTx/>
              <a:buChar char="•"/>
            </a:pPr>
            <a:r>
              <a:rPr lang="zh-CN" altLang="en-US" b="1" dirty="0" smtClean="0">
                <a:latin typeface="+mn-ea"/>
                <a:ea typeface="+mn-ea"/>
              </a:rPr>
              <a:t>功能模块实现</a:t>
            </a:r>
            <a:r>
              <a:rPr lang="en-US" altLang="zh-CN" b="1" dirty="0" smtClean="0">
                <a:latin typeface="+mn-ea"/>
                <a:ea typeface="+mn-ea"/>
              </a:rPr>
              <a:t> </a:t>
            </a:r>
            <a:r>
              <a:rPr lang="en-US" altLang="zh-CN" sz="1400" dirty="0">
                <a:solidFill>
                  <a:srgbClr val="FFFFFF"/>
                </a:solidFill>
              </a:rPr>
              <a:t>to add Text</a:t>
            </a:r>
          </a:p>
        </p:txBody>
      </p:sp>
      <p:sp>
        <p:nvSpPr>
          <p:cNvPr id="32" name="WordArt 25"/>
          <p:cNvSpPr>
            <a:spLocks noChangeArrowheads="1" noChangeShapeType="1" noTextEdit="1"/>
          </p:cNvSpPr>
          <p:nvPr/>
        </p:nvSpPr>
        <p:spPr bwMode="gray">
          <a:xfrm>
            <a:off x="1052513" y="1898650"/>
            <a:ext cx="520700"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3600" i="1" kern="10" dirty="0">
              <a:solidFill>
                <a:srgbClr val="FCFCFC">
                  <a:alpha val="79999"/>
                </a:srgbClr>
              </a:solidFill>
              <a:latin typeface="Arial Black"/>
            </a:endParaRPr>
          </a:p>
        </p:txBody>
      </p:sp>
      <p:sp>
        <p:nvSpPr>
          <p:cNvPr id="33" name="Line 26"/>
          <p:cNvSpPr>
            <a:spLocks noChangeShapeType="1"/>
          </p:cNvSpPr>
          <p:nvPr/>
        </p:nvSpPr>
        <p:spPr bwMode="gray">
          <a:xfrm>
            <a:off x="881063" y="3343275"/>
            <a:ext cx="1916112"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ea typeface="宋体" charset="-122"/>
            </a:endParaRPr>
          </a:p>
        </p:txBody>
      </p:sp>
      <p:sp>
        <p:nvSpPr>
          <p:cNvPr id="34" name="Text Box 27"/>
          <p:cNvSpPr txBox="1">
            <a:spLocks noChangeArrowheads="1"/>
          </p:cNvSpPr>
          <p:nvPr/>
        </p:nvSpPr>
        <p:spPr bwMode="gray">
          <a:xfrm>
            <a:off x="3614738" y="2640013"/>
            <a:ext cx="174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dirty="0"/>
              <a:t>研究现状</a:t>
            </a:r>
            <a:endParaRPr lang="en-US" altLang="zh-CN" sz="2400" b="1" dirty="0"/>
          </a:p>
        </p:txBody>
      </p:sp>
      <p:sp>
        <p:nvSpPr>
          <p:cNvPr id="41" name="WordArt 34"/>
          <p:cNvSpPr>
            <a:spLocks noChangeArrowheads="1" noChangeShapeType="1" noTextEdit="1"/>
          </p:cNvSpPr>
          <p:nvPr/>
        </p:nvSpPr>
        <p:spPr bwMode="gray">
          <a:xfrm>
            <a:off x="3687763" y="1830388"/>
            <a:ext cx="530225"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dirty="0">
                <a:solidFill>
                  <a:srgbClr val="FCFCFC">
                    <a:alpha val="79999"/>
                  </a:srgbClr>
                </a:solidFill>
                <a:latin typeface="Arial Black"/>
              </a:rPr>
              <a:t>02</a:t>
            </a:r>
            <a:endParaRPr lang="zh-CN" altLang="en-US" sz="3600" i="1" kern="10" dirty="0">
              <a:solidFill>
                <a:srgbClr val="FCFCFC">
                  <a:alpha val="79999"/>
                </a:srgbClr>
              </a:solidFill>
              <a:latin typeface="Arial Black"/>
            </a:endParaRPr>
          </a:p>
        </p:txBody>
      </p:sp>
      <p:sp>
        <p:nvSpPr>
          <p:cNvPr id="42" name="Line 35"/>
          <p:cNvSpPr>
            <a:spLocks noChangeShapeType="1"/>
          </p:cNvSpPr>
          <p:nvPr/>
        </p:nvSpPr>
        <p:spPr bwMode="gray">
          <a:xfrm>
            <a:off x="3514725" y="3311525"/>
            <a:ext cx="1916113"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pPr>
              <a:defRPr/>
            </a:pPr>
            <a:endParaRPr lang="zh-CN" altLang="en-US">
              <a:ea typeface="宋体" charset="-122"/>
            </a:endParaRPr>
          </a:p>
        </p:txBody>
      </p:sp>
      <p:sp>
        <p:nvSpPr>
          <p:cNvPr id="43" name="Text Box 36"/>
          <p:cNvSpPr txBox="1">
            <a:spLocks noChangeArrowheads="1"/>
          </p:cNvSpPr>
          <p:nvPr/>
        </p:nvSpPr>
        <p:spPr bwMode="gray">
          <a:xfrm>
            <a:off x="6303963" y="2646363"/>
            <a:ext cx="174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dirty="0" smtClean="0"/>
              <a:t>主要工作</a:t>
            </a:r>
            <a:endParaRPr lang="en-US" altLang="zh-CN" sz="2400" b="1" dirty="0"/>
          </a:p>
        </p:txBody>
      </p:sp>
      <p:pic>
        <p:nvPicPr>
          <p:cNvPr id="44" name="Picture 3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334125" y="1679575"/>
            <a:ext cx="569913"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Line 38"/>
          <p:cNvSpPr>
            <a:spLocks noChangeShapeType="1"/>
          </p:cNvSpPr>
          <p:nvPr/>
        </p:nvSpPr>
        <p:spPr bwMode="gray">
          <a:xfrm>
            <a:off x="6203950" y="3308350"/>
            <a:ext cx="1916113" cy="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pPr>
              <a:defRPr/>
            </a:pPr>
            <a:endParaRPr lang="zh-CN" altLang="en-US">
              <a:ea typeface="宋体" charset="-122"/>
            </a:endParaRPr>
          </a:p>
        </p:txBody>
      </p:sp>
      <p:sp>
        <p:nvSpPr>
          <p:cNvPr id="46" name="Rectangle 39"/>
          <p:cNvSpPr>
            <a:spLocks noChangeArrowheads="1"/>
          </p:cNvSpPr>
          <p:nvPr/>
        </p:nvSpPr>
        <p:spPr bwMode="gray">
          <a:xfrm>
            <a:off x="3563888" y="3604140"/>
            <a:ext cx="2076449"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120650" indent="-120650">
              <a:lnSpc>
                <a:spcPct val="80000"/>
              </a:lnSpc>
              <a:spcBef>
                <a:spcPct val="50000"/>
              </a:spcBef>
              <a:buClr>
                <a:schemeClr val="accent2"/>
              </a:buClr>
              <a:buFontTx/>
              <a:buChar char="•"/>
            </a:pPr>
            <a:r>
              <a:rPr lang="en-US" altLang="zh-CN" b="1" dirty="0">
                <a:latin typeface="+mn-ea"/>
              </a:rPr>
              <a:t>IGMP</a:t>
            </a:r>
            <a:r>
              <a:rPr lang="zh-CN" altLang="en-US" b="1" dirty="0">
                <a:latin typeface="+mn-ea"/>
              </a:rPr>
              <a:t>、</a:t>
            </a:r>
            <a:r>
              <a:rPr lang="en-US" altLang="zh-CN" b="1" dirty="0" smtClean="0">
                <a:latin typeface="+mn-ea"/>
              </a:rPr>
              <a:t>MLD</a:t>
            </a:r>
            <a:endParaRPr lang="en-US" altLang="zh-CN" b="1" dirty="0">
              <a:latin typeface="+mn-ea"/>
            </a:endParaRPr>
          </a:p>
          <a:p>
            <a:pPr marL="120650" indent="-120650">
              <a:lnSpc>
                <a:spcPct val="80000"/>
              </a:lnSpc>
              <a:spcBef>
                <a:spcPct val="50000"/>
              </a:spcBef>
              <a:buClr>
                <a:schemeClr val="accent2"/>
              </a:buClr>
              <a:buFontTx/>
              <a:buChar char="•"/>
            </a:pPr>
            <a:r>
              <a:rPr lang="zh-CN" altLang="en-US" b="1" dirty="0">
                <a:latin typeface="+mn-ea"/>
              </a:rPr>
              <a:t>版本对比分析</a:t>
            </a:r>
            <a:endParaRPr lang="en-US" altLang="zh-CN" b="1" dirty="0">
              <a:latin typeface="+mn-ea"/>
            </a:endParaRPr>
          </a:p>
          <a:p>
            <a:pPr marL="120650" indent="-120650">
              <a:lnSpc>
                <a:spcPct val="80000"/>
              </a:lnSpc>
              <a:spcBef>
                <a:spcPct val="50000"/>
              </a:spcBef>
              <a:buClr>
                <a:schemeClr val="accent2"/>
              </a:buClr>
              <a:buFontTx/>
              <a:buChar char="•"/>
            </a:pPr>
            <a:r>
              <a:rPr lang="zh-CN" altLang="en-US" b="1" dirty="0">
                <a:latin typeface="+mn-ea"/>
              </a:rPr>
              <a:t>自主协议缺乏</a:t>
            </a:r>
            <a:endParaRPr lang="en-US" altLang="zh-CN" b="1" dirty="0">
              <a:latin typeface="+mn-ea"/>
            </a:endParaRPr>
          </a:p>
          <a:p>
            <a:pPr eaLnBrk="0" hangingPunct="0">
              <a:lnSpc>
                <a:spcPct val="120000"/>
              </a:lnSpc>
              <a:buClr>
                <a:srgbClr val="D7181F"/>
              </a:buClr>
            </a:pPr>
            <a:endParaRPr lang="en-US" altLang="zh-CN" b="1" dirty="0">
              <a:latin typeface="+mn-ea"/>
            </a:endParaRPr>
          </a:p>
          <a:p>
            <a:pPr eaLnBrk="0" hangingPunct="0">
              <a:lnSpc>
                <a:spcPct val="120000"/>
              </a:lnSpc>
              <a:buClr>
                <a:srgbClr val="D7181F"/>
              </a:buClr>
            </a:pPr>
            <a:endParaRPr lang="en-US" altLang="zh-CN" sz="1400" dirty="0"/>
          </a:p>
        </p:txBody>
      </p:sp>
      <p:sp>
        <p:nvSpPr>
          <p:cNvPr id="53" name="WordArt 46"/>
          <p:cNvSpPr>
            <a:spLocks noChangeArrowheads="1" noChangeShapeType="1" noTextEdit="1"/>
          </p:cNvSpPr>
          <p:nvPr/>
        </p:nvSpPr>
        <p:spPr bwMode="gray">
          <a:xfrm>
            <a:off x="6345238" y="1846263"/>
            <a:ext cx="530225"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dirty="0">
                <a:solidFill>
                  <a:srgbClr val="FCFCFC">
                    <a:alpha val="79999"/>
                  </a:srgbClr>
                </a:solidFill>
                <a:latin typeface="Arial Black"/>
              </a:rPr>
              <a:t>03</a:t>
            </a:r>
            <a:endParaRPr lang="zh-CN" altLang="en-US" sz="3600" i="1" kern="10" dirty="0">
              <a:solidFill>
                <a:srgbClr val="FCFCFC">
                  <a:alpha val="79999"/>
                </a:srgbClr>
              </a:solidFill>
              <a:latin typeface="Arial Black"/>
            </a:endParaRPr>
          </a:p>
        </p:txBody>
      </p:sp>
      <p:sp>
        <p:nvSpPr>
          <p:cNvPr id="22" name="Text Box 15"/>
          <p:cNvSpPr txBox="1">
            <a:spLocks noChangeArrowheads="1"/>
          </p:cNvSpPr>
          <p:nvPr/>
        </p:nvSpPr>
        <p:spPr bwMode="gray">
          <a:xfrm>
            <a:off x="972840" y="3532188"/>
            <a:ext cx="2159000" cy="1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spcBef>
                <a:spcPct val="50000"/>
              </a:spcBef>
              <a:buClr>
                <a:schemeClr val="tx2"/>
              </a:buClr>
              <a:buFontTx/>
              <a:buChar char="•"/>
            </a:pPr>
            <a:r>
              <a:rPr lang="zh-CN" altLang="en-US" b="1" dirty="0" smtClean="0">
                <a:latin typeface="+mn-ea"/>
                <a:ea typeface="+mn-ea"/>
              </a:rPr>
              <a:t>传统测试缺陷</a:t>
            </a:r>
            <a:endParaRPr lang="en-US" altLang="zh-CN" b="1" dirty="0" smtClean="0">
              <a:latin typeface="+mn-ea"/>
              <a:ea typeface="+mn-ea"/>
            </a:endParaRPr>
          </a:p>
          <a:p>
            <a:pPr eaLnBrk="1" hangingPunct="1">
              <a:lnSpc>
                <a:spcPct val="80000"/>
              </a:lnSpc>
              <a:spcBef>
                <a:spcPct val="50000"/>
              </a:spcBef>
              <a:buClr>
                <a:schemeClr val="tx2"/>
              </a:buClr>
              <a:buFontTx/>
              <a:buChar char="•"/>
            </a:pPr>
            <a:r>
              <a:rPr lang="zh-CN" altLang="en-US" b="1" dirty="0" smtClean="0">
                <a:latin typeface="+mn-ea"/>
                <a:ea typeface="+mn-ea"/>
              </a:rPr>
              <a:t>提升测试效率</a:t>
            </a:r>
            <a:endParaRPr lang="en-US" altLang="zh-CN" b="1" dirty="0" smtClean="0">
              <a:latin typeface="+mn-ea"/>
              <a:ea typeface="+mn-ea"/>
            </a:endParaRPr>
          </a:p>
          <a:p>
            <a:pPr eaLnBrk="1" hangingPunct="1">
              <a:lnSpc>
                <a:spcPct val="80000"/>
              </a:lnSpc>
              <a:spcBef>
                <a:spcPct val="50000"/>
              </a:spcBef>
              <a:buClr>
                <a:schemeClr val="tx2"/>
              </a:buClr>
              <a:buFontTx/>
              <a:buChar char="•"/>
            </a:pPr>
            <a:r>
              <a:rPr lang="zh-CN" altLang="en-US" b="1" dirty="0" smtClean="0">
                <a:latin typeface="+mn-ea"/>
                <a:ea typeface="+mn-ea"/>
              </a:rPr>
              <a:t>提取优质测试用例</a:t>
            </a:r>
            <a:endParaRPr lang="en-US" altLang="zh-CN" b="1" dirty="0" smtClean="0">
              <a:latin typeface="+mn-ea"/>
              <a:ea typeface="+mn-ea"/>
            </a:endParaRPr>
          </a:p>
        </p:txBody>
      </p:sp>
      <p:sp>
        <p:nvSpPr>
          <p:cNvPr id="24" name="Text Box 17"/>
          <p:cNvSpPr txBox="1">
            <a:spLocks noChangeArrowheads="1"/>
          </p:cNvSpPr>
          <p:nvPr/>
        </p:nvSpPr>
        <p:spPr bwMode="gray">
          <a:xfrm>
            <a:off x="950913" y="2660650"/>
            <a:ext cx="174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dirty="0"/>
              <a:t>研究</a:t>
            </a:r>
            <a:r>
              <a:rPr lang="zh-CN" altLang="en-US" sz="2400" b="1" dirty="0" smtClean="0"/>
              <a:t>背景</a:t>
            </a:r>
            <a:endParaRPr lang="en-US" altLang="zh-CN" sz="2400" b="1" dirty="0"/>
          </a:p>
        </p:txBody>
      </p:sp>
    </p:spTree>
    <p:extLst>
      <p:ext uri="{BB962C8B-B14F-4D97-AF65-F5344CB8AC3E}">
        <p14:creationId xmlns:p14="http://schemas.microsoft.com/office/powerpoint/2010/main" val="4188104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1000"/>
                                        <p:tgtEl>
                                          <p:spTgt spid="42"/>
                                        </p:tgtEl>
                                      </p:cBhvr>
                                    </p:animEffect>
                                    <p:anim calcmode="lin" valueType="num">
                                      <p:cBhvr>
                                        <p:cTn id="37" dur="1000" fill="hold"/>
                                        <p:tgtEl>
                                          <p:spTgt spid="42"/>
                                        </p:tgtEl>
                                        <p:attrNameLst>
                                          <p:attrName>ppt_x</p:attrName>
                                        </p:attrNameLst>
                                      </p:cBhvr>
                                      <p:tavLst>
                                        <p:tav tm="0">
                                          <p:val>
                                            <p:strVal val="#ppt_x"/>
                                          </p:val>
                                        </p:tav>
                                        <p:tav tm="100000">
                                          <p:val>
                                            <p:strVal val="#ppt_x"/>
                                          </p:val>
                                        </p:tav>
                                      </p:tavLst>
                                    </p:anim>
                                    <p:anim calcmode="lin" valueType="num">
                                      <p:cBhvr>
                                        <p:cTn id="38" dur="1000" fill="hold"/>
                                        <p:tgtEl>
                                          <p:spTgt spid="4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1000"/>
                                        <p:tgtEl>
                                          <p:spTgt spid="45"/>
                                        </p:tgtEl>
                                      </p:cBhvr>
                                    </p:animEffect>
                                    <p:anim calcmode="lin" valueType="num">
                                      <p:cBhvr>
                                        <p:cTn id="52" dur="1000" fill="hold"/>
                                        <p:tgtEl>
                                          <p:spTgt spid="45"/>
                                        </p:tgtEl>
                                        <p:attrNameLst>
                                          <p:attrName>ppt_x</p:attrName>
                                        </p:attrNameLst>
                                      </p:cBhvr>
                                      <p:tavLst>
                                        <p:tav tm="0">
                                          <p:val>
                                            <p:strVal val="#ppt_x"/>
                                          </p:val>
                                        </p:tav>
                                        <p:tav tm="100000">
                                          <p:val>
                                            <p:strVal val="#ppt_x"/>
                                          </p:val>
                                        </p:tav>
                                      </p:tavLst>
                                    </p:anim>
                                    <p:anim calcmode="lin" valueType="num">
                                      <p:cBhvr>
                                        <p:cTn id="53" dur="1000" fill="hold"/>
                                        <p:tgtEl>
                                          <p:spTgt spid="4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anim calcmode="lin" valueType="num">
                                      <p:cBhvr>
                                        <p:cTn id="62" dur="1000" fill="hold"/>
                                        <p:tgtEl>
                                          <p:spTgt spid="43"/>
                                        </p:tgtEl>
                                        <p:attrNameLst>
                                          <p:attrName>ppt_x</p:attrName>
                                        </p:attrNameLst>
                                      </p:cBhvr>
                                      <p:tavLst>
                                        <p:tav tm="0">
                                          <p:val>
                                            <p:strVal val="#ppt_x"/>
                                          </p:val>
                                        </p:tav>
                                        <p:tav tm="100000">
                                          <p:val>
                                            <p:strVal val="#ppt_x"/>
                                          </p:val>
                                        </p:tav>
                                      </p:tavLst>
                                    </p:anim>
                                    <p:anim calcmode="lin" valueType="num">
                                      <p:cBhvr>
                                        <p:cTn id="6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3" grpId="0" animBg="1"/>
      <p:bldP spid="34" grpId="0"/>
      <p:bldP spid="42" grpId="0" animBg="1"/>
      <p:bldP spid="43" grpId="0"/>
      <p:bldP spid="45" grpId="0" animBg="1"/>
      <p:bldP spid="46" grpId="0"/>
      <p:bldP spid="22"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412776"/>
            <a:ext cx="8351840" cy="4896544"/>
          </a:xfrm>
        </p:spPr>
        <p:txBody>
          <a:bodyPr>
            <a:normAutofit fontScale="77500" lnSpcReduction="20000"/>
          </a:bodyPr>
          <a:lstStyle/>
          <a:p>
            <a:r>
              <a:rPr lang="zh-CN" altLang="en-US" sz="3100" dirty="0" smtClean="0"/>
              <a:t>组播</a:t>
            </a:r>
            <a:r>
              <a:rPr lang="zh-CN" altLang="en-US" sz="3100" dirty="0"/>
              <a:t>管理服务器的功能扩展</a:t>
            </a:r>
          </a:p>
          <a:p>
            <a:pPr marL="0" indent="0">
              <a:lnSpc>
                <a:spcPct val="120000"/>
              </a:lnSpc>
              <a:buNone/>
            </a:pPr>
            <a:r>
              <a:rPr lang="zh-CN" altLang="en-US" sz="2300" dirty="0"/>
              <a:t>本文在</a:t>
            </a:r>
            <a:r>
              <a:rPr lang="en-US" altLang="zh-CN" sz="2300" dirty="0"/>
              <a:t>MMS</a:t>
            </a:r>
            <a:r>
              <a:rPr lang="zh-CN" altLang="en-US" sz="2300" dirty="0"/>
              <a:t>的设计实现时从实际需求出发，满足对组播成员的基本管理和维护功能，但若要实现商业化应用，仍需要</a:t>
            </a:r>
            <a:r>
              <a:rPr lang="zh-CN" altLang="en-US" sz="2300" dirty="0" smtClean="0"/>
              <a:t>进一步</a:t>
            </a:r>
            <a:r>
              <a:rPr lang="zh-CN" altLang="en-US" sz="2300" dirty="0"/>
              <a:t>完善组播管理服务器的服务功能。比如</a:t>
            </a:r>
            <a:r>
              <a:rPr lang="zh-CN" altLang="en-US" sz="2300" dirty="0" smtClean="0"/>
              <a:t>组播安全</a:t>
            </a:r>
            <a:r>
              <a:rPr lang="zh-CN" altLang="en-US" sz="2300" dirty="0"/>
              <a:t>秘钥分发与更新机制、基于耗时或流量实施</a:t>
            </a:r>
            <a:r>
              <a:rPr lang="zh-CN" altLang="en-US" sz="2300" dirty="0" smtClean="0"/>
              <a:t>计费策略等</a:t>
            </a:r>
            <a:r>
              <a:rPr lang="zh-CN" altLang="en-US" sz="2300" dirty="0"/>
              <a:t>。由于新型网络架构中的接入网络层终端设备标识具有可变长的特点，</a:t>
            </a:r>
            <a:r>
              <a:rPr lang="en-US" altLang="zh-CN" sz="2300" dirty="0"/>
              <a:t>IDGMP</a:t>
            </a:r>
            <a:r>
              <a:rPr lang="zh-CN" altLang="en-US" sz="2300" dirty="0"/>
              <a:t>消息字段还需要进一步扩展和完善，保障不同长度的接入标识均能申请和享用组播服务。此外，针对</a:t>
            </a:r>
            <a:r>
              <a:rPr lang="en-US" altLang="zh-CN" sz="2300" dirty="0"/>
              <a:t>MMS</a:t>
            </a:r>
            <a:r>
              <a:rPr lang="zh-CN" altLang="en-US" sz="2300" dirty="0"/>
              <a:t>对组播成员生成的安全秘钥可以考虑根据用户身份等级差异采用不同强度的加密算法，加强组播消息的</a:t>
            </a:r>
            <a:r>
              <a:rPr lang="zh-CN" altLang="en-US" sz="2300" dirty="0" smtClean="0"/>
              <a:t>安全性。</a:t>
            </a:r>
            <a:endParaRPr lang="en-US" altLang="zh-CN" sz="2300" dirty="0" smtClean="0"/>
          </a:p>
          <a:p>
            <a:pPr marL="0" indent="0">
              <a:buNone/>
            </a:pPr>
            <a:endParaRPr lang="zh-CN" altLang="en-US" sz="2800" dirty="0"/>
          </a:p>
          <a:p>
            <a:r>
              <a:rPr lang="zh-CN" altLang="en-US" sz="3100" dirty="0" smtClean="0"/>
              <a:t>组播</a:t>
            </a:r>
            <a:r>
              <a:rPr lang="zh-CN" altLang="en-US" sz="3100" dirty="0"/>
              <a:t>成员管理协议的性能研究</a:t>
            </a:r>
          </a:p>
          <a:p>
            <a:pPr marL="0" indent="0">
              <a:lnSpc>
                <a:spcPct val="120000"/>
              </a:lnSpc>
              <a:buNone/>
            </a:pPr>
            <a:r>
              <a:rPr lang="zh-CN" altLang="en-US" sz="2300" dirty="0"/>
              <a:t>本文所设计的基于新型网络架构的组播成员管理协议主要在简单网络拓扑环境下实现了组播管理的基本功能、在少量用户的情况下完成了简单功能测试，尚未部署到实际生产环境中。如果在大规模网络环境下进行高并发的集中测试，就需要考验</a:t>
            </a:r>
            <a:r>
              <a:rPr lang="en-US" altLang="zh-CN" sz="2300" dirty="0"/>
              <a:t>MMS</a:t>
            </a:r>
            <a:r>
              <a:rPr lang="zh-CN" altLang="en-US" sz="2300" dirty="0"/>
              <a:t>的服务性能和消息</a:t>
            </a:r>
            <a:r>
              <a:rPr lang="zh-CN" altLang="en-US" sz="2300" dirty="0" smtClean="0"/>
              <a:t>处理能力。</a:t>
            </a:r>
            <a:r>
              <a:rPr lang="zh-CN" altLang="en-US" sz="2300" dirty="0"/>
              <a:t>在复杂多用户需求的情况下，协议本身能否正常的工作还需要进一步的研究和测试</a:t>
            </a:r>
            <a:r>
              <a:rPr lang="zh-CN" altLang="en-US" sz="2300" dirty="0" smtClean="0"/>
              <a:t>。</a:t>
            </a:r>
            <a:endParaRPr lang="zh-CN" altLang="en-US" sz="2300" dirty="0"/>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30</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总结与展望</a:t>
            </a:r>
            <a:r>
              <a:rPr lang="en-US" altLang="zh-CN" dirty="0" smtClean="0"/>
              <a:t>——</a:t>
            </a:r>
            <a:r>
              <a:rPr lang="zh-CN" altLang="en-US" dirty="0" smtClean="0"/>
              <a:t>下一步研究方向</a:t>
            </a:r>
            <a:endParaRPr lang="zh-CN" altLang="en-US" dirty="0"/>
          </a:p>
        </p:txBody>
      </p:sp>
    </p:spTree>
    <p:extLst>
      <p:ext uri="{BB962C8B-B14F-4D97-AF65-F5344CB8AC3E}">
        <p14:creationId xmlns:p14="http://schemas.microsoft.com/office/powerpoint/2010/main" val="370336633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solidFill>
                  <a:srgbClr val="1F497D"/>
                </a:solidFill>
              </a:rPr>
              <a:t>北京邮电大学下一代互联网技术研究中心</a:t>
            </a:r>
            <a:endParaRPr lang="zh-CN" altLang="en-US" dirty="0">
              <a:solidFill>
                <a:srgbClr val="1F497D"/>
              </a:solidFill>
            </a:endParaRPr>
          </a:p>
        </p:txBody>
      </p:sp>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31</a:t>
            </a:fld>
            <a:endParaRPr lang="zh-CN" altLang="en-US" dirty="0">
              <a:solidFill>
                <a:srgbClr val="1F497D"/>
              </a:solidFill>
            </a:endParaRPr>
          </a:p>
        </p:txBody>
      </p:sp>
      <p:sp>
        <p:nvSpPr>
          <p:cNvPr id="6" name="标题 4"/>
          <p:cNvSpPr>
            <a:spLocks noGrp="1"/>
          </p:cNvSpPr>
          <p:nvPr>
            <p:ph type="title"/>
          </p:nvPr>
        </p:nvSpPr>
        <p:spPr>
          <a:xfrm>
            <a:off x="827584" y="2060848"/>
            <a:ext cx="7272808" cy="2880320"/>
          </a:xfrm>
        </p:spPr>
        <p:txBody>
          <a:bodyPr>
            <a:noAutofit/>
          </a:bodyPr>
          <a:lstStyle/>
          <a:p>
            <a:pPr algn="ctr"/>
            <a:r>
              <a:rPr lang="en-US" altLang="zh-CN" sz="8800" dirty="0" smtClean="0"/>
              <a:t>THANK YOU </a:t>
            </a:r>
            <a:endParaRPr lang="zh-CN" altLang="en-US" sz="8800" dirty="0"/>
          </a:p>
        </p:txBody>
      </p:sp>
    </p:spTree>
    <p:extLst>
      <p:ext uri="{BB962C8B-B14F-4D97-AF65-F5344CB8AC3E}">
        <p14:creationId xmlns:p14="http://schemas.microsoft.com/office/powerpoint/2010/main" val="279908486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4</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新网</a:t>
            </a:r>
            <a:r>
              <a:rPr lang="en-US" altLang="zh-CN" dirty="0" smtClean="0"/>
              <a:t>——</a:t>
            </a:r>
            <a:r>
              <a:rPr lang="zh-CN" altLang="en-US" dirty="0" smtClean="0"/>
              <a:t>架构介绍</a:t>
            </a:r>
            <a:endParaRPr lang="zh-CN" altLang="en-US"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79961266"/>
              </p:ext>
            </p:extLst>
          </p:nvPr>
        </p:nvGraphicFramePr>
        <p:xfrm>
          <a:off x="755576" y="1407343"/>
          <a:ext cx="7670423" cy="5118001"/>
        </p:xfrm>
        <a:graphic>
          <a:graphicData uri="http://schemas.openxmlformats.org/presentationml/2006/ole">
            <mc:AlternateContent xmlns:mc="http://schemas.openxmlformats.org/markup-compatibility/2006">
              <mc:Choice xmlns:v="urn:schemas-microsoft-com:vml" Requires="v">
                <p:oleObj spid="_x0000_s1093" name="Visio" r:id="rId3" imgW="9390600" imgH="6261160" progId="Visio.Drawing.11">
                  <p:embed/>
                </p:oleObj>
              </mc:Choice>
              <mc:Fallback>
                <p:oleObj name="Visio" r:id="rId3" imgW="9390600" imgH="6261160" progId="Visio.Drawing.11">
                  <p:embed/>
                  <p:pic>
                    <p:nvPicPr>
                      <p:cNvPr id="0" name="Object 3"/>
                      <p:cNvPicPr>
                        <a:picLocks noChangeAspect="1" noChangeArrowheads="1"/>
                      </p:cNvPicPr>
                      <p:nvPr/>
                    </p:nvPicPr>
                    <p:blipFill>
                      <a:blip r:embed="rId4"/>
                      <a:srcRect/>
                      <a:stretch>
                        <a:fillRect/>
                      </a:stretch>
                    </p:blipFill>
                    <p:spPr bwMode="auto">
                      <a:xfrm>
                        <a:off x="755576" y="1407343"/>
                        <a:ext cx="7670423" cy="5118001"/>
                      </a:xfrm>
                      <a:prstGeom prst="rect">
                        <a:avLst/>
                      </a:prstGeom>
                      <a:noFill/>
                    </p:spPr>
                  </p:pic>
                </p:oleObj>
              </mc:Fallback>
            </mc:AlternateContent>
          </a:graphicData>
        </a:graphic>
      </p:graphicFrame>
    </p:spTree>
    <p:extLst>
      <p:ext uri="{BB962C8B-B14F-4D97-AF65-F5344CB8AC3E}">
        <p14:creationId xmlns:p14="http://schemas.microsoft.com/office/powerpoint/2010/main" val="4633999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5</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新网</a:t>
            </a:r>
            <a:r>
              <a:rPr lang="en-US" altLang="zh-CN" dirty="0" smtClean="0"/>
              <a:t>——</a:t>
            </a:r>
            <a:r>
              <a:rPr lang="zh-CN" altLang="en-US" dirty="0" smtClean="0"/>
              <a:t>分离映射机制</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91045988"/>
              </p:ext>
            </p:extLst>
          </p:nvPr>
        </p:nvGraphicFramePr>
        <p:xfrm>
          <a:off x="611560" y="1988840"/>
          <a:ext cx="5443374" cy="3528392"/>
        </p:xfrm>
        <a:graphic>
          <a:graphicData uri="http://schemas.openxmlformats.org/presentationml/2006/ole">
            <mc:AlternateContent xmlns:mc="http://schemas.openxmlformats.org/markup-compatibility/2006">
              <mc:Choice xmlns:v="urn:schemas-microsoft-com:vml" Requires="v">
                <p:oleObj spid="_x0000_s2116" name="Visio" r:id="rId3" imgW="3377700" imgH="2405692" progId="Visio.Drawing.11">
                  <p:embed/>
                </p:oleObj>
              </mc:Choice>
              <mc:Fallback>
                <p:oleObj name="Visio" r:id="rId3" imgW="3377700" imgH="24056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88840"/>
                        <a:ext cx="5443374" cy="3528392"/>
                      </a:xfrm>
                      <a:prstGeom prst="rect">
                        <a:avLst/>
                      </a:prstGeom>
                      <a:noFill/>
                    </p:spPr>
                  </p:pic>
                </p:oleObj>
              </mc:Fallback>
            </mc:AlternateContent>
          </a:graphicData>
        </a:graphic>
      </p:graphicFrame>
      <p:sp>
        <p:nvSpPr>
          <p:cNvPr id="8" name="文本占位符 2"/>
          <p:cNvSpPr txBox="1">
            <a:spLocks/>
          </p:cNvSpPr>
          <p:nvPr/>
        </p:nvSpPr>
        <p:spPr>
          <a:xfrm>
            <a:off x="7884368" y="4437112"/>
            <a:ext cx="864096" cy="504056"/>
          </a:xfrm>
          <a:prstGeom prst="rect">
            <a:avLst/>
          </a:prstGeom>
          <a:solidFill>
            <a:schemeClr val="accent2"/>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Calibri" pitchFamily="34" charset="0"/>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400" kern="1200" baseline="0">
                <a:solidFill>
                  <a:schemeClr val="tx1"/>
                </a:solidFill>
                <a:latin typeface="宋体" pitchFamily="2" charset="-122"/>
                <a:ea typeface="宋体" pitchFamily="2"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baseline="0">
                <a:solidFill>
                  <a:schemeClr val="tx1"/>
                </a:solidFill>
                <a:latin typeface="宋体" pitchFamily="2" charset="-122"/>
                <a:ea typeface="宋体" pitchFamily="2" charset="-122"/>
                <a:cs typeface="+mn-cs"/>
              </a:defRPr>
            </a:lvl3pPr>
            <a:lvl4pPr marL="1371600" indent="-228600" algn="l" rtl="0" eaLnBrk="1" latinLnBrk="0" hangingPunct="1">
              <a:spcBef>
                <a:spcPts val="400"/>
              </a:spcBef>
              <a:buClr>
                <a:schemeClr val="accent3"/>
              </a:buClr>
              <a:buSzPct val="75000"/>
              <a:buFont typeface="Wingdings"/>
              <a:buChar char=""/>
              <a:defRPr kumimoji="0" sz="1800" kern="1200" baseline="0">
                <a:solidFill>
                  <a:schemeClr val="tx1"/>
                </a:solidFill>
                <a:latin typeface="宋体" pitchFamily="2" charset="-122"/>
                <a:ea typeface="宋体" pitchFamily="2" charset="-122"/>
                <a:cs typeface="+mn-cs"/>
              </a:defRPr>
            </a:lvl4pPr>
            <a:lvl5pPr marL="1828800" indent="-228600" algn="l" rtl="0" eaLnBrk="1" latinLnBrk="0" hangingPunct="1">
              <a:spcBef>
                <a:spcPts val="400"/>
              </a:spcBef>
              <a:buClr>
                <a:schemeClr val="accent4"/>
              </a:buClr>
              <a:buSzPct val="65000"/>
              <a:buFont typeface="Wingdings"/>
              <a:buChar char=""/>
              <a:defRPr kumimoji="0" sz="1800" kern="1200" baseline="0">
                <a:solidFill>
                  <a:schemeClr val="tx1"/>
                </a:solidFill>
                <a:latin typeface="宋体" pitchFamily="2" charset="-122"/>
                <a:ea typeface="宋体"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altLang="zh-CN" dirty="0" smtClean="0"/>
              <a:t>AID</a:t>
            </a:r>
            <a:endParaRPr lang="zh-CN" altLang="en-US" dirty="0"/>
          </a:p>
        </p:txBody>
      </p:sp>
      <p:sp>
        <p:nvSpPr>
          <p:cNvPr id="9" name="文本占位符 2"/>
          <p:cNvSpPr txBox="1">
            <a:spLocks/>
          </p:cNvSpPr>
          <p:nvPr/>
        </p:nvSpPr>
        <p:spPr>
          <a:xfrm>
            <a:off x="6561008" y="4437112"/>
            <a:ext cx="864096" cy="504056"/>
          </a:xfrm>
          <a:prstGeom prst="rect">
            <a:avLst/>
          </a:prstGeom>
          <a:solidFill>
            <a:schemeClr val="accent2"/>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Calibri" pitchFamily="34" charset="0"/>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400" kern="1200" baseline="0">
                <a:solidFill>
                  <a:schemeClr val="tx1"/>
                </a:solidFill>
                <a:latin typeface="宋体" pitchFamily="2" charset="-122"/>
                <a:ea typeface="宋体" pitchFamily="2"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baseline="0">
                <a:solidFill>
                  <a:schemeClr val="tx1"/>
                </a:solidFill>
                <a:latin typeface="宋体" pitchFamily="2" charset="-122"/>
                <a:ea typeface="宋体" pitchFamily="2" charset="-122"/>
                <a:cs typeface="+mn-cs"/>
              </a:defRPr>
            </a:lvl3pPr>
            <a:lvl4pPr marL="1371600" indent="-228600" algn="l" rtl="0" eaLnBrk="1" latinLnBrk="0" hangingPunct="1">
              <a:spcBef>
                <a:spcPts val="400"/>
              </a:spcBef>
              <a:buClr>
                <a:schemeClr val="accent3"/>
              </a:buClr>
              <a:buSzPct val="75000"/>
              <a:buFont typeface="Wingdings"/>
              <a:buChar char=""/>
              <a:defRPr kumimoji="0" sz="1800" kern="1200" baseline="0">
                <a:solidFill>
                  <a:schemeClr val="tx1"/>
                </a:solidFill>
                <a:latin typeface="宋体" pitchFamily="2" charset="-122"/>
                <a:ea typeface="宋体" pitchFamily="2" charset="-122"/>
                <a:cs typeface="+mn-cs"/>
              </a:defRPr>
            </a:lvl4pPr>
            <a:lvl5pPr marL="1828800" indent="-228600" algn="l" rtl="0" eaLnBrk="1" latinLnBrk="0" hangingPunct="1">
              <a:spcBef>
                <a:spcPts val="400"/>
              </a:spcBef>
              <a:buClr>
                <a:schemeClr val="accent4"/>
              </a:buClr>
              <a:buSzPct val="65000"/>
              <a:buFont typeface="Wingdings"/>
              <a:buChar char=""/>
              <a:defRPr kumimoji="0" sz="1800" kern="1200" baseline="0">
                <a:solidFill>
                  <a:schemeClr val="tx1"/>
                </a:solidFill>
                <a:latin typeface="宋体" pitchFamily="2" charset="-122"/>
                <a:ea typeface="宋体"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altLang="zh-CN" dirty="0" smtClean="0"/>
              <a:t>MSI</a:t>
            </a:r>
            <a:endParaRPr lang="zh-CN" altLang="en-US" dirty="0"/>
          </a:p>
        </p:txBody>
      </p:sp>
      <p:sp>
        <p:nvSpPr>
          <p:cNvPr id="10" name="文本占位符 2"/>
          <p:cNvSpPr txBox="1">
            <a:spLocks/>
          </p:cNvSpPr>
          <p:nvPr/>
        </p:nvSpPr>
        <p:spPr>
          <a:xfrm>
            <a:off x="7884368" y="3212976"/>
            <a:ext cx="864096" cy="504056"/>
          </a:xfrm>
          <a:prstGeom prst="rect">
            <a:avLst/>
          </a:prstGeom>
          <a:solidFill>
            <a:schemeClr val="accent1"/>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Calibri" pitchFamily="34" charset="0"/>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400" kern="1200" baseline="0">
                <a:solidFill>
                  <a:schemeClr val="tx1"/>
                </a:solidFill>
                <a:latin typeface="宋体" pitchFamily="2" charset="-122"/>
                <a:ea typeface="宋体" pitchFamily="2"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baseline="0">
                <a:solidFill>
                  <a:schemeClr val="tx1"/>
                </a:solidFill>
                <a:latin typeface="宋体" pitchFamily="2" charset="-122"/>
                <a:ea typeface="宋体" pitchFamily="2" charset="-122"/>
                <a:cs typeface="+mn-cs"/>
              </a:defRPr>
            </a:lvl3pPr>
            <a:lvl4pPr marL="1371600" indent="-228600" algn="l" rtl="0" eaLnBrk="1" latinLnBrk="0" hangingPunct="1">
              <a:spcBef>
                <a:spcPts val="400"/>
              </a:spcBef>
              <a:buClr>
                <a:schemeClr val="accent3"/>
              </a:buClr>
              <a:buSzPct val="75000"/>
              <a:buFont typeface="Wingdings"/>
              <a:buChar char=""/>
              <a:defRPr kumimoji="0" sz="1800" kern="1200" baseline="0">
                <a:solidFill>
                  <a:schemeClr val="tx1"/>
                </a:solidFill>
                <a:latin typeface="宋体" pitchFamily="2" charset="-122"/>
                <a:ea typeface="宋体" pitchFamily="2" charset="-122"/>
                <a:cs typeface="+mn-cs"/>
              </a:defRPr>
            </a:lvl4pPr>
            <a:lvl5pPr marL="1828800" indent="-228600" algn="l" rtl="0" eaLnBrk="1" latinLnBrk="0" hangingPunct="1">
              <a:spcBef>
                <a:spcPts val="400"/>
              </a:spcBef>
              <a:buClr>
                <a:schemeClr val="accent4"/>
              </a:buClr>
              <a:buSzPct val="65000"/>
              <a:buFont typeface="Wingdings"/>
              <a:buChar char=""/>
              <a:defRPr kumimoji="0" sz="1800" kern="1200" baseline="0">
                <a:solidFill>
                  <a:schemeClr val="tx1"/>
                </a:solidFill>
                <a:latin typeface="宋体" pitchFamily="2" charset="-122"/>
                <a:ea typeface="宋体"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altLang="zh-CN" dirty="0" smtClean="0"/>
              <a:t>RID</a:t>
            </a:r>
            <a:endParaRPr lang="zh-CN" altLang="en-US" dirty="0"/>
          </a:p>
        </p:txBody>
      </p:sp>
      <p:sp>
        <p:nvSpPr>
          <p:cNvPr id="11" name="文本占位符 2"/>
          <p:cNvSpPr txBox="1">
            <a:spLocks/>
          </p:cNvSpPr>
          <p:nvPr/>
        </p:nvSpPr>
        <p:spPr>
          <a:xfrm>
            <a:off x="6561008" y="3212976"/>
            <a:ext cx="891312" cy="504056"/>
          </a:xfrm>
          <a:prstGeom prst="rect">
            <a:avLst/>
          </a:prstGeom>
          <a:solidFill>
            <a:schemeClr val="accent1"/>
          </a:solidFill>
        </p:spPr>
        <p:txBody>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Calibri" pitchFamily="34" charset="0"/>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400" kern="1200" baseline="0">
                <a:solidFill>
                  <a:schemeClr val="tx1"/>
                </a:solidFill>
                <a:latin typeface="宋体" pitchFamily="2" charset="-122"/>
                <a:ea typeface="宋体" pitchFamily="2"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baseline="0">
                <a:solidFill>
                  <a:schemeClr val="tx1"/>
                </a:solidFill>
                <a:latin typeface="宋体" pitchFamily="2" charset="-122"/>
                <a:ea typeface="宋体" pitchFamily="2" charset="-122"/>
                <a:cs typeface="+mn-cs"/>
              </a:defRPr>
            </a:lvl3pPr>
            <a:lvl4pPr marL="1371600" indent="-228600" algn="l" rtl="0" eaLnBrk="1" latinLnBrk="0" hangingPunct="1">
              <a:spcBef>
                <a:spcPts val="400"/>
              </a:spcBef>
              <a:buClr>
                <a:schemeClr val="accent3"/>
              </a:buClr>
              <a:buSzPct val="75000"/>
              <a:buFont typeface="Wingdings"/>
              <a:buChar char=""/>
              <a:defRPr kumimoji="0" sz="1800" kern="1200" baseline="0">
                <a:solidFill>
                  <a:schemeClr val="tx1"/>
                </a:solidFill>
                <a:latin typeface="宋体" pitchFamily="2" charset="-122"/>
                <a:ea typeface="宋体" pitchFamily="2" charset="-122"/>
                <a:cs typeface="+mn-cs"/>
              </a:defRPr>
            </a:lvl4pPr>
            <a:lvl5pPr marL="1828800" indent="-228600" algn="l" rtl="0" eaLnBrk="1" latinLnBrk="0" hangingPunct="1">
              <a:spcBef>
                <a:spcPts val="400"/>
              </a:spcBef>
              <a:buClr>
                <a:schemeClr val="accent4"/>
              </a:buClr>
              <a:buSzPct val="65000"/>
              <a:buFont typeface="Wingdings"/>
              <a:buChar char=""/>
              <a:defRPr kumimoji="0" sz="1800" kern="1200" baseline="0">
                <a:solidFill>
                  <a:schemeClr val="tx1"/>
                </a:solidFill>
                <a:latin typeface="宋体" pitchFamily="2" charset="-122"/>
                <a:ea typeface="宋体"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altLang="zh-CN" dirty="0" smtClean="0"/>
              <a:t>MRI</a:t>
            </a:r>
            <a:endParaRPr lang="zh-CN" altLang="en-US" dirty="0"/>
          </a:p>
        </p:txBody>
      </p:sp>
      <p:sp>
        <p:nvSpPr>
          <p:cNvPr id="12" name="下箭头 11"/>
          <p:cNvSpPr/>
          <p:nvPr/>
        </p:nvSpPr>
        <p:spPr>
          <a:xfrm flipH="1" flipV="1">
            <a:off x="6849040" y="3797568"/>
            <a:ext cx="288032" cy="495528"/>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下箭头 12"/>
          <p:cNvSpPr/>
          <p:nvPr/>
        </p:nvSpPr>
        <p:spPr>
          <a:xfrm flipH="1" flipV="1">
            <a:off x="8172400" y="3789040"/>
            <a:ext cx="288032" cy="495528"/>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74083827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6</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a:t>新网</a:t>
            </a:r>
            <a:r>
              <a:rPr lang="en-US" altLang="zh-CN" dirty="0" smtClean="0"/>
              <a:t>——</a:t>
            </a:r>
            <a:r>
              <a:rPr lang="zh-CN" altLang="en-US" dirty="0" smtClean="0"/>
              <a:t>数据包封装格式</a:t>
            </a:r>
            <a:endParaRPr lang="zh-CN" altLang="en-US" dirty="0"/>
          </a:p>
        </p:txBody>
      </p:sp>
      <p:sp>
        <p:nvSpPr>
          <p:cNvPr id="6" name="内容占位符 1"/>
          <p:cNvSpPr>
            <a:spLocks noGrp="1"/>
          </p:cNvSpPr>
          <p:nvPr>
            <p:ph sz="quarter" idx="1"/>
          </p:nvPr>
        </p:nvSpPr>
        <p:spPr>
          <a:xfrm>
            <a:off x="323528" y="1412776"/>
            <a:ext cx="8711880" cy="4896544"/>
          </a:xfrm>
        </p:spPr>
        <p:txBody>
          <a:bodyPr/>
          <a:lstStyle/>
          <a:p>
            <a:pPr marL="265113" indent="0">
              <a:buClr>
                <a:srgbClr val="3E7EA6"/>
              </a:buClr>
            </a:pPr>
            <a:r>
              <a:rPr dirty="0" err="1" smtClean="0">
                <a:solidFill>
                  <a:schemeClr val="tx1"/>
                </a:solidFill>
                <a:latin typeface="Arial" pitchFamily="34" charset="0"/>
                <a:cs typeface="Times New Roman" pitchFamily="18" charset="0"/>
              </a:rPr>
              <a:t>在两</a:t>
            </a:r>
            <a:r>
              <a:rPr lang="zh-CN" altLang="en-US" dirty="0" smtClean="0">
                <a:solidFill>
                  <a:schemeClr val="tx1"/>
                </a:solidFill>
                <a:latin typeface="Arial" pitchFamily="34" charset="0"/>
                <a:cs typeface="Times New Roman" pitchFamily="18" charset="0"/>
              </a:rPr>
              <a:t>个网络层之</a:t>
            </a:r>
            <a:r>
              <a:rPr dirty="0" smtClean="0">
                <a:solidFill>
                  <a:schemeClr val="tx1"/>
                </a:solidFill>
                <a:latin typeface="Arial" pitchFamily="34" charset="0"/>
                <a:cs typeface="Times New Roman" pitchFamily="18" charset="0"/>
              </a:rPr>
              <a:t>间</a:t>
            </a:r>
            <a:r>
              <a:rPr lang="zh-CN" altLang="en-US" dirty="0" smtClean="0">
                <a:latin typeface="Arial" pitchFamily="34" charset="0"/>
                <a:cs typeface="Times New Roman" pitchFamily="18" charset="0"/>
              </a:rPr>
              <a:t>通信时数据包</a:t>
            </a:r>
            <a:r>
              <a:rPr dirty="0" err="1" smtClean="0">
                <a:solidFill>
                  <a:schemeClr val="tx1"/>
                </a:solidFill>
                <a:latin typeface="Arial" pitchFamily="34" charset="0"/>
                <a:cs typeface="Times New Roman" pitchFamily="18" charset="0"/>
              </a:rPr>
              <a:t>采用封装格式</a:t>
            </a:r>
            <a:endParaRPr b="1" dirty="0" smtClean="0">
              <a:solidFill>
                <a:srgbClr val="3E7EA6"/>
              </a:solidFill>
            </a:endParaRPr>
          </a:p>
          <a:p>
            <a:pPr marL="265113" indent="0"/>
            <a:endParaRPr dirty="0" smtClean="0">
              <a:cs typeface="Times New Roman"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96158455"/>
              </p:ext>
            </p:extLst>
          </p:nvPr>
        </p:nvGraphicFramePr>
        <p:xfrm>
          <a:off x="359106" y="2276872"/>
          <a:ext cx="8425788" cy="2520280"/>
        </p:xfrm>
        <a:graphic>
          <a:graphicData uri="http://schemas.openxmlformats.org/presentationml/2006/ole">
            <mc:AlternateContent xmlns:mc="http://schemas.openxmlformats.org/markup-compatibility/2006">
              <mc:Choice xmlns:v="urn:schemas-microsoft-com:vml" Requires="v">
                <p:oleObj spid="_x0000_s6207" name="Visio" r:id="rId3" imgW="5756670" imgH="1641715" progId="Visio.Drawing.11">
                  <p:embed/>
                </p:oleObj>
              </mc:Choice>
              <mc:Fallback>
                <p:oleObj name="Visio" r:id="rId3" imgW="5756670" imgH="1641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06" y="2276872"/>
                        <a:ext cx="8425788" cy="2520280"/>
                      </a:xfrm>
                      <a:prstGeom prst="rect">
                        <a:avLst/>
                      </a:prstGeom>
                      <a:noFill/>
                    </p:spPr>
                  </p:pic>
                </p:oleObj>
              </mc:Fallback>
            </mc:AlternateContent>
          </a:graphicData>
        </a:graphic>
      </p:graphicFrame>
      <p:sp>
        <p:nvSpPr>
          <p:cNvPr id="10" name="Rectangle 3"/>
          <p:cNvSpPr>
            <a:spLocks noChangeArrowheads="1"/>
          </p:cNvSpPr>
          <p:nvPr/>
        </p:nvSpPr>
        <p:spPr bwMode="auto">
          <a:xfrm>
            <a:off x="0" y="1609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205552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7</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新网</a:t>
            </a:r>
            <a:r>
              <a:rPr lang="en-US" altLang="zh-CN" dirty="0" smtClean="0"/>
              <a:t>——</a:t>
            </a:r>
            <a:r>
              <a:rPr lang="zh-CN" altLang="en-US" dirty="0" smtClean="0"/>
              <a:t>映射查询过程</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35906064"/>
              </p:ext>
            </p:extLst>
          </p:nvPr>
        </p:nvGraphicFramePr>
        <p:xfrm>
          <a:off x="1835696" y="1628800"/>
          <a:ext cx="5616624" cy="4167698"/>
        </p:xfrm>
        <a:graphic>
          <a:graphicData uri="http://schemas.openxmlformats.org/presentationml/2006/ole">
            <mc:AlternateContent xmlns:mc="http://schemas.openxmlformats.org/markup-compatibility/2006">
              <mc:Choice xmlns:v="urn:schemas-microsoft-com:vml" Requires="v">
                <p:oleObj spid="_x0000_s3138" name="Visio" r:id="rId3" imgW="3026700" imgH="2220224" progId="Visio.Drawing.11">
                  <p:embed/>
                </p:oleObj>
              </mc:Choice>
              <mc:Fallback>
                <p:oleObj name="Visio" r:id="rId3" imgW="3026700" imgH="2220224" progId="Visio.Drawing.11">
                  <p:embed/>
                  <p:pic>
                    <p:nvPicPr>
                      <p:cNvPr id="0" name="Object 1"/>
                      <p:cNvPicPr>
                        <a:picLocks noChangeAspect="1" noChangeArrowheads="1"/>
                      </p:cNvPicPr>
                      <p:nvPr/>
                    </p:nvPicPr>
                    <p:blipFill>
                      <a:blip r:embed="rId4"/>
                      <a:srcRect/>
                      <a:stretch>
                        <a:fillRect/>
                      </a:stretch>
                    </p:blipFill>
                    <p:spPr bwMode="auto">
                      <a:xfrm>
                        <a:off x="1835696" y="1628800"/>
                        <a:ext cx="5616624" cy="4167698"/>
                      </a:xfrm>
                      <a:prstGeom prst="rect">
                        <a:avLst/>
                      </a:prstGeom>
                      <a:noFill/>
                      <a:ln>
                        <a:solidFill>
                          <a:schemeClr val="tx1"/>
                        </a:solidFill>
                        <a:prstDash val="dash"/>
                      </a:ln>
                    </p:spPr>
                  </p:pic>
                </p:oleObj>
              </mc:Fallback>
            </mc:AlternateContent>
          </a:graphicData>
        </a:graphic>
      </p:graphicFrame>
    </p:spTree>
    <p:extLst>
      <p:ext uri="{BB962C8B-B14F-4D97-AF65-F5344CB8AC3E}">
        <p14:creationId xmlns:p14="http://schemas.microsoft.com/office/powerpoint/2010/main" val="34400463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8</a:t>
            </a:fld>
            <a:endParaRPr lang="zh-CN" altLang="en-US" dirty="0">
              <a:solidFill>
                <a:srgbClr val="1F497D"/>
              </a:solidFill>
            </a:endParaRPr>
          </a:p>
        </p:txBody>
      </p:sp>
      <p:sp>
        <p:nvSpPr>
          <p:cNvPr id="5" name="标题 4"/>
          <p:cNvSpPr>
            <a:spLocks noGrp="1"/>
          </p:cNvSpPr>
          <p:nvPr>
            <p:ph type="title"/>
          </p:nvPr>
        </p:nvSpPr>
        <p:spPr/>
        <p:txBody>
          <a:bodyPr/>
          <a:lstStyle/>
          <a:p>
            <a:r>
              <a:rPr lang="zh-CN" altLang="en-US" dirty="0" smtClean="0"/>
              <a:t>设计与实现</a:t>
            </a:r>
            <a:r>
              <a:rPr lang="en-US" altLang="zh-CN" dirty="0" smtClean="0"/>
              <a:t>——</a:t>
            </a:r>
            <a:r>
              <a:rPr lang="zh-CN" altLang="en-US" dirty="0" smtClean="0"/>
              <a:t>协议工作流程（一）</a:t>
            </a:r>
            <a:endParaRPr lang="zh-CN" alt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40960" cy="4032448"/>
          </a:xfrm>
          <a:prstGeom prst="rect">
            <a:avLst/>
          </a:prstGeom>
          <a:noFill/>
          <a:ln w="19050">
            <a:solidFill>
              <a:schemeClr val="tx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页脚占位符 1"/>
          <p:cNvSpPr>
            <a:spLocks noGrp="1"/>
          </p:cNvSpPr>
          <p:nvPr>
            <p:ph type="ftr" sz="quarter" idx="11"/>
          </p:nvPr>
        </p:nvSpPr>
        <p:spPr>
          <a:xfrm>
            <a:off x="35496" y="6448251"/>
            <a:ext cx="5421083" cy="365125"/>
          </a:xfrm>
        </p:spPr>
        <p:txBody>
          <a:bodyPr/>
          <a:lstStyle/>
          <a:p>
            <a:r>
              <a:rPr lang="zh-CN" altLang="en-US" dirty="0" smtClean="0">
                <a:solidFill>
                  <a:schemeClr val="tx2">
                    <a:lumMod val="60000"/>
                    <a:lumOff val="40000"/>
                  </a:schemeClr>
                </a:solidFill>
              </a:rPr>
              <a:t>具体说明可参见论文</a:t>
            </a:r>
            <a:r>
              <a:rPr lang="en-US" altLang="zh-CN" dirty="0" smtClean="0">
                <a:solidFill>
                  <a:schemeClr val="tx2">
                    <a:lumMod val="60000"/>
                    <a:lumOff val="40000"/>
                  </a:schemeClr>
                </a:solidFill>
              </a:rPr>
              <a:t>p28-29</a:t>
            </a:r>
            <a:endParaRPr lang="zh-CN" altLang="en-US" dirty="0">
              <a:solidFill>
                <a:schemeClr val="tx2">
                  <a:lumMod val="60000"/>
                  <a:lumOff val="40000"/>
                </a:schemeClr>
              </a:solidFill>
            </a:endParaRPr>
          </a:p>
        </p:txBody>
      </p:sp>
    </p:spTree>
    <p:extLst>
      <p:ext uri="{BB962C8B-B14F-4D97-AF65-F5344CB8AC3E}">
        <p14:creationId xmlns:p14="http://schemas.microsoft.com/office/powerpoint/2010/main" val="365339423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randombar(horizontal)">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fld id="{B2715B2B-E7F0-4481-913C-4E88A3582D41}" type="slidenum">
              <a:rPr lang="zh-CN" altLang="en-US" smtClean="0">
                <a:solidFill>
                  <a:srgbClr val="1F497D"/>
                </a:solidFill>
              </a:rPr>
              <a:pPr/>
              <a:t>9</a:t>
            </a:fld>
            <a:endParaRPr lang="zh-CN" altLang="en-US" dirty="0">
              <a:solidFill>
                <a:srgbClr val="1F497D"/>
              </a:solidFill>
            </a:endParaRPr>
          </a:p>
        </p:txBody>
      </p:sp>
      <p:sp>
        <p:nvSpPr>
          <p:cNvPr id="5" name="标题 4"/>
          <p:cNvSpPr>
            <a:spLocks noGrp="1"/>
          </p:cNvSpPr>
          <p:nvPr>
            <p:ph type="title"/>
          </p:nvPr>
        </p:nvSpPr>
        <p:spPr/>
        <p:txBody>
          <a:bodyPr>
            <a:normAutofit/>
          </a:bodyPr>
          <a:lstStyle/>
          <a:p>
            <a:r>
              <a:rPr lang="zh-CN" altLang="en-US" dirty="0" smtClean="0"/>
              <a:t>设计与实现</a:t>
            </a:r>
            <a:r>
              <a:rPr lang="en-US" altLang="zh-CN" dirty="0" smtClean="0"/>
              <a:t>——</a:t>
            </a:r>
            <a:r>
              <a:rPr lang="zh-CN" altLang="en-US" dirty="0"/>
              <a:t>协议工作流程</a:t>
            </a:r>
            <a:r>
              <a:rPr lang="zh-CN" altLang="en-US" dirty="0" smtClean="0"/>
              <a:t>（二）</a:t>
            </a:r>
            <a:endParaRPr lang="zh-CN" altLang="en-US" dirty="0"/>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67" y="1484784"/>
            <a:ext cx="7756473" cy="4896544"/>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578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randombar(horizontal)">
                                      <p:cBhvr>
                                        <p:cTn id="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994</Words>
  <Application>Microsoft Macintosh PowerPoint</Application>
  <PresentationFormat>全屏显示(4:3)</PresentationFormat>
  <Paragraphs>242</Paragraphs>
  <Slides>31</Slides>
  <Notes>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31</vt:i4>
      </vt:variant>
    </vt:vector>
  </HeadingPairs>
  <TitlesOfParts>
    <vt:vector size="33" baseType="lpstr">
      <vt:lpstr>中性</vt:lpstr>
      <vt:lpstr>Visio</vt:lpstr>
      <vt:lpstr>安卓手机性能自动化测试系统设计与实现</vt:lpstr>
      <vt:lpstr>PowerPoint 演示文稿</vt:lpstr>
      <vt:lpstr>绪论</vt:lpstr>
      <vt:lpstr>新网——架构介绍</vt:lpstr>
      <vt:lpstr>新网——分离映射机制</vt:lpstr>
      <vt:lpstr>新网——数据包封装格式</vt:lpstr>
      <vt:lpstr>新网——映射查询过程</vt:lpstr>
      <vt:lpstr>设计与实现——协议工作流程（一）</vt:lpstr>
      <vt:lpstr>设计与实现——协议工作流程（二）</vt:lpstr>
      <vt:lpstr>设计与实现——协议基本格式</vt:lpstr>
      <vt:lpstr>设计与实现——协议基本格式</vt:lpstr>
      <vt:lpstr>设计与实现——IDGMP消息封装格式</vt:lpstr>
      <vt:lpstr>设计与实现——IDGMP消息格式定义</vt:lpstr>
      <vt:lpstr>设计与实现——IDGMP消息分类</vt:lpstr>
      <vt:lpstr>设计与实现——功能模块划分</vt:lpstr>
      <vt:lpstr>设计与实现——用户层通信接口</vt:lpstr>
      <vt:lpstr>设计与实现——用户层通信接口</vt:lpstr>
      <vt:lpstr>设计与实现——组播管理服务器</vt:lpstr>
      <vt:lpstr>设计与实现——组播管理服务器</vt:lpstr>
      <vt:lpstr>设计与实现——组播管理服务器</vt:lpstr>
      <vt:lpstr>设计与实现——组播消息处理</vt:lpstr>
      <vt:lpstr>设计与实现——存储模块</vt:lpstr>
      <vt:lpstr>设计与实现——数据库实现</vt:lpstr>
      <vt:lpstr>验证测试——网络拓扑环境</vt:lpstr>
      <vt:lpstr>验证测试——设备接口地址分配</vt:lpstr>
      <vt:lpstr>验证与测试——wireshark抓包</vt:lpstr>
      <vt:lpstr>验证测试——安全认证测试</vt:lpstr>
      <vt:lpstr>验证测试——功能性测试（组加入）</vt:lpstr>
      <vt:lpstr>总结与展望——总结</vt:lpstr>
      <vt:lpstr>总结与展望——下一步研究方向</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基于新型网络架构的 组播成员管理协议的研究与实现</dc:title>
  <dc:creator>Allen</dc:creator>
  <cp:lastModifiedBy>baidu baidu</cp:lastModifiedBy>
  <cp:revision>85</cp:revision>
  <dcterms:created xsi:type="dcterms:W3CDTF">2016-03-07T13:52:23Z</dcterms:created>
  <dcterms:modified xsi:type="dcterms:W3CDTF">2017-03-01T09:49:36Z</dcterms:modified>
</cp:coreProperties>
</file>