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67" r:id="rId4"/>
    <p:sldId id="295" r:id="rId5"/>
    <p:sldId id="300" r:id="rId6"/>
    <p:sldId id="302" r:id="rId7"/>
    <p:sldId id="296" r:id="rId8"/>
    <p:sldId id="303" r:id="rId9"/>
    <p:sldId id="297" r:id="rId10"/>
    <p:sldId id="304" r:id="rId11"/>
    <p:sldId id="328" r:id="rId12"/>
    <p:sldId id="305" r:id="rId13"/>
    <p:sldId id="326" r:id="rId14"/>
    <p:sldId id="327" r:id="rId15"/>
    <p:sldId id="306" r:id="rId16"/>
    <p:sldId id="298" r:id="rId17"/>
    <p:sldId id="310" r:id="rId18"/>
    <p:sldId id="313" r:id="rId19"/>
    <p:sldId id="314" r:id="rId20"/>
    <p:sldId id="315" r:id="rId21"/>
    <p:sldId id="316" r:id="rId22"/>
    <p:sldId id="318" r:id="rId23"/>
    <p:sldId id="319" r:id="rId24"/>
    <p:sldId id="320" r:id="rId25"/>
    <p:sldId id="321" r:id="rId26"/>
    <p:sldId id="322" r:id="rId27"/>
    <p:sldId id="323" r:id="rId28"/>
    <p:sldId id="312" r:id="rId29"/>
    <p:sldId id="311" r:id="rId30"/>
    <p:sldId id="299" r:id="rId31"/>
    <p:sldId id="325" r:id="rId32"/>
    <p:sldId id="301" r:id="rId33"/>
    <p:sldId id="261"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0053A3"/>
    <a:srgbClr val="ECECEC"/>
    <a:srgbClr val="FFFFFF"/>
    <a:srgbClr val="453D3A"/>
    <a:srgbClr val="1A9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15" autoAdjust="0"/>
    <p:restoredTop sz="94660"/>
  </p:normalViewPr>
  <p:slideViewPr>
    <p:cSldViewPr snapToGrid="0" showGuides="1">
      <p:cViewPr varScale="1">
        <p:scale>
          <a:sx n="69" d="100"/>
          <a:sy n="69" d="100"/>
        </p:scale>
        <p:origin x="654" y="78"/>
      </p:cViewPr>
      <p:guideLst>
        <p:guide orient="horz" pos="2160"/>
        <p:guide pos="3840"/>
      </p:guideLst>
    </p:cSldViewPr>
  </p:slideViewPr>
  <p:notesTextViewPr>
    <p:cViewPr>
      <p:scale>
        <a:sx n="1" d="1"/>
        <a:sy n="1" d="1"/>
      </p:scale>
      <p:origin x="0" y="0"/>
    </p:cViewPr>
  </p:notesTextViewPr>
  <p:sorterViewPr>
    <p:cViewPr>
      <p:scale>
        <a:sx n="120" d="100"/>
        <a:sy n="120" d="100"/>
      </p:scale>
      <p:origin x="0" y="33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E:\Study\&#27605;&#19994;&#35770;&#25991;\&#27605;&#19994;&#35770;&#25991;\myPaper\&#22270;\&#23454;&#39564;&#32467;&#26524;&#2227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Study\&#27605;&#19994;&#35770;&#25991;\&#27605;&#19994;&#35770;&#25991;\myPaper\&#22270;\d2v&#23454;&#39564;&#32467;&#26524;&#2227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Study\&#27605;&#19994;&#35770;&#25991;\&#27605;&#19994;&#35770;&#25991;\myPaper\&#22270;\lda&#23454;&#39564;&#32467;&#26524;&#22270;.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90310586176728"/>
          <c:y val="5.2581261950286805E-2"/>
          <c:w val="0.81954133858267719"/>
          <c:h val="0.72683902681380885"/>
        </c:manualLayout>
      </c:layout>
      <c:lineChart>
        <c:grouping val="standard"/>
        <c:varyColors val="0"/>
        <c:ser>
          <c:idx val="1"/>
          <c:order val="0"/>
          <c:tx>
            <c:v>douban</c:v>
          </c:tx>
          <c:spPr>
            <a:ln w="28575" cap="rnd">
              <a:solidFill>
                <a:schemeClr val="accent2"/>
              </a:solidFill>
              <a:round/>
            </a:ln>
            <a:effectLst/>
          </c:spPr>
          <c:marker>
            <c:symbol val="x"/>
            <c:size val="5"/>
            <c:spPr>
              <a:solidFill>
                <a:schemeClr val="accent2"/>
              </a:solidFill>
              <a:ln w="9525">
                <a:solidFill>
                  <a:schemeClr val="accent2"/>
                </a:solidFill>
              </a:ln>
              <a:effectLst/>
            </c:spPr>
          </c:marker>
          <c:val>
            <c:numRef>
              <c:f>分词折线图!$A$2:$D$2</c:f>
              <c:numCache>
                <c:formatCode>General</c:formatCode>
                <c:ptCount val="4"/>
                <c:pt idx="0">
                  <c:v>0.9</c:v>
                </c:pt>
                <c:pt idx="1">
                  <c:v>1.3</c:v>
                </c:pt>
                <c:pt idx="2">
                  <c:v>1.5</c:v>
                </c:pt>
                <c:pt idx="3">
                  <c:v>3.8</c:v>
                </c:pt>
              </c:numCache>
            </c:numRef>
          </c:val>
          <c:smooth val="0"/>
          <c:extLst>
            <c:ext xmlns:c16="http://schemas.microsoft.com/office/drawing/2014/chart" uri="{C3380CC4-5D6E-409C-BE32-E72D297353CC}">
              <c16:uniqueId val="{00000000-36DC-4F73-A2AA-10AF64AA743A}"/>
            </c:ext>
          </c:extLst>
        </c:ser>
        <c:ser>
          <c:idx val="2"/>
          <c:order val="1"/>
          <c:tx>
            <c:v>sougo</c:v>
          </c:tx>
          <c:spPr>
            <a:ln w="28575" cap="rnd">
              <a:solidFill>
                <a:schemeClr val="accent6"/>
              </a:solidFill>
              <a:round/>
            </a:ln>
            <a:effectLst/>
          </c:spPr>
          <c:marker>
            <c:symbol val="triangle"/>
            <c:size val="5"/>
            <c:spPr>
              <a:solidFill>
                <a:schemeClr val="accent6"/>
              </a:solidFill>
              <a:ln w="9525">
                <a:solidFill>
                  <a:schemeClr val="accent6"/>
                </a:solidFill>
              </a:ln>
              <a:effectLst/>
            </c:spPr>
          </c:marker>
          <c:val>
            <c:numRef>
              <c:f>分词折线图!$A$3:$D$3</c:f>
              <c:numCache>
                <c:formatCode>General</c:formatCode>
                <c:ptCount val="4"/>
                <c:pt idx="0">
                  <c:v>1.3</c:v>
                </c:pt>
                <c:pt idx="1">
                  <c:v>1.6</c:v>
                </c:pt>
                <c:pt idx="2">
                  <c:v>1.8</c:v>
                </c:pt>
                <c:pt idx="3">
                  <c:v>3.2</c:v>
                </c:pt>
              </c:numCache>
            </c:numRef>
          </c:val>
          <c:smooth val="0"/>
          <c:extLst>
            <c:ext xmlns:c16="http://schemas.microsoft.com/office/drawing/2014/chart" uri="{C3380CC4-5D6E-409C-BE32-E72D297353CC}">
              <c16:uniqueId val="{00000001-36DC-4F73-A2AA-10AF64AA743A}"/>
            </c:ext>
          </c:extLst>
        </c:ser>
        <c:ser>
          <c:idx val="3"/>
          <c:order val="2"/>
          <c:tx>
            <c:v>imdb</c:v>
          </c:tx>
          <c:spPr>
            <a:ln w="28575" cap="rnd">
              <a:solidFill>
                <a:schemeClr val="accent5"/>
              </a:solidFill>
              <a:round/>
            </a:ln>
            <a:effectLst/>
          </c:spPr>
          <c:marker>
            <c:symbol val="diamond"/>
            <c:size val="6"/>
            <c:spPr>
              <a:solidFill>
                <a:schemeClr val="accent5"/>
              </a:solidFill>
              <a:ln w="9525">
                <a:solidFill>
                  <a:schemeClr val="accent5"/>
                </a:solidFill>
              </a:ln>
              <a:effectLst/>
            </c:spPr>
          </c:marker>
          <c:val>
            <c:numRef>
              <c:f>分词折线图!$A$4:$D$4</c:f>
              <c:numCache>
                <c:formatCode>General</c:formatCode>
                <c:ptCount val="4"/>
                <c:pt idx="0">
                  <c:v>1.8</c:v>
                </c:pt>
                <c:pt idx="1">
                  <c:v>2.2000000000000002</c:v>
                </c:pt>
                <c:pt idx="2">
                  <c:v>2.5</c:v>
                </c:pt>
                <c:pt idx="3">
                  <c:v>4</c:v>
                </c:pt>
              </c:numCache>
            </c:numRef>
          </c:val>
          <c:smooth val="0"/>
          <c:extLst>
            <c:ext xmlns:c16="http://schemas.microsoft.com/office/drawing/2014/chart" uri="{C3380CC4-5D6E-409C-BE32-E72D297353CC}">
              <c16:uniqueId val="{00000002-36DC-4F73-A2AA-10AF64AA743A}"/>
            </c:ext>
          </c:extLst>
        </c:ser>
        <c:dLbls>
          <c:showLegendKey val="0"/>
          <c:showVal val="0"/>
          <c:showCatName val="0"/>
          <c:showSerName val="0"/>
          <c:showPercent val="0"/>
          <c:showBubbleSize val="0"/>
        </c:dLbls>
        <c:marker val="1"/>
        <c:smooth val="0"/>
        <c:axId val="418962672"/>
        <c:axId val="418963000"/>
      </c:lineChart>
      <c:catAx>
        <c:axId val="418962672"/>
        <c:scaling>
          <c:orientation val="minMax"/>
        </c:scaling>
        <c:delete val="0"/>
        <c:axPos val="b"/>
        <c:title>
          <c:tx>
            <c:rich>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US" sz="1000" b="0"/>
                  <a:t>Spark</a:t>
                </a:r>
                <a:r>
                  <a:rPr lang="zh-CN" sz="1000" b="0"/>
                  <a:t>结点</a:t>
                </a:r>
                <a:r>
                  <a:rPr lang="zh-CN" sz="1000"/>
                  <a:t>数</a:t>
                </a:r>
              </a:p>
            </c:rich>
          </c:tx>
          <c:overlay val="0"/>
          <c:spPr>
            <a:no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zh-CN"/>
            </a:p>
          </c:txPr>
        </c:title>
        <c:majorTickMark val="in"/>
        <c:minorTickMark val="in"/>
        <c:tickLblPos val="nextTo"/>
        <c:spPr>
          <a:noFill/>
          <a:ln w="9525" cap="flat" cmpd="sng" algn="ctr">
            <a:solidFill>
              <a:schemeClr val="tx1"/>
            </a:solidFill>
            <a:bevel/>
          </a:ln>
          <a:effectLst/>
        </c:spPr>
        <c:txPr>
          <a:bodyPr rot="0" spcFirstLastPara="1" vertOverflow="ellipsis" wrap="square" anchor="ctr" anchorCtr="1"/>
          <a:lstStyle/>
          <a:p>
            <a:pPr>
              <a:defRPr sz="1100" b="0" i="0" u="none" strike="noStrike" kern="1200" baseline="0">
                <a:solidFill>
                  <a:sysClr val="windowText" lastClr="000000"/>
                </a:solidFill>
                <a:latin typeface="+mn-lt"/>
                <a:ea typeface="+mn-ea"/>
                <a:cs typeface="+mn-cs"/>
              </a:defRPr>
            </a:pPr>
            <a:endParaRPr lang="zh-CN"/>
          </a:p>
        </c:txPr>
        <c:crossAx val="418963000"/>
        <c:crosses val="autoZero"/>
        <c:auto val="1"/>
        <c:lblAlgn val="ctr"/>
        <c:lblOffset val="100"/>
        <c:noMultiLvlLbl val="0"/>
      </c:catAx>
      <c:valAx>
        <c:axId val="418963000"/>
        <c:scaling>
          <c:orientation val="minMax"/>
        </c:scaling>
        <c:delete val="0"/>
        <c:axPos val="l"/>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zh-CN" sz="1000" b="0"/>
                  <a:t>并行加速比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zh-CN"/>
          </a:p>
        </c:txPr>
        <c:crossAx val="418962672"/>
        <c:crosses val="autoZero"/>
        <c:crossBetween val="between"/>
      </c:valAx>
      <c:spPr>
        <a:noFill/>
        <a:ln>
          <a:solidFill>
            <a:schemeClr val="tx1"/>
          </a:solidFill>
        </a:ln>
        <a:effectLst/>
      </c:spPr>
    </c:plotArea>
    <c:legend>
      <c:legendPos val="b"/>
      <c:layout>
        <c:manualLayout>
          <c:xMode val="edge"/>
          <c:yMode val="edge"/>
          <c:x val="0.17293328958880139"/>
          <c:y val="8.9344860812092544E-2"/>
          <c:w val="0.25968875765529309"/>
          <c:h val="0.20640083708465695"/>
        </c:manualLayout>
      </c:layout>
      <c:overlay val="0"/>
      <c:spPr>
        <a:noFill/>
        <a:ln>
          <a:solidFill>
            <a:schemeClr val="tx1"/>
          </a:solid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legend>
    <c:plotVisOnly val="1"/>
    <c:dispBlanksAs val="gap"/>
    <c:showDLblsOverMax val="0"/>
  </c:chart>
  <c:spPr>
    <a:noFill/>
    <a:ln>
      <a:noFill/>
    </a:ln>
    <a:effectLst/>
  </c:spPr>
  <c:txPr>
    <a:bodyPr/>
    <a:lstStyle/>
    <a:p>
      <a:pPr>
        <a:defRPr sz="1100" b="1">
          <a:solidFill>
            <a:sysClr val="windowText" lastClr="000000"/>
          </a:solidFill>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028102960140046"/>
          <c:y val="5.2455889365760608E-2"/>
          <c:w val="0.77549156767115013"/>
          <c:h val="0.71260330313291864"/>
        </c:manualLayout>
      </c:layout>
      <c:lineChart>
        <c:grouping val="standard"/>
        <c:varyColors val="0"/>
        <c:ser>
          <c:idx val="3"/>
          <c:order val="0"/>
          <c:tx>
            <c:v>doc2vec</c:v>
          </c:tx>
          <c:spPr>
            <a:ln w="28575" cap="rnd">
              <a:solidFill>
                <a:schemeClr val="accent5"/>
              </a:solidFill>
              <a:round/>
            </a:ln>
            <a:effectLst/>
          </c:spPr>
          <c:marker>
            <c:symbol val="diamond"/>
            <c:size val="6"/>
            <c:spPr>
              <a:solidFill>
                <a:schemeClr val="accent5"/>
              </a:solidFill>
              <a:ln w="9525">
                <a:solidFill>
                  <a:schemeClr val="accent5"/>
                </a:solidFill>
              </a:ln>
              <a:effectLst/>
            </c:spPr>
          </c:marker>
          <c:val>
            <c:numRef>
              <c:f>分词折线图!$A$4:$D$4</c:f>
              <c:numCache>
                <c:formatCode>General</c:formatCode>
                <c:ptCount val="4"/>
                <c:pt idx="0">
                  <c:v>1</c:v>
                </c:pt>
                <c:pt idx="1">
                  <c:v>1.7</c:v>
                </c:pt>
                <c:pt idx="2">
                  <c:v>2.1</c:v>
                </c:pt>
                <c:pt idx="3">
                  <c:v>3.3</c:v>
                </c:pt>
              </c:numCache>
            </c:numRef>
          </c:val>
          <c:smooth val="0"/>
          <c:extLst>
            <c:ext xmlns:c16="http://schemas.microsoft.com/office/drawing/2014/chart" uri="{C3380CC4-5D6E-409C-BE32-E72D297353CC}">
              <c16:uniqueId val="{00000000-BA64-454A-BDD7-6DD991E932C1}"/>
            </c:ext>
          </c:extLst>
        </c:ser>
        <c:dLbls>
          <c:showLegendKey val="0"/>
          <c:showVal val="0"/>
          <c:showCatName val="0"/>
          <c:showSerName val="0"/>
          <c:showPercent val="0"/>
          <c:showBubbleSize val="0"/>
        </c:dLbls>
        <c:marker val="1"/>
        <c:smooth val="0"/>
        <c:axId val="418962672"/>
        <c:axId val="418963000"/>
      </c:lineChart>
      <c:catAx>
        <c:axId val="418962672"/>
        <c:scaling>
          <c:orientation val="minMax"/>
        </c:scaling>
        <c:delete val="0"/>
        <c:axPos val="b"/>
        <c:title>
          <c:tx>
            <c:rich>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sz="1000" b="0"/>
                  <a:t>Spark</a:t>
                </a:r>
                <a:r>
                  <a:rPr lang="zh-CN" sz="1000" b="0"/>
                  <a:t>结点数</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title>
        <c:majorTickMark val="in"/>
        <c:minorTickMark val="in"/>
        <c:tickLblPos val="nextTo"/>
        <c:spPr>
          <a:noFill/>
          <a:ln w="9525" cap="flat" cmpd="sng" algn="ctr">
            <a:solidFill>
              <a:schemeClr val="tx1"/>
            </a:solidFill>
            <a:bevel/>
          </a:ln>
          <a:effectLst/>
        </c:spPr>
        <c:txPr>
          <a:bodyPr rot="0" spcFirstLastPara="1" vertOverflow="ellipsis" wrap="square" anchor="ctr" anchorCtr="1"/>
          <a:lstStyle/>
          <a:p>
            <a:pPr>
              <a:defRPr sz="1100" b="0" i="0" u="none" strike="noStrike" kern="1200" baseline="0">
                <a:solidFill>
                  <a:sysClr val="windowText" lastClr="000000"/>
                </a:solidFill>
                <a:latin typeface="+mn-lt"/>
                <a:ea typeface="+mn-ea"/>
                <a:cs typeface="+mn-cs"/>
              </a:defRPr>
            </a:pPr>
            <a:endParaRPr lang="zh-CN"/>
          </a:p>
        </c:txPr>
        <c:crossAx val="418963000"/>
        <c:crosses val="autoZero"/>
        <c:auto val="1"/>
        <c:lblAlgn val="ctr"/>
        <c:lblOffset val="100"/>
        <c:noMultiLvlLbl val="0"/>
      </c:catAx>
      <c:valAx>
        <c:axId val="418963000"/>
        <c:scaling>
          <c:orientation val="minMax"/>
        </c:scaling>
        <c:delete val="0"/>
        <c:axPos val="l"/>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zh-CN" sz="1000" b="0"/>
                  <a:t>并行加速比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zh-CN"/>
          </a:p>
        </c:txPr>
        <c:crossAx val="418962672"/>
        <c:crosses val="autoZero"/>
        <c:crossBetween val="between"/>
      </c:valAx>
      <c:spPr>
        <a:noFill/>
        <a:ln>
          <a:solidFill>
            <a:schemeClr val="tx1"/>
          </a:solidFill>
        </a:ln>
        <a:effectLst/>
      </c:spPr>
    </c:plotArea>
    <c:legend>
      <c:legendPos val="b"/>
      <c:layout>
        <c:manualLayout>
          <c:xMode val="edge"/>
          <c:yMode val="edge"/>
          <c:x val="0.25979128132769452"/>
          <c:y val="8.45418464322861E-2"/>
          <c:w val="0.34279198585510801"/>
          <c:h val="0.18265989283528403"/>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legend>
    <c:plotVisOnly val="1"/>
    <c:dispBlanksAs val="gap"/>
    <c:showDLblsOverMax val="0"/>
  </c:chart>
  <c:spPr>
    <a:noFill/>
    <a:ln>
      <a:noFill/>
    </a:ln>
    <a:effectLst/>
  </c:spPr>
  <c:txPr>
    <a:bodyPr/>
    <a:lstStyle/>
    <a:p>
      <a:pPr>
        <a:defRPr sz="1100" b="1">
          <a:solidFill>
            <a:sysClr val="windowText" lastClr="000000"/>
          </a:solidFill>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141409217855325"/>
          <c:y val="4.3592830974380568E-2"/>
          <c:w val="0.81180640373748658"/>
          <c:h val="0.70358168874146687"/>
        </c:manualLayout>
      </c:layout>
      <c:lineChart>
        <c:grouping val="standard"/>
        <c:varyColors val="0"/>
        <c:ser>
          <c:idx val="1"/>
          <c:order val="0"/>
          <c:tx>
            <c:v>lda</c:v>
          </c:tx>
          <c:spPr>
            <a:ln w="28575" cap="rnd">
              <a:solidFill>
                <a:srgbClr val="FF0000"/>
              </a:solidFill>
              <a:round/>
            </a:ln>
            <a:effectLst/>
          </c:spPr>
          <c:marker>
            <c:symbol val="x"/>
            <c:size val="5"/>
            <c:spPr>
              <a:solidFill>
                <a:srgbClr val="FF0000"/>
              </a:solidFill>
              <a:ln w="9525">
                <a:solidFill>
                  <a:srgbClr val="FF0000"/>
                </a:solidFill>
              </a:ln>
              <a:effectLst/>
            </c:spPr>
          </c:marker>
          <c:val>
            <c:numRef>
              <c:f>分词折线图!$A$2:$D$2</c:f>
              <c:numCache>
                <c:formatCode>General</c:formatCode>
                <c:ptCount val="4"/>
                <c:pt idx="0">
                  <c:v>1.2</c:v>
                </c:pt>
                <c:pt idx="1">
                  <c:v>1.8</c:v>
                </c:pt>
                <c:pt idx="2">
                  <c:v>2.1</c:v>
                </c:pt>
                <c:pt idx="3">
                  <c:v>3.8</c:v>
                </c:pt>
              </c:numCache>
            </c:numRef>
          </c:val>
          <c:smooth val="0"/>
          <c:extLst>
            <c:ext xmlns:c16="http://schemas.microsoft.com/office/drawing/2014/chart" uri="{C3380CC4-5D6E-409C-BE32-E72D297353CC}">
              <c16:uniqueId val="{00000000-E29B-4B1F-8195-A98F004C60EB}"/>
            </c:ext>
          </c:extLst>
        </c:ser>
        <c:dLbls>
          <c:showLegendKey val="0"/>
          <c:showVal val="0"/>
          <c:showCatName val="0"/>
          <c:showSerName val="0"/>
          <c:showPercent val="0"/>
          <c:showBubbleSize val="0"/>
        </c:dLbls>
        <c:marker val="1"/>
        <c:smooth val="0"/>
        <c:axId val="418962672"/>
        <c:axId val="418963000"/>
      </c:lineChart>
      <c:catAx>
        <c:axId val="418962672"/>
        <c:scaling>
          <c:orientation val="minMax"/>
        </c:scaling>
        <c:delete val="0"/>
        <c:axPos val="b"/>
        <c:title>
          <c:tx>
            <c:rich>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sz="1000" b="0"/>
                  <a:t>Spark</a:t>
                </a:r>
                <a:r>
                  <a:rPr lang="zh-CN" sz="1000" b="0"/>
                  <a:t>结点数</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title>
        <c:majorTickMark val="in"/>
        <c:minorTickMark val="in"/>
        <c:tickLblPos val="nextTo"/>
        <c:spPr>
          <a:noFill/>
          <a:ln w="9525" cap="flat" cmpd="sng" algn="ctr">
            <a:solidFill>
              <a:schemeClr val="tx1"/>
            </a:solidFill>
            <a:bevel/>
          </a:ln>
          <a:effectLst/>
        </c:spPr>
        <c:txPr>
          <a:bodyPr rot="0" spcFirstLastPara="1" vertOverflow="ellipsis" wrap="square" anchor="ctr" anchorCtr="1"/>
          <a:lstStyle/>
          <a:p>
            <a:pPr>
              <a:defRPr sz="1100" b="0" i="0" u="none" strike="noStrike" kern="1200" baseline="0">
                <a:solidFill>
                  <a:sysClr val="windowText" lastClr="000000"/>
                </a:solidFill>
                <a:latin typeface="+mn-lt"/>
                <a:ea typeface="+mn-ea"/>
                <a:cs typeface="+mn-cs"/>
              </a:defRPr>
            </a:pPr>
            <a:endParaRPr lang="zh-CN"/>
          </a:p>
        </c:txPr>
        <c:crossAx val="418963000"/>
        <c:crosses val="autoZero"/>
        <c:auto val="1"/>
        <c:lblAlgn val="ctr"/>
        <c:lblOffset val="100"/>
        <c:noMultiLvlLbl val="0"/>
      </c:catAx>
      <c:valAx>
        <c:axId val="418963000"/>
        <c:scaling>
          <c:orientation val="minMax"/>
        </c:scaling>
        <c:delete val="0"/>
        <c:axPos val="l"/>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zh-CN" sz="1000" b="0"/>
                  <a:t>并行加速比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zh-CN"/>
          </a:p>
        </c:txPr>
        <c:crossAx val="418962672"/>
        <c:crosses val="autoZero"/>
        <c:crossBetween val="between"/>
      </c:valAx>
      <c:spPr>
        <a:noFill/>
        <a:ln>
          <a:solidFill>
            <a:schemeClr val="tx1"/>
          </a:solidFill>
        </a:ln>
        <a:effectLst/>
      </c:spPr>
    </c:plotArea>
    <c:legend>
      <c:legendPos val="b"/>
      <c:layout>
        <c:manualLayout>
          <c:xMode val="edge"/>
          <c:yMode val="edge"/>
          <c:x val="0.2439219385378143"/>
          <c:y val="8.5903580853483236E-2"/>
          <c:w val="0.31195328122333865"/>
          <c:h val="0.18402669012422493"/>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legend>
    <c:plotVisOnly val="1"/>
    <c:dispBlanksAs val="gap"/>
    <c:showDLblsOverMax val="0"/>
  </c:chart>
  <c:spPr>
    <a:noFill/>
    <a:ln>
      <a:noFill/>
    </a:ln>
    <a:effectLst/>
  </c:spPr>
  <c:txPr>
    <a:bodyPr/>
    <a:lstStyle/>
    <a:p>
      <a:pPr>
        <a:defRPr sz="1100" b="1">
          <a:solidFill>
            <a:sysClr val="windowText" lastClr="000000"/>
          </a:solidFill>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2017/3/5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extLst>
      <p:ext uri="{BB962C8B-B14F-4D97-AF65-F5344CB8AC3E}">
        <p14:creationId xmlns:p14="http://schemas.microsoft.com/office/powerpoint/2010/main" val="3930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pic>
        <p:nvPicPr>
          <p:cNvPr id="6" name="Picture 1" descr="D:\学术PPT\logo\院徽-blue.png"/>
          <p:cNvPicPr>
            <a:picLocks noChangeAspect="1" noChangeArrowheads="1"/>
          </p:cNvPicPr>
          <p:nvPr userDrawn="1"/>
        </p:nvPicPr>
        <p:blipFill>
          <a:blip r:embed="rId2" cstate="print">
            <a:duotone>
              <a:prstClr val="black"/>
              <a:schemeClr val="accent1">
                <a:lumMod val="60000"/>
                <a:lumOff val="40000"/>
                <a:tint val="45000"/>
                <a:satMod val="400000"/>
              </a:schemeClr>
            </a:duotone>
            <a:extLst>
              <a:ext uri="{BEBA8EAE-BF5A-486C-A8C5-ECC9F3942E4B}">
                <a14:imgProps xmlns:a14="http://schemas.microsoft.com/office/drawing/2010/main">
                  <a14:imgLayer r:embed="rId3">
                    <a14:imgEffect>
                      <a14:colorTemperature colorTemp="4700"/>
                    </a14:imgEffect>
                    <a14:imgEffect>
                      <a14:saturation sat="300000"/>
                    </a14:imgEffect>
                  </a14:imgLayer>
                </a14:imgProps>
              </a:ext>
            </a:extLst>
          </a:blip>
          <a:srcRect/>
          <a:stretch>
            <a:fillRect/>
          </a:stretch>
        </p:blipFill>
        <p:spPr bwMode="auto">
          <a:xfrm>
            <a:off x="10948851" y="135275"/>
            <a:ext cx="1095648" cy="1123886"/>
          </a:xfrm>
          <a:prstGeom prst="rect">
            <a:avLst/>
          </a:prstGeom>
          <a:noFill/>
        </p:spPr>
      </p:pic>
      <p:sp>
        <p:nvSpPr>
          <p:cNvPr id="10" name="矩形 9"/>
          <p:cNvSpPr/>
          <p:nvPr userDrawn="1"/>
        </p:nvSpPr>
        <p:spPr>
          <a:xfrm flipV="1">
            <a:off x="120555" y="796830"/>
            <a:ext cx="10159913"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9987431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438" userDrawn="1">
          <p15:clr>
            <a:srgbClr val="FBAE40"/>
          </p15:clr>
        </p15:guide>
        <p15:guide id="4" pos="7242" userDrawn="1">
          <p15:clr>
            <a:srgbClr val="FBAE40"/>
          </p15:clr>
        </p15:guide>
        <p15:guide id="5" orient="horz" pos="346" userDrawn="1">
          <p15:clr>
            <a:srgbClr val="FBAE40"/>
          </p15:clr>
        </p15:guide>
        <p15:guide id="6" orient="horz" pos="397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665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2017/3/5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314606638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679379"/>
            <a:ext cx="12192000" cy="1100660"/>
          </a:xfrm>
          <a:prstGeom prst="rect">
            <a:avLst/>
          </a:prstGeom>
          <a:solidFill>
            <a:schemeClr val="accent1">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000" y="320986"/>
            <a:ext cx="1894357" cy="1894357"/>
          </a:xfrm>
          <a:prstGeom prst="rect">
            <a:avLst/>
          </a:prstGeom>
          <a:effectLst>
            <a:outerShdw blurRad="63500" dist="38100" dir="2700000" algn="tl" rotWithShape="0">
              <a:prstClr val="black">
                <a:alpha val="40000"/>
              </a:prstClr>
            </a:outerShdw>
          </a:effectLst>
        </p:spPr>
      </p:pic>
      <p:sp>
        <p:nvSpPr>
          <p:cNvPr id="11" name="文本框 10"/>
          <p:cNvSpPr txBox="1"/>
          <p:nvPr/>
        </p:nvSpPr>
        <p:spPr>
          <a:xfrm>
            <a:off x="1010889" y="2920441"/>
            <a:ext cx="10170222" cy="646331"/>
          </a:xfrm>
          <a:prstGeom prst="rect">
            <a:avLst/>
          </a:prstGeom>
          <a:noFill/>
        </p:spPr>
        <p:txBody>
          <a:bodyPr wrap="square" rtlCol="0">
            <a:spAutoFit/>
          </a:bodyPr>
          <a:lstStyle/>
          <a:p>
            <a:r>
              <a:rPr lang="zh-CN" altLang="en-US" sz="3600" b="1" dirty="0">
                <a:solidFill>
                  <a:schemeClr val="bg1"/>
                </a:solidFill>
              </a:rPr>
              <a:t>基于大数据平台的中文文本分析系统研究与实现</a:t>
            </a:r>
          </a:p>
        </p:txBody>
      </p:sp>
      <p:sp>
        <p:nvSpPr>
          <p:cNvPr id="12" name="文本框 11"/>
          <p:cNvSpPr txBox="1"/>
          <p:nvPr/>
        </p:nvSpPr>
        <p:spPr>
          <a:xfrm>
            <a:off x="3216275" y="5051626"/>
            <a:ext cx="3118264" cy="400110"/>
          </a:xfrm>
          <a:prstGeom prst="rect">
            <a:avLst/>
          </a:prstGeom>
          <a:noFill/>
        </p:spPr>
        <p:txBody>
          <a:bodyPr wrap="square" rtlCol="0">
            <a:spAutoFit/>
          </a:bodyPr>
          <a:lstStyle/>
          <a:p>
            <a:r>
              <a:rPr lang="zh-CN" altLang="en-US" sz="2000" b="1" dirty="0">
                <a:solidFill>
                  <a:srgbClr val="453D3A"/>
                </a:solidFill>
              </a:rPr>
              <a:t>答辩人：袁佳露</a:t>
            </a:r>
          </a:p>
        </p:txBody>
      </p:sp>
      <p:sp>
        <p:nvSpPr>
          <p:cNvPr id="13" name="文本框 12"/>
          <p:cNvSpPr txBox="1"/>
          <p:nvPr/>
        </p:nvSpPr>
        <p:spPr>
          <a:xfrm>
            <a:off x="6504664" y="5051627"/>
            <a:ext cx="1733095" cy="400110"/>
          </a:xfrm>
          <a:prstGeom prst="rect">
            <a:avLst/>
          </a:prstGeom>
          <a:noFill/>
        </p:spPr>
        <p:txBody>
          <a:bodyPr wrap="square" rtlCol="0">
            <a:spAutoFit/>
          </a:bodyPr>
          <a:lstStyle/>
          <a:p>
            <a:r>
              <a:rPr lang="zh-CN" altLang="en-US" sz="2000" b="1" dirty="0">
                <a:solidFill>
                  <a:srgbClr val="453D3A"/>
                </a:solidFill>
              </a:rPr>
              <a:t>导师：许长桥</a:t>
            </a: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0" y="3720651"/>
            <a:ext cx="12192000" cy="478627"/>
            <a:chOff x="0" y="3667635"/>
            <a:chExt cx="12192000" cy="767275"/>
          </a:xfrm>
        </p:grpSpPr>
        <p:sp>
          <p:nvSpPr>
            <p:cNvPr id="8" name="矩形 7"/>
            <p:cNvSpPr/>
            <p:nvPr/>
          </p:nvSpPr>
          <p:spPr>
            <a:xfrm>
              <a:off x="0" y="3667635"/>
              <a:ext cx="12192000" cy="767275"/>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83377" y="3743234"/>
              <a:ext cx="11979965" cy="542726"/>
            </a:xfrm>
            <a:prstGeom prst="rect">
              <a:avLst/>
            </a:prstGeom>
            <a:noFill/>
          </p:spPr>
          <p:txBody>
            <a:bodyPr wrap="square" rtlCol="0">
              <a:spAutoFit/>
            </a:bodyPr>
            <a:lstStyle/>
            <a:p>
              <a:r>
                <a:rPr lang="en-US" altLang="zh-CN" sz="1600" dirty="0">
                  <a:solidFill>
                    <a:schemeClr val="bg1"/>
                  </a:solidFill>
                  <a:latin typeface="Kozuka Mincho Pro H" pitchFamily="18" charset="-128"/>
                  <a:ea typeface="Kozuka Mincho Pro H" pitchFamily="18" charset="-128"/>
                </a:rPr>
                <a:t>RESEARCH AND IMPLEMENTATION OF CHINESE TEXT ANALYSIS SYSTEM BASED ON BIG DATA PLATFORM</a:t>
              </a:r>
              <a:endParaRPr lang="zh-CN" altLang="en-US" sz="1600" dirty="0">
                <a:solidFill>
                  <a:schemeClr val="bg1"/>
                </a:solidFill>
                <a:latin typeface="Kozuka Mincho Pro H" pitchFamily="18" charset="-128"/>
                <a:ea typeface="Kozuka Mincho Pro H" pitchFamily="18" charset="-128"/>
                <a:cs typeface="Times New Roman" panose="02020603050405020304" pitchFamily="18" charset="0"/>
              </a:endParaRPr>
            </a:p>
          </p:txBody>
        </p:sp>
      </p:grpSp>
      <p:sp>
        <p:nvSpPr>
          <p:cNvPr id="5" name="Freeform 5"/>
          <p:cNvSpPr>
            <a:spLocks noEditPoints="1"/>
          </p:cNvSpPr>
          <p:nvPr/>
        </p:nvSpPr>
        <p:spPr bwMode="auto">
          <a:xfrm>
            <a:off x="10992924" y="2923416"/>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页脚占位符 1"/>
          <p:cNvSpPr txBox="1">
            <a:spLocks/>
          </p:cNvSpPr>
          <p:nvPr/>
        </p:nvSpPr>
        <p:spPr>
          <a:xfrm>
            <a:off x="3799371" y="6090745"/>
            <a:ext cx="3988904"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solidFill>
              </a:rPr>
              <a:t>北京邮电大学下一代互联网技术研究中心</a:t>
            </a:r>
          </a:p>
        </p:txBody>
      </p:sp>
    </p:spTree>
    <p:extLst>
      <p:ext uri="{BB962C8B-B14F-4D97-AF65-F5344CB8AC3E}">
        <p14:creationId xmlns:p14="http://schemas.microsoft.com/office/powerpoint/2010/main" val="319451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53" presetClass="entr" presetSubtype="16" fill="hold" nodeType="withEffect">
                                  <p:stCondLst>
                                    <p:cond delay="4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animEffect transition="in" filter="fade">
                                      <p:cBhvr>
                                        <p:cTn id="12" dur="500"/>
                                        <p:tgtEl>
                                          <p:spTgt spid="6"/>
                                        </p:tgtEl>
                                      </p:cBhvr>
                                    </p:animEffect>
                                  </p:childTnLst>
                                </p:cTn>
                              </p:par>
                              <p:par>
                                <p:cTn id="13" presetID="6" presetClass="emph" presetSubtype="0" autoRev="1" fill="hold" nodeType="withEffect">
                                  <p:stCondLst>
                                    <p:cond delay="800"/>
                                  </p:stCondLst>
                                  <p:childTnLst>
                                    <p:animScale>
                                      <p:cBhvr>
                                        <p:cTn id="14" dur="250" fill="hold"/>
                                        <p:tgtEl>
                                          <p:spTgt spid="6"/>
                                        </p:tgtEl>
                                      </p:cBhvr>
                                      <p:by x="115000" y="115000"/>
                                    </p:animScale>
                                  </p:childTnLst>
                                </p:cTn>
                              </p:par>
                              <p:par>
                                <p:cTn id="15" presetID="22" presetClass="entr" presetSubtype="8" fill="hold" grpId="0" nodeType="withEffect">
                                  <p:stCondLst>
                                    <p:cond delay="120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42" presetClass="entr" presetSubtype="0" fill="hold" grpId="0" nodeType="withEffect">
                                  <p:stCondLst>
                                    <p:cond delay="120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anim calcmode="lin" valueType="num">
                                      <p:cBhvr>
                                        <p:cTn id="21" dur="500" fill="hold"/>
                                        <p:tgtEl>
                                          <p:spTgt spid="5"/>
                                        </p:tgtEl>
                                        <p:attrNameLst>
                                          <p:attrName>ppt_x</p:attrName>
                                        </p:attrNameLst>
                                      </p:cBhvr>
                                      <p:tavLst>
                                        <p:tav tm="0">
                                          <p:val>
                                            <p:strVal val="#ppt_x"/>
                                          </p:val>
                                        </p:tav>
                                        <p:tav tm="100000">
                                          <p:val>
                                            <p:strVal val="#ppt_x"/>
                                          </p:val>
                                        </p:tav>
                                      </p:tavLst>
                                    </p:anim>
                                    <p:anim calcmode="lin" valueType="num">
                                      <p:cBhvr>
                                        <p:cTn id="22" dur="500" fill="hold"/>
                                        <p:tgtEl>
                                          <p:spTgt spid="5"/>
                                        </p:tgtEl>
                                        <p:attrNameLst>
                                          <p:attrName>ppt_y</p:attrName>
                                        </p:attrNameLst>
                                      </p:cBhvr>
                                      <p:tavLst>
                                        <p:tav tm="0">
                                          <p:val>
                                            <p:strVal val="#ppt_y+.1"/>
                                          </p:val>
                                        </p:tav>
                                        <p:tav tm="100000">
                                          <p:val>
                                            <p:strVal val="#ppt_y"/>
                                          </p:val>
                                        </p:tav>
                                      </p:tavLst>
                                    </p:anim>
                                  </p:childTnLst>
                                </p:cTn>
                              </p:par>
                              <p:par>
                                <p:cTn id="23" presetID="10" presetClass="entr" presetSubtype="0" fill="hold" grpId="0" nodeType="withEffect">
                                  <p:stCondLst>
                                    <p:cond delay="16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16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200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P spid="13" grpId="0"/>
      <p:bldP spid="15" grpId="0" animBg="1"/>
      <p:bldP spid="16" grpId="0" animBg="1"/>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模块设计</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10</a:t>
            </a:fld>
            <a:endParaRPr lang="zh-CN" altLang="en-US" dirty="0"/>
          </a:p>
        </p:txBody>
      </p:sp>
      <p:pic>
        <p:nvPicPr>
          <p:cNvPr id="2" name="图片 1"/>
          <p:cNvPicPr>
            <a:picLocks noChangeAspect="1"/>
          </p:cNvPicPr>
          <p:nvPr/>
        </p:nvPicPr>
        <p:blipFill>
          <a:blip r:embed="rId2"/>
          <a:stretch>
            <a:fillRect/>
          </a:stretch>
        </p:blipFill>
        <p:spPr>
          <a:xfrm>
            <a:off x="5950227" y="1871188"/>
            <a:ext cx="4076658" cy="4716812"/>
          </a:xfrm>
          <a:prstGeom prst="rect">
            <a:avLst/>
          </a:prstGeom>
        </p:spPr>
      </p:pic>
      <p:grpSp>
        <p:nvGrpSpPr>
          <p:cNvPr id="8" name="组合 7"/>
          <p:cNvGrpSpPr/>
          <p:nvPr/>
        </p:nvGrpSpPr>
        <p:grpSpPr>
          <a:xfrm>
            <a:off x="648991" y="1110204"/>
            <a:ext cx="9661201" cy="461665"/>
            <a:chOff x="695325" y="3800392"/>
            <a:chExt cx="9661201" cy="461665"/>
          </a:xfrm>
        </p:grpSpPr>
        <p:sp>
          <p:nvSpPr>
            <p:cNvPr id="9" name="矩形 8"/>
            <p:cNvSpPr/>
            <p:nvPr/>
          </p:nvSpPr>
          <p:spPr>
            <a:xfrm>
              <a:off x="695325" y="3800392"/>
              <a:ext cx="1723549" cy="461665"/>
            </a:xfrm>
            <a:prstGeom prst="rect">
              <a:avLst/>
            </a:prstGeom>
            <a:solidFill>
              <a:schemeClr val="accent1"/>
            </a:solidFill>
          </p:spPr>
          <p:txBody>
            <a:bodyPr wrap="none">
              <a:spAutoFit/>
            </a:bodyPr>
            <a:lstStyle/>
            <a:p>
              <a:r>
                <a:rPr lang="zh-CN" altLang="en-US" sz="2400" b="1" dirty="0">
                  <a:solidFill>
                    <a:schemeClr val="bg1"/>
                  </a:solidFill>
                </a:rPr>
                <a:t>预处理模块</a:t>
              </a:r>
            </a:p>
          </p:txBody>
        </p:sp>
        <p:cxnSp>
          <p:nvCxnSpPr>
            <p:cNvPr id="10" name="直接连接符 9"/>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688748" y="1823657"/>
            <a:ext cx="4632785" cy="3170099"/>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dirty="0">
                <a:latin typeface="+mn-ea"/>
              </a:rPr>
              <a:t>爬虫模块负责制定爬取策略，标签过滤，自定义输出数据格式。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分词模块用来处理爬取数据，对爬取数据进行分词和停用词过滤。</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标注模块对爬取的数据就行标注，形成训练语料。</a:t>
            </a:r>
            <a:endParaRPr lang="en-US" altLang="zh-CN" sz="2000" dirty="0">
              <a:latin typeface="+mn-ea"/>
            </a:endParaRPr>
          </a:p>
          <a:p>
            <a:pPr marL="285750" indent="-285750">
              <a:lnSpc>
                <a:spcPct val="125000"/>
              </a:lnSpc>
              <a:buFont typeface="Wingdings" panose="05000000000000000000" pitchFamily="2" charset="2"/>
              <a:buChar char="n"/>
            </a:pPr>
            <a:endParaRPr lang="en-US" altLang="zh-CN" sz="2000" dirty="0">
              <a:latin typeface="+mn-ea"/>
            </a:endParaRPr>
          </a:p>
          <a:p>
            <a:pPr lvl="1">
              <a:lnSpc>
                <a:spcPct val="125000"/>
              </a:lnSpc>
            </a:pPr>
            <a:r>
              <a:rPr lang="en-US" altLang="zh-CN" sz="2000" b="1" dirty="0">
                <a:solidFill>
                  <a:schemeClr val="accent1"/>
                </a:solidFill>
                <a:latin typeface="+mn-ea"/>
              </a:rPr>
              <a:t>	</a:t>
            </a:r>
            <a:endParaRPr lang="zh-CN" altLang="en-US" sz="2000" dirty="0">
              <a:latin typeface="+mn-ea"/>
            </a:endParaRPr>
          </a:p>
        </p:txBody>
      </p:sp>
    </p:spTree>
    <p:extLst>
      <p:ext uri="{BB962C8B-B14F-4D97-AF65-F5344CB8AC3E}">
        <p14:creationId xmlns:p14="http://schemas.microsoft.com/office/powerpoint/2010/main" val="321120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模块设计</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11</a:t>
            </a:fld>
            <a:endParaRPr lang="zh-CN" altLang="en-US" dirty="0"/>
          </a:p>
        </p:txBody>
      </p:sp>
      <p:pic>
        <p:nvPicPr>
          <p:cNvPr id="3" name="图片 2"/>
          <p:cNvPicPr>
            <a:picLocks noChangeAspect="1"/>
          </p:cNvPicPr>
          <p:nvPr/>
        </p:nvPicPr>
        <p:blipFill>
          <a:blip r:embed="rId2"/>
          <a:stretch>
            <a:fillRect/>
          </a:stretch>
        </p:blipFill>
        <p:spPr>
          <a:xfrm>
            <a:off x="2070294" y="2033534"/>
            <a:ext cx="7310258" cy="4115475"/>
          </a:xfrm>
          <a:prstGeom prst="rect">
            <a:avLst/>
          </a:prstGeom>
        </p:spPr>
      </p:pic>
      <p:grpSp>
        <p:nvGrpSpPr>
          <p:cNvPr id="8" name="组合 7"/>
          <p:cNvGrpSpPr/>
          <p:nvPr/>
        </p:nvGrpSpPr>
        <p:grpSpPr>
          <a:xfrm>
            <a:off x="648991" y="1110204"/>
            <a:ext cx="9661201" cy="461665"/>
            <a:chOff x="695325" y="3800392"/>
            <a:chExt cx="9661201" cy="461665"/>
          </a:xfrm>
        </p:grpSpPr>
        <p:sp>
          <p:nvSpPr>
            <p:cNvPr id="9" name="矩形 8"/>
            <p:cNvSpPr/>
            <p:nvPr/>
          </p:nvSpPr>
          <p:spPr>
            <a:xfrm>
              <a:off x="695325" y="3800392"/>
              <a:ext cx="1723549" cy="461665"/>
            </a:xfrm>
            <a:prstGeom prst="rect">
              <a:avLst/>
            </a:prstGeom>
            <a:solidFill>
              <a:schemeClr val="accent1"/>
            </a:solidFill>
          </p:spPr>
          <p:txBody>
            <a:bodyPr wrap="none">
              <a:spAutoFit/>
            </a:bodyPr>
            <a:lstStyle/>
            <a:p>
              <a:r>
                <a:rPr lang="zh-CN" altLang="en-US" sz="2400" b="1" dirty="0">
                  <a:solidFill>
                    <a:schemeClr val="bg1"/>
                  </a:solidFill>
                </a:rPr>
                <a:t>预处理模块</a:t>
              </a:r>
            </a:p>
          </p:txBody>
        </p:sp>
        <p:cxnSp>
          <p:nvCxnSpPr>
            <p:cNvPr id="10" name="直接连接符 9"/>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2370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模块设计</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12</a:t>
            </a:fld>
            <a:endParaRPr lang="zh-CN" altLang="en-US" dirty="0"/>
          </a:p>
        </p:txBody>
      </p:sp>
      <p:grpSp>
        <p:nvGrpSpPr>
          <p:cNvPr id="7" name="组合 6"/>
          <p:cNvGrpSpPr/>
          <p:nvPr/>
        </p:nvGrpSpPr>
        <p:grpSpPr>
          <a:xfrm>
            <a:off x="648991" y="1110204"/>
            <a:ext cx="9661201" cy="461665"/>
            <a:chOff x="695325" y="3800392"/>
            <a:chExt cx="9661201" cy="461665"/>
          </a:xfrm>
        </p:grpSpPr>
        <p:sp>
          <p:nvSpPr>
            <p:cNvPr id="8" name="矩形 7"/>
            <p:cNvSpPr/>
            <p:nvPr/>
          </p:nvSpPr>
          <p:spPr>
            <a:xfrm>
              <a:off x="695325" y="3800392"/>
              <a:ext cx="1415772" cy="461665"/>
            </a:xfrm>
            <a:prstGeom prst="rect">
              <a:avLst/>
            </a:prstGeom>
            <a:solidFill>
              <a:schemeClr val="accent1"/>
            </a:solidFill>
          </p:spPr>
          <p:txBody>
            <a:bodyPr wrap="none">
              <a:spAutoFit/>
            </a:bodyPr>
            <a:lstStyle/>
            <a:p>
              <a:r>
                <a:rPr lang="zh-CN" altLang="en-US" sz="2400" b="1" dirty="0">
                  <a:solidFill>
                    <a:schemeClr val="bg1"/>
                  </a:solidFill>
                </a:rPr>
                <a:t>存储模块</a:t>
              </a:r>
            </a:p>
          </p:txBody>
        </p:sp>
        <p:cxnSp>
          <p:nvCxnSpPr>
            <p:cNvPr id="9" name="直接连接符 8"/>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a:blip r:embed="rId2"/>
          <a:stretch>
            <a:fillRect/>
          </a:stretch>
        </p:blipFill>
        <p:spPr>
          <a:xfrm>
            <a:off x="4253948" y="2574318"/>
            <a:ext cx="6056244" cy="2936367"/>
          </a:xfrm>
          <a:prstGeom prst="rect">
            <a:avLst/>
          </a:prstGeom>
        </p:spPr>
      </p:pic>
      <p:sp>
        <p:nvSpPr>
          <p:cNvPr id="12" name="矩形 11"/>
          <p:cNvSpPr/>
          <p:nvPr/>
        </p:nvSpPr>
        <p:spPr>
          <a:xfrm>
            <a:off x="688748" y="1823657"/>
            <a:ext cx="3353165" cy="3554819"/>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dirty="0">
                <a:latin typeface="+mn-ea"/>
              </a:rPr>
              <a:t>存储模块采用</a:t>
            </a:r>
            <a:r>
              <a:rPr lang="en-US" altLang="zh-CN" sz="2000" dirty="0">
                <a:latin typeface="+mn-ea"/>
              </a:rPr>
              <a:t>HDFS</a:t>
            </a:r>
            <a:r>
              <a:rPr lang="zh-CN" altLang="en-US" sz="2000" dirty="0">
                <a:latin typeface="+mn-ea"/>
              </a:rPr>
              <a:t>作为底层的文件系统</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爬虫将爬取到的文件元信息保存到数据库</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将切分并且标注好的语料信息保存到文件系统中</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文件系统中的语料作为模型训练的训练集</a:t>
            </a:r>
            <a:endParaRPr lang="en-US" altLang="zh-CN" sz="2000" dirty="0">
              <a:latin typeface="+mn-ea"/>
            </a:endParaRPr>
          </a:p>
          <a:p>
            <a:pPr lvl="1">
              <a:lnSpc>
                <a:spcPct val="125000"/>
              </a:lnSpc>
            </a:pPr>
            <a:r>
              <a:rPr lang="en-US" altLang="zh-CN" sz="2000" b="1" dirty="0">
                <a:solidFill>
                  <a:schemeClr val="accent1"/>
                </a:solidFill>
                <a:latin typeface="+mn-ea"/>
              </a:rPr>
              <a:t>	</a:t>
            </a:r>
            <a:endParaRPr lang="zh-CN" altLang="en-US" sz="2000" dirty="0">
              <a:latin typeface="+mn-ea"/>
            </a:endParaRPr>
          </a:p>
        </p:txBody>
      </p:sp>
    </p:spTree>
    <p:extLst>
      <p:ext uri="{BB962C8B-B14F-4D97-AF65-F5344CB8AC3E}">
        <p14:creationId xmlns:p14="http://schemas.microsoft.com/office/powerpoint/2010/main" val="385093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模块设计</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13</a:t>
            </a:fld>
            <a:endParaRPr lang="zh-CN" altLang="en-US" dirty="0"/>
          </a:p>
        </p:txBody>
      </p:sp>
      <p:grpSp>
        <p:nvGrpSpPr>
          <p:cNvPr id="7" name="组合 6"/>
          <p:cNvGrpSpPr/>
          <p:nvPr/>
        </p:nvGrpSpPr>
        <p:grpSpPr>
          <a:xfrm>
            <a:off x="648991" y="1110204"/>
            <a:ext cx="9661201" cy="461665"/>
            <a:chOff x="695325" y="3800392"/>
            <a:chExt cx="9661201" cy="461665"/>
          </a:xfrm>
        </p:grpSpPr>
        <p:sp>
          <p:nvSpPr>
            <p:cNvPr id="8" name="矩形 7"/>
            <p:cNvSpPr/>
            <p:nvPr/>
          </p:nvSpPr>
          <p:spPr>
            <a:xfrm>
              <a:off x="695325" y="3800392"/>
              <a:ext cx="1415772" cy="461665"/>
            </a:xfrm>
            <a:prstGeom prst="rect">
              <a:avLst/>
            </a:prstGeom>
            <a:solidFill>
              <a:schemeClr val="accent1"/>
            </a:solidFill>
          </p:spPr>
          <p:txBody>
            <a:bodyPr wrap="none">
              <a:spAutoFit/>
            </a:bodyPr>
            <a:lstStyle/>
            <a:p>
              <a:r>
                <a:rPr lang="zh-CN" altLang="en-US" sz="2400" b="1" dirty="0">
                  <a:solidFill>
                    <a:schemeClr val="bg1"/>
                  </a:solidFill>
                </a:rPr>
                <a:t>分析模块</a:t>
              </a:r>
            </a:p>
          </p:txBody>
        </p:sp>
        <p:cxnSp>
          <p:nvCxnSpPr>
            <p:cNvPr id="9" name="直接连接符 8"/>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a:blip r:embed="rId2"/>
          <a:stretch>
            <a:fillRect/>
          </a:stretch>
        </p:blipFill>
        <p:spPr>
          <a:xfrm>
            <a:off x="6122836" y="2033535"/>
            <a:ext cx="4187356" cy="4212075"/>
          </a:xfrm>
          <a:prstGeom prst="rect">
            <a:avLst/>
          </a:prstGeom>
        </p:spPr>
      </p:pic>
      <p:sp>
        <p:nvSpPr>
          <p:cNvPr id="12" name="矩形 11"/>
          <p:cNvSpPr/>
          <p:nvPr/>
        </p:nvSpPr>
        <p:spPr>
          <a:xfrm>
            <a:off x="688748" y="1823657"/>
            <a:ext cx="5407252" cy="3554819"/>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dirty="0">
                <a:latin typeface="+mn-ea"/>
              </a:rPr>
              <a:t>文本向量表示：通过</a:t>
            </a:r>
            <a:r>
              <a:rPr lang="en-US" altLang="zh-CN" sz="2000" dirty="0">
                <a:latin typeface="+mn-ea"/>
              </a:rPr>
              <a:t>word2vec</a:t>
            </a:r>
            <a:r>
              <a:rPr lang="zh-CN" altLang="en-US" sz="2000" dirty="0">
                <a:latin typeface="+mn-ea"/>
              </a:rPr>
              <a:t>算法训练文本，生成词向量。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文本主题表示：通过</a:t>
            </a:r>
            <a:r>
              <a:rPr lang="en-US" altLang="zh-CN" sz="2000" dirty="0">
                <a:latin typeface="+mn-ea"/>
              </a:rPr>
              <a:t>LDA</a:t>
            </a:r>
            <a:r>
              <a:rPr lang="zh-CN" altLang="en-US" sz="2000" dirty="0">
                <a:latin typeface="+mn-ea"/>
              </a:rPr>
              <a:t>算法训练文本，生成文档</a:t>
            </a:r>
            <a:r>
              <a:rPr lang="en-US" altLang="zh-CN" sz="2000" dirty="0">
                <a:latin typeface="+mn-ea"/>
              </a:rPr>
              <a:t>-</a:t>
            </a:r>
            <a:r>
              <a:rPr lang="zh-CN" altLang="en-US" sz="2000" dirty="0">
                <a:latin typeface="+mn-ea"/>
              </a:rPr>
              <a:t>主题概率矩阵。</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特征融合：采用特征融合算法，计算文本的特征向量。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分类训练：将文本的特征向量放入分类器中进行训练，得到分类模型。</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倾向分析：利用分类模型分析文本的倾向性。</a:t>
            </a:r>
          </a:p>
        </p:txBody>
      </p:sp>
    </p:spTree>
    <p:extLst>
      <p:ext uri="{BB962C8B-B14F-4D97-AF65-F5344CB8AC3E}">
        <p14:creationId xmlns:p14="http://schemas.microsoft.com/office/powerpoint/2010/main" val="64275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算法设计</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14</a:t>
            </a:fld>
            <a:endParaRPr lang="zh-CN" altLang="en-US" dirty="0"/>
          </a:p>
        </p:txBody>
      </p:sp>
      <p:grpSp>
        <p:nvGrpSpPr>
          <p:cNvPr id="9" name="组合 8"/>
          <p:cNvGrpSpPr/>
          <p:nvPr/>
        </p:nvGrpSpPr>
        <p:grpSpPr>
          <a:xfrm>
            <a:off x="675495" y="1043943"/>
            <a:ext cx="9661201" cy="461665"/>
            <a:chOff x="695325" y="3800392"/>
            <a:chExt cx="9661201" cy="461665"/>
          </a:xfrm>
        </p:grpSpPr>
        <p:sp>
          <p:nvSpPr>
            <p:cNvPr id="10" name="矩形 9"/>
            <p:cNvSpPr/>
            <p:nvPr/>
          </p:nvSpPr>
          <p:spPr>
            <a:xfrm>
              <a:off x="695325" y="3800392"/>
              <a:ext cx="6869188" cy="461665"/>
            </a:xfrm>
            <a:prstGeom prst="rect">
              <a:avLst/>
            </a:prstGeom>
            <a:solidFill>
              <a:schemeClr val="accent1"/>
            </a:solidFill>
          </p:spPr>
          <p:txBody>
            <a:bodyPr wrap="none">
              <a:spAutoFit/>
            </a:bodyPr>
            <a:lstStyle/>
            <a:p>
              <a:r>
                <a:rPr lang="zh-CN" altLang="en-US" sz="2400" b="1" dirty="0">
                  <a:solidFill>
                    <a:schemeClr val="bg1"/>
                  </a:solidFill>
                </a:rPr>
                <a:t>基于</a:t>
              </a:r>
              <a:r>
                <a:rPr lang="en-US" altLang="zh-CN" sz="2400" b="1" dirty="0">
                  <a:solidFill>
                    <a:schemeClr val="bg1"/>
                  </a:solidFill>
                </a:rPr>
                <a:t>word2vec</a:t>
              </a:r>
              <a:r>
                <a:rPr lang="zh-CN" altLang="en-US" sz="2400" b="1" dirty="0">
                  <a:solidFill>
                    <a:schemeClr val="bg1"/>
                  </a:solidFill>
                </a:rPr>
                <a:t>和</a:t>
              </a:r>
              <a:r>
                <a:rPr lang="en-US" altLang="zh-CN" sz="2400" b="1" dirty="0">
                  <a:solidFill>
                    <a:schemeClr val="bg1"/>
                  </a:solidFill>
                </a:rPr>
                <a:t>LDA</a:t>
              </a:r>
              <a:r>
                <a:rPr lang="zh-CN" altLang="en-US" sz="2400" b="1" dirty="0">
                  <a:solidFill>
                    <a:schemeClr val="bg1"/>
                  </a:solidFill>
                </a:rPr>
                <a:t>的文本特征向量表示算法</a:t>
              </a:r>
            </a:p>
          </p:txBody>
        </p:sp>
        <p:cxnSp>
          <p:nvCxnSpPr>
            <p:cNvPr id="12" name="直接连接符 11"/>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695324" y="1738666"/>
            <a:ext cx="9661201" cy="861774"/>
          </a:xfrm>
          <a:prstGeom prst="rect">
            <a:avLst/>
          </a:prstGeom>
        </p:spPr>
        <p:txBody>
          <a:bodyPr wrap="square">
            <a:spAutoFit/>
          </a:bodyPr>
          <a:lstStyle/>
          <a:p>
            <a:pPr>
              <a:lnSpc>
                <a:spcPct val="125000"/>
              </a:lnSpc>
            </a:pPr>
            <a:r>
              <a:rPr lang="en-US" altLang="zh-CN" sz="2000" dirty="0">
                <a:latin typeface="+mn-ea"/>
              </a:rPr>
              <a:t>      </a:t>
            </a:r>
            <a:r>
              <a:rPr lang="zh-CN" altLang="zh-CN" sz="2000" dirty="0">
                <a:latin typeface="+mn-ea"/>
              </a:rPr>
              <a:t>本文采用</a:t>
            </a:r>
            <a:r>
              <a:rPr lang="zh-CN" altLang="en-US" sz="2000" dirty="0">
                <a:latin typeface="+mn-ea"/>
              </a:rPr>
              <a:t>词向量</a:t>
            </a:r>
            <a:r>
              <a:rPr lang="zh-CN" altLang="zh-CN" sz="2000" dirty="0">
                <a:latin typeface="+mn-ea"/>
              </a:rPr>
              <a:t>和</a:t>
            </a:r>
            <a:r>
              <a:rPr lang="zh-CN" altLang="en-US" sz="2000" dirty="0">
                <a:latin typeface="+mn-ea"/>
              </a:rPr>
              <a:t>主题分布</a:t>
            </a:r>
            <a:r>
              <a:rPr lang="zh-CN" altLang="zh-CN" sz="2000" dirty="0">
                <a:latin typeface="+mn-ea"/>
              </a:rPr>
              <a:t>作为文本</a:t>
            </a:r>
            <a:r>
              <a:rPr lang="zh-CN" altLang="en-US" sz="2000" dirty="0">
                <a:latin typeface="+mn-ea"/>
              </a:rPr>
              <a:t>的特征</a:t>
            </a:r>
            <a:r>
              <a:rPr lang="zh-CN" altLang="zh-CN" sz="2000" dirty="0">
                <a:latin typeface="+mn-ea"/>
              </a:rPr>
              <a:t>，充分的考虑了</a:t>
            </a:r>
            <a:r>
              <a:rPr lang="zh-CN" altLang="en-US" sz="2000" dirty="0">
                <a:latin typeface="+mn-ea"/>
              </a:rPr>
              <a:t>词与词</a:t>
            </a:r>
            <a:r>
              <a:rPr lang="zh-CN" altLang="zh-CN" sz="2000" dirty="0">
                <a:latin typeface="+mn-ea"/>
              </a:rPr>
              <a:t>之间</a:t>
            </a:r>
            <a:r>
              <a:rPr lang="zh-CN" altLang="en-US" sz="2000" dirty="0">
                <a:latin typeface="+mn-ea"/>
              </a:rPr>
              <a:t>，词与文本之间</a:t>
            </a:r>
            <a:r>
              <a:rPr lang="zh-CN" altLang="zh-CN" sz="2000" dirty="0">
                <a:latin typeface="+mn-ea"/>
              </a:rPr>
              <a:t>的搭配，并用</a:t>
            </a:r>
            <a:r>
              <a:rPr lang="en-US" altLang="zh-CN" sz="2000" dirty="0">
                <a:latin typeface="+mn-ea"/>
              </a:rPr>
              <a:t>doc2vec</a:t>
            </a:r>
            <a:r>
              <a:rPr lang="zh-CN" altLang="zh-CN" sz="2000" dirty="0">
                <a:latin typeface="+mn-ea"/>
              </a:rPr>
              <a:t>算法训练文本获取文本的向量表示</a:t>
            </a:r>
            <a:r>
              <a:rPr lang="zh-CN" altLang="en-US" sz="2000" dirty="0">
                <a:latin typeface="+mn-ea"/>
              </a:rPr>
              <a:t>。</a:t>
            </a:r>
          </a:p>
        </p:txBody>
      </p:sp>
      <p:pic>
        <p:nvPicPr>
          <p:cNvPr id="14" name="图片 13"/>
          <p:cNvPicPr>
            <a:picLocks noChangeAspect="1"/>
          </p:cNvPicPr>
          <p:nvPr/>
        </p:nvPicPr>
        <p:blipFill>
          <a:blip r:embed="rId2"/>
          <a:stretch>
            <a:fillRect/>
          </a:stretch>
        </p:blipFill>
        <p:spPr>
          <a:xfrm>
            <a:off x="407001" y="3369721"/>
            <a:ext cx="5977319" cy="1729125"/>
          </a:xfrm>
          <a:prstGeom prst="rect">
            <a:avLst/>
          </a:prstGeom>
        </p:spPr>
      </p:pic>
      <p:pic>
        <p:nvPicPr>
          <p:cNvPr id="16" name="图片 15"/>
          <p:cNvPicPr>
            <a:picLocks noChangeAspect="1"/>
          </p:cNvPicPr>
          <p:nvPr/>
        </p:nvPicPr>
        <p:blipFill>
          <a:blip r:embed="rId3"/>
          <a:stretch>
            <a:fillRect/>
          </a:stretch>
        </p:blipFill>
        <p:spPr>
          <a:xfrm>
            <a:off x="6984864" y="3290209"/>
            <a:ext cx="4185752" cy="2291906"/>
          </a:xfrm>
          <a:prstGeom prst="rect">
            <a:avLst/>
          </a:prstGeom>
        </p:spPr>
      </p:pic>
    </p:spTree>
    <p:extLst>
      <p:ext uri="{BB962C8B-B14F-4D97-AF65-F5344CB8AC3E}">
        <p14:creationId xmlns:p14="http://schemas.microsoft.com/office/powerpoint/2010/main" val="125063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算法设计</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15</a:t>
            </a:fld>
            <a:endParaRPr lang="zh-CN" altLang="en-US" dirty="0"/>
          </a:p>
        </p:txBody>
      </p:sp>
      <mc:AlternateContent xmlns:mc="http://schemas.openxmlformats.org/markup-compatibility/2006" xmlns:a14="http://schemas.microsoft.com/office/drawing/2010/main">
        <mc:Choice Requires="a14">
          <p:sp>
            <p:nvSpPr>
              <p:cNvPr id="6" name="文本框 2"/>
              <p:cNvSpPr txBox="1">
                <a:spLocks noChangeArrowheads="1"/>
              </p:cNvSpPr>
              <p:nvPr/>
            </p:nvSpPr>
            <p:spPr bwMode="auto">
              <a:xfrm>
                <a:off x="1715741" y="997143"/>
                <a:ext cx="7852328" cy="54082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just">
                  <a:lnSpc>
                    <a:spcPts val="2000"/>
                  </a:lnSpc>
                  <a:spcAft>
                    <a:spcPts val="0"/>
                  </a:spcAft>
                </a:pPr>
                <a:r>
                  <a:rPr lang="zh-CN" sz="1600" kern="100" dirty="0">
                    <a:effectLst/>
                    <a:latin typeface="+mn-ea"/>
                    <a:cs typeface="宋体" panose="02010600030101010101" pitchFamily="2" charset="-122"/>
                  </a:rPr>
                  <a:t>输入</a:t>
                </a: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	Corpus //</a:t>
                </a:r>
                <a:r>
                  <a:rPr lang="zh-CN" sz="1600" kern="100" dirty="0">
                    <a:effectLst/>
                    <a:latin typeface="+mn-ea"/>
                    <a:cs typeface="宋体" panose="02010600030101010101" pitchFamily="2" charset="-122"/>
                  </a:rPr>
                  <a:t>表示待处理的语料集合</a:t>
                </a:r>
              </a:p>
              <a:p>
                <a:pPr algn="just">
                  <a:lnSpc>
                    <a:spcPts val="2000"/>
                  </a:lnSpc>
                  <a:spcAft>
                    <a:spcPts val="0"/>
                  </a:spcAft>
                </a:pPr>
                <a:r>
                  <a:rPr lang="en-US" sz="1600" kern="100" dirty="0">
                    <a:effectLst/>
                    <a:latin typeface="+mn-ea"/>
                    <a:cs typeface="宋体" panose="02010600030101010101" pitchFamily="2" charset="-122"/>
                  </a:rPr>
                  <a:t>	Models.d2v	//</a:t>
                </a:r>
                <a:r>
                  <a:rPr lang="zh-CN" sz="1600" kern="100" dirty="0">
                    <a:effectLst/>
                    <a:latin typeface="+mn-ea"/>
                    <a:cs typeface="宋体" panose="02010600030101010101" pitchFamily="2" charset="-122"/>
                  </a:rPr>
                  <a:t>训练好的</a:t>
                </a:r>
                <a:r>
                  <a:rPr lang="en-US" sz="1600" kern="100" dirty="0">
                    <a:effectLst/>
                    <a:latin typeface="+mn-ea"/>
                    <a:cs typeface="宋体" panose="02010600030101010101" pitchFamily="2" charset="-122"/>
                  </a:rPr>
                  <a:t>Doc2vec</a:t>
                </a:r>
                <a:r>
                  <a:rPr lang="zh-CN" sz="1600" kern="100" dirty="0">
                    <a:effectLst/>
                    <a:latin typeface="+mn-ea"/>
                    <a:cs typeface="宋体" panose="02010600030101010101" pitchFamily="2" charset="-122"/>
                  </a:rPr>
                  <a:t>模型</a:t>
                </a:r>
              </a:p>
              <a:p>
                <a:pPr algn="just">
                  <a:lnSpc>
                    <a:spcPts val="2000"/>
                  </a:lnSpc>
                  <a:spcAft>
                    <a:spcPts val="0"/>
                  </a:spcAft>
                </a:pPr>
                <a:r>
                  <a:rPr lang="en-US" sz="1600" kern="100" dirty="0">
                    <a:effectLst/>
                    <a:latin typeface="+mn-ea"/>
                    <a:cs typeface="宋体" panose="02010600030101010101" pitchFamily="2" charset="-122"/>
                  </a:rPr>
                  <a:t>	</a:t>
                </a:r>
                <a:r>
                  <a:rPr lang="en-US" sz="1600" kern="100" dirty="0" err="1">
                    <a:effectLst/>
                    <a:latin typeface="+mn-ea"/>
                    <a:cs typeface="宋体" panose="02010600030101010101" pitchFamily="2" charset="-122"/>
                  </a:rPr>
                  <a:t>Models.lda</a:t>
                </a:r>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训练好的</a:t>
                </a:r>
                <a:r>
                  <a:rPr lang="en-US" sz="1600" kern="100" dirty="0">
                    <a:effectLst/>
                    <a:latin typeface="+mn-ea"/>
                    <a:cs typeface="宋体" panose="02010600030101010101" pitchFamily="2" charset="-122"/>
                  </a:rPr>
                  <a:t>LDA</a:t>
                </a:r>
                <a:r>
                  <a:rPr lang="zh-CN" sz="1600" kern="100" dirty="0">
                    <a:effectLst/>
                    <a:latin typeface="+mn-ea"/>
                    <a:cs typeface="宋体" panose="02010600030101010101" pitchFamily="2" charset="-122"/>
                  </a:rPr>
                  <a:t>模型</a:t>
                </a:r>
              </a:p>
              <a:p>
                <a:pPr algn="just">
                  <a:lnSpc>
                    <a:spcPts val="2000"/>
                  </a:lnSpc>
                  <a:spcAft>
                    <a:spcPts val="0"/>
                  </a:spcAft>
                </a:pPr>
                <a:r>
                  <a:rPr lang="en-US" sz="1600" kern="100" dirty="0">
                    <a:effectLst/>
                    <a:latin typeface="+mn-ea"/>
                    <a:cs typeface="宋体" panose="02010600030101010101" pitchFamily="2" charset="-122"/>
                  </a:rPr>
                  <a:t>	Dictionary	//</a:t>
                </a:r>
                <a:r>
                  <a:rPr lang="zh-CN" sz="1600" kern="100" dirty="0">
                    <a:effectLst/>
                    <a:latin typeface="+mn-ea"/>
                    <a:cs typeface="宋体" panose="02010600030101010101" pitchFamily="2" charset="-122"/>
                  </a:rPr>
                  <a:t>训练语料库词典</a:t>
                </a:r>
              </a:p>
              <a:p>
                <a:pPr algn="just">
                  <a:lnSpc>
                    <a:spcPts val="2000"/>
                  </a:lnSpc>
                  <a:spcAft>
                    <a:spcPts val="0"/>
                  </a:spcAft>
                </a:pPr>
                <a:r>
                  <a:rPr lang="zh-CN" sz="1600" kern="100" dirty="0">
                    <a:effectLst/>
                    <a:latin typeface="+mn-ea"/>
                    <a:cs typeface="宋体" panose="02010600030101010101" pitchFamily="2" charset="-122"/>
                  </a:rPr>
                  <a:t>输出：</a:t>
                </a:r>
              </a:p>
              <a:p>
                <a:pPr algn="just">
                  <a:lnSpc>
                    <a:spcPts val="2000"/>
                  </a:lnSpc>
                  <a:spcAft>
                    <a:spcPts val="0"/>
                  </a:spcAft>
                </a:pPr>
                <a:r>
                  <a:rPr lang="en-US" sz="1600" kern="100" dirty="0">
                    <a:effectLst/>
                    <a:latin typeface="+mn-ea"/>
                    <a:cs typeface="宋体" panose="02010600030101010101" pitchFamily="2" charset="-122"/>
                  </a:rPr>
                  <a:t>	</a:t>
                </a:r>
                <a:r>
                  <a:rPr lang="en-US" sz="1600" kern="100" dirty="0" err="1">
                    <a:effectLst/>
                    <a:latin typeface="+mn-ea"/>
                    <a:cs typeface="宋体" panose="02010600030101010101" pitchFamily="2" charset="-122"/>
                  </a:rPr>
                  <a:t>SentVecs</a:t>
                </a:r>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表示融合后的文本特征向量，既</a:t>
                </a:r>
                <a14:m>
                  <m:oMath xmlns:m="http://schemas.openxmlformats.org/officeDocument/2006/math">
                    <m:acc>
                      <m:accPr>
                        <m:chr m:val="⃗"/>
                        <m:ctrlPr>
                          <a:rPr lang="zh-CN" sz="1600" i="1" kern="100">
                            <a:effectLst/>
                            <a:latin typeface="Cambria Math" panose="02040503050406030204" pitchFamily="18" charset="0"/>
                            <a:cs typeface="宋体" panose="02010600030101010101" pitchFamily="2" charset="-122"/>
                          </a:rPr>
                        </m:ctrlPr>
                      </m:accPr>
                      <m:e>
                        <m:sSubSup>
                          <m:sSubSupPr>
                            <m:ctrlPr>
                              <a:rPr lang="zh-CN" sz="1600" i="1" kern="100">
                                <a:effectLst/>
                                <a:latin typeface="Cambria Math" panose="02040503050406030204" pitchFamily="18" charset="0"/>
                                <a:cs typeface="宋体" panose="02010600030101010101" pitchFamily="2" charset="-122"/>
                              </a:rPr>
                            </m:ctrlPr>
                          </m:sSubSupPr>
                          <m:e>
                            <m:r>
                              <a:rPr lang="en-US" sz="1600" i="1" kern="100">
                                <a:effectLst/>
                                <a:latin typeface="Cambria Math" panose="02040503050406030204" pitchFamily="18" charset="0"/>
                                <a:cs typeface="宋体" panose="02010600030101010101" pitchFamily="2" charset="-122"/>
                              </a:rPr>
                              <m:t>𝑑</m:t>
                            </m:r>
                          </m:e>
                          <m:sub>
                            <m:r>
                              <a:rPr lang="en-US" sz="1600" i="1" kern="100">
                                <a:effectLst/>
                                <a:latin typeface="Cambria Math" panose="02040503050406030204" pitchFamily="18" charset="0"/>
                                <a:cs typeface="宋体" panose="02010600030101010101" pitchFamily="2" charset="-122"/>
                              </a:rPr>
                              <m:t>𝑖</m:t>
                            </m:r>
                          </m:sub>
                          <m:sup>
                            <m:r>
                              <a:rPr lang="en-US" sz="1600" i="1" kern="100">
                                <a:effectLst/>
                                <a:latin typeface="Cambria Math" panose="02040503050406030204" pitchFamily="18" charset="0"/>
                                <a:cs typeface="宋体" panose="02010600030101010101" pitchFamily="2" charset="-122"/>
                              </a:rPr>
                              <m:t>𝑀</m:t>
                            </m:r>
                            <m:r>
                              <a:rPr lang="en-US" sz="1600" i="1" kern="100">
                                <a:effectLst/>
                                <a:latin typeface="Cambria Math" panose="02040503050406030204" pitchFamily="18" charset="0"/>
                                <a:cs typeface="宋体" panose="02010600030101010101" pitchFamily="2" charset="-122"/>
                              </a:rPr>
                              <m:t>+</m:t>
                            </m:r>
                            <m:r>
                              <a:rPr lang="en-US" sz="1600" i="1" kern="100">
                                <a:effectLst/>
                                <a:latin typeface="Cambria Math" panose="02040503050406030204" pitchFamily="18" charset="0"/>
                                <a:cs typeface="宋体" panose="02010600030101010101" pitchFamily="2" charset="-122"/>
                              </a:rPr>
                              <m:t>𝑁</m:t>
                            </m:r>
                          </m:sup>
                        </m:sSubSup>
                      </m:e>
                    </m:acc>
                  </m:oMath>
                </a14:m>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1	for </a:t>
                </a:r>
                <a:r>
                  <a:rPr lang="en-US" sz="1600" kern="100" dirty="0" err="1">
                    <a:effectLst/>
                    <a:latin typeface="+mn-ea"/>
                    <a:cs typeface="宋体" panose="02010600030101010101" pitchFamily="2" charset="-122"/>
                  </a:rPr>
                  <a:t>topic_id</a:t>
                </a:r>
                <a:r>
                  <a:rPr lang="en-US" sz="1600" kern="100" dirty="0">
                    <a:effectLst/>
                    <a:latin typeface="+mn-ea"/>
                    <a:cs typeface="宋体" panose="02010600030101010101" pitchFamily="2" charset="-122"/>
                  </a:rPr>
                  <a:t> in </a:t>
                </a:r>
                <a:r>
                  <a:rPr lang="en-US" sz="1600" kern="100" dirty="0" err="1">
                    <a:effectLst/>
                    <a:latin typeface="+mn-ea"/>
                    <a:cs typeface="宋体" panose="02010600030101010101" pitchFamily="2" charset="-122"/>
                  </a:rPr>
                  <a:t>models.lda</a:t>
                </a:r>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遍历主题模型中的主题</a:t>
                </a:r>
              </a:p>
              <a:p>
                <a:pPr algn="just">
                  <a:lnSpc>
                    <a:spcPts val="2000"/>
                  </a:lnSpc>
                  <a:spcAft>
                    <a:spcPts val="0"/>
                  </a:spcAft>
                </a:pPr>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根据词向量和词</a:t>
                </a:r>
                <a:r>
                  <a:rPr lang="en-US" sz="1600" kern="100" dirty="0">
                    <a:effectLst/>
                    <a:latin typeface="+mn-ea"/>
                    <a:cs typeface="宋体" panose="02010600030101010101" pitchFamily="2" charset="-122"/>
                  </a:rPr>
                  <a:t>-</a:t>
                </a:r>
                <a:r>
                  <a:rPr lang="zh-CN" sz="1600" kern="100" dirty="0">
                    <a:effectLst/>
                    <a:latin typeface="+mn-ea"/>
                    <a:cs typeface="宋体" panose="02010600030101010101" pitchFamily="2" charset="-122"/>
                  </a:rPr>
                  <a:t>主题分布计算每个主题的主题向量</a:t>
                </a:r>
              </a:p>
              <a:p>
                <a:pPr algn="just">
                  <a:lnSpc>
                    <a:spcPts val="2000"/>
                  </a:lnSpc>
                  <a:spcAft>
                    <a:spcPts val="0"/>
                  </a:spcAft>
                </a:pPr>
                <a:r>
                  <a:rPr lang="en-US" sz="1600" kern="100" dirty="0">
                    <a:effectLst/>
                    <a:latin typeface="+mn-ea"/>
                    <a:cs typeface="宋体" panose="02010600030101010101" pitchFamily="2" charset="-122"/>
                  </a:rPr>
                  <a:t>2		for </a:t>
                </a:r>
                <a:r>
                  <a:rPr lang="en-US" sz="1600" kern="100" dirty="0" err="1">
                    <a:effectLst/>
                    <a:latin typeface="+mn-ea"/>
                    <a:cs typeface="宋体" panose="02010600030101010101" pitchFamily="2" charset="-122"/>
                  </a:rPr>
                  <a:t>word_id</a:t>
                </a:r>
                <a:r>
                  <a:rPr lang="en-US" sz="1600" kern="100" dirty="0">
                    <a:effectLst/>
                    <a:latin typeface="+mn-ea"/>
                    <a:cs typeface="宋体" panose="02010600030101010101" pitchFamily="2" charset="-122"/>
                  </a:rPr>
                  <a:t>, </a:t>
                </a:r>
                <a:r>
                  <a:rPr lang="en-US" sz="1600" kern="100" dirty="0" err="1">
                    <a:effectLst/>
                    <a:latin typeface="+mn-ea"/>
                    <a:cs typeface="宋体" panose="02010600030101010101" pitchFamily="2" charset="-122"/>
                  </a:rPr>
                  <a:t>prob</a:t>
                </a:r>
                <a:r>
                  <a:rPr lang="en-US" sz="1600" kern="100" dirty="0">
                    <a:effectLst/>
                    <a:latin typeface="+mn-ea"/>
                    <a:cs typeface="宋体" panose="02010600030101010101" pitchFamily="2" charset="-122"/>
                  </a:rPr>
                  <a:t> in </a:t>
                </a:r>
                <a:r>
                  <a:rPr lang="en-US" sz="1600" kern="100" dirty="0" err="1">
                    <a:effectLst/>
                    <a:latin typeface="+mn-ea"/>
                    <a:cs typeface="宋体" panose="02010600030101010101" pitchFamily="2" charset="-122"/>
                  </a:rPr>
                  <a:t>models.lda</a:t>
                </a:r>
                <a:r>
                  <a:rPr lang="en-US" sz="1600" kern="100" dirty="0">
                    <a:effectLst/>
                    <a:latin typeface="+mn-ea"/>
                    <a:cs typeface="宋体" panose="02010600030101010101" pitchFamily="2" charset="-122"/>
                  </a:rPr>
                  <a:t>[</a:t>
                </a:r>
                <a:r>
                  <a:rPr lang="en-US" sz="1600" kern="100" dirty="0" err="1">
                    <a:effectLst/>
                    <a:latin typeface="+mn-ea"/>
                    <a:cs typeface="宋体" panose="02010600030101010101" pitchFamily="2" charset="-122"/>
                  </a:rPr>
                  <a:t>topic_id</a:t>
                </a: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3			</a:t>
                </a:r>
                <a:r>
                  <a:rPr lang="en-US" sz="1600" kern="100" dirty="0" err="1">
                    <a:effectLst/>
                    <a:latin typeface="+mn-ea"/>
                    <a:cs typeface="宋体" panose="02010600030101010101" pitchFamily="2" charset="-122"/>
                  </a:rPr>
                  <a:t>topicVec</a:t>
                </a:r>
                <a:r>
                  <a:rPr lang="en-US" sz="1600" kern="100" dirty="0">
                    <a:effectLst/>
                    <a:latin typeface="+mn-ea"/>
                    <a:cs typeface="宋体" panose="02010600030101010101" pitchFamily="2" charset="-122"/>
                  </a:rPr>
                  <a:t> +=</a:t>
                </a:r>
                <a:r>
                  <a:rPr lang="en-US" sz="1600" kern="100" dirty="0" err="1">
                    <a:effectLst/>
                    <a:latin typeface="+mn-ea"/>
                    <a:cs typeface="宋体" panose="02010600030101010101" pitchFamily="2" charset="-122"/>
                  </a:rPr>
                  <a:t>prob</a:t>
                </a:r>
                <a:r>
                  <a:rPr lang="en-US" sz="1600" kern="100" dirty="0">
                    <a:effectLst/>
                    <a:latin typeface="+mn-ea"/>
                    <a:cs typeface="宋体" panose="02010600030101010101" pitchFamily="2" charset="-122"/>
                  </a:rPr>
                  <a:t>*models.d2v[Dictionary[</a:t>
                </a:r>
                <a:r>
                  <a:rPr lang="en-US" sz="1600" kern="100" dirty="0" err="1">
                    <a:effectLst/>
                    <a:latin typeface="+mn-ea"/>
                    <a:cs typeface="宋体" panose="02010600030101010101" pitchFamily="2" charset="-122"/>
                  </a:rPr>
                  <a:t>word_id</a:t>
                </a: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4		</a:t>
                </a:r>
                <a:r>
                  <a:rPr lang="en-US" sz="1600" kern="100" dirty="0" err="1">
                    <a:effectLst/>
                    <a:latin typeface="+mn-ea"/>
                    <a:cs typeface="宋体" panose="02010600030101010101" pitchFamily="2" charset="-122"/>
                  </a:rPr>
                  <a:t>topicVecs.append</a:t>
                </a:r>
                <a:r>
                  <a:rPr lang="en-US" sz="1600" kern="100" dirty="0">
                    <a:effectLst/>
                    <a:latin typeface="+mn-ea"/>
                    <a:cs typeface="宋体" panose="02010600030101010101" pitchFamily="2" charset="-122"/>
                  </a:rPr>
                  <a:t>(</a:t>
                </a:r>
                <a:r>
                  <a:rPr lang="en-US" sz="1600" kern="100" dirty="0" err="1">
                    <a:effectLst/>
                    <a:latin typeface="+mn-ea"/>
                    <a:cs typeface="宋体" panose="02010600030101010101" pitchFamily="2" charset="-122"/>
                  </a:rPr>
                  <a:t>topicVec</a:t>
                </a: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5	for sentence in Corpus:	//</a:t>
                </a:r>
                <a:r>
                  <a:rPr lang="zh-CN" sz="1600" kern="100" dirty="0">
                    <a:effectLst/>
                    <a:latin typeface="+mn-ea"/>
                    <a:cs typeface="宋体" panose="02010600030101010101" pitchFamily="2" charset="-122"/>
                  </a:rPr>
                  <a:t>遍历语料的句子</a:t>
                </a:r>
                <a:r>
                  <a:rPr lang="en-US" sz="1600" kern="100" dirty="0">
                    <a:effectLst/>
                    <a:latin typeface="+mn-ea"/>
                    <a:cs typeface="宋体" panose="02010600030101010101" pitchFamily="2" charset="-122"/>
                  </a:rPr>
                  <a:t>(</a:t>
                </a:r>
                <a:r>
                  <a:rPr lang="zh-CN" sz="1600" kern="100" dirty="0">
                    <a:effectLst/>
                    <a:latin typeface="+mn-ea"/>
                    <a:cs typeface="宋体" panose="02010600030101010101" pitchFamily="2" charset="-122"/>
                  </a:rPr>
                  <a:t>既评论文本</a:t>
                </a: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根据主题向量和主题</a:t>
                </a:r>
                <a:r>
                  <a:rPr lang="en-US" sz="1600" kern="100" dirty="0">
                    <a:effectLst/>
                    <a:latin typeface="+mn-ea"/>
                    <a:cs typeface="宋体" panose="02010600030101010101" pitchFamily="2" charset="-122"/>
                  </a:rPr>
                  <a:t>-</a:t>
                </a:r>
                <a:r>
                  <a:rPr lang="zh-CN" sz="1600" kern="100" dirty="0">
                    <a:effectLst/>
                    <a:latin typeface="+mn-ea"/>
                    <a:cs typeface="宋体" panose="02010600030101010101" pitchFamily="2" charset="-122"/>
                  </a:rPr>
                  <a:t>句子分布计算句子向量</a:t>
                </a:r>
              </a:p>
              <a:p>
                <a:pPr algn="just">
                  <a:lnSpc>
                    <a:spcPts val="2000"/>
                  </a:lnSpc>
                  <a:spcAft>
                    <a:spcPts val="0"/>
                  </a:spcAft>
                </a:pPr>
                <a:r>
                  <a:rPr lang="en-US" sz="1600" kern="100" dirty="0">
                    <a:effectLst/>
                    <a:latin typeface="+mn-ea"/>
                    <a:cs typeface="宋体" panose="02010600030101010101" pitchFamily="2" charset="-122"/>
                  </a:rPr>
                  <a:t>6		for </a:t>
                </a:r>
                <a:r>
                  <a:rPr lang="en-US" sz="1600" kern="100" dirty="0" err="1">
                    <a:effectLst/>
                    <a:latin typeface="+mn-ea"/>
                    <a:cs typeface="宋体" panose="02010600030101010101" pitchFamily="2" charset="-122"/>
                  </a:rPr>
                  <a:t>topic_id</a:t>
                </a:r>
                <a:r>
                  <a:rPr lang="en-US" sz="1600" kern="100" dirty="0">
                    <a:effectLst/>
                    <a:latin typeface="+mn-ea"/>
                    <a:cs typeface="宋体" panose="02010600030101010101" pitchFamily="2" charset="-122"/>
                  </a:rPr>
                  <a:t>, </a:t>
                </a:r>
                <a:r>
                  <a:rPr lang="en-US" sz="1600" kern="100" dirty="0" err="1">
                    <a:effectLst/>
                    <a:latin typeface="+mn-ea"/>
                    <a:cs typeface="宋体" panose="02010600030101010101" pitchFamily="2" charset="-122"/>
                  </a:rPr>
                  <a:t>topic_prob</a:t>
                </a:r>
                <a:r>
                  <a:rPr lang="en-US" sz="1600" kern="100" dirty="0">
                    <a:effectLst/>
                    <a:latin typeface="+mn-ea"/>
                    <a:cs typeface="宋体" panose="02010600030101010101" pitchFamily="2" charset="-122"/>
                  </a:rPr>
                  <a:t> in </a:t>
                </a:r>
                <a:r>
                  <a:rPr lang="en-US" sz="1600" kern="100" dirty="0" err="1">
                    <a:effectLst/>
                    <a:latin typeface="+mn-ea"/>
                    <a:cs typeface="宋体" panose="02010600030101010101" pitchFamily="2" charset="-122"/>
                  </a:rPr>
                  <a:t>models.lda</a:t>
                </a:r>
                <a:r>
                  <a:rPr lang="en-US" sz="1600" kern="100" dirty="0">
                    <a:effectLst/>
                    <a:latin typeface="+mn-ea"/>
                    <a:cs typeface="宋体" panose="02010600030101010101" pitchFamily="2" charset="-122"/>
                  </a:rPr>
                  <a:t>[sentence]:</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7			</a:t>
                </a:r>
                <a:r>
                  <a:rPr lang="en-US" sz="1600" kern="100" dirty="0" err="1">
                    <a:effectLst/>
                    <a:latin typeface="+mn-ea"/>
                    <a:cs typeface="宋体" panose="02010600030101010101" pitchFamily="2" charset="-122"/>
                  </a:rPr>
                  <a:t>sentVec</a:t>
                </a:r>
                <a:r>
                  <a:rPr lang="en-US" sz="1600" kern="100" dirty="0">
                    <a:effectLst/>
                    <a:latin typeface="+mn-ea"/>
                    <a:cs typeface="宋体" panose="02010600030101010101" pitchFamily="2" charset="-122"/>
                  </a:rPr>
                  <a:t> += </a:t>
                </a:r>
                <a:r>
                  <a:rPr lang="en-US" sz="1600" kern="100" dirty="0" err="1">
                    <a:effectLst/>
                    <a:latin typeface="+mn-ea"/>
                    <a:cs typeface="宋体" panose="02010600030101010101" pitchFamily="2" charset="-122"/>
                  </a:rPr>
                  <a:t>topic_prob</a:t>
                </a:r>
                <a:r>
                  <a:rPr lang="en-US" sz="1600" kern="100" dirty="0">
                    <a:effectLst/>
                    <a:latin typeface="+mn-ea"/>
                    <a:cs typeface="宋体" panose="02010600030101010101" pitchFamily="2" charset="-122"/>
                  </a:rPr>
                  <a:t> * </a:t>
                </a:r>
                <a:r>
                  <a:rPr lang="en-US" sz="1600" kern="100" dirty="0" err="1">
                    <a:effectLst/>
                    <a:latin typeface="+mn-ea"/>
                    <a:cs typeface="宋体" panose="02010600030101010101" pitchFamily="2" charset="-122"/>
                  </a:rPr>
                  <a:t>topicVecs</a:t>
                </a:r>
                <a:r>
                  <a:rPr lang="en-US" sz="1600" kern="100" dirty="0">
                    <a:effectLst/>
                    <a:latin typeface="+mn-ea"/>
                    <a:cs typeface="宋体" panose="02010600030101010101" pitchFamily="2" charset="-122"/>
                  </a:rPr>
                  <a:t>[</a:t>
                </a:r>
                <a:r>
                  <a:rPr lang="en-US" sz="1600" kern="100" dirty="0" err="1">
                    <a:effectLst/>
                    <a:latin typeface="+mn-ea"/>
                    <a:cs typeface="宋体" panose="02010600030101010101" pitchFamily="2" charset="-122"/>
                  </a:rPr>
                  <a:t>topic_id</a:t>
                </a: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将句子的</a:t>
                </a:r>
                <a:r>
                  <a:rPr lang="en-US" sz="1600" kern="100" dirty="0">
                    <a:effectLst/>
                    <a:latin typeface="+mn-ea"/>
                    <a:cs typeface="宋体" panose="02010600030101010101" pitchFamily="2" charset="-122"/>
                  </a:rPr>
                  <a:t>d2v</a:t>
                </a:r>
                <a:r>
                  <a:rPr lang="zh-CN" sz="1600" kern="100" dirty="0">
                    <a:effectLst/>
                    <a:latin typeface="+mn-ea"/>
                    <a:cs typeface="宋体" panose="02010600030101010101" pitchFamily="2" charset="-122"/>
                  </a:rPr>
                  <a:t>表示和</a:t>
                </a:r>
                <a:r>
                  <a:rPr lang="en-US" sz="1600" kern="100" dirty="0" err="1">
                    <a:effectLst/>
                    <a:latin typeface="+mn-ea"/>
                    <a:cs typeface="宋体" panose="02010600030101010101" pitchFamily="2" charset="-122"/>
                  </a:rPr>
                  <a:t>lda</a:t>
                </a:r>
                <a:r>
                  <a:rPr lang="zh-CN" sz="1600" kern="100" dirty="0">
                    <a:effectLst/>
                    <a:latin typeface="+mn-ea"/>
                    <a:cs typeface="宋体" panose="02010600030101010101" pitchFamily="2" charset="-122"/>
                  </a:rPr>
                  <a:t>表示组成新的向量</a:t>
                </a:r>
              </a:p>
              <a:p>
                <a:pPr algn="just">
                  <a:lnSpc>
                    <a:spcPts val="2000"/>
                  </a:lnSpc>
                  <a:spcAft>
                    <a:spcPts val="0"/>
                  </a:spcAft>
                </a:pPr>
                <a:r>
                  <a:rPr lang="en-US" sz="1600" kern="100" dirty="0">
                    <a:effectLst/>
                    <a:latin typeface="+mn-ea"/>
                    <a:cs typeface="宋体" panose="02010600030101010101" pitchFamily="2" charset="-122"/>
                  </a:rPr>
                  <a:t>8		</a:t>
                </a:r>
                <a:r>
                  <a:rPr lang="en-US" sz="1600" kern="100" dirty="0" err="1">
                    <a:effectLst/>
                    <a:latin typeface="+mn-ea"/>
                    <a:cs typeface="宋体" panose="02010600030101010101" pitchFamily="2" charset="-122"/>
                  </a:rPr>
                  <a:t>sentVec</a:t>
                </a:r>
                <a:r>
                  <a:rPr lang="en-US" sz="1600" kern="100" dirty="0">
                    <a:effectLst/>
                    <a:latin typeface="+mn-ea"/>
                    <a:cs typeface="宋体" panose="02010600030101010101" pitchFamily="2" charset="-122"/>
                  </a:rPr>
                  <a:t> = [Models.d2v[sentence], </a:t>
                </a:r>
                <a:r>
                  <a:rPr lang="en-US" sz="1600" kern="100" dirty="0" err="1">
                    <a:effectLst/>
                    <a:latin typeface="+mn-ea"/>
                    <a:cs typeface="宋体" panose="02010600030101010101" pitchFamily="2" charset="-122"/>
                  </a:rPr>
                  <a:t>sentVec</a:t>
                </a: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9	</a:t>
                </a:r>
                <a:r>
                  <a:rPr lang="en-US" sz="1600" kern="100" dirty="0" err="1">
                    <a:effectLst/>
                    <a:latin typeface="+mn-ea"/>
                    <a:cs typeface="宋体" panose="02010600030101010101" pitchFamily="2" charset="-122"/>
                  </a:rPr>
                  <a:t>SentVecs.append</a:t>
                </a:r>
                <a:r>
                  <a:rPr lang="en-US" sz="1600" kern="100" dirty="0">
                    <a:effectLst/>
                    <a:latin typeface="+mn-ea"/>
                    <a:cs typeface="宋体" panose="02010600030101010101" pitchFamily="2" charset="-122"/>
                  </a:rPr>
                  <a:t>(</a:t>
                </a:r>
                <a:r>
                  <a:rPr lang="en-US" sz="1600" kern="100" dirty="0" err="1">
                    <a:effectLst/>
                    <a:latin typeface="+mn-ea"/>
                    <a:cs typeface="宋体" panose="02010600030101010101" pitchFamily="2" charset="-122"/>
                  </a:rPr>
                  <a:t>sentVec</a:t>
                </a:r>
                <a:r>
                  <a:rPr lang="en-US" sz="1600" kern="100" dirty="0">
                    <a:effectLst/>
                    <a:latin typeface="+mn-ea"/>
                    <a:cs typeface="宋体" panose="02010600030101010101" pitchFamily="2" charset="-122"/>
                  </a:rPr>
                  <a:t>)</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10	return </a:t>
                </a:r>
                <a:r>
                  <a:rPr lang="en-US" sz="1600" kern="100" dirty="0" err="1">
                    <a:effectLst/>
                    <a:latin typeface="+mn-ea"/>
                    <a:cs typeface="宋体" panose="02010600030101010101" pitchFamily="2" charset="-122"/>
                  </a:rPr>
                  <a:t>SentVecs</a:t>
                </a:r>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求得所有语料的融合特征表示向量</a:t>
                </a:r>
              </a:p>
            </p:txBody>
          </p:sp>
        </mc:Choice>
        <mc:Fallback xmlns="">
          <p:sp>
            <p:nvSpPr>
              <p:cNvPr id="6" name="文本框 2"/>
              <p:cNvSpPr txBox="1">
                <a:spLocks noRot="1" noChangeAspect="1" noMove="1" noResize="1" noEditPoints="1" noAdjustHandles="1" noChangeArrowheads="1" noChangeShapeType="1" noTextEdit="1"/>
              </p:cNvSpPr>
              <p:nvPr/>
            </p:nvSpPr>
            <p:spPr bwMode="auto">
              <a:xfrm>
                <a:off x="1715741" y="997143"/>
                <a:ext cx="7852328" cy="5408295"/>
              </a:xfrm>
              <a:prstGeom prst="rect">
                <a:avLst/>
              </a:prstGeom>
              <a:blipFill>
                <a:blip r:embed="rId2"/>
                <a:stretch>
                  <a:fillRect l="-310" t="-337"/>
                </a:stretch>
              </a:blipFill>
              <a:ln w="9525">
                <a:solidFill>
                  <a:srgbClr val="000000"/>
                </a:solid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4199864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算法优化</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16</a:t>
            </a:fld>
            <a:endParaRPr lang="zh-CN" altLang="en-US" dirty="0"/>
          </a:p>
        </p:txBody>
      </p:sp>
      <p:pic>
        <p:nvPicPr>
          <p:cNvPr id="2" name="图片 1"/>
          <p:cNvPicPr>
            <a:picLocks noChangeAspect="1"/>
          </p:cNvPicPr>
          <p:nvPr/>
        </p:nvPicPr>
        <p:blipFill>
          <a:blip r:embed="rId2"/>
          <a:stretch>
            <a:fillRect/>
          </a:stretch>
        </p:blipFill>
        <p:spPr>
          <a:xfrm>
            <a:off x="5883964" y="1688733"/>
            <a:ext cx="5380904" cy="2896517"/>
          </a:xfrm>
          <a:prstGeom prst="rect">
            <a:avLst/>
          </a:prstGeom>
        </p:spPr>
      </p:pic>
      <p:grpSp>
        <p:nvGrpSpPr>
          <p:cNvPr id="5" name="组合 4"/>
          <p:cNvGrpSpPr/>
          <p:nvPr/>
        </p:nvGrpSpPr>
        <p:grpSpPr>
          <a:xfrm>
            <a:off x="648991" y="1110204"/>
            <a:ext cx="4983184" cy="461665"/>
            <a:chOff x="695325" y="3800392"/>
            <a:chExt cx="4983184" cy="461665"/>
          </a:xfrm>
        </p:grpSpPr>
        <p:sp>
          <p:nvSpPr>
            <p:cNvPr id="6" name="矩形 5"/>
            <p:cNvSpPr/>
            <p:nvPr/>
          </p:nvSpPr>
          <p:spPr>
            <a:xfrm>
              <a:off x="695325" y="3800392"/>
              <a:ext cx="4493538" cy="461665"/>
            </a:xfrm>
            <a:prstGeom prst="rect">
              <a:avLst/>
            </a:prstGeom>
            <a:solidFill>
              <a:schemeClr val="accent1"/>
            </a:solidFill>
          </p:spPr>
          <p:txBody>
            <a:bodyPr wrap="none">
              <a:spAutoFit/>
            </a:bodyPr>
            <a:lstStyle/>
            <a:p>
              <a:r>
                <a:rPr lang="zh-CN" altLang="en-US" sz="2400" b="1" dirty="0">
                  <a:solidFill>
                    <a:schemeClr val="bg1"/>
                  </a:solidFill>
                </a:rPr>
                <a:t>针对文本分词处理的并行化实现</a:t>
              </a:r>
            </a:p>
          </p:txBody>
        </p:sp>
        <p:cxnSp>
          <p:nvCxnSpPr>
            <p:cNvPr id="7" name="直接连接符 6"/>
            <p:cNvCxnSpPr/>
            <p:nvPr/>
          </p:nvCxnSpPr>
          <p:spPr>
            <a:xfrm>
              <a:off x="695325" y="4262057"/>
              <a:ext cx="498318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09236" y="1836909"/>
            <a:ext cx="5022939" cy="3134961"/>
          </a:xfrm>
          <a:prstGeom prst="rect">
            <a:avLst/>
          </a:prstGeom>
        </p:spPr>
        <p:txBody>
          <a:bodyPr wrap="square">
            <a:spAutoFit/>
          </a:bodyPr>
          <a:lstStyle/>
          <a:p>
            <a:pPr>
              <a:lnSpc>
                <a:spcPct val="125000"/>
              </a:lnSpc>
            </a:pPr>
            <a:r>
              <a:rPr lang="zh-CN" altLang="zh-CN" sz="2000" dirty="0">
                <a:latin typeface="+mn-ea"/>
              </a:rPr>
              <a:t>文本分词的并行化过程主要分为以下几步</a:t>
            </a:r>
            <a:endParaRPr lang="en-US" altLang="zh-CN" sz="2000" dirty="0">
              <a:latin typeface="+mn-ea"/>
            </a:endParaRPr>
          </a:p>
          <a:p>
            <a:pPr marL="285750" indent="-285750">
              <a:lnSpc>
                <a:spcPct val="125000"/>
              </a:lnSpc>
              <a:buFont typeface="Wingdings" panose="05000000000000000000" pitchFamily="2" charset="2"/>
              <a:buChar char="n"/>
            </a:pPr>
            <a:r>
              <a:rPr lang="zh-CN" altLang="zh-CN" sz="2000" dirty="0">
                <a:latin typeface="+mn-ea"/>
              </a:rPr>
              <a:t>将文本从</a:t>
            </a:r>
            <a:r>
              <a:rPr lang="en-US" altLang="zh-CN" sz="2000" dirty="0">
                <a:latin typeface="+mn-ea"/>
              </a:rPr>
              <a:t>HDFS</a:t>
            </a:r>
            <a:r>
              <a:rPr lang="zh-CN" altLang="zh-CN" sz="2000" dirty="0">
                <a:latin typeface="+mn-ea"/>
              </a:rPr>
              <a:t>导入到</a:t>
            </a:r>
            <a:r>
              <a:rPr lang="en-US" altLang="zh-CN" sz="2000" dirty="0">
                <a:latin typeface="+mn-ea"/>
              </a:rPr>
              <a:t>Spark</a:t>
            </a:r>
            <a:r>
              <a:rPr lang="zh-CN" altLang="zh-CN" sz="2000" dirty="0">
                <a:latin typeface="+mn-ea"/>
              </a:rPr>
              <a:t>。</a:t>
            </a:r>
            <a:endParaRPr lang="en-US" altLang="zh-CN" sz="2000" dirty="0">
              <a:latin typeface="+mn-ea"/>
            </a:endParaRPr>
          </a:p>
          <a:p>
            <a:pPr marL="285750" indent="-285750">
              <a:lnSpc>
                <a:spcPct val="125000"/>
              </a:lnSpc>
              <a:buFont typeface="Wingdings" panose="05000000000000000000" pitchFamily="2" charset="2"/>
              <a:buChar char="n"/>
            </a:pPr>
            <a:r>
              <a:rPr lang="zh-CN" altLang="zh-CN" sz="2000" dirty="0">
                <a:latin typeface="+mn-ea"/>
              </a:rPr>
              <a:t>以句子为基本单位将文本转换为</a:t>
            </a:r>
            <a:r>
              <a:rPr lang="en-US" altLang="zh-CN" sz="2000" dirty="0" err="1">
                <a:latin typeface="+mn-ea"/>
              </a:rPr>
              <a:t>RDDList</a:t>
            </a:r>
            <a:endParaRPr lang="en-US" altLang="zh-CN" sz="2000" dirty="0">
              <a:latin typeface="+mn-ea"/>
            </a:endParaRPr>
          </a:p>
          <a:p>
            <a:pPr marL="285750" indent="-285750">
              <a:lnSpc>
                <a:spcPct val="125000"/>
              </a:lnSpc>
              <a:buFont typeface="Wingdings" panose="05000000000000000000" pitchFamily="2" charset="2"/>
              <a:buChar char="n"/>
            </a:pPr>
            <a:r>
              <a:rPr lang="zh-CN" altLang="zh-CN" sz="2000" dirty="0">
                <a:latin typeface="+mn-ea"/>
              </a:rPr>
              <a:t>将</a:t>
            </a:r>
            <a:r>
              <a:rPr lang="en-US" altLang="zh-CN" sz="2000" dirty="0" err="1">
                <a:latin typeface="+mn-ea"/>
              </a:rPr>
              <a:t>RDDList</a:t>
            </a:r>
            <a:r>
              <a:rPr lang="zh-CN" altLang="zh-CN" sz="2000" dirty="0">
                <a:latin typeface="+mn-ea"/>
              </a:rPr>
              <a:t>使用</a:t>
            </a:r>
            <a:r>
              <a:rPr lang="en-US" altLang="zh-CN" sz="2000" dirty="0">
                <a:latin typeface="+mn-ea"/>
              </a:rPr>
              <a:t>map</a:t>
            </a:r>
            <a:r>
              <a:rPr lang="zh-CN" altLang="zh-CN" sz="2000" dirty="0">
                <a:latin typeface="+mn-ea"/>
              </a:rPr>
              <a:t>方式映射为切分后的</a:t>
            </a:r>
            <a:r>
              <a:rPr lang="en-US" altLang="zh-CN" sz="2000" dirty="0" err="1">
                <a:latin typeface="+mn-ea"/>
              </a:rPr>
              <a:t>RDDList</a:t>
            </a:r>
            <a:endParaRPr lang="en-US" altLang="zh-CN" sz="2000" dirty="0">
              <a:latin typeface="+mn-ea"/>
            </a:endParaRPr>
          </a:p>
          <a:p>
            <a:pPr marL="285750" indent="-285750">
              <a:lnSpc>
                <a:spcPct val="125000"/>
              </a:lnSpc>
              <a:buFont typeface="Wingdings" panose="05000000000000000000" pitchFamily="2" charset="2"/>
              <a:buChar char="n"/>
            </a:pPr>
            <a:r>
              <a:rPr lang="zh-CN" altLang="zh-CN" sz="2000" dirty="0">
                <a:latin typeface="+mn-ea"/>
              </a:rPr>
              <a:t>将切分后的</a:t>
            </a:r>
            <a:r>
              <a:rPr lang="en-US" altLang="zh-CN" sz="2000" dirty="0" err="1">
                <a:latin typeface="+mn-ea"/>
              </a:rPr>
              <a:t>RDDList</a:t>
            </a:r>
            <a:r>
              <a:rPr lang="zh-CN" altLang="zh-CN" sz="2000" dirty="0">
                <a:latin typeface="+mn-ea"/>
              </a:rPr>
              <a:t>通过</a:t>
            </a:r>
            <a:r>
              <a:rPr lang="en-US" altLang="zh-CN" sz="2000" dirty="0">
                <a:latin typeface="+mn-ea"/>
              </a:rPr>
              <a:t>join</a:t>
            </a:r>
            <a:r>
              <a:rPr lang="zh-CN" altLang="zh-CN" sz="2000" dirty="0">
                <a:latin typeface="+mn-ea"/>
              </a:rPr>
              <a:t>合并为一个</a:t>
            </a:r>
            <a:r>
              <a:rPr lang="en-US" altLang="zh-CN" sz="2000" dirty="0">
                <a:latin typeface="+mn-ea"/>
              </a:rPr>
              <a:t>RDD</a:t>
            </a:r>
            <a:endParaRPr lang="zh-CN" altLang="zh-CN" sz="2000" dirty="0">
              <a:latin typeface="+mn-ea"/>
            </a:endParaRPr>
          </a:p>
          <a:p>
            <a:pPr marL="285750" indent="-285750">
              <a:lnSpc>
                <a:spcPct val="125000"/>
              </a:lnSpc>
              <a:buFont typeface="Wingdings" panose="05000000000000000000" pitchFamily="2" charset="2"/>
              <a:buChar char="n"/>
            </a:pPr>
            <a:endParaRPr lang="zh-CN" altLang="en-US" sz="2000" dirty="0">
              <a:latin typeface="+mn-ea"/>
            </a:endParaRPr>
          </a:p>
        </p:txBody>
      </p:sp>
    </p:spTree>
    <p:extLst>
      <p:ext uri="{BB962C8B-B14F-4D97-AF65-F5344CB8AC3E}">
        <p14:creationId xmlns:p14="http://schemas.microsoft.com/office/powerpoint/2010/main" val="322392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算法优化</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17</a:t>
            </a:fld>
            <a:endParaRPr lang="zh-CN" altLang="en-US" dirty="0"/>
          </a:p>
        </p:txBody>
      </p:sp>
      <mc:AlternateContent xmlns:mc="http://schemas.openxmlformats.org/markup-compatibility/2006" xmlns:a14="http://schemas.microsoft.com/office/drawing/2010/main">
        <mc:Choice Requires="a14">
          <p:sp>
            <p:nvSpPr>
              <p:cNvPr id="5" name="文本框 2"/>
              <p:cNvSpPr txBox="1">
                <a:spLocks noChangeArrowheads="1"/>
              </p:cNvSpPr>
              <p:nvPr/>
            </p:nvSpPr>
            <p:spPr bwMode="auto">
              <a:xfrm>
                <a:off x="6036782" y="1836909"/>
                <a:ext cx="5459893" cy="389198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just">
                  <a:lnSpc>
                    <a:spcPts val="2000"/>
                  </a:lnSpc>
                  <a:spcAft>
                    <a:spcPts val="0"/>
                  </a:spcAft>
                </a:pPr>
                <a:r>
                  <a:rPr lang="zh-CN" sz="1400" kern="100" dirty="0">
                    <a:effectLst/>
                    <a:latin typeface="+mn-ea"/>
                    <a:cs typeface="宋体" panose="02010600030101010101" pitchFamily="2" charset="-122"/>
                  </a:rPr>
                  <a:t>输入</a:t>
                </a:r>
                <a:r>
                  <a:rPr lang="en-US" sz="1400" kern="100" dirty="0">
                    <a:effectLst/>
                    <a:latin typeface="+mn-ea"/>
                    <a:cs typeface="宋体" panose="02010600030101010101" pitchFamily="2" charset="-122"/>
                  </a:rPr>
                  <a:t>:</a:t>
                </a:r>
                <a:endParaRPr lang="zh-CN" sz="1400" kern="100" dirty="0">
                  <a:effectLst/>
                  <a:latin typeface="+mn-ea"/>
                  <a:cs typeface="宋体" panose="02010600030101010101" pitchFamily="2" charset="-122"/>
                </a:endParaRPr>
              </a:p>
              <a:p>
                <a:pPr algn="just">
                  <a:lnSpc>
                    <a:spcPts val="2000"/>
                  </a:lnSpc>
                  <a:spcAft>
                    <a:spcPts val="0"/>
                  </a:spcAft>
                </a:pPr>
                <a:r>
                  <a:rPr lang="en-US" sz="1400" kern="100" dirty="0">
                    <a:effectLst/>
                    <a:latin typeface="+mn-ea"/>
                    <a:cs typeface="宋体" panose="02010600030101010101" pitchFamily="2" charset="-122"/>
                  </a:rPr>
                  <a:t>	</a:t>
                </a:r>
                <a14:m>
                  <m:oMath xmlns:m="http://schemas.openxmlformats.org/officeDocument/2006/math">
                    <m:sSub>
                      <m:sSubPr>
                        <m:ctrlPr>
                          <a:rPr lang="zh-CN" sz="1400" i="1" kern="100">
                            <a:effectLst/>
                            <a:latin typeface="Cambria Math" panose="02040503050406030204" pitchFamily="18" charset="0"/>
                            <a:cs typeface="宋体" panose="02010600030101010101" pitchFamily="2" charset="-122"/>
                          </a:rPr>
                        </m:ctrlPr>
                      </m:sSubPr>
                      <m:e>
                        <m:r>
                          <a:rPr lang="en-US" sz="1400" i="1" kern="100">
                            <a:effectLst/>
                            <a:latin typeface="Cambria Math" panose="02040503050406030204" pitchFamily="18" charset="0"/>
                            <a:cs typeface="宋体" panose="02010600030101010101" pitchFamily="2" charset="-122"/>
                          </a:rPr>
                          <m:t>𝑤</m:t>
                        </m:r>
                      </m:e>
                      <m:sub>
                        <m:r>
                          <a:rPr lang="en-US" sz="1400" i="1" kern="100">
                            <a:effectLst/>
                            <a:latin typeface="Cambria Math" panose="02040503050406030204" pitchFamily="18" charset="0"/>
                            <a:cs typeface="宋体" panose="02010600030101010101" pitchFamily="2" charset="-122"/>
                          </a:rPr>
                          <m:t>𝑚</m:t>
                        </m:r>
                      </m:sub>
                    </m:sSub>
                  </m:oMath>
                </a14:m>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第</a:t>
                </a:r>
                <a:r>
                  <a:rPr lang="en-US" sz="1400" kern="100" dirty="0">
                    <a:effectLst/>
                    <a:latin typeface="+mn-ea"/>
                    <a:cs typeface="宋体" panose="02010600030101010101" pitchFamily="2" charset="-122"/>
                  </a:rPr>
                  <a:t>m</a:t>
                </a:r>
                <a:r>
                  <a:rPr lang="zh-CN" sz="1400" kern="100" dirty="0">
                    <a:effectLst/>
                    <a:latin typeface="+mn-ea"/>
                    <a:cs typeface="宋体" panose="02010600030101010101" pitchFamily="2" charset="-122"/>
                  </a:rPr>
                  <a:t>篇文档的词向量</a:t>
                </a:r>
                <a:r>
                  <a:rPr lang="en-US" sz="1400" kern="100" dirty="0">
                    <a:effectLst/>
                    <a:latin typeface="+mn-ea"/>
                    <a:cs typeface="宋体" panose="02010600030101010101" pitchFamily="2" charset="-122"/>
                  </a:rPr>
                  <a:t>(</a:t>
                </a:r>
                <a:r>
                  <a:rPr lang="zh-CN" sz="1400" kern="100" dirty="0">
                    <a:effectLst/>
                    <a:latin typeface="+mn-ea"/>
                    <a:cs typeface="宋体" panose="02010600030101010101" pitchFamily="2" charset="-122"/>
                  </a:rPr>
                  <a:t>未作词频统计</a:t>
                </a:r>
                <a:r>
                  <a:rPr lang="en-US" sz="1400" kern="100" dirty="0">
                    <a:effectLst/>
                    <a:latin typeface="+mn-ea"/>
                    <a:cs typeface="宋体" panose="02010600030101010101" pitchFamily="2" charset="-122"/>
                  </a:rPr>
                  <a:t>)</a:t>
                </a:r>
                <a:endParaRPr lang="zh-CN" sz="1400" kern="100" dirty="0">
                  <a:effectLst/>
                  <a:latin typeface="+mn-ea"/>
                  <a:cs typeface="宋体" panose="02010600030101010101" pitchFamily="2" charset="-122"/>
                </a:endParaRPr>
              </a:p>
              <a:p>
                <a:pPr algn="just">
                  <a:lnSpc>
                    <a:spcPts val="2000"/>
                  </a:lnSpc>
                  <a:spcAft>
                    <a:spcPts val="0"/>
                  </a:spcAft>
                </a:pPr>
                <a:r>
                  <a:rPr lang="en-US" sz="1400" kern="100" dirty="0">
                    <a:effectLst/>
                    <a:latin typeface="+mn-ea"/>
                    <a:cs typeface="宋体" panose="02010600030101010101" pitchFamily="2" charset="-122"/>
                  </a:rPr>
                  <a:t>	</a:t>
                </a:r>
                <a14:m>
                  <m:oMath xmlns:m="http://schemas.openxmlformats.org/officeDocument/2006/math">
                    <m:r>
                      <m:rPr>
                        <m:sty m:val="p"/>
                      </m:rPr>
                      <a:rPr lang="en-US" sz="1400" kern="100">
                        <a:effectLst/>
                        <a:latin typeface="Cambria Math" panose="02040503050406030204" pitchFamily="18" charset="0"/>
                        <a:cs typeface="宋体" panose="02010600030101010101" pitchFamily="2" charset="-122"/>
                      </a:rPr>
                      <m:t>α</m:t>
                    </m:r>
                  </m:oMath>
                </a14:m>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超参数</a:t>
                </a:r>
              </a:p>
              <a:p>
                <a:pPr algn="just">
                  <a:lnSpc>
                    <a:spcPts val="2000"/>
                  </a:lnSpc>
                  <a:spcAft>
                    <a:spcPts val="0"/>
                  </a:spcAft>
                </a:pPr>
                <a:r>
                  <a:rPr lang="en-US" sz="1400" kern="100" dirty="0">
                    <a:effectLst/>
                    <a:latin typeface="+mn-ea"/>
                    <a:cs typeface="宋体" panose="02010600030101010101" pitchFamily="2" charset="-122"/>
                  </a:rPr>
                  <a:t>	</a:t>
                </a:r>
                <a14:m>
                  <m:oMath xmlns:m="http://schemas.openxmlformats.org/officeDocument/2006/math">
                    <m:r>
                      <m:rPr>
                        <m:sty m:val="p"/>
                      </m:rPr>
                      <a:rPr lang="en-US" sz="1400" kern="100">
                        <a:effectLst/>
                        <a:latin typeface="Cambria Math" panose="02040503050406030204" pitchFamily="18" charset="0"/>
                        <a:cs typeface="宋体" panose="02010600030101010101" pitchFamily="2" charset="-122"/>
                      </a:rPr>
                      <m:t>β</m:t>
                    </m:r>
                  </m:oMath>
                </a14:m>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超参数</a:t>
                </a:r>
              </a:p>
              <a:p>
                <a:pPr algn="just">
                  <a:lnSpc>
                    <a:spcPts val="2000"/>
                  </a:lnSpc>
                  <a:spcAft>
                    <a:spcPts val="0"/>
                  </a:spcAft>
                </a:pPr>
                <a:r>
                  <a:rPr lang="en-US" sz="1400" kern="100" dirty="0">
                    <a:effectLst/>
                    <a:latin typeface="+mn-ea"/>
                    <a:cs typeface="宋体" panose="02010600030101010101" pitchFamily="2" charset="-122"/>
                  </a:rPr>
                  <a:t>	k	</a:t>
                </a:r>
                <a:r>
                  <a:rPr lang="zh-CN" sz="1400" kern="100" dirty="0">
                    <a:effectLst/>
                    <a:latin typeface="+mn-ea"/>
                    <a:cs typeface="宋体" panose="02010600030101010101" pitchFamily="2" charset="-122"/>
                  </a:rPr>
                  <a:t>主题个数</a:t>
                </a:r>
              </a:p>
              <a:p>
                <a:pPr algn="just">
                  <a:lnSpc>
                    <a:spcPts val="2000"/>
                  </a:lnSpc>
                  <a:spcAft>
                    <a:spcPts val="0"/>
                  </a:spcAft>
                </a:pPr>
                <a:r>
                  <a:rPr lang="zh-CN" sz="1400" kern="100" dirty="0">
                    <a:effectLst/>
                    <a:latin typeface="+mn-ea"/>
                    <a:cs typeface="宋体" panose="02010600030101010101" pitchFamily="2" charset="-122"/>
                  </a:rPr>
                  <a:t>全局数据</a:t>
                </a:r>
                <a:r>
                  <a:rPr lang="en-US" sz="1400" kern="100" dirty="0">
                    <a:effectLst/>
                    <a:latin typeface="+mn-ea"/>
                    <a:cs typeface="宋体" panose="02010600030101010101" pitchFamily="2" charset="-122"/>
                  </a:rPr>
                  <a:t>:</a:t>
                </a:r>
                <a:endParaRPr lang="zh-CN" sz="1400" kern="100" dirty="0">
                  <a:effectLst/>
                  <a:latin typeface="+mn-ea"/>
                  <a:cs typeface="宋体" panose="02010600030101010101" pitchFamily="2" charset="-122"/>
                </a:endParaRPr>
              </a:p>
              <a:p>
                <a:pPr algn="just">
                  <a:lnSpc>
                    <a:spcPts val="2000"/>
                  </a:lnSpc>
                  <a:spcAft>
                    <a:spcPts val="0"/>
                  </a:spcAft>
                </a:pPr>
                <a:r>
                  <a:rPr lang="en-US" sz="1400" kern="100" dirty="0">
                    <a:effectLst/>
                    <a:latin typeface="+mn-ea"/>
                    <a:cs typeface="宋体" panose="02010600030101010101" pitchFamily="2" charset="-122"/>
                  </a:rPr>
                  <a:t>	</a:t>
                </a:r>
                <a14:m>
                  <m:oMath xmlns:m="http://schemas.openxmlformats.org/officeDocument/2006/math">
                    <m:sSubSup>
                      <m:sSubSupPr>
                        <m:ctrlPr>
                          <a:rPr lang="zh-CN" sz="1400" i="1" kern="100">
                            <a:effectLst/>
                            <a:latin typeface="Cambria Math" panose="02040503050406030204" pitchFamily="18" charset="0"/>
                            <a:cs typeface="宋体" panose="02010600030101010101" pitchFamily="2" charset="-122"/>
                          </a:rPr>
                        </m:ctrlPr>
                      </m:sSubSupPr>
                      <m:e>
                        <m:r>
                          <a:rPr lang="en-US" sz="1400" i="1" kern="100">
                            <a:effectLst/>
                            <a:latin typeface="Cambria Math" panose="02040503050406030204" pitchFamily="18" charset="0"/>
                            <a:cs typeface="宋体" panose="02010600030101010101" pitchFamily="2" charset="-122"/>
                          </a:rPr>
                          <m:t>𝑛</m:t>
                        </m:r>
                      </m:e>
                      <m:sub>
                        <m:r>
                          <a:rPr lang="en-US" sz="1400" i="1" kern="100">
                            <a:effectLst/>
                            <a:latin typeface="Cambria Math" panose="02040503050406030204" pitchFamily="18" charset="0"/>
                            <a:cs typeface="宋体" panose="02010600030101010101" pitchFamily="2" charset="-122"/>
                          </a:rPr>
                          <m:t>𝑚</m:t>
                        </m:r>
                      </m:sub>
                      <m:sup>
                        <m:r>
                          <a:rPr lang="en-US" sz="1400" i="1" kern="100">
                            <a:effectLst/>
                            <a:latin typeface="Cambria Math" panose="02040503050406030204" pitchFamily="18" charset="0"/>
                            <a:cs typeface="宋体" panose="02010600030101010101" pitchFamily="2" charset="-122"/>
                          </a:rPr>
                          <m:t>𝑘</m:t>
                        </m:r>
                      </m:sup>
                    </m:sSubSup>
                  </m:oMath>
                </a14:m>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记录第</a:t>
                </a:r>
                <a:r>
                  <a:rPr lang="en-US" sz="1400" kern="100" dirty="0">
                    <a:effectLst/>
                    <a:latin typeface="+mn-ea"/>
                    <a:cs typeface="宋体" panose="02010600030101010101" pitchFamily="2" charset="-122"/>
                  </a:rPr>
                  <a:t>m</a:t>
                </a:r>
                <a:r>
                  <a:rPr lang="zh-CN" sz="1400" kern="100" dirty="0">
                    <a:effectLst/>
                    <a:latin typeface="+mn-ea"/>
                    <a:cs typeface="宋体" panose="02010600030101010101" pitchFamily="2" charset="-122"/>
                  </a:rPr>
                  <a:t>篇文档中第</a:t>
                </a:r>
                <a:r>
                  <a:rPr lang="en-US" sz="1400" kern="100" dirty="0">
                    <a:effectLst/>
                    <a:latin typeface="+mn-ea"/>
                    <a:cs typeface="宋体" panose="02010600030101010101" pitchFamily="2" charset="-122"/>
                  </a:rPr>
                  <a:t>k</a:t>
                </a:r>
                <a:r>
                  <a:rPr lang="zh-CN" sz="1400" kern="100" dirty="0">
                    <a:effectLst/>
                    <a:latin typeface="+mn-ea"/>
                    <a:cs typeface="宋体" panose="02010600030101010101" pitchFamily="2" charset="-122"/>
                  </a:rPr>
                  <a:t>个主题拥有词的数目</a:t>
                </a:r>
              </a:p>
              <a:p>
                <a:pPr algn="just">
                  <a:lnSpc>
                    <a:spcPts val="2000"/>
                  </a:lnSpc>
                  <a:spcAft>
                    <a:spcPts val="0"/>
                  </a:spcAft>
                </a:pPr>
                <a:r>
                  <a:rPr lang="en-US" sz="1400" kern="100" dirty="0">
                    <a:effectLst/>
                    <a:latin typeface="+mn-ea"/>
                    <a:cs typeface="宋体" panose="02010600030101010101" pitchFamily="2" charset="-122"/>
                  </a:rPr>
                  <a:t>	</a:t>
                </a:r>
                <a14:m>
                  <m:oMath xmlns:m="http://schemas.openxmlformats.org/officeDocument/2006/math">
                    <m:sSubSup>
                      <m:sSubSupPr>
                        <m:ctrlPr>
                          <a:rPr lang="zh-CN" sz="1400" i="1" kern="100">
                            <a:effectLst/>
                            <a:latin typeface="Cambria Math" panose="02040503050406030204" pitchFamily="18" charset="0"/>
                            <a:cs typeface="宋体" panose="02010600030101010101" pitchFamily="2" charset="-122"/>
                          </a:rPr>
                        </m:ctrlPr>
                      </m:sSubSupPr>
                      <m:e>
                        <m:r>
                          <a:rPr lang="en-US" sz="1400" i="1" kern="100">
                            <a:effectLst/>
                            <a:latin typeface="Cambria Math" panose="02040503050406030204" pitchFamily="18" charset="0"/>
                            <a:cs typeface="宋体" panose="02010600030101010101" pitchFamily="2" charset="-122"/>
                          </a:rPr>
                          <m:t>𝑛</m:t>
                        </m:r>
                      </m:e>
                      <m:sub>
                        <m:r>
                          <a:rPr lang="en-US" sz="1400" i="1" kern="100">
                            <a:effectLst/>
                            <a:latin typeface="Cambria Math" panose="02040503050406030204" pitchFamily="18" charset="0"/>
                            <a:cs typeface="宋体" panose="02010600030101010101" pitchFamily="2" charset="-122"/>
                          </a:rPr>
                          <m:t>𝑘</m:t>
                        </m:r>
                      </m:sub>
                      <m:sup>
                        <m:r>
                          <a:rPr lang="en-US" sz="1400" i="1" kern="100">
                            <a:effectLst/>
                            <a:latin typeface="Cambria Math" panose="02040503050406030204" pitchFamily="18" charset="0"/>
                            <a:cs typeface="宋体" panose="02010600030101010101" pitchFamily="2" charset="-122"/>
                          </a:rPr>
                          <m:t>𝑡</m:t>
                        </m:r>
                      </m:sup>
                    </m:sSubSup>
                  </m:oMath>
                </a14:m>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记录第</a:t>
                </a:r>
                <a:r>
                  <a:rPr lang="en-US" sz="1400" kern="100" dirty="0">
                    <a:effectLst/>
                    <a:latin typeface="+mn-ea"/>
                    <a:cs typeface="宋体" panose="02010600030101010101" pitchFamily="2" charset="-122"/>
                  </a:rPr>
                  <a:t>k</a:t>
                </a:r>
                <a:r>
                  <a:rPr lang="zh-CN" sz="1400" kern="100" dirty="0">
                    <a:effectLst/>
                    <a:latin typeface="+mn-ea"/>
                    <a:cs typeface="宋体" panose="02010600030101010101" pitchFamily="2" charset="-122"/>
                  </a:rPr>
                  <a:t>个主题拥有词</a:t>
                </a:r>
                <a:r>
                  <a:rPr lang="en-US" sz="1400" kern="100" dirty="0">
                    <a:effectLst/>
                    <a:latin typeface="+mn-ea"/>
                    <a:cs typeface="宋体" panose="02010600030101010101" pitchFamily="2" charset="-122"/>
                  </a:rPr>
                  <a:t>t</a:t>
                </a:r>
                <a:r>
                  <a:rPr lang="zh-CN" sz="1400" kern="100" dirty="0">
                    <a:effectLst/>
                    <a:latin typeface="+mn-ea"/>
                    <a:cs typeface="宋体" panose="02010600030101010101" pitchFamily="2" charset="-122"/>
                  </a:rPr>
                  <a:t>数目</a:t>
                </a:r>
              </a:p>
              <a:p>
                <a:pPr algn="just">
                  <a:lnSpc>
                    <a:spcPts val="2000"/>
                  </a:lnSpc>
                  <a:spcAft>
                    <a:spcPts val="0"/>
                  </a:spcAft>
                </a:pPr>
                <a:r>
                  <a:rPr lang="en-US" sz="1400" kern="100" dirty="0">
                    <a:effectLst/>
                    <a:latin typeface="+mn-ea"/>
                    <a:cs typeface="宋体" panose="02010600030101010101" pitchFamily="2" charset="-122"/>
                  </a:rPr>
                  <a:t>	</a:t>
                </a:r>
                <a14:m>
                  <m:oMath xmlns:m="http://schemas.openxmlformats.org/officeDocument/2006/math">
                    <m:sSub>
                      <m:sSubPr>
                        <m:ctrlPr>
                          <a:rPr lang="zh-CN" sz="1400" i="1" kern="100">
                            <a:effectLst/>
                            <a:latin typeface="Cambria Math" panose="02040503050406030204" pitchFamily="18" charset="0"/>
                            <a:cs typeface="宋体" panose="02010600030101010101" pitchFamily="2" charset="-122"/>
                          </a:rPr>
                        </m:ctrlPr>
                      </m:sSubPr>
                      <m:e>
                        <m:r>
                          <a:rPr lang="en-US" sz="1400" i="1" kern="100">
                            <a:effectLst/>
                            <a:latin typeface="Cambria Math" panose="02040503050406030204" pitchFamily="18" charset="0"/>
                            <a:cs typeface="宋体" panose="02010600030101010101" pitchFamily="2" charset="-122"/>
                          </a:rPr>
                          <m:t>𝑛</m:t>
                        </m:r>
                      </m:e>
                      <m:sub>
                        <m:r>
                          <a:rPr lang="en-US" sz="1400" i="1" kern="100">
                            <a:effectLst/>
                            <a:latin typeface="Cambria Math" panose="02040503050406030204" pitchFamily="18" charset="0"/>
                            <a:cs typeface="宋体" panose="02010600030101010101" pitchFamily="2" charset="-122"/>
                          </a:rPr>
                          <m:t>𝑚</m:t>
                        </m:r>
                      </m:sub>
                    </m:sSub>
                  </m:oMath>
                </a14:m>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记录第</a:t>
                </a:r>
                <a:r>
                  <a:rPr lang="en-US" sz="1400" kern="100" dirty="0">
                    <a:effectLst/>
                    <a:latin typeface="+mn-ea"/>
                    <a:cs typeface="宋体" panose="02010600030101010101" pitchFamily="2" charset="-122"/>
                  </a:rPr>
                  <a:t>m</a:t>
                </a:r>
                <a:r>
                  <a:rPr lang="zh-CN" sz="1400" kern="100" dirty="0">
                    <a:effectLst/>
                    <a:latin typeface="+mn-ea"/>
                    <a:cs typeface="宋体" panose="02010600030101010101" pitchFamily="2" charset="-122"/>
                  </a:rPr>
                  <a:t>篇文档拥有词的数目</a:t>
                </a:r>
              </a:p>
              <a:p>
                <a:pPr algn="just">
                  <a:lnSpc>
                    <a:spcPts val="2000"/>
                  </a:lnSpc>
                  <a:spcAft>
                    <a:spcPts val="0"/>
                  </a:spcAft>
                </a:pPr>
                <a:r>
                  <a:rPr lang="en-US" sz="1400" kern="100" dirty="0">
                    <a:effectLst/>
                    <a:latin typeface="+mn-ea"/>
                    <a:cs typeface="宋体" panose="02010600030101010101" pitchFamily="2" charset="-122"/>
                  </a:rPr>
                  <a:t>	</a:t>
                </a:r>
                <a14:m>
                  <m:oMath xmlns:m="http://schemas.openxmlformats.org/officeDocument/2006/math">
                    <m:sSub>
                      <m:sSubPr>
                        <m:ctrlPr>
                          <a:rPr lang="zh-CN" sz="1400" i="1" kern="100">
                            <a:effectLst/>
                            <a:latin typeface="Cambria Math" panose="02040503050406030204" pitchFamily="18" charset="0"/>
                            <a:cs typeface="宋体" panose="02010600030101010101" pitchFamily="2" charset="-122"/>
                          </a:rPr>
                        </m:ctrlPr>
                      </m:sSubPr>
                      <m:e>
                        <m:r>
                          <a:rPr lang="en-US" sz="1400" i="1" kern="100">
                            <a:effectLst/>
                            <a:latin typeface="Cambria Math" panose="02040503050406030204" pitchFamily="18" charset="0"/>
                            <a:cs typeface="宋体" panose="02010600030101010101" pitchFamily="2" charset="-122"/>
                          </a:rPr>
                          <m:t>𝑛</m:t>
                        </m:r>
                      </m:e>
                      <m:sub>
                        <m:r>
                          <a:rPr lang="en-US" sz="1400" i="1" kern="100">
                            <a:effectLst/>
                            <a:latin typeface="Cambria Math" panose="02040503050406030204" pitchFamily="18" charset="0"/>
                            <a:cs typeface="宋体" panose="02010600030101010101" pitchFamily="2" charset="-122"/>
                          </a:rPr>
                          <m:t>𝑘</m:t>
                        </m:r>
                      </m:sub>
                    </m:sSub>
                  </m:oMath>
                </a14:m>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记录第</a:t>
                </a:r>
                <a:r>
                  <a:rPr lang="en-US" sz="1400" kern="100" dirty="0">
                    <a:effectLst/>
                    <a:latin typeface="+mn-ea"/>
                    <a:cs typeface="宋体" panose="02010600030101010101" pitchFamily="2" charset="-122"/>
                  </a:rPr>
                  <a:t>k</a:t>
                </a:r>
                <a:r>
                  <a:rPr lang="zh-CN" sz="1400" kern="100" dirty="0">
                    <a:effectLst/>
                    <a:latin typeface="+mn-ea"/>
                    <a:cs typeface="宋体" panose="02010600030101010101" pitchFamily="2" charset="-122"/>
                  </a:rPr>
                  <a:t>个主题拥有词的数目</a:t>
                </a:r>
              </a:p>
              <a:p>
                <a:pPr algn="just">
                  <a:lnSpc>
                    <a:spcPts val="2000"/>
                  </a:lnSpc>
                  <a:spcAft>
                    <a:spcPts val="0"/>
                  </a:spcAft>
                </a:pPr>
                <a:r>
                  <a:rPr lang="zh-CN" sz="1400" kern="100" dirty="0">
                    <a:effectLst/>
                    <a:latin typeface="+mn-ea"/>
                    <a:cs typeface="宋体" panose="02010600030101010101" pitchFamily="2" charset="-122"/>
                  </a:rPr>
                  <a:t>输出：</a:t>
                </a:r>
              </a:p>
              <a:p>
                <a:pPr algn="just">
                  <a:lnSpc>
                    <a:spcPts val="2000"/>
                  </a:lnSpc>
                  <a:spcAft>
                    <a:spcPts val="0"/>
                  </a:spcAft>
                </a:pPr>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参数</a:t>
                </a:r>
                <a14:m>
                  <m:oMath xmlns:m="http://schemas.openxmlformats.org/officeDocument/2006/math">
                    <m:r>
                      <m:rPr>
                        <m:sty m:val="p"/>
                      </m:rPr>
                      <a:rPr lang="en-US" sz="1400" kern="100">
                        <a:effectLst/>
                        <a:latin typeface="Cambria Math" panose="02040503050406030204" pitchFamily="18" charset="0"/>
                        <a:cs typeface="宋体" panose="02010600030101010101" pitchFamily="2" charset="-122"/>
                      </a:rPr>
                      <m:t>θ</m:t>
                    </m:r>
                  </m:oMath>
                </a14:m>
                <a:r>
                  <a:rPr lang="zh-CN" sz="1400" kern="100" dirty="0">
                    <a:effectLst/>
                    <a:latin typeface="+mn-ea"/>
                    <a:cs typeface="宋体" panose="02010600030101010101" pitchFamily="2" charset="-122"/>
                  </a:rPr>
                  <a:t>估计</a:t>
                </a:r>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文档</a:t>
                </a:r>
                <a:r>
                  <a:rPr lang="en-US" sz="1400" kern="100" dirty="0">
                    <a:effectLst/>
                    <a:latin typeface="+mn-ea"/>
                    <a:cs typeface="宋体" panose="02010600030101010101" pitchFamily="2" charset="-122"/>
                  </a:rPr>
                  <a:t>-</a:t>
                </a:r>
                <a:r>
                  <a:rPr lang="zh-CN" sz="1400" kern="100" dirty="0">
                    <a:effectLst/>
                    <a:latin typeface="+mn-ea"/>
                    <a:cs typeface="宋体" panose="02010600030101010101" pitchFamily="2" charset="-122"/>
                  </a:rPr>
                  <a:t>主题分布矩阵</a:t>
                </a:r>
              </a:p>
              <a:p>
                <a:pPr algn="just">
                  <a:lnSpc>
                    <a:spcPts val="2000"/>
                  </a:lnSpc>
                  <a:spcAft>
                    <a:spcPts val="0"/>
                  </a:spcAft>
                </a:pPr>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参数</a:t>
                </a:r>
                <a14:m>
                  <m:oMath xmlns:m="http://schemas.openxmlformats.org/officeDocument/2006/math">
                    <m:r>
                      <m:rPr>
                        <m:sty m:val="p"/>
                      </m:rPr>
                      <a:rPr lang="en-US" sz="1400" kern="100">
                        <a:effectLst/>
                        <a:latin typeface="Cambria Math" panose="02040503050406030204" pitchFamily="18" charset="0"/>
                        <a:cs typeface="宋体" panose="02010600030101010101" pitchFamily="2" charset="-122"/>
                      </a:rPr>
                      <m:t>α</m:t>
                    </m:r>
                  </m:oMath>
                </a14:m>
                <a:r>
                  <a:rPr lang="zh-CN" sz="1400" kern="100" dirty="0">
                    <a:effectLst/>
                    <a:latin typeface="+mn-ea"/>
                    <a:cs typeface="宋体" panose="02010600030101010101" pitchFamily="2" charset="-122"/>
                  </a:rPr>
                  <a:t>估计</a:t>
                </a:r>
                <a:r>
                  <a:rPr lang="en-US" sz="1400" kern="100" dirty="0">
                    <a:effectLst/>
                    <a:latin typeface="+mn-ea"/>
                    <a:cs typeface="宋体" panose="02010600030101010101" pitchFamily="2" charset="-122"/>
                  </a:rPr>
                  <a:t>	</a:t>
                </a:r>
                <a:r>
                  <a:rPr lang="zh-CN" sz="1400" kern="100" dirty="0">
                    <a:effectLst/>
                    <a:latin typeface="+mn-ea"/>
                    <a:cs typeface="宋体" panose="02010600030101010101" pitchFamily="2" charset="-122"/>
                  </a:rPr>
                  <a:t>主题</a:t>
                </a:r>
                <a:r>
                  <a:rPr lang="en-US" sz="1400" kern="100" dirty="0">
                    <a:effectLst/>
                    <a:latin typeface="+mn-ea"/>
                    <a:cs typeface="宋体" panose="02010600030101010101" pitchFamily="2" charset="-122"/>
                  </a:rPr>
                  <a:t>-</a:t>
                </a:r>
                <a:r>
                  <a:rPr lang="zh-CN" sz="1400" kern="100" dirty="0">
                    <a:effectLst/>
                    <a:latin typeface="+mn-ea"/>
                    <a:cs typeface="宋体" panose="02010600030101010101" pitchFamily="2" charset="-122"/>
                  </a:rPr>
                  <a:t>词分布矩阵</a:t>
                </a:r>
              </a:p>
            </p:txBody>
          </p:sp>
        </mc:Choice>
        <mc:Fallback xmlns="">
          <p:sp>
            <p:nvSpPr>
              <p:cNvPr id="5" name="文本框 2"/>
              <p:cNvSpPr txBox="1">
                <a:spLocks noRot="1" noChangeAspect="1" noMove="1" noResize="1" noEditPoints="1" noAdjustHandles="1" noChangeArrowheads="1" noChangeShapeType="1" noTextEdit="1"/>
              </p:cNvSpPr>
              <p:nvPr/>
            </p:nvSpPr>
            <p:spPr bwMode="auto">
              <a:xfrm>
                <a:off x="6036782" y="1836909"/>
                <a:ext cx="5459893" cy="3891984"/>
              </a:xfrm>
              <a:prstGeom prst="rect">
                <a:avLst/>
              </a:prstGeom>
              <a:blipFill>
                <a:blip r:embed="rId2"/>
                <a:stretch>
                  <a:fillRect l="-223"/>
                </a:stretch>
              </a:blipFill>
              <a:ln w="9525">
                <a:solidFill>
                  <a:srgbClr val="000000"/>
                </a:solidFill>
                <a:miter lim="800000"/>
                <a:headEnd/>
                <a:tailEnd/>
              </a:ln>
            </p:spPr>
            <p:txBody>
              <a:bodyPr/>
              <a:lstStyle/>
              <a:p>
                <a:r>
                  <a:rPr lang="zh-CN" altLang="en-US">
                    <a:noFill/>
                  </a:rPr>
                  <a:t> </a:t>
                </a:r>
              </a:p>
            </p:txBody>
          </p:sp>
        </mc:Fallback>
      </mc:AlternateContent>
      <p:grpSp>
        <p:nvGrpSpPr>
          <p:cNvPr id="8" name="组合 7"/>
          <p:cNvGrpSpPr/>
          <p:nvPr/>
        </p:nvGrpSpPr>
        <p:grpSpPr>
          <a:xfrm>
            <a:off x="648991" y="1110204"/>
            <a:ext cx="4983184" cy="461665"/>
            <a:chOff x="695325" y="3800392"/>
            <a:chExt cx="4983184" cy="461665"/>
          </a:xfrm>
        </p:grpSpPr>
        <p:sp>
          <p:nvSpPr>
            <p:cNvPr id="9" name="矩形 8"/>
            <p:cNvSpPr/>
            <p:nvPr/>
          </p:nvSpPr>
          <p:spPr>
            <a:xfrm>
              <a:off x="695325" y="3800392"/>
              <a:ext cx="4063933" cy="461665"/>
            </a:xfrm>
            <a:prstGeom prst="rect">
              <a:avLst/>
            </a:prstGeom>
            <a:solidFill>
              <a:schemeClr val="accent1"/>
            </a:solidFill>
          </p:spPr>
          <p:txBody>
            <a:bodyPr wrap="none">
              <a:spAutoFit/>
            </a:bodyPr>
            <a:lstStyle/>
            <a:p>
              <a:r>
                <a:rPr lang="zh-CN" altLang="en-US" sz="2400" b="1" dirty="0">
                  <a:solidFill>
                    <a:schemeClr val="bg1"/>
                  </a:solidFill>
                </a:rPr>
                <a:t>针对</a:t>
              </a:r>
              <a:r>
                <a:rPr lang="en-US" altLang="zh-CN" sz="2400" b="1" dirty="0">
                  <a:solidFill>
                    <a:schemeClr val="bg1"/>
                  </a:solidFill>
                </a:rPr>
                <a:t>LDA</a:t>
              </a:r>
              <a:r>
                <a:rPr lang="zh-CN" altLang="en-US" sz="2400" b="1" dirty="0">
                  <a:solidFill>
                    <a:schemeClr val="bg1"/>
                  </a:solidFill>
                </a:rPr>
                <a:t>算法的并行化实现</a:t>
              </a:r>
            </a:p>
          </p:txBody>
        </p:sp>
        <p:cxnSp>
          <p:nvCxnSpPr>
            <p:cNvPr id="10" name="直接连接符 9"/>
            <p:cNvCxnSpPr/>
            <p:nvPr/>
          </p:nvCxnSpPr>
          <p:spPr>
            <a:xfrm>
              <a:off x="695325" y="4262057"/>
              <a:ext cx="4983184" cy="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2" name="矩形 11"/>
              <p:cNvSpPr/>
              <p:nvPr/>
            </p:nvSpPr>
            <p:spPr>
              <a:xfrm>
                <a:off x="609236" y="1836909"/>
                <a:ext cx="5022939" cy="3556551"/>
              </a:xfrm>
              <a:prstGeom prst="rect">
                <a:avLst/>
              </a:prstGeom>
            </p:spPr>
            <p:txBody>
              <a:bodyPr wrap="square">
                <a:spAutoFit/>
              </a:bodyPr>
              <a:lstStyle/>
              <a:p>
                <a:pPr>
                  <a:lnSpc>
                    <a:spcPct val="125000"/>
                  </a:lnSpc>
                </a:pPr>
                <a:r>
                  <a:rPr lang="en-US" altLang="zh-CN" dirty="0"/>
                  <a:t>    </a:t>
                </a:r>
                <a:r>
                  <a:rPr lang="zh-CN" altLang="zh-CN" dirty="0"/>
                  <a:t>通过图的方式存储矩阵</a:t>
                </a:r>
                <a14:m>
                  <m:oMath xmlns:m="http://schemas.openxmlformats.org/officeDocument/2006/math">
                    <m:sSubSup>
                      <m:sSubSupPr>
                        <m:ctrlPr>
                          <a:rPr lang="zh-CN" altLang="zh-CN" i="1"/>
                        </m:ctrlPr>
                      </m:sSubSupPr>
                      <m:e>
                        <m:r>
                          <a:rPr lang="en-US" altLang="zh-CN" i="1"/>
                          <m:t>𝑛</m:t>
                        </m:r>
                      </m:e>
                      <m:sub>
                        <m:r>
                          <a:rPr lang="en-US" altLang="zh-CN" i="1"/>
                          <m:t>𝑚</m:t>
                        </m:r>
                      </m:sub>
                      <m:sup>
                        <m:r>
                          <a:rPr lang="en-US" altLang="zh-CN" i="1"/>
                          <m:t>𝑘</m:t>
                        </m:r>
                      </m:sup>
                    </m:sSubSup>
                    <m:sSubSup>
                      <m:sSubSupPr>
                        <m:ctrlPr>
                          <a:rPr lang="zh-CN" altLang="zh-CN" i="1"/>
                        </m:ctrlPr>
                      </m:sSubSupPr>
                      <m:e>
                        <m:r>
                          <a:rPr lang="en-US" altLang="zh-CN" i="1"/>
                          <m:t>,</m:t>
                        </m:r>
                        <m:r>
                          <a:rPr lang="en-US" altLang="zh-CN" i="1"/>
                          <m:t>𝑛</m:t>
                        </m:r>
                      </m:e>
                      <m:sub>
                        <m:r>
                          <a:rPr lang="en-US" altLang="zh-CN" i="1"/>
                          <m:t>𝑡</m:t>
                        </m:r>
                      </m:sub>
                      <m:sup>
                        <m:r>
                          <a:rPr lang="en-US" altLang="zh-CN" i="1"/>
                          <m:t>𝑘</m:t>
                        </m:r>
                      </m:sup>
                    </m:sSubSup>
                  </m:oMath>
                </a14:m>
                <a:r>
                  <a:rPr lang="zh-CN" altLang="zh-CN" dirty="0"/>
                  <a:t>，其中，</a:t>
                </a:r>
                <a14:m>
                  <m:oMath xmlns:m="http://schemas.openxmlformats.org/officeDocument/2006/math">
                    <m:sSubSup>
                      <m:sSubSupPr>
                        <m:ctrlPr>
                          <a:rPr lang="zh-CN" altLang="zh-CN" i="1"/>
                        </m:ctrlPr>
                      </m:sSubSupPr>
                      <m:e>
                        <m:r>
                          <a:rPr lang="en-US" altLang="zh-CN" i="1"/>
                          <m:t>𝑛</m:t>
                        </m:r>
                      </m:e>
                      <m:sub>
                        <m:r>
                          <a:rPr lang="en-US" altLang="zh-CN" i="1"/>
                          <m:t>𝑚</m:t>
                        </m:r>
                      </m:sub>
                      <m:sup>
                        <m:r>
                          <a:rPr lang="en-US" altLang="zh-CN" i="1"/>
                          <m:t>𝑘</m:t>
                        </m:r>
                      </m:sup>
                    </m:sSubSup>
                  </m:oMath>
                </a14:m>
                <a:r>
                  <a:rPr lang="zh-CN" altLang="zh-CN" dirty="0"/>
                  <a:t>记录第</a:t>
                </a:r>
                <a:r>
                  <a:rPr lang="en-US" altLang="zh-CN" dirty="0"/>
                  <a:t>m</a:t>
                </a:r>
                <a:r>
                  <a:rPr lang="zh-CN" altLang="zh-CN" dirty="0"/>
                  <a:t>篇文档中第</a:t>
                </a:r>
                <a:r>
                  <a:rPr lang="en-US" altLang="zh-CN" dirty="0"/>
                  <a:t>k</a:t>
                </a:r>
                <a:r>
                  <a:rPr lang="zh-CN" altLang="zh-CN" dirty="0"/>
                  <a:t>个主题拥有词的数目，</a:t>
                </a:r>
                <a14:m>
                  <m:oMath xmlns:m="http://schemas.openxmlformats.org/officeDocument/2006/math">
                    <m:sSubSup>
                      <m:sSubSupPr>
                        <m:ctrlPr>
                          <a:rPr lang="zh-CN" altLang="zh-CN" i="1"/>
                        </m:ctrlPr>
                      </m:sSubSupPr>
                      <m:e>
                        <m:r>
                          <a:rPr lang="en-US" altLang="zh-CN" i="1"/>
                          <m:t>,</m:t>
                        </m:r>
                        <m:r>
                          <a:rPr lang="en-US" altLang="zh-CN" i="1"/>
                          <m:t>𝑛</m:t>
                        </m:r>
                      </m:e>
                      <m:sub>
                        <m:r>
                          <a:rPr lang="en-US" altLang="zh-CN" i="1"/>
                          <m:t>𝑡</m:t>
                        </m:r>
                      </m:sub>
                      <m:sup>
                        <m:r>
                          <a:rPr lang="en-US" altLang="zh-CN" i="1"/>
                          <m:t>𝑘</m:t>
                        </m:r>
                      </m:sup>
                    </m:sSubSup>
                  </m:oMath>
                </a14:m>
                <a:r>
                  <a:rPr lang="zh-CN" altLang="zh-CN" dirty="0"/>
                  <a:t>记录第</a:t>
                </a:r>
                <a:r>
                  <a:rPr lang="en-US" altLang="zh-CN" dirty="0"/>
                  <a:t>k</a:t>
                </a:r>
                <a:r>
                  <a:rPr lang="zh-CN" altLang="zh-CN" dirty="0"/>
                  <a:t>个主题拥有词</a:t>
                </a:r>
                <a:r>
                  <a:rPr lang="en-US" altLang="zh-CN" dirty="0"/>
                  <a:t>t</a:t>
                </a:r>
                <a:r>
                  <a:rPr lang="zh-CN" altLang="zh-CN" dirty="0"/>
                  <a:t>数目，这两个矩阵以图的邻接矩阵形式存储，其中矩阵中各个元素的值表示词频。当通过</a:t>
                </a:r>
                <a:r>
                  <a:rPr lang="en-US" altLang="zh-CN" dirty="0" err="1"/>
                  <a:t>gibbs</a:t>
                </a:r>
                <a:r>
                  <a:rPr lang="zh-CN" altLang="zh-CN" dirty="0"/>
                  <a:t>采样完成参数估计时，其实质是对图的遍历，通过多次遍历图来完成多次迭代求得</a:t>
                </a:r>
                <a:r>
                  <a:rPr lang="en-US" altLang="zh-CN" dirty="0"/>
                  <a:t>LDA</a:t>
                </a:r>
                <a:r>
                  <a:rPr lang="zh-CN" altLang="zh-CN" dirty="0"/>
                  <a:t>的主题分布和词分布，在计算过程中，</a:t>
                </a:r>
                <a:r>
                  <a:rPr lang="en-US" altLang="zh-CN" dirty="0"/>
                  <a:t>LDA</a:t>
                </a:r>
                <a:r>
                  <a:rPr lang="zh-CN" altLang="zh-CN" dirty="0"/>
                  <a:t>模型矩阵、语料矩阵都被视作图的邻接矩阵，这样就可以将</a:t>
                </a:r>
                <a:r>
                  <a:rPr lang="en-US" altLang="zh-CN" dirty="0"/>
                  <a:t>LDA</a:t>
                </a:r>
                <a:r>
                  <a:rPr lang="zh-CN" altLang="zh-CN" dirty="0"/>
                  <a:t>算法高效的映射到图上，完成算法的并行化。</a:t>
                </a:r>
                <a:endParaRPr lang="zh-CN" altLang="en-US" sz="2000" dirty="0">
                  <a:latin typeface="+mn-ea"/>
                </a:endParaRPr>
              </a:p>
            </p:txBody>
          </p:sp>
        </mc:Choice>
        <mc:Fallback>
          <p:sp>
            <p:nvSpPr>
              <p:cNvPr id="12" name="矩形 11"/>
              <p:cNvSpPr>
                <a:spLocks noRot="1" noChangeAspect="1" noMove="1" noResize="1" noEditPoints="1" noAdjustHandles="1" noChangeArrowheads="1" noChangeShapeType="1" noTextEdit="1"/>
              </p:cNvSpPr>
              <p:nvPr/>
            </p:nvSpPr>
            <p:spPr>
              <a:xfrm>
                <a:off x="609236" y="1836909"/>
                <a:ext cx="5022939" cy="3556551"/>
              </a:xfrm>
              <a:prstGeom prst="rect">
                <a:avLst/>
              </a:prstGeom>
              <a:blipFill>
                <a:blip r:embed="rId3"/>
                <a:stretch>
                  <a:fillRect l="-1092" r="-4733" b="-17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088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算法优化</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18</a:t>
            </a:fld>
            <a:endParaRPr lang="zh-CN" altLang="en-US" dirty="0"/>
          </a:p>
        </p:txBody>
      </p:sp>
      <mc:AlternateContent xmlns:mc="http://schemas.openxmlformats.org/markup-compatibility/2006" xmlns:a14="http://schemas.microsoft.com/office/drawing/2010/main">
        <mc:Choice Requires="a14">
          <p:sp>
            <p:nvSpPr>
              <p:cNvPr id="6" name="文本框 2"/>
              <p:cNvSpPr txBox="1">
                <a:spLocks noChangeArrowheads="1"/>
              </p:cNvSpPr>
              <p:nvPr/>
            </p:nvSpPr>
            <p:spPr bwMode="auto">
              <a:xfrm>
                <a:off x="674403" y="1753445"/>
                <a:ext cx="10126947" cy="40112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just">
                  <a:lnSpc>
                    <a:spcPts val="2000"/>
                  </a:lnSpc>
                  <a:spcAft>
                    <a:spcPts val="0"/>
                  </a:spcAft>
                </a:pPr>
                <a:r>
                  <a:rPr lang="en-US" sz="1600" kern="100" dirty="0">
                    <a:effectLst/>
                    <a:latin typeface="+mn-ea"/>
                    <a:cs typeface="宋体" panose="02010600030101010101" pitchFamily="2" charset="-122"/>
                  </a:rPr>
                  <a:t>1	</a:t>
                </a:r>
                <a:r>
                  <a:rPr lang="zh-CN" sz="1600" kern="100" dirty="0">
                    <a:effectLst/>
                    <a:latin typeface="+mn-ea"/>
                    <a:cs typeface="宋体" panose="02010600030101010101" pitchFamily="2" charset="-122"/>
                  </a:rPr>
                  <a:t>对</a:t>
                </a:r>
                <a14:m>
                  <m:oMath xmlns:m="http://schemas.openxmlformats.org/officeDocument/2006/math">
                    <m:sSubSup>
                      <m:sSubSupPr>
                        <m:ctrlPr>
                          <a:rPr lang="zh-CN" sz="1600" i="1" kern="100">
                            <a:effectLst/>
                            <a:latin typeface="Cambria Math" panose="02040503050406030204" pitchFamily="18" charset="0"/>
                            <a:cs typeface="宋体" panose="02010600030101010101" pitchFamily="2" charset="-122"/>
                          </a:rPr>
                        </m:ctrlPr>
                      </m:sSubSupPr>
                      <m:e>
                        <m:r>
                          <a:rPr lang="en-US" sz="1600" i="1" kern="100">
                            <a:effectLst/>
                            <a:latin typeface="Cambria Math" panose="02040503050406030204" pitchFamily="18" charset="0"/>
                            <a:cs typeface="宋体" panose="02010600030101010101" pitchFamily="2" charset="-122"/>
                          </a:rPr>
                          <m:t>𝑛</m:t>
                        </m:r>
                      </m:e>
                      <m:sub>
                        <m:r>
                          <a:rPr lang="en-US" sz="1600" i="1" kern="100">
                            <a:effectLst/>
                            <a:latin typeface="Cambria Math" panose="02040503050406030204" pitchFamily="18" charset="0"/>
                            <a:cs typeface="宋体" panose="02010600030101010101" pitchFamily="2" charset="-122"/>
                          </a:rPr>
                          <m:t>𝑚</m:t>
                        </m:r>
                      </m:sub>
                      <m:sup>
                        <m:r>
                          <a:rPr lang="en-US" sz="1600" i="1" kern="100">
                            <a:effectLst/>
                            <a:latin typeface="Cambria Math" panose="02040503050406030204" pitchFamily="18" charset="0"/>
                            <a:cs typeface="宋体" panose="02010600030101010101" pitchFamily="2" charset="-122"/>
                          </a:rPr>
                          <m:t>𝑘</m:t>
                        </m:r>
                      </m:sup>
                    </m:sSubSup>
                  </m:oMath>
                </a14:m>
                <a:r>
                  <a:rPr lang="zh-CN" sz="1600" kern="100" dirty="0">
                    <a:effectLst/>
                    <a:latin typeface="+mn-ea"/>
                    <a:cs typeface="宋体" panose="02010600030101010101" pitchFamily="2" charset="-122"/>
                  </a:rPr>
                  <a:t>、</a:t>
                </a:r>
                <a14:m>
                  <m:oMath xmlns:m="http://schemas.openxmlformats.org/officeDocument/2006/math">
                    <m:sSubSup>
                      <m:sSubSupPr>
                        <m:ctrlPr>
                          <a:rPr lang="zh-CN" sz="1600" i="1" kern="100">
                            <a:effectLst/>
                            <a:latin typeface="Cambria Math" panose="02040503050406030204" pitchFamily="18" charset="0"/>
                            <a:cs typeface="宋体" panose="02010600030101010101" pitchFamily="2" charset="-122"/>
                          </a:rPr>
                        </m:ctrlPr>
                      </m:sSubSupPr>
                      <m:e>
                        <m:r>
                          <a:rPr lang="en-US" sz="1600" i="1" kern="100">
                            <a:effectLst/>
                            <a:latin typeface="Cambria Math" panose="02040503050406030204" pitchFamily="18" charset="0"/>
                            <a:cs typeface="宋体" panose="02010600030101010101" pitchFamily="2" charset="-122"/>
                          </a:rPr>
                          <m:t>𝑛</m:t>
                        </m:r>
                      </m:e>
                      <m:sub>
                        <m:r>
                          <a:rPr lang="en-US" sz="1600" i="1" kern="100">
                            <a:effectLst/>
                            <a:latin typeface="Cambria Math" panose="02040503050406030204" pitchFamily="18" charset="0"/>
                            <a:cs typeface="宋体" panose="02010600030101010101" pitchFamily="2" charset="-122"/>
                          </a:rPr>
                          <m:t>𝑘</m:t>
                        </m:r>
                      </m:sub>
                      <m:sup>
                        <m:r>
                          <a:rPr lang="en-US" sz="1600" i="1" kern="100">
                            <a:effectLst/>
                            <a:latin typeface="Cambria Math" panose="02040503050406030204" pitchFamily="18" charset="0"/>
                            <a:cs typeface="宋体" panose="02010600030101010101" pitchFamily="2" charset="-122"/>
                          </a:rPr>
                          <m:t>𝑡</m:t>
                        </m:r>
                      </m:sup>
                    </m:sSubSup>
                  </m:oMath>
                </a14:m>
                <a:r>
                  <a:rPr lang="zh-CN" sz="1600" kern="100" dirty="0">
                    <a:effectLst/>
                    <a:latin typeface="+mn-ea"/>
                    <a:cs typeface="宋体" panose="02010600030101010101" pitchFamily="2" charset="-122"/>
                  </a:rPr>
                  <a:t>、</a:t>
                </a:r>
                <a14:m>
                  <m:oMath xmlns:m="http://schemas.openxmlformats.org/officeDocument/2006/math">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𝑛</m:t>
                        </m:r>
                      </m:e>
                      <m:sub>
                        <m:r>
                          <a:rPr lang="en-US" sz="1600" i="1" kern="100">
                            <a:effectLst/>
                            <a:latin typeface="Cambria Math" panose="02040503050406030204" pitchFamily="18" charset="0"/>
                            <a:cs typeface="宋体" panose="02010600030101010101" pitchFamily="2" charset="-122"/>
                          </a:rPr>
                          <m:t>𝑚</m:t>
                        </m:r>
                      </m:sub>
                    </m:sSub>
                  </m:oMath>
                </a14:m>
                <a:r>
                  <a:rPr lang="zh-CN" sz="1600" kern="100" dirty="0">
                    <a:effectLst/>
                    <a:latin typeface="+mn-ea"/>
                    <a:cs typeface="宋体" panose="02010600030101010101" pitchFamily="2" charset="-122"/>
                  </a:rPr>
                  <a:t>、</a:t>
                </a:r>
                <a14:m>
                  <m:oMath xmlns:m="http://schemas.openxmlformats.org/officeDocument/2006/math">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𝑛</m:t>
                        </m:r>
                      </m:e>
                      <m:sub>
                        <m:r>
                          <a:rPr lang="en-US" sz="1600" i="1" kern="100">
                            <a:effectLst/>
                            <a:latin typeface="Cambria Math" panose="02040503050406030204" pitchFamily="18" charset="0"/>
                            <a:cs typeface="宋体" panose="02010600030101010101" pitchFamily="2" charset="-122"/>
                          </a:rPr>
                          <m:t>𝑘</m:t>
                        </m:r>
                      </m:sub>
                    </m:sSub>
                  </m:oMath>
                </a14:m>
                <a:r>
                  <a:rPr lang="zh-CN" sz="1600" kern="100" dirty="0">
                    <a:effectLst/>
                    <a:latin typeface="+mn-ea"/>
                    <a:cs typeface="宋体" panose="02010600030101010101" pitchFamily="2" charset="-122"/>
                  </a:rPr>
                  <a:t>置零</a:t>
                </a:r>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初始化计数器</a:t>
                </a:r>
              </a:p>
              <a:p>
                <a:pPr algn="just">
                  <a:lnSpc>
                    <a:spcPts val="2000"/>
                  </a:lnSpc>
                  <a:spcAft>
                    <a:spcPts val="0"/>
                  </a:spcAft>
                </a:pPr>
                <a:r>
                  <a:rPr lang="en-US" sz="1600" kern="100" dirty="0">
                    <a:effectLst/>
                    <a:latin typeface="+mn-ea"/>
                    <a:cs typeface="宋体" panose="02010600030101010101" pitchFamily="2" charset="-122"/>
                  </a:rPr>
                  <a:t>2	for all documents </a:t>
                </a:r>
                <a14:m>
                  <m:oMath xmlns:m="http://schemas.openxmlformats.org/officeDocument/2006/math">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𝑤</m:t>
                        </m:r>
                      </m:e>
                      <m:sub>
                        <m:r>
                          <a:rPr lang="en-US" sz="1600" i="1" kern="100">
                            <a:effectLst/>
                            <a:latin typeface="Cambria Math" panose="02040503050406030204" pitchFamily="18" charset="0"/>
                            <a:cs typeface="宋体" panose="02010600030101010101" pitchFamily="2" charset="-122"/>
                          </a:rPr>
                          <m:t>𝑚</m:t>
                        </m:r>
                      </m:sub>
                    </m:sSub>
                    <m:r>
                      <a:rPr lang="en-US" sz="1600" i="1" kern="100">
                        <a:effectLst/>
                        <a:latin typeface="Cambria Math" panose="02040503050406030204" pitchFamily="18" charset="0"/>
                        <a:cs typeface="宋体" panose="02010600030101010101" pitchFamily="2" charset="-122"/>
                      </a:rPr>
                      <m:t>(</m:t>
                    </m:r>
                    <m:r>
                      <a:rPr lang="en-US" sz="1600" i="1" kern="100">
                        <a:effectLst/>
                        <a:latin typeface="Cambria Math" panose="02040503050406030204" pitchFamily="18" charset="0"/>
                        <a:cs typeface="宋体" panose="02010600030101010101" pitchFamily="2" charset="-122"/>
                      </a:rPr>
                      <m:t>𝑚</m:t>
                    </m:r>
                    <m:r>
                      <a:rPr lang="en-US" sz="1600" i="1" kern="100">
                        <a:effectLst/>
                        <a:latin typeface="Cambria Math" panose="02040503050406030204" pitchFamily="18" charset="0"/>
                        <a:cs typeface="宋体" panose="02010600030101010101" pitchFamily="2" charset="-122"/>
                      </a:rPr>
                      <m:t>∈[1,</m:t>
                    </m:r>
                    <m:r>
                      <a:rPr lang="en-US" sz="1600" i="1" kern="100">
                        <a:effectLst/>
                        <a:latin typeface="Cambria Math" panose="02040503050406030204" pitchFamily="18" charset="0"/>
                        <a:cs typeface="宋体" panose="02010600030101010101" pitchFamily="2" charset="-122"/>
                      </a:rPr>
                      <m:t>𝑀</m:t>
                    </m:r>
                    <m:r>
                      <a:rPr lang="en-US" sz="1600" i="1" kern="100">
                        <a:effectLst/>
                        <a:latin typeface="Cambria Math" panose="02040503050406030204" pitchFamily="18" charset="0"/>
                        <a:cs typeface="宋体" panose="02010600030101010101" pitchFamily="2" charset="-122"/>
                      </a:rPr>
                      <m:t>])</m:t>
                    </m:r>
                  </m:oMath>
                </a14:m>
                <a:r>
                  <a:rPr lang="en-US" sz="1600" kern="100" dirty="0">
                    <a:effectLst/>
                    <a:latin typeface="+mn-ea"/>
                    <a:cs typeface="宋体" panose="02010600030101010101" pitchFamily="2" charset="-122"/>
                  </a:rPr>
                  <a:t> do</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3		for all words n in </a:t>
                </a:r>
                <a14:m>
                  <m:oMath xmlns:m="http://schemas.openxmlformats.org/officeDocument/2006/math">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𝑤</m:t>
                        </m:r>
                      </m:e>
                      <m:sub>
                        <m:r>
                          <a:rPr lang="en-US" sz="1600" i="1" kern="100">
                            <a:effectLst/>
                            <a:latin typeface="Cambria Math" panose="02040503050406030204" pitchFamily="18" charset="0"/>
                            <a:cs typeface="宋体" panose="02010600030101010101" pitchFamily="2" charset="-122"/>
                          </a:rPr>
                          <m:t>𝑚</m:t>
                        </m:r>
                      </m:sub>
                    </m:sSub>
                  </m:oMath>
                </a14:m>
                <a:r>
                  <a:rPr lang="en-US" sz="1600" kern="100" dirty="0">
                    <a:effectLst/>
                    <a:latin typeface="+mn-ea"/>
                    <a:cs typeface="宋体" panose="02010600030101010101" pitchFamily="2" charset="-122"/>
                  </a:rPr>
                  <a:t> do</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4			</a:t>
                </a:r>
                <a14:m>
                  <m:oMath xmlns:m="http://schemas.openxmlformats.org/officeDocument/2006/math">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𝑧</m:t>
                        </m:r>
                      </m:e>
                      <m:sub>
                        <m:r>
                          <a:rPr lang="en-US" sz="1600" i="1" kern="100">
                            <a:effectLst/>
                            <a:latin typeface="Cambria Math" panose="02040503050406030204" pitchFamily="18" charset="0"/>
                            <a:cs typeface="宋体" panose="02010600030101010101" pitchFamily="2" charset="-122"/>
                          </a:rPr>
                          <m:t>𝑚</m:t>
                        </m:r>
                        <m:r>
                          <a:rPr lang="en-US" sz="1600" i="1" kern="100">
                            <a:effectLst/>
                            <a:latin typeface="Cambria Math" panose="02040503050406030204" pitchFamily="18" charset="0"/>
                            <a:cs typeface="宋体" panose="02010600030101010101" pitchFamily="2" charset="-122"/>
                          </a:rPr>
                          <m:t>,</m:t>
                        </m:r>
                        <m:r>
                          <a:rPr lang="en-US" sz="1600" i="1" kern="100">
                            <a:effectLst/>
                            <a:latin typeface="Cambria Math" panose="02040503050406030204" pitchFamily="18" charset="0"/>
                            <a:cs typeface="宋体" panose="02010600030101010101" pitchFamily="2" charset="-122"/>
                          </a:rPr>
                          <m:t>𝑛</m:t>
                        </m:r>
                      </m:sub>
                    </m:sSub>
                    <m:r>
                      <a:rPr lang="en-US" sz="1600" i="1" kern="100">
                        <a:effectLst/>
                        <a:latin typeface="Cambria Math" panose="02040503050406030204" pitchFamily="18" charset="0"/>
                        <a:cs typeface="宋体" panose="02010600030101010101" pitchFamily="2" charset="-122"/>
                      </a:rPr>
                      <m:t>=</m:t>
                    </m:r>
                    <m:r>
                      <a:rPr lang="en-US" sz="1600" i="1" kern="100">
                        <a:effectLst/>
                        <a:latin typeface="Cambria Math" panose="02040503050406030204" pitchFamily="18" charset="0"/>
                        <a:cs typeface="宋体" panose="02010600030101010101" pitchFamily="2" charset="-122"/>
                      </a:rPr>
                      <m:t>𝑘</m:t>
                    </m:r>
                    <m:r>
                      <a:rPr lang="en-US" sz="1600" i="1" kern="100">
                        <a:effectLst/>
                        <a:latin typeface="Cambria Math" panose="02040503050406030204" pitchFamily="18" charset="0"/>
                        <a:cs typeface="宋体" panose="02010600030101010101" pitchFamily="2" charset="-122"/>
                      </a:rPr>
                      <m:t>~</m:t>
                    </m:r>
                    <m:r>
                      <a:rPr lang="en-US" sz="1600" i="1" kern="100">
                        <a:effectLst/>
                        <a:latin typeface="Cambria Math" panose="02040503050406030204" pitchFamily="18" charset="0"/>
                        <a:cs typeface="宋体" panose="02010600030101010101" pitchFamily="2" charset="-122"/>
                      </a:rPr>
                      <m:t>𝑀𝑢𝑙𝑡</m:t>
                    </m:r>
                    <m:r>
                      <a:rPr lang="en-US" sz="1600" i="1" kern="100">
                        <a:effectLst/>
                        <a:latin typeface="Cambria Math" panose="02040503050406030204" pitchFamily="18" charset="0"/>
                        <a:cs typeface="宋体" panose="02010600030101010101" pitchFamily="2" charset="-122"/>
                      </a:rPr>
                      <m:t>(1/</m:t>
                    </m:r>
                    <m:r>
                      <a:rPr lang="en-US" sz="1600" i="1" kern="100">
                        <a:effectLst/>
                        <a:latin typeface="Cambria Math" panose="02040503050406030204" pitchFamily="18" charset="0"/>
                        <a:cs typeface="宋体" panose="02010600030101010101" pitchFamily="2" charset="-122"/>
                      </a:rPr>
                      <m:t>𝑘</m:t>
                    </m:r>
                    <m:r>
                      <a:rPr lang="en-US" sz="1600" i="1" kern="100">
                        <a:effectLst/>
                        <a:latin typeface="Cambria Math" panose="02040503050406030204" pitchFamily="18" charset="0"/>
                        <a:cs typeface="宋体" panose="02010600030101010101" pitchFamily="2" charset="-122"/>
                      </a:rPr>
                      <m:t>)</m:t>
                    </m:r>
                  </m:oMath>
                </a14:m>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为</a:t>
                </a:r>
                <a14:m>
                  <m:oMath xmlns:m="http://schemas.openxmlformats.org/officeDocument/2006/math">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𝑤</m:t>
                        </m:r>
                      </m:e>
                      <m:sub>
                        <m:r>
                          <a:rPr lang="en-US" sz="1600" i="1" kern="100">
                            <a:effectLst/>
                            <a:latin typeface="Cambria Math" panose="02040503050406030204" pitchFamily="18" charset="0"/>
                            <a:cs typeface="宋体" panose="02010600030101010101" pitchFamily="2" charset="-122"/>
                          </a:rPr>
                          <m:t>𝑚</m:t>
                        </m:r>
                      </m:sub>
                    </m:sSub>
                  </m:oMath>
                </a14:m>
                <a:r>
                  <a:rPr lang="zh-CN" sz="1600" kern="100" dirty="0">
                    <a:effectLst/>
                    <a:latin typeface="+mn-ea"/>
                    <a:cs typeface="宋体" panose="02010600030101010101" pitchFamily="2" charset="-122"/>
                  </a:rPr>
                  <a:t>中第</a:t>
                </a:r>
                <a:r>
                  <a:rPr lang="en-US" sz="1600" kern="100" dirty="0">
                    <a:effectLst/>
                    <a:latin typeface="+mn-ea"/>
                    <a:cs typeface="宋体" panose="02010600030101010101" pitchFamily="2" charset="-122"/>
                  </a:rPr>
                  <a:t>n</a:t>
                </a:r>
                <a:r>
                  <a:rPr lang="zh-CN" sz="1600" kern="100" dirty="0">
                    <a:effectLst/>
                    <a:latin typeface="+mn-ea"/>
                    <a:cs typeface="宋体" panose="02010600030101010101" pitchFamily="2" charset="-122"/>
                  </a:rPr>
                  <a:t>个词选择主题号，</a:t>
                </a:r>
                <a:r>
                  <a:rPr lang="en-US" sz="1600" kern="100" dirty="0" err="1">
                    <a:effectLst/>
                    <a:latin typeface="+mn-ea"/>
                    <a:cs typeface="宋体" panose="02010600030101010101" pitchFamily="2" charset="-122"/>
                  </a:rPr>
                  <a:t>Mult</a:t>
                </a:r>
                <a:r>
                  <a:rPr lang="zh-CN" sz="1600" kern="100" dirty="0">
                    <a:effectLst/>
                    <a:latin typeface="+mn-ea"/>
                    <a:cs typeface="宋体" panose="02010600030101010101" pitchFamily="2" charset="-122"/>
                  </a:rPr>
                  <a:t>是多项式分布</a:t>
                </a:r>
              </a:p>
              <a:p>
                <a:pPr algn="just">
                  <a:lnSpc>
                    <a:spcPts val="2000"/>
                  </a:lnSpc>
                  <a:spcAft>
                    <a:spcPts val="0"/>
                  </a:spcAft>
                </a:pPr>
                <a:r>
                  <a:rPr lang="en-US" sz="1600" kern="100" dirty="0">
                    <a:effectLst/>
                    <a:latin typeface="+mn-ea"/>
                    <a:cs typeface="宋体" panose="02010600030101010101" pitchFamily="2" charset="-122"/>
                  </a:rPr>
                  <a:t>5			</a:t>
                </a:r>
                <a14:m>
                  <m:oMath xmlns:m="http://schemas.openxmlformats.org/officeDocument/2006/math">
                    <m:sSubSup>
                      <m:sSubSupPr>
                        <m:ctrlPr>
                          <a:rPr lang="zh-CN" sz="1600" i="1" kern="100">
                            <a:effectLst/>
                            <a:latin typeface="Cambria Math" panose="02040503050406030204" pitchFamily="18" charset="0"/>
                            <a:cs typeface="宋体" panose="02010600030101010101" pitchFamily="2" charset="-122"/>
                          </a:rPr>
                        </m:ctrlPr>
                      </m:sSubSupPr>
                      <m:e>
                        <m:r>
                          <a:rPr lang="en-US" sz="1600" i="1" kern="100">
                            <a:effectLst/>
                            <a:latin typeface="Cambria Math" panose="02040503050406030204" pitchFamily="18" charset="0"/>
                            <a:cs typeface="宋体" panose="02010600030101010101" pitchFamily="2" charset="-122"/>
                          </a:rPr>
                          <m:t>𝑛</m:t>
                        </m:r>
                      </m:e>
                      <m:sub>
                        <m:r>
                          <a:rPr lang="en-US" sz="1600" i="1" kern="100">
                            <a:effectLst/>
                            <a:latin typeface="Cambria Math" panose="02040503050406030204" pitchFamily="18" charset="0"/>
                            <a:cs typeface="宋体" panose="02010600030101010101" pitchFamily="2" charset="-122"/>
                          </a:rPr>
                          <m:t>𝑚</m:t>
                        </m:r>
                      </m:sub>
                      <m:sup>
                        <m:r>
                          <a:rPr lang="en-US" sz="1600" i="1" kern="100">
                            <a:effectLst/>
                            <a:latin typeface="Cambria Math" panose="02040503050406030204" pitchFamily="18" charset="0"/>
                            <a:cs typeface="宋体" panose="02010600030101010101" pitchFamily="2" charset="-122"/>
                          </a:rPr>
                          <m:t>𝑘</m:t>
                        </m:r>
                      </m:sup>
                    </m:sSubSup>
                  </m:oMath>
                </a14:m>
                <a:r>
                  <a:rPr lang="en-US" sz="1600" kern="100" dirty="0">
                    <a:effectLst/>
                    <a:latin typeface="+mn-ea"/>
                    <a:cs typeface="宋体" panose="02010600030101010101" pitchFamily="2" charset="-122"/>
                  </a:rPr>
                  <a:t>+=1	//k=</a:t>
                </a:r>
                <a14:m>
                  <m:oMath xmlns:m="http://schemas.openxmlformats.org/officeDocument/2006/math">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𝑧</m:t>
                        </m:r>
                      </m:e>
                      <m:sub>
                        <m:r>
                          <a:rPr lang="en-US" sz="1600" i="1" kern="100">
                            <a:effectLst/>
                            <a:latin typeface="Cambria Math" panose="02040503050406030204" pitchFamily="18" charset="0"/>
                            <a:cs typeface="宋体" panose="02010600030101010101" pitchFamily="2" charset="-122"/>
                          </a:rPr>
                          <m:t>𝑚</m:t>
                        </m:r>
                        <m:r>
                          <a:rPr lang="en-US" sz="1600" i="1" kern="100">
                            <a:effectLst/>
                            <a:latin typeface="Cambria Math" panose="02040503050406030204" pitchFamily="18" charset="0"/>
                            <a:cs typeface="宋体" panose="02010600030101010101" pitchFamily="2" charset="-122"/>
                          </a:rPr>
                          <m:t>,</m:t>
                        </m:r>
                        <m:r>
                          <a:rPr lang="en-US" sz="1600" i="1" kern="100">
                            <a:effectLst/>
                            <a:latin typeface="Cambria Math" panose="02040503050406030204" pitchFamily="18" charset="0"/>
                            <a:cs typeface="宋体" panose="02010600030101010101" pitchFamily="2" charset="-122"/>
                          </a:rPr>
                          <m:t>𝑛</m:t>
                        </m:r>
                      </m:sub>
                    </m:sSub>
                  </m:oMath>
                </a14:m>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6			</a:t>
                </a:r>
                <a14:m>
                  <m:oMath xmlns:m="http://schemas.openxmlformats.org/officeDocument/2006/math">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𝑛</m:t>
                        </m:r>
                      </m:e>
                      <m:sub>
                        <m:r>
                          <a:rPr lang="en-US" sz="1600" i="1" kern="100">
                            <a:effectLst/>
                            <a:latin typeface="Cambria Math" panose="02040503050406030204" pitchFamily="18" charset="0"/>
                            <a:cs typeface="宋体" panose="02010600030101010101" pitchFamily="2" charset="-122"/>
                          </a:rPr>
                          <m:t>𝑚</m:t>
                        </m:r>
                      </m:sub>
                    </m:sSub>
                  </m:oMath>
                </a14:m>
                <a:r>
                  <a:rPr lang="en-US" sz="1600" kern="100" dirty="0">
                    <a:effectLst/>
                    <a:latin typeface="+mn-ea"/>
                    <a:cs typeface="宋体" panose="02010600030101010101" pitchFamily="2" charset="-122"/>
                  </a:rPr>
                  <a:t>+=1</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7			</a:t>
                </a:r>
                <a14:m>
                  <m:oMath xmlns:m="http://schemas.openxmlformats.org/officeDocument/2006/math">
                    <m:sSubSup>
                      <m:sSubSupPr>
                        <m:ctrlPr>
                          <a:rPr lang="zh-CN" sz="1600" i="1" kern="100">
                            <a:effectLst/>
                            <a:latin typeface="Cambria Math" panose="02040503050406030204" pitchFamily="18" charset="0"/>
                            <a:cs typeface="宋体" panose="02010600030101010101" pitchFamily="2" charset="-122"/>
                          </a:rPr>
                        </m:ctrlPr>
                      </m:sSubSupPr>
                      <m:e>
                        <m:r>
                          <a:rPr lang="en-US" sz="1600" i="1" kern="100">
                            <a:effectLst/>
                            <a:latin typeface="Cambria Math" panose="02040503050406030204" pitchFamily="18" charset="0"/>
                            <a:cs typeface="宋体" panose="02010600030101010101" pitchFamily="2" charset="-122"/>
                          </a:rPr>
                          <m:t>𝑛</m:t>
                        </m:r>
                      </m:e>
                      <m:sub>
                        <m:r>
                          <a:rPr lang="en-US" sz="1600" i="1" kern="100">
                            <a:effectLst/>
                            <a:latin typeface="Cambria Math" panose="02040503050406030204" pitchFamily="18" charset="0"/>
                            <a:cs typeface="宋体" panose="02010600030101010101" pitchFamily="2" charset="-122"/>
                          </a:rPr>
                          <m:t>𝑘</m:t>
                        </m:r>
                      </m:sub>
                      <m:sup>
                        <m:r>
                          <a:rPr lang="en-US" sz="1600" i="1" kern="100">
                            <a:effectLst/>
                            <a:latin typeface="Cambria Math" panose="02040503050406030204" pitchFamily="18" charset="0"/>
                            <a:cs typeface="宋体" panose="02010600030101010101" pitchFamily="2" charset="-122"/>
                          </a:rPr>
                          <m:t>𝑡</m:t>
                        </m:r>
                      </m:sup>
                    </m:sSubSup>
                  </m:oMath>
                </a14:m>
                <a:r>
                  <a:rPr lang="en-US" sz="1600" kern="100" dirty="0">
                    <a:effectLst/>
                    <a:latin typeface="+mn-ea"/>
                    <a:cs typeface="宋体" panose="02010600030101010101" pitchFamily="2" charset="-122"/>
                  </a:rPr>
                  <a:t>+=1	//t</a:t>
                </a:r>
                <a:r>
                  <a:rPr lang="zh-CN" sz="1600" kern="100" dirty="0">
                    <a:effectLst/>
                    <a:latin typeface="+mn-ea"/>
                    <a:cs typeface="宋体" panose="02010600030101010101" pitchFamily="2" charset="-122"/>
                  </a:rPr>
                  <a:t>为第</a:t>
                </a:r>
                <a:r>
                  <a:rPr lang="en-US" sz="1600" kern="100" dirty="0">
                    <a:effectLst/>
                    <a:latin typeface="+mn-ea"/>
                    <a:cs typeface="宋体" panose="02010600030101010101" pitchFamily="2" charset="-122"/>
                  </a:rPr>
                  <a:t>n</a:t>
                </a:r>
                <a:r>
                  <a:rPr lang="zh-CN" sz="1600" kern="100" dirty="0">
                    <a:effectLst/>
                    <a:latin typeface="+mn-ea"/>
                    <a:cs typeface="宋体" panose="02010600030101010101" pitchFamily="2" charset="-122"/>
                  </a:rPr>
                  <a:t>个词在文档词频矩阵中索引号</a:t>
                </a:r>
              </a:p>
              <a:p>
                <a:pPr algn="just">
                  <a:lnSpc>
                    <a:spcPts val="2000"/>
                  </a:lnSpc>
                  <a:spcAft>
                    <a:spcPts val="0"/>
                  </a:spcAft>
                </a:pPr>
                <a:r>
                  <a:rPr lang="en-US" sz="1600" kern="100" dirty="0">
                    <a:effectLst/>
                    <a:latin typeface="+mn-ea"/>
                    <a:cs typeface="宋体" panose="02010600030101010101" pitchFamily="2" charset="-122"/>
                  </a:rPr>
                  <a:t>8			</a:t>
                </a:r>
                <a14:m>
                  <m:oMath xmlns:m="http://schemas.openxmlformats.org/officeDocument/2006/math">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𝑛</m:t>
                        </m:r>
                      </m:e>
                      <m:sub>
                        <m:r>
                          <a:rPr lang="en-US" sz="1600" i="1" kern="100">
                            <a:effectLst/>
                            <a:latin typeface="Cambria Math" panose="02040503050406030204" pitchFamily="18" charset="0"/>
                            <a:cs typeface="宋体" panose="02010600030101010101" pitchFamily="2" charset="-122"/>
                          </a:rPr>
                          <m:t>𝑘</m:t>
                        </m:r>
                      </m:sub>
                    </m:sSub>
                  </m:oMath>
                </a14:m>
                <a:r>
                  <a:rPr lang="en-US" sz="1600" kern="100" dirty="0">
                    <a:effectLst/>
                    <a:latin typeface="+mn-ea"/>
                    <a:cs typeface="宋体" panose="02010600030101010101" pitchFamily="2" charset="-122"/>
                  </a:rPr>
                  <a:t>+=1</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9	while </a:t>
                </a:r>
                <a:r>
                  <a:rPr lang="zh-CN" sz="1600" kern="100" dirty="0">
                    <a:effectLst/>
                    <a:latin typeface="+mn-ea"/>
                    <a:cs typeface="宋体" panose="02010600030101010101" pitchFamily="2" charset="-122"/>
                  </a:rPr>
                  <a:t>参数未收敛并且没有达到最大迭代次数</a:t>
                </a:r>
                <a:r>
                  <a:rPr lang="en-US" sz="1600" kern="100" dirty="0">
                    <a:effectLst/>
                    <a:latin typeface="+mn-ea"/>
                    <a:cs typeface="宋体" panose="02010600030101010101" pitchFamily="2" charset="-122"/>
                  </a:rPr>
                  <a:t> do	//</a:t>
                </a:r>
                <a:r>
                  <a:rPr lang="zh-CN" sz="1600" kern="100" dirty="0">
                    <a:effectLst/>
                    <a:latin typeface="+mn-ea"/>
                    <a:cs typeface="宋体" panose="02010600030101010101" pitchFamily="2" charset="-122"/>
                  </a:rPr>
                  <a:t>执行迭代过程</a:t>
                </a:r>
              </a:p>
              <a:p>
                <a:pPr algn="just">
                  <a:lnSpc>
                    <a:spcPts val="2000"/>
                  </a:lnSpc>
                  <a:spcAft>
                    <a:spcPts val="0"/>
                  </a:spcAft>
                </a:pPr>
                <a:r>
                  <a:rPr lang="en-US" sz="1600" kern="100" dirty="0">
                    <a:effectLst/>
                    <a:latin typeface="+mn-ea"/>
                    <a:cs typeface="宋体" panose="02010600030101010101" pitchFamily="2" charset="-122"/>
                  </a:rPr>
                  <a:t>10		for all documents </a:t>
                </a:r>
                <a14:m>
                  <m:oMath xmlns:m="http://schemas.openxmlformats.org/officeDocument/2006/math">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𝑤</m:t>
                        </m:r>
                      </m:e>
                      <m:sub>
                        <m:r>
                          <a:rPr lang="en-US" sz="1600" i="1" kern="100">
                            <a:effectLst/>
                            <a:latin typeface="Cambria Math" panose="02040503050406030204" pitchFamily="18" charset="0"/>
                            <a:cs typeface="宋体" panose="02010600030101010101" pitchFamily="2" charset="-122"/>
                          </a:rPr>
                          <m:t>𝑚</m:t>
                        </m:r>
                      </m:sub>
                    </m:sSub>
                    <m:r>
                      <a:rPr lang="en-US" sz="1600" i="1" kern="100">
                        <a:effectLst/>
                        <a:latin typeface="Cambria Math" panose="02040503050406030204" pitchFamily="18" charset="0"/>
                        <a:cs typeface="宋体" panose="02010600030101010101" pitchFamily="2" charset="-122"/>
                      </a:rPr>
                      <m:t>(</m:t>
                    </m:r>
                    <m:r>
                      <a:rPr lang="en-US" sz="1600" i="1" kern="100">
                        <a:effectLst/>
                        <a:latin typeface="Cambria Math" panose="02040503050406030204" pitchFamily="18" charset="0"/>
                        <a:cs typeface="宋体" panose="02010600030101010101" pitchFamily="2" charset="-122"/>
                      </a:rPr>
                      <m:t>𝑚</m:t>
                    </m:r>
                    <m:r>
                      <a:rPr lang="en-US" sz="1600" i="1" kern="100">
                        <a:effectLst/>
                        <a:latin typeface="Cambria Math" panose="02040503050406030204" pitchFamily="18" charset="0"/>
                        <a:cs typeface="宋体" panose="02010600030101010101" pitchFamily="2" charset="-122"/>
                      </a:rPr>
                      <m:t>∈[1,</m:t>
                    </m:r>
                    <m:r>
                      <a:rPr lang="en-US" sz="1600" i="1" kern="100">
                        <a:effectLst/>
                        <a:latin typeface="Cambria Math" panose="02040503050406030204" pitchFamily="18" charset="0"/>
                        <a:cs typeface="宋体" panose="02010600030101010101" pitchFamily="2" charset="-122"/>
                      </a:rPr>
                      <m:t>𝑀</m:t>
                    </m:r>
                    <m:r>
                      <a:rPr lang="en-US" sz="1600" i="1" kern="100">
                        <a:effectLst/>
                        <a:latin typeface="Cambria Math" panose="02040503050406030204" pitchFamily="18" charset="0"/>
                        <a:cs typeface="宋体" panose="02010600030101010101" pitchFamily="2" charset="-122"/>
                      </a:rPr>
                      <m:t>])</m:t>
                    </m:r>
                  </m:oMath>
                </a14:m>
                <a:r>
                  <a:rPr lang="en-US" sz="1600" kern="100" dirty="0">
                    <a:effectLst/>
                    <a:latin typeface="+mn-ea"/>
                    <a:cs typeface="宋体" panose="02010600030101010101" pitchFamily="2" charset="-122"/>
                  </a:rPr>
                  <a:t> do</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11			for all words n in </a:t>
                </a:r>
                <a14:m>
                  <m:oMath xmlns:m="http://schemas.openxmlformats.org/officeDocument/2006/math">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𝑤</m:t>
                        </m:r>
                      </m:e>
                      <m:sub>
                        <m:r>
                          <a:rPr lang="en-US" sz="1600" i="1" kern="100">
                            <a:effectLst/>
                            <a:latin typeface="Cambria Math" panose="02040503050406030204" pitchFamily="18" charset="0"/>
                            <a:cs typeface="宋体" panose="02010600030101010101" pitchFamily="2" charset="-122"/>
                          </a:rPr>
                          <m:t>𝑚</m:t>
                        </m:r>
                      </m:sub>
                    </m:sSub>
                  </m:oMath>
                </a14:m>
                <a:r>
                  <a:rPr lang="en-US" sz="1600" kern="100" dirty="0">
                    <a:effectLst/>
                    <a:latin typeface="+mn-ea"/>
                    <a:cs typeface="宋体" panose="02010600030101010101" pitchFamily="2" charset="-122"/>
                  </a:rPr>
                  <a:t> do</a:t>
                </a:r>
                <a:endParaRPr lang="zh-CN" sz="1600" kern="100" dirty="0">
                  <a:effectLst/>
                  <a:latin typeface="+mn-ea"/>
                  <a:cs typeface="宋体" panose="02010600030101010101" pitchFamily="2" charset="-122"/>
                </a:endParaRPr>
              </a:p>
              <a:p>
                <a:pPr algn="just">
                  <a:lnSpc>
                    <a:spcPts val="2000"/>
                  </a:lnSpc>
                  <a:spcAft>
                    <a:spcPts val="0"/>
                  </a:spcAft>
                </a:pPr>
                <a:r>
                  <a:rPr lang="en-US" sz="1600" kern="100" dirty="0">
                    <a:effectLst/>
                    <a:latin typeface="+mn-ea"/>
                    <a:cs typeface="宋体" panose="02010600030101010101" pitchFamily="2" charset="-122"/>
                  </a:rPr>
                  <a:t>12				</a:t>
                </a:r>
                <a14:m>
                  <m:oMath xmlns:m="http://schemas.openxmlformats.org/officeDocument/2006/math">
                    <m:sSubSup>
                      <m:sSubSupPr>
                        <m:ctrlPr>
                          <a:rPr lang="zh-CN" sz="1600" i="1" kern="100">
                            <a:effectLst/>
                            <a:latin typeface="Cambria Math" panose="02040503050406030204" pitchFamily="18" charset="0"/>
                            <a:cs typeface="宋体" panose="02010600030101010101" pitchFamily="2" charset="-122"/>
                          </a:rPr>
                        </m:ctrlPr>
                      </m:sSubSupPr>
                      <m:e>
                        <m:r>
                          <a:rPr lang="en-US" sz="1600" i="1" kern="100">
                            <a:effectLst/>
                            <a:latin typeface="Cambria Math" panose="02040503050406030204" pitchFamily="18" charset="0"/>
                            <a:cs typeface="宋体" panose="02010600030101010101" pitchFamily="2" charset="-122"/>
                          </a:rPr>
                          <m:t>𝑛</m:t>
                        </m:r>
                      </m:e>
                      <m:sub>
                        <m:r>
                          <a:rPr lang="en-US" sz="1600" i="1" kern="100">
                            <a:effectLst/>
                            <a:latin typeface="Cambria Math" panose="02040503050406030204" pitchFamily="18" charset="0"/>
                            <a:cs typeface="宋体" panose="02010600030101010101" pitchFamily="2" charset="-122"/>
                          </a:rPr>
                          <m:t>𝑚</m:t>
                        </m:r>
                      </m:sub>
                      <m:sup>
                        <m:r>
                          <a:rPr lang="en-US" sz="1600" i="1" kern="100">
                            <a:effectLst/>
                            <a:latin typeface="Cambria Math" panose="02040503050406030204" pitchFamily="18" charset="0"/>
                            <a:cs typeface="宋体" panose="02010600030101010101" pitchFamily="2" charset="-122"/>
                          </a:rPr>
                          <m:t>𝑘</m:t>
                        </m:r>
                      </m:sup>
                    </m:sSubSup>
                  </m:oMath>
                </a14:m>
                <a:r>
                  <a:rPr lang="en-US" sz="1600" kern="100" dirty="0">
                    <a:effectLst/>
                    <a:latin typeface="+mn-ea"/>
                    <a:cs typeface="宋体" panose="02010600030101010101" pitchFamily="2" charset="-122"/>
                  </a:rPr>
                  <a:t>-=1;</a:t>
                </a:r>
                <a14:m>
                  <m:oMath xmlns:m="http://schemas.openxmlformats.org/officeDocument/2006/math">
                    <m:r>
                      <a:rPr lang="en-US" sz="1600" kern="100">
                        <a:effectLst/>
                        <a:latin typeface="Cambria Math" panose="02040503050406030204" pitchFamily="18" charset="0"/>
                        <a:cs typeface="宋体" panose="02010600030101010101" pitchFamily="2" charset="-122"/>
                      </a:rPr>
                      <m:t> </m:t>
                    </m:r>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𝑛</m:t>
                        </m:r>
                      </m:e>
                      <m:sub>
                        <m:r>
                          <a:rPr lang="en-US" sz="1600" i="1" kern="100">
                            <a:effectLst/>
                            <a:latin typeface="Cambria Math" panose="02040503050406030204" pitchFamily="18" charset="0"/>
                            <a:cs typeface="宋体" panose="02010600030101010101" pitchFamily="2" charset="-122"/>
                          </a:rPr>
                          <m:t>𝑚</m:t>
                        </m:r>
                      </m:sub>
                    </m:sSub>
                  </m:oMath>
                </a14:m>
                <a:r>
                  <a:rPr lang="en-US" sz="1600" kern="100" dirty="0">
                    <a:effectLst/>
                    <a:latin typeface="+mn-ea"/>
                    <a:cs typeface="宋体" panose="02010600030101010101" pitchFamily="2" charset="-122"/>
                  </a:rPr>
                  <a:t>-=1;</a:t>
                </a:r>
                <a14:m>
                  <m:oMath xmlns:m="http://schemas.openxmlformats.org/officeDocument/2006/math">
                    <m:r>
                      <a:rPr lang="en-US" sz="1600" kern="100">
                        <a:effectLst/>
                        <a:latin typeface="Cambria Math" panose="02040503050406030204" pitchFamily="18" charset="0"/>
                        <a:cs typeface="宋体" panose="02010600030101010101" pitchFamily="2" charset="-122"/>
                      </a:rPr>
                      <m:t> </m:t>
                    </m:r>
                    <m:sSubSup>
                      <m:sSubSupPr>
                        <m:ctrlPr>
                          <a:rPr lang="zh-CN" sz="1600" i="1" kern="100">
                            <a:effectLst/>
                            <a:latin typeface="Cambria Math" panose="02040503050406030204" pitchFamily="18" charset="0"/>
                            <a:cs typeface="宋体" panose="02010600030101010101" pitchFamily="2" charset="-122"/>
                          </a:rPr>
                        </m:ctrlPr>
                      </m:sSubSupPr>
                      <m:e>
                        <m:r>
                          <a:rPr lang="en-US" sz="1600" i="1" kern="100">
                            <a:effectLst/>
                            <a:latin typeface="Cambria Math" panose="02040503050406030204" pitchFamily="18" charset="0"/>
                            <a:cs typeface="宋体" panose="02010600030101010101" pitchFamily="2" charset="-122"/>
                          </a:rPr>
                          <m:t>𝑛</m:t>
                        </m:r>
                      </m:e>
                      <m:sub>
                        <m:r>
                          <a:rPr lang="en-US" sz="1600" i="1" kern="100">
                            <a:effectLst/>
                            <a:latin typeface="Cambria Math" panose="02040503050406030204" pitchFamily="18" charset="0"/>
                            <a:cs typeface="宋体" panose="02010600030101010101" pitchFamily="2" charset="-122"/>
                          </a:rPr>
                          <m:t>𝑘</m:t>
                        </m:r>
                      </m:sub>
                      <m:sup>
                        <m:r>
                          <a:rPr lang="en-US" sz="1600" i="1" kern="100">
                            <a:effectLst/>
                            <a:latin typeface="Cambria Math" panose="02040503050406030204" pitchFamily="18" charset="0"/>
                            <a:cs typeface="宋体" panose="02010600030101010101" pitchFamily="2" charset="-122"/>
                          </a:rPr>
                          <m:t>𝑡</m:t>
                        </m:r>
                      </m:sup>
                    </m:sSubSup>
                  </m:oMath>
                </a14:m>
                <a:r>
                  <a:rPr lang="en-US" sz="1600" kern="100" dirty="0">
                    <a:effectLst/>
                    <a:latin typeface="+mn-ea"/>
                    <a:cs typeface="宋体" panose="02010600030101010101" pitchFamily="2" charset="-122"/>
                  </a:rPr>
                  <a:t>-=1;</a:t>
                </a:r>
                <a14:m>
                  <m:oMath xmlns:m="http://schemas.openxmlformats.org/officeDocument/2006/math">
                    <m:r>
                      <a:rPr lang="en-US" sz="1600" kern="100">
                        <a:effectLst/>
                        <a:latin typeface="Cambria Math" panose="02040503050406030204" pitchFamily="18" charset="0"/>
                        <a:cs typeface="宋体" panose="02010600030101010101" pitchFamily="2" charset="-122"/>
                      </a:rPr>
                      <m:t> </m:t>
                    </m:r>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𝑛</m:t>
                        </m:r>
                      </m:e>
                      <m:sub>
                        <m:r>
                          <a:rPr lang="en-US" sz="1600" i="1" kern="100">
                            <a:effectLst/>
                            <a:latin typeface="Cambria Math" panose="02040503050406030204" pitchFamily="18" charset="0"/>
                            <a:cs typeface="宋体" panose="02010600030101010101" pitchFamily="2" charset="-122"/>
                          </a:rPr>
                          <m:t>𝑘</m:t>
                        </m:r>
                      </m:sub>
                    </m:sSub>
                  </m:oMath>
                </a14:m>
                <a:r>
                  <a:rPr lang="en-US" sz="1600" kern="100" dirty="0">
                    <a:effectLst/>
                    <a:latin typeface="+mn-ea"/>
                    <a:cs typeface="宋体" panose="02010600030101010101" pitchFamily="2" charset="-122"/>
                  </a:rPr>
                  <a:t>-=1	//</a:t>
                </a:r>
                <a:r>
                  <a:rPr lang="zh-CN" sz="1600" kern="100" dirty="0">
                    <a:effectLst/>
                    <a:latin typeface="+mn-ea"/>
                    <a:cs typeface="宋体" panose="02010600030101010101" pitchFamily="2" charset="-122"/>
                  </a:rPr>
                  <a:t>消除词</a:t>
                </a:r>
                <a:r>
                  <a:rPr lang="en-US" sz="1600" kern="100" dirty="0">
                    <a:effectLst/>
                    <a:latin typeface="+mn-ea"/>
                    <a:cs typeface="宋体" panose="02010600030101010101" pitchFamily="2" charset="-122"/>
                  </a:rPr>
                  <a:t>n</a:t>
                </a:r>
                <a:r>
                  <a:rPr lang="zh-CN" sz="1600" kern="100" dirty="0">
                    <a:effectLst/>
                    <a:latin typeface="+mn-ea"/>
                    <a:cs typeface="宋体" panose="02010600030101010101" pitchFamily="2" charset="-122"/>
                  </a:rPr>
                  <a:t>当前选择主题</a:t>
                </a:r>
                <a:r>
                  <a:rPr lang="en-US" sz="1600" kern="100" dirty="0">
                    <a:effectLst/>
                    <a:latin typeface="+mn-ea"/>
                    <a:cs typeface="宋体" panose="02010600030101010101" pitchFamily="2" charset="-122"/>
                  </a:rPr>
                  <a:t>k</a:t>
                </a:r>
                <a:r>
                  <a:rPr lang="zh-CN" sz="1600" kern="100" dirty="0">
                    <a:effectLst/>
                    <a:latin typeface="+mn-ea"/>
                    <a:cs typeface="宋体" panose="02010600030101010101" pitchFamily="2" charset="-122"/>
                  </a:rPr>
                  <a:t>的影响</a:t>
                </a:r>
              </a:p>
              <a:p>
                <a:pPr algn="just">
                  <a:lnSpc>
                    <a:spcPts val="2000"/>
                  </a:lnSpc>
                  <a:spcAft>
                    <a:spcPts val="0"/>
                  </a:spcAft>
                </a:pPr>
                <a:r>
                  <a:rPr lang="en-US" sz="1600" kern="100" dirty="0">
                    <a:effectLst/>
                    <a:latin typeface="+mn-ea"/>
                    <a:cs typeface="宋体" panose="02010600030101010101" pitchFamily="2" charset="-122"/>
                  </a:rPr>
                  <a:t>13				k=p(</a:t>
                </a:r>
                <a14:m>
                  <m:oMath xmlns:m="http://schemas.openxmlformats.org/officeDocument/2006/math">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𝑧</m:t>
                        </m:r>
                      </m:e>
                      <m:sub>
                        <m:r>
                          <a:rPr lang="en-US" sz="1600" i="1" kern="100">
                            <a:effectLst/>
                            <a:latin typeface="Cambria Math" panose="02040503050406030204" pitchFamily="18" charset="0"/>
                            <a:cs typeface="宋体" panose="02010600030101010101" pitchFamily="2" charset="-122"/>
                          </a:rPr>
                          <m:t>𝑖</m:t>
                        </m:r>
                      </m:sub>
                    </m:sSub>
                    <m:r>
                      <a:rPr lang="en-US" sz="1600" i="1" kern="100">
                        <a:effectLst/>
                        <a:latin typeface="Cambria Math" panose="02040503050406030204" pitchFamily="18" charset="0"/>
                        <a:cs typeface="宋体" panose="02010600030101010101" pitchFamily="2" charset="-122"/>
                      </a:rPr>
                      <m:t>|</m:t>
                    </m:r>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𝑧</m:t>
                        </m:r>
                      </m:e>
                      <m:sub>
                        <m:r>
                          <a:rPr lang="en-US" sz="1600" i="1" kern="100">
                            <a:effectLst/>
                            <a:latin typeface="Cambria Math" panose="02040503050406030204" pitchFamily="18" charset="0"/>
                            <a:cs typeface="宋体" panose="02010600030101010101" pitchFamily="2" charset="-122"/>
                          </a:rPr>
                          <m:t>¬</m:t>
                        </m:r>
                        <m:r>
                          <a:rPr lang="en-US" sz="1600" i="1" kern="100">
                            <a:effectLst/>
                            <a:latin typeface="Cambria Math" panose="02040503050406030204" pitchFamily="18" charset="0"/>
                            <a:cs typeface="宋体" panose="02010600030101010101" pitchFamily="2" charset="-122"/>
                          </a:rPr>
                          <m:t>𝑖</m:t>
                        </m:r>
                      </m:sub>
                    </m:sSub>
                    <m:r>
                      <a:rPr lang="en-US" sz="1600" i="1" kern="100">
                        <a:effectLst/>
                        <a:latin typeface="Cambria Math" panose="02040503050406030204" pitchFamily="18" charset="0"/>
                        <a:cs typeface="宋体" panose="02010600030101010101" pitchFamily="2" charset="-122"/>
                      </a:rPr>
                      <m:t>,</m:t>
                    </m:r>
                    <m:r>
                      <a:rPr lang="en-US" sz="1600" i="1" kern="100">
                        <a:effectLst/>
                        <a:latin typeface="Cambria Math" panose="02040503050406030204" pitchFamily="18" charset="0"/>
                        <a:cs typeface="宋体" panose="02010600030101010101" pitchFamily="2" charset="-122"/>
                      </a:rPr>
                      <m:t>𝑤</m:t>
                    </m:r>
                  </m:oMath>
                </a14:m>
                <a:r>
                  <a:rPr lang="en-US" sz="1600" kern="100" dirty="0">
                    <a:effectLst/>
                    <a:latin typeface="+mn-ea"/>
                    <a:cs typeface="宋体" panose="02010600030101010101" pitchFamily="2" charset="-122"/>
                  </a:rPr>
                  <a:t>)	//</a:t>
                </a:r>
                <a:r>
                  <a:rPr lang="zh-CN" sz="1600" kern="100" dirty="0">
                    <a:effectLst/>
                    <a:latin typeface="+mn-ea"/>
                    <a:cs typeface="宋体" panose="02010600030101010101" pitchFamily="2" charset="-122"/>
                  </a:rPr>
                  <a:t>消除词</a:t>
                </a:r>
                <a:r>
                  <a:rPr lang="en-US" sz="1600" kern="100" dirty="0">
                    <a:effectLst/>
                    <a:latin typeface="+mn-ea"/>
                    <a:cs typeface="宋体" panose="02010600030101010101" pitchFamily="2" charset="-122"/>
                  </a:rPr>
                  <a:t>n</a:t>
                </a:r>
                <a:r>
                  <a:rPr lang="zh-CN" sz="1600" kern="100" dirty="0">
                    <a:effectLst/>
                    <a:latin typeface="+mn-ea"/>
                    <a:cs typeface="宋体" panose="02010600030101010101" pitchFamily="2" charset="-122"/>
                  </a:rPr>
                  <a:t>影响下，为词</a:t>
                </a:r>
                <a:r>
                  <a:rPr lang="en-US" sz="1600" kern="100" dirty="0">
                    <a:effectLst/>
                    <a:latin typeface="+mn-ea"/>
                    <a:cs typeface="宋体" panose="02010600030101010101" pitchFamily="2" charset="-122"/>
                  </a:rPr>
                  <a:t>n</a:t>
                </a:r>
                <a:r>
                  <a:rPr lang="zh-CN" sz="1600" kern="100" dirty="0">
                    <a:effectLst/>
                    <a:latin typeface="+mn-ea"/>
                    <a:cs typeface="宋体" panose="02010600030101010101" pitchFamily="2" charset="-122"/>
                  </a:rPr>
                  <a:t>选出主题</a:t>
                </a:r>
                <a:r>
                  <a:rPr lang="en-US" sz="1600" kern="100" dirty="0">
                    <a:effectLst/>
                    <a:latin typeface="+mn-ea"/>
                    <a:cs typeface="宋体" panose="02010600030101010101" pitchFamily="2" charset="-122"/>
                  </a:rPr>
                  <a:t>k,</a:t>
                </a:r>
                <a:r>
                  <a:rPr lang="zh-CN" sz="1600" kern="100" dirty="0">
                    <a:effectLst/>
                    <a:latin typeface="+mn-ea"/>
                    <a:cs typeface="宋体" panose="02010600030101010101" pitchFamily="2" charset="-122"/>
                  </a:rPr>
                  <a:t>依据</a:t>
                </a:r>
                <a:r>
                  <a:rPr lang="en-US" sz="1600" kern="100" dirty="0">
                    <a:effectLst/>
                    <a:latin typeface="+mn-ea"/>
                    <a:cs typeface="宋体" panose="02010600030101010101" pitchFamily="2" charset="-122"/>
                  </a:rPr>
                  <a:t>Gibbs</a:t>
                </a:r>
                <a:r>
                  <a:rPr lang="zh-CN" sz="1600" kern="100" dirty="0">
                    <a:effectLst/>
                    <a:latin typeface="+mn-ea"/>
                    <a:cs typeface="宋体" panose="02010600030101010101" pitchFamily="2" charset="-122"/>
                  </a:rPr>
                  <a:t>采样公式</a:t>
                </a:r>
              </a:p>
              <a:p>
                <a:pPr algn="just">
                  <a:lnSpc>
                    <a:spcPts val="2000"/>
                  </a:lnSpc>
                  <a:spcAft>
                    <a:spcPts val="0"/>
                  </a:spcAft>
                </a:pPr>
                <a:r>
                  <a:rPr lang="en-US" sz="1600" kern="100" dirty="0">
                    <a:effectLst/>
                    <a:latin typeface="+mn-ea"/>
                    <a:cs typeface="宋体" panose="02010600030101010101" pitchFamily="2" charset="-122"/>
                  </a:rPr>
                  <a:t>14				</a:t>
                </a:r>
                <a14:m>
                  <m:oMath xmlns:m="http://schemas.openxmlformats.org/officeDocument/2006/math">
                    <m:sSubSup>
                      <m:sSubSupPr>
                        <m:ctrlPr>
                          <a:rPr lang="zh-CN" sz="1600" i="1" kern="100">
                            <a:effectLst/>
                            <a:latin typeface="Cambria Math" panose="02040503050406030204" pitchFamily="18" charset="0"/>
                            <a:cs typeface="宋体" panose="02010600030101010101" pitchFamily="2" charset="-122"/>
                          </a:rPr>
                        </m:ctrlPr>
                      </m:sSubSupPr>
                      <m:e>
                        <m:r>
                          <a:rPr lang="en-US" sz="1600" i="1" kern="100">
                            <a:effectLst/>
                            <a:latin typeface="Cambria Math" panose="02040503050406030204" pitchFamily="18" charset="0"/>
                            <a:cs typeface="宋体" panose="02010600030101010101" pitchFamily="2" charset="-122"/>
                          </a:rPr>
                          <m:t>𝑛</m:t>
                        </m:r>
                      </m:e>
                      <m:sub>
                        <m:r>
                          <a:rPr lang="en-US" sz="1600" i="1" kern="100">
                            <a:effectLst/>
                            <a:latin typeface="Cambria Math" panose="02040503050406030204" pitchFamily="18" charset="0"/>
                            <a:cs typeface="宋体" panose="02010600030101010101" pitchFamily="2" charset="-122"/>
                          </a:rPr>
                          <m:t>𝑚</m:t>
                        </m:r>
                      </m:sub>
                      <m:sup>
                        <m:r>
                          <a:rPr lang="en-US" sz="1600" i="1" kern="100">
                            <a:effectLst/>
                            <a:latin typeface="Cambria Math" panose="02040503050406030204" pitchFamily="18" charset="0"/>
                            <a:cs typeface="宋体" panose="02010600030101010101" pitchFamily="2" charset="-122"/>
                          </a:rPr>
                          <m:t>𝑘</m:t>
                        </m:r>
                      </m:sup>
                    </m:sSubSup>
                  </m:oMath>
                </a14:m>
                <a:r>
                  <a:rPr lang="en-US" sz="1600" kern="100" dirty="0">
                    <a:effectLst/>
                    <a:latin typeface="+mn-ea"/>
                    <a:cs typeface="宋体" panose="02010600030101010101" pitchFamily="2" charset="-122"/>
                  </a:rPr>
                  <a:t>+=1;</a:t>
                </a:r>
                <a14:m>
                  <m:oMath xmlns:m="http://schemas.openxmlformats.org/officeDocument/2006/math">
                    <m:r>
                      <a:rPr lang="en-US" sz="1600" kern="100">
                        <a:effectLst/>
                        <a:latin typeface="Cambria Math" panose="02040503050406030204" pitchFamily="18" charset="0"/>
                        <a:cs typeface="宋体" panose="02010600030101010101" pitchFamily="2" charset="-122"/>
                      </a:rPr>
                      <m:t> </m:t>
                    </m:r>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𝑛</m:t>
                        </m:r>
                      </m:e>
                      <m:sub>
                        <m:r>
                          <a:rPr lang="en-US" sz="1600" i="1" kern="100">
                            <a:effectLst/>
                            <a:latin typeface="Cambria Math" panose="02040503050406030204" pitchFamily="18" charset="0"/>
                            <a:cs typeface="宋体" panose="02010600030101010101" pitchFamily="2" charset="-122"/>
                          </a:rPr>
                          <m:t>𝑚</m:t>
                        </m:r>
                      </m:sub>
                    </m:sSub>
                  </m:oMath>
                </a14:m>
                <a:r>
                  <a:rPr lang="en-US" sz="1600" kern="100" dirty="0">
                    <a:effectLst/>
                    <a:latin typeface="+mn-ea"/>
                    <a:cs typeface="宋体" panose="02010600030101010101" pitchFamily="2" charset="-122"/>
                  </a:rPr>
                  <a:t>+=1;</a:t>
                </a:r>
                <a14:m>
                  <m:oMath xmlns:m="http://schemas.openxmlformats.org/officeDocument/2006/math">
                    <m:r>
                      <a:rPr lang="en-US" sz="1600" kern="100">
                        <a:effectLst/>
                        <a:latin typeface="Cambria Math" panose="02040503050406030204" pitchFamily="18" charset="0"/>
                        <a:cs typeface="宋体" panose="02010600030101010101" pitchFamily="2" charset="-122"/>
                      </a:rPr>
                      <m:t> </m:t>
                    </m:r>
                    <m:sSubSup>
                      <m:sSubSupPr>
                        <m:ctrlPr>
                          <a:rPr lang="zh-CN" sz="1600" i="1" kern="100">
                            <a:effectLst/>
                            <a:latin typeface="Cambria Math" panose="02040503050406030204" pitchFamily="18" charset="0"/>
                            <a:cs typeface="宋体" panose="02010600030101010101" pitchFamily="2" charset="-122"/>
                          </a:rPr>
                        </m:ctrlPr>
                      </m:sSubSupPr>
                      <m:e>
                        <m:r>
                          <a:rPr lang="en-US" sz="1600" i="1" kern="100">
                            <a:effectLst/>
                            <a:latin typeface="Cambria Math" panose="02040503050406030204" pitchFamily="18" charset="0"/>
                            <a:cs typeface="宋体" panose="02010600030101010101" pitchFamily="2" charset="-122"/>
                          </a:rPr>
                          <m:t>𝑛</m:t>
                        </m:r>
                      </m:e>
                      <m:sub>
                        <m:r>
                          <a:rPr lang="en-US" sz="1600" i="1" kern="100">
                            <a:effectLst/>
                            <a:latin typeface="Cambria Math" panose="02040503050406030204" pitchFamily="18" charset="0"/>
                            <a:cs typeface="宋体" panose="02010600030101010101" pitchFamily="2" charset="-122"/>
                          </a:rPr>
                          <m:t>𝑘</m:t>
                        </m:r>
                      </m:sub>
                      <m:sup>
                        <m:r>
                          <a:rPr lang="en-US" sz="1600" i="1" kern="100">
                            <a:effectLst/>
                            <a:latin typeface="Cambria Math" panose="02040503050406030204" pitchFamily="18" charset="0"/>
                            <a:cs typeface="宋体" panose="02010600030101010101" pitchFamily="2" charset="-122"/>
                          </a:rPr>
                          <m:t>𝑡</m:t>
                        </m:r>
                      </m:sup>
                    </m:sSubSup>
                  </m:oMath>
                </a14:m>
                <a:r>
                  <a:rPr lang="en-US" sz="1600" kern="100" dirty="0">
                    <a:effectLst/>
                    <a:latin typeface="+mn-ea"/>
                    <a:cs typeface="宋体" panose="02010600030101010101" pitchFamily="2" charset="-122"/>
                  </a:rPr>
                  <a:t>+=1;</a:t>
                </a:r>
                <a14:m>
                  <m:oMath xmlns:m="http://schemas.openxmlformats.org/officeDocument/2006/math">
                    <m:r>
                      <a:rPr lang="en-US" sz="1600" kern="100">
                        <a:effectLst/>
                        <a:latin typeface="Cambria Math" panose="02040503050406030204" pitchFamily="18" charset="0"/>
                        <a:cs typeface="宋体" panose="02010600030101010101" pitchFamily="2" charset="-122"/>
                      </a:rPr>
                      <m:t> </m:t>
                    </m:r>
                    <m:sSub>
                      <m:sSubPr>
                        <m:ctrlPr>
                          <a:rPr lang="zh-CN" sz="1600" i="1" kern="100">
                            <a:effectLst/>
                            <a:latin typeface="Cambria Math" panose="02040503050406030204" pitchFamily="18" charset="0"/>
                            <a:cs typeface="宋体" panose="02010600030101010101" pitchFamily="2" charset="-122"/>
                          </a:rPr>
                        </m:ctrlPr>
                      </m:sSubPr>
                      <m:e>
                        <m:r>
                          <a:rPr lang="en-US" sz="1600" i="1" kern="100">
                            <a:effectLst/>
                            <a:latin typeface="Cambria Math" panose="02040503050406030204" pitchFamily="18" charset="0"/>
                            <a:cs typeface="宋体" panose="02010600030101010101" pitchFamily="2" charset="-122"/>
                          </a:rPr>
                          <m:t>𝑛</m:t>
                        </m:r>
                      </m:e>
                      <m:sub>
                        <m:r>
                          <a:rPr lang="en-US" sz="1600" i="1" kern="100">
                            <a:effectLst/>
                            <a:latin typeface="Cambria Math" panose="02040503050406030204" pitchFamily="18" charset="0"/>
                            <a:cs typeface="宋体" panose="02010600030101010101" pitchFamily="2" charset="-122"/>
                          </a:rPr>
                          <m:t>𝑘</m:t>
                        </m:r>
                      </m:sub>
                    </m:sSub>
                  </m:oMath>
                </a14:m>
                <a:r>
                  <a:rPr lang="en-US" sz="1600" kern="100" dirty="0">
                    <a:effectLst/>
                    <a:latin typeface="+mn-ea"/>
                    <a:cs typeface="宋体" panose="02010600030101010101" pitchFamily="2" charset="-122"/>
                  </a:rPr>
                  <a:t>+=1	//</a:t>
                </a:r>
                <a:r>
                  <a:rPr lang="zh-CN" sz="1600" kern="100" dirty="0">
                    <a:effectLst/>
                    <a:latin typeface="+mn-ea"/>
                    <a:cs typeface="宋体" panose="02010600030101010101" pitchFamily="2" charset="-122"/>
                  </a:rPr>
                  <a:t>更新统计信息</a:t>
                </a:r>
              </a:p>
            </p:txBody>
          </p:sp>
        </mc:Choice>
        <mc:Fallback xmlns="">
          <p:sp>
            <p:nvSpPr>
              <p:cNvPr id="6" name="文本框 2"/>
              <p:cNvSpPr txBox="1">
                <a:spLocks noRot="1" noChangeAspect="1" noMove="1" noResize="1" noEditPoints="1" noAdjustHandles="1" noChangeArrowheads="1" noChangeShapeType="1" noTextEdit="1"/>
              </p:cNvSpPr>
              <p:nvPr/>
            </p:nvSpPr>
            <p:spPr bwMode="auto">
              <a:xfrm>
                <a:off x="674403" y="1753445"/>
                <a:ext cx="10126947" cy="4011251"/>
              </a:xfrm>
              <a:prstGeom prst="rect">
                <a:avLst/>
              </a:prstGeom>
              <a:blipFill>
                <a:blip r:embed="rId2"/>
                <a:stretch>
                  <a:fillRect l="-301" t="-455" r="-241"/>
                </a:stretch>
              </a:blipFill>
              <a:ln w="9525">
                <a:solidFill>
                  <a:srgbClr val="000000"/>
                </a:solid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2916733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算法优化</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19</a:t>
            </a:fld>
            <a:endParaRPr lang="zh-CN" altLang="en-US" dirty="0"/>
          </a:p>
        </p:txBody>
      </p:sp>
      <p:grpSp>
        <p:nvGrpSpPr>
          <p:cNvPr id="8" name="组合 7"/>
          <p:cNvGrpSpPr/>
          <p:nvPr/>
        </p:nvGrpSpPr>
        <p:grpSpPr>
          <a:xfrm>
            <a:off x="648991" y="1110204"/>
            <a:ext cx="4983184" cy="461665"/>
            <a:chOff x="695325" y="3800392"/>
            <a:chExt cx="4983184" cy="461665"/>
          </a:xfrm>
        </p:grpSpPr>
        <p:sp>
          <p:nvSpPr>
            <p:cNvPr id="9" name="矩形 8"/>
            <p:cNvSpPr/>
            <p:nvPr/>
          </p:nvSpPr>
          <p:spPr>
            <a:xfrm>
              <a:off x="695325" y="3800392"/>
              <a:ext cx="4676280" cy="461665"/>
            </a:xfrm>
            <a:prstGeom prst="rect">
              <a:avLst/>
            </a:prstGeom>
            <a:solidFill>
              <a:schemeClr val="accent1"/>
            </a:solidFill>
          </p:spPr>
          <p:txBody>
            <a:bodyPr wrap="none">
              <a:spAutoFit/>
            </a:bodyPr>
            <a:lstStyle/>
            <a:p>
              <a:r>
                <a:rPr lang="zh-CN" altLang="en-US" sz="2400" b="1" dirty="0">
                  <a:solidFill>
                    <a:schemeClr val="bg1"/>
                  </a:solidFill>
                </a:rPr>
                <a:t>针对</a:t>
              </a:r>
              <a:r>
                <a:rPr lang="en-US" altLang="zh-CN" sz="2400" b="1" dirty="0">
                  <a:solidFill>
                    <a:schemeClr val="bg1"/>
                  </a:solidFill>
                </a:rPr>
                <a:t>doc2vec</a:t>
              </a:r>
              <a:r>
                <a:rPr lang="zh-CN" altLang="en-US" sz="2400" b="1" dirty="0">
                  <a:solidFill>
                    <a:schemeClr val="bg1"/>
                  </a:solidFill>
                </a:rPr>
                <a:t>算法的并行化实现</a:t>
              </a:r>
            </a:p>
          </p:txBody>
        </p:sp>
        <p:cxnSp>
          <p:nvCxnSpPr>
            <p:cNvPr id="10" name="直接连接符 9"/>
            <p:cNvCxnSpPr/>
            <p:nvPr/>
          </p:nvCxnSpPr>
          <p:spPr>
            <a:xfrm>
              <a:off x="695325" y="4262057"/>
              <a:ext cx="498318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648991" y="1755803"/>
            <a:ext cx="10737637" cy="1477328"/>
          </a:xfrm>
          <a:prstGeom prst="rect">
            <a:avLst/>
          </a:prstGeom>
        </p:spPr>
        <p:txBody>
          <a:bodyPr wrap="square">
            <a:spAutoFit/>
          </a:bodyPr>
          <a:lstStyle/>
          <a:p>
            <a:pPr>
              <a:lnSpc>
                <a:spcPct val="125000"/>
              </a:lnSpc>
            </a:pPr>
            <a:r>
              <a:rPr lang="en-US" altLang="zh-CN" dirty="0"/>
              <a:t>    </a:t>
            </a:r>
            <a:r>
              <a:rPr lang="zh-CN" altLang="zh-CN" dirty="0"/>
              <a:t>对于</a:t>
            </a:r>
            <a:r>
              <a:rPr lang="en-US" altLang="zh-CN" dirty="0"/>
              <a:t>Doc2vec</a:t>
            </a:r>
            <a:r>
              <a:rPr lang="zh-CN" altLang="zh-CN" dirty="0"/>
              <a:t>算法，其使用梯度下降算法来更新参数，我们可以将梯度下降的过程分解为</a:t>
            </a:r>
            <a:r>
              <a:rPr lang="en-US" altLang="zh-CN" dirty="0"/>
              <a:t>gradient</a:t>
            </a:r>
            <a:r>
              <a:rPr lang="zh-CN" altLang="zh-CN" dirty="0"/>
              <a:t>和</a:t>
            </a:r>
            <a:r>
              <a:rPr lang="en-US" altLang="zh-CN" dirty="0"/>
              <a:t>descent</a:t>
            </a:r>
            <a:r>
              <a:rPr lang="zh-CN" altLang="zh-CN" dirty="0"/>
              <a:t>两个过程，将数据的</a:t>
            </a:r>
            <a:r>
              <a:rPr lang="en-US" altLang="zh-CN" dirty="0"/>
              <a:t>gradient</a:t>
            </a:r>
            <a:r>
              <a:rPr lang="zh-CN" altLang="zh-CN" dirty="0"/>
              <a:t>计算过程分布到其相关的计算部分（可以是</a:t>
            </a:r>
            <a:r>
              <a:rPr lang="en-US" altLang="zh-CN" dirty="0"/>
              <a:t>RDD Partition</a:t>
            </a:r>
            <a:r>
              <a:rPr lang="zh-CN" altLang="zh-CN" dirty="0"/>
              <a:t>），然后通过</a:t>
            </a:r>
            <a:r>
              <a:rPr lang="en-US" altLang="zh-CN" dirty="0"/>
              <a:t>Master Model</a:t>
            </a:r>
            <a:r>
              <a:rPr lang="zh-CN" altLang="zh-CN" dirty="0"/>
              <a:t>进行</a:t>
            </a:r>
            <a:r>
              <a:rPr lang="en-US" altLang="zh-CN" dirty="0"/>
              <a:t>descent</a:t>
            </a:r>
            <a:r>
              <a:rPr lang="zh-CN" altLang="zh-CN" dirty="0"/>
              <a:t>计算来更新训练参数，这样，通过各计算节点分布式的执行</a:t>
            </a:r>
            <a:r>
              <a:rPr lang="en-US" altLang="zh-CN" dirty="0"/>
              <a:t>gradient</a:t>
            </a:r>
            <a:r>
              <a:rPr lang="zh-CN" altLang="zh-CN" dirty="0"/>
              <a:t>过程来提高算法的训练速度。</a:t>
            </a:r>
            <a:endParaRPr lang="zh-CN" altLang="en-US" sz="2000" dirty="0">
              <a:latin typeface="+mn-ea"/>
            </a:endParaRPr>
          </a:p>
        </p:txBody>
      </p:sp>
      <p:pic>
        <p:nvPicPr>
          <p:cNvPr id="2" name="图片 1"/>
          <p:cNvPicPr>
            <a:picLocks noChangeAspect="1"/>
          </p:cNvPicPr>
          <p:nvPr/>
        </p:nvPicPr>
        <p:blipFill>
          <a:blip r:embed="rId2"/>
          <a:stretch>
            <a:fillRect/>
          </a:stretch>
        </p:blipFill>
        <p:spPr>
          <a:xfrm>
            <a:off x="2704856" y="3417064"/>
            <a:ext cx="7003960" cy="2697525"/>
          </a:xfrm>
          <a:prstGeom prst="rect">
            <a:avLst/>
          </a:prstGeom>
        </p:spPr>
      </p:pic>
    </p:spTree>
    <p:extLst>
      <p:ext uri="{BB962C8B-B14F-4D97-AF65-F5344CB8AC3E}">
        <p14:creationId xmlns:p14="http://schemas.microsoft.com/office/powerpoint/2010/main" val="3624930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矩形 5"/>
          <p:cNvSpPr/>
          <p:nvPr/>
        </p:nvSpPr>
        <p:spPr>
          <a:xfrm>
            <a:off x="-1" y="0"/>
            <a:ext cx="3216275" cy="6858000"/>
          </a:xfrm>
          <a:prstGeom prst="rect">
            <a:avLst/>
          </a:prstGeom>
          <a:solidFill>
            <a:schemeClr val="accent1">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710558" y="2593674"/>
            <a:ext cx="1727844" cy="1015663"/>
          </a:xfrm>
          <a:prstGeom prst="rect">
            <a:avLst/>
          </a:prstGeom>
          <a:noFill/>
        </p:spPr>
        <p:txBody>
          <a:bodyPr wrap="square" rtlCol="0">
            <a:spAutoFit/>
          </a:bodyPr>
          <a:lstStyle/>
          <a:p>
            <a:pPr algn="r"/>
            <a:r>
              <a:rPr lang="zh-CN" altLang="en-US" sz="6000" b="1" dirty="0">
                <a:solidFill>
                  <a:schemeClr val="bg1"/>
                </a:solidFill>
                <a:effectLst/>
                <a:latin typeface="微软雅黑" panose="020B0503020204020204" pitchFamily="34" charset="-122"/>
                <a:ea typeface="微软雅黑" panose="020B0503020204020204" pitchFamily="34" charset="-122"/>
              </a:rPr>
              <a:t>目录</a:t>
            </a:r>
          </a:p>
        </p:txBody>
      </p:sp>
      <p:sp>
        <p:nvSpPr>
          <p:cNvPr id="8" name="文本框 7"/>
          <p:cNvSpPr txBox="1"/>
          <p:nvPr/>
        </p:nvSpPr>
        <p:spPr>
          <a:xfrm>
            <a:off x="-1" y="3556441"/>
            <a:ext cx="3225297" cy="707886"/>
          </a:xfrm>
          <a:prstGeom prst="rect">
            <a:avLst/>
          </a:prstGeom>
          <a:noFill/>
        </p:spPr>
        <p:txBody>
          <a:bodyPr wrap="square" rtlCol="0">
            <a:spAutoFit/>
          </a:bodyPr>
          <a:lstStyle/>
          <a:p>
            <a:pPr algn="ctr"/>
            <a:r>
              <a:rPr lang="en-US" altLang="zh-CN"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3909356" y="1428698"/>
            <a:ext cx="3398314" cy="865184"/>
            <a:chOff x="3909356" y="1666934"/>
            <a:chExt cx="3398314" cy="865184"/>
          </a:xfrm>
        </p:grpSpPr>
        <p:grpSp>
          <p:nvGrpSpPr>
            <p:cNvPr id="42" name="组合 41"/>
            <p:cNvGrpSpPr/>
            <p:nvPr/>
          </p:nvGrpSpPr>
          <p:grpSpPr>
            <a:xfrm>
              <a:off x="4912812" y="1666934"/>
              <a:ext cx="2394858" cy="865184"/>
              <a:chOff x="4818742" y="1356667"/>
              <a:chExt cx="2394858" cy="865184"/>
            </a:xfrm>
          </p:grpSpPr>
          <p:sp>
            <p:nvSpPr>
              <p:cNvPr id="19" name="文本框 18"/>
              <p:cNvSpPr txBox="1"/>
              <p:nvPr/>
            </p:nvSpPr>
            <p:spPr>
              <a:xfrm>
                <a:off x="4818742" y="1356667"/>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绪论</a:t>
                </a:r>
              </a:p>
            </p:txBody>
          </p:sp>
          <p:sp>
            <p:nvSpPr>
              <p:cNvPr id="20" name="文本框 19"/>
              <p:cNvSpPr txBox="1"/>
              <p:nvPr/>
            </p:nvSpPr>
            <p:spPr>
              <a:xfrm>
                <a:off x="4818742" y="1852519"/>
                <a:ext cx="2394858" cy="369332"/>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Introduction</a:t>
                </a:r>
                <a:endParaRPr lang="zh-CN" altLang="en-US"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a:solidFill>
                      <a:schemeClr val="accent5">
                        <a:lumMod val="75000"/>
                      </a:schemeClr>
                    </a:solidFill>
                    <a:latin typeface="微软雅黑" panose="020B0503020204020204" pitchFamily="34" charset="-122"/>
                    <a:ea typeface="微软雅黑" panose="020B0503020204020204" pitchFamily="34" charset="-122"/>
                  </a:rPr>
                  <a:t>01</a:t>
                </a:r>
              </a:p>
            </p:txBody>
          </p:sp>
          <p:sp>
            <p:nvSpPr>
              <p:cNvPr id="32" name="矩形 31"/>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1" name="组合 70"/>
          <p:cNvGrpSpPr/>
          <p:nvPr/>
        </p:nvGrpSpPr>
        <p:grpSpPr>
          <a:xfrm>
            <a:off x="8098970" y="1428698"/>
            <a:ext cx="3416755" cy="830997"/>
            <a:chOff x="8098970" y="1684028"/>
            <a:chExt cx="3416755" cy="830997"/>
          </a:xfrm>
        </p:grpSpPr>
        <p:grpSp>
          <p:nvGrpSpPr>
            <p:cNvPr id="41" name="组合 40"/>
            <p:cNvGrpSpPr/>
            <p:nvPr/>
          </p:nvGrpSpPr>
          <p:grpSpPr>
            <a:xfrm>
              <a:off x="9120867" y="1684028"/>
              <a:ext cx="2394858" cy="830997"/>
              <a:chOff x="9042399" y="1373760"/>
              <a:chExt cx="2394858" cy="830997"/>
            </a:xfrm>
          </p:grpSpPr>
          <p:sp>
            <p:nvSpPr>
              <p:cNvPr id="13" name="文本框 12"/>
              <p:cNvSpPr txBox="1"/>
              <p:nvPr/>
            </p:nvSpPr>
            <p:spPr>
              <a:xfrm>
                <a:off x="9042399" y="1373760"/>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基本概念</a:t>
                </a:r>
              </a:p>
            </p:txBody>
          </p:sp>
          <p:sp>
            <p:nvSpPr>
              <p:cNvPr id="15" name="文本框 14"/>
              <p:cNvSpPr txBox="1"/>
              <p:nvPr/>
            </p:nvSpPr>
            <p:spPr>
              <a:xfrm>
                <a:off x="9042399" y="1835425"/>
                <a:ext cx="2394858" cy="369332"/>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Basic Conception</a:t>
                </a:r>
                <a:endParaRPr lang="zh-CN" altLang="en-US" dirty="0">
                  <a:solidFill>
                    <a:schemeClr val="bg1">
                      <a:lumMod val="65000"/>
                    </a:schemeClr>
                  </a:solidFill>
                  <a:latin typeface="Times New Roman" panose="02020603050405020304" pitchFamily="18" charset="0"/>
                  <a:cs typeface="Times New Roman" panose="02020603050405020304" pitchFamily="18" charset="0"/>
                </a:endParaRPr>
              </a:p>
            </p:txBody>
          </p:sp>
        </p:grpSp>
        <p:grpSp>
          <p:nvGrpSpPr>
            <p:cNvPr id="64" name="组合 63"/>
            <p:cNvGrpSpPr/>
            <p:nvPr/>
          </p:nvGrpSpPr>
          <p:grpSpPr>
            <a:xfrm>
              <a:off x="8098970" y="1685526"/>
              <a:ext cx="899886" cy="828000"/>
              <a:chOff x="8098970" y="1685526"/>
              <a:chExt cx="899886" cy="828000"/>
            </a:xfrm>
          </p:grpSpPr>
          <p:sp>
            <p:nvSpPr>
              <p:cNvPr id="11" name="文本框 10"/>
              <p:cNvSpPr txBox="1"/>
              <p:nvPr/>
            </p:nvSpPr>
            <p:spPr>
              <a:xfrm>
                <a:off x="8098970" y="1714806"/>
                <a:ext cx="899886" cy="769441"/>
              </a:xfrm>
              <a:prstGeom prst="rect">
                <a:avLst/>
              </a:prstGeom>
              <a:noFill/>
            </p:spPr>
            <p:txBody>
              <a:bodyPr wrap="square" rtlCol="0">
                <a:spAutoFit/>
              </a:bodyPr>
              <a:lstStyle/>
              <a:p>
                <a:pPr algn="ctr"/>
                <a:r>
                  <a:rPr lang="en-US" altLang="zh-CN" sz="4400" b="1" dirty="0">
                    <a:solidFill>
                      <a:schemeClr val="accent5">
                        <a:lumMod val="75000"/>
                      </a:schemeClr>
                    </a:solidFill>
                    <a:latin typeface="微软雅黑" panose="020B0503020204020204" pitchFamily="34" charset="-122"/>
                    <a:ea typeface="微软雅黑" panose="020B0503020204020204" pitchFamily="34" charset="-122"/>
                  </a:rPr>
                  <a:t>02</a:t>
                </a:r>
                <a:endParaRPr lang="zh-CN" altLang="en-US" sz="44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8134913"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5" name="组合 74"/>
          <p:cNvGrpSpPr/>
          <p:nvPr/>
        </p:nvGrpSpPr>
        <p:grpSpPr>
          <a:xfrm>
            <a:off x="3873413" y="4567527"/>
            <a:ext cx="3434257" cy="861775"/>
            <a:chOff x="3873413" y="4736171"/>
            <a:chExt cx="3434257" cy="861775"/>
          </a:xfrm>
        </p:grpSpPr>
        <p:grpSp>
          <p:nvGrpSpPr>
            <p:cNvPr id="44" name="组合 43"/>
            <p:cNvGrpSpPr/>
            <p:nvPr/>
          </p:nvGrpSpPr>
          <p:grpSpPr>
            <a:xfrm>
              <a:off x="4912812" y="4736171"/>
              <a:ext cx="2394858" cy="861775"/>
              <a:chOff x="4818742" y="3526390"/>
              <a:chExt cx="2394858" cy="861775"/>
            </a:xfrm>
          </p:grpSpPr>
          <p:sp>
            <p:nvSpPr>
              <p:cNvPr id="24" name="文本框 23"/>
              <p:cNvSpPr txBox="1"/>
              <p:nvPr/>
            </p:nvSpPr>
            <p:spPr>
              <a:xfrm>
                <a:off x="4818742" y="3526390"/>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验证测试</a:t>
                </a:r>
              </a:p>
            </p:txBody>
          </p:sp>
          <p:sp>
            <p:nvSpPr>
              <p:cNvPr id="25" name="文本框 24"/>
              <p:cNvSpPr txBox="1"/>
              <p:nvPr/>
            </p:nvSpPr>
            <p:spPr>
              <a:xfrm>
                <a:off x="4818742" y="4018833"/>
                <a:ext cx="2394858" cy="369332"/>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Validation Test</a:t>
                </a:r>
                <a:endParaRPr lang="en-US" altLang="zh-CN" dirty="0"/>
              </a:p>
            </p:txBody>
          </p:sp>
        </p:grpSp>
        <p:grpSp>
          <p:nvGrpSpPr>
            <p:cNvPr id="67" name="组合 66"/>
            <p:cNvGrpSpPr/>
            <p:nvPr/>
          </p:nvGrpSpPr>
          <p:grpSpPr>
            <a:xfrm>
              <a:off x="3873413" y="4753058"/>
              <a:ext cx="899886" cy="828000"/>
              <a:chOff x="3873413" y="4753058"/>
              <a:chExt cx="899886" cy="828000"/>
            </a:xfrm>
          </p:grpSpPr>
          <p:sp>
            <p:nvSpPr>
              <p:cNvPr id="22" name="文本框 21"/>
              <p:cNvSpPr txBox="1"/>
              <p:nvPr/>
            </p:nvSpPr>
            <p:spPr>
              <a:xfrm>
                <a:off x="3873413" y="4782338"/>
                <a:ext cx="899886" cy="769441"/>
              </a:xfrm>
              <a:prstGeom prst="rect">
                <a:avLst/>
              </a:prstGeom>
              <a:noFill/>
            </p:spPr>
            <p:txBody>
              <a:bodyPr wrap="square" rtlCol="0">
                <a:spAutoFit/>
              </a:bodyPr>
              <a:lstStyle/>
              <a:p>
                <a:pPr algn="ctr"/>
                <a:r>
                  <a:rPr lang="en-US" altLang="zh-CN" sz="4400" b="1" dirty="0">
                    <a:solidFill>
                      <a:schemeClr val="accent5">
                        <a:lumMod val="75000"/>
                      </a:schemeClr>
                    </a:solidFill>
                    <a:latin typeface="微软雅黑" panose="020B0503020204020204" pitchFamily="34" charset="-122"/>
                    <a:ea typeface="微软雅黑" panose="020B0503020204020204" pitchFamily="34" charset="-122"/>
                  </a:rPr>
                  <a:t>05</a:t>
                </a:r>
                <a:endParaRPr lang="zh-CN" altLang="en-US" sz="44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3909356" y="4753058"/>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4" name="组合 73"/>
          <p:cNvGrpSpPr/>
          <p:nvPr/>
        </p:nvGrpSpPr>
        <p:grpSpPr>
          <a:xfrm>
            <a:off x="8098970" y="4582916"/>
            <a:ext cx="3416755" cy="830997"/>
            <a:chOff x="8098970" y="4751560"/>
            <a:chExt cx="3416755" cy="830997"/>
          </a:xfrm>
        </p:grpSpPr>
        <p:grpSp>
          <p:nvGrpSpPr>
            <p:cNvPr id="43" name="组合 42"/>
            <p:cNvGrpSpPr/>
            <p:nvPr/>
          </p:nvGrpSpPr>
          <p:grpSpPr>
            <a:xfrm>
              <a:off x="9120867" y="4751560"/>
              <a:ext cx="2394858" cy="830997"/>
              <a:chOff x="9042399" y="3526390"/>
              <a:chExt cx="2394858" cy="830997"/>
            </a:xfrm>
          </p:grpSpPr>
          <p:sp>
            <p:nvSpPr>
              <p:cNvPr id="29" name="文本框 28"/>
              <p:cNvSpPr txBox="1"/>
              <p:nvPr/>
            </p:nvSpPr>
            <p:spPr>
              <a:xfrm>
                <a:off x="9042399" y="3526390"/>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总结展望</a:t>
                </a:r>
              </a:p>
            </p:txBody>
          </p:sp>
          <p:sp>
            <p:nvSpPr>
              <p:cNvPr id="30" name="文本框 29"/>
              <p:cNvSpPr txBox="1"/>
              <p:nvPr/>
            </p:nvSpPr>
            <p:spPr>
              <a:xfrm>
                <a:off x="9042399" y="3988055"/>
                <a:ext cx="2394858" cy="369332"/>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Future Prospect</a:t>
                </a:r>
                <a:endParaRPr lang="zh-CN" altLang="en-US"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6" name="组合 65"/>
            <p:cNvGrpSpPr/>
            <p:nvPr/>
          </p:nvGrpSpPr>
          <p:grpSpPr>
            <a:xfrm>
              <a:off x="8098970" y="4753058"/>
              <a:ext cx="899886" cy="828000"/>
              <a:chOff x="8098970" y="4753058"/>
              <a:chExt cx="899886" cy="828000"/>
            </a:xfrm>
          </p:grpSpPr>
          <p:sp>
            <p:nvSpPr>
              <p:cNvPr id="27" name="文本框 26"/>
              <p:cNvSpPr txBox="1"/>
              <p:nvPr/>
            </p:nvSpPr>
            <p:spPr>
              <a:xfrm>
                <a:off x="8098970" y="4782338"/>
                <a:ext cx="899886" cy="769441"/>
              </a:xfrm>
              <a:prstGeom prst="rect">
                <a:avLst/>
              </a:prstGeom>
              <a:noFill/>
            </p:spPr>
            <p:txBody>
              <a:bodyPr wrap="square" rtlCol="0">
                <a:spAutoFit/>
              </a:bodyPr>
              <a:lstStyle/>
              <a:p>
                <a:pPr algn="ctr"/>
                <a:r>
                  <a:rPr lang="en-US" altLang="zh-CN" sz="4400" b="1" dirty="0">
                    <a:solidFill>
                      <a:schemeClr val="accent5">
                        <a:lumMod val="75000"/>
                      </a:schemeClr>
                    </a:solidFill>
                    <a:latin typeface="微软雅黑" panose="020B0503020204020204" pitchFamily="34" charset="-122"/>
                    <a:ea typeface="微软雅黑" panose="020B0503020204020204" pitchFamily="34" charset="-122"/>
                  </a:rPr>
                  <a:t>06</a:t>
                </a:r>
                <a:endParaRPr lang="zh-CN" altLang="en-US" sz="44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8134913" y="4753058"/>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3" name="组合 72"/>
          <p:cNvGrpSpPr/>
          <p:nvPr/>
        </p:nvGrpSpPr>
        <p:grpSpPr>
          <a:xfrm>
            <a:off x="3873413" y="2999817"/>
            <a:ext cx="3434257" cy="861775"/>
            <a:chOff x="3873413" y="3187016"/>
            <a:chExt cx="3434257" cy="861775"/>
          </a:xfrm>
        </p:grpSpPr>
        <p:grpSp>
          <p:nvGrpSpPr>
            <p:cNvPr id="54" name="组合 53"/>
            <p:cNvGrpSpPr/>
            <p:nvPr/>
          </p:nvGrpSpPr>
          <p:grpSpPr>
            <a:xfrm>
              <a:off x="4912812" y="3187016"/>
              <a:ext cx="2394858" cy="861775"/>
              <a:chOff x="4818742" y="3526390"/>
              <a:chExt cx="2394858" cy="861775"/>
            </a:xfrm>
          </p:grpSpPr>
          <p:sp>
            <p:nvSpPr>
              <p:cNvPr id="55" name="文本框 54"/>
              <p:cNvSpPr txBox="1"/>
              <p:nvPr/>
            </p:nvSpPr>
            <p:spPr>
              <a:xfrm>
                <a:off x="4818742" y="3526390"/>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理论研究</a:t>
                </a:r>
              </a:p>
            </p:txBody>
          </p:sp>
          <p:sp>
            <p:nvSpPr>
              <p:cNvPr id="56" name="文本框 55"/>
              <p:cNvSpPr txBox="1"/>
              <p:nvPr/>
            </p:nvSpPr>
            <p:spPr>
              <a:xfrm>
                <a:off x="4818742" y="4018833"/>
                <a:ext cx="2394858" cy="369332"/>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Theoretical Research</a:t>
                </a:r>
                <a:endParaRPr lang="zh-CN" altLang="en-US" dirty="0">
                  <a:solidFill>
                    <a:schemeClr val="bg1">
                      <a:lumMod val="65000"/>
                    </a:schemeClr>
                  </a:solidFill>
                  <a:latin typeface="Times New Roman" panose="02020603050405020304" pitchFamily="18" charset="0"/>
                  <a:cs typeface="Times New Roman" panose="02020603050405020304" pitchFamily="18" charset="0"/>
                </a:endParaRPr>
              </a:p>
            </p:txBody>
          </p:sp>
        </p:grpSp>
        <p:grpSp>
          <p:nvGrpSpPr>
            <p:cNvPr id="68" name="组合 67"/>
            <p:cNvGrpSpPr/>
            <p:nvPr/>
          </p:nvGrpSpPr>
          <p:grpSpPr>
            <a:xfrm>
              <a:off x="3873413" y="3203903"/>
              <a:ext cx="899886" cy="828000"/>
              <a:chOff x="3873413" y="3203903"/>
              <a:chExt cx="899886" cy="828000"/>
            </a:xfrm>
          </p:grpSpPr>
          <p:sp>
            <p:nvSpPr>
              <p:cNvPr id="57" name="文本框 56"/>
              <p:cNvSpPr txBox="1"/>
              <p:nvPr/>
            </p:nvSpPr>
            <p:spPr>
              <a:xfrm>
                <a:off x="3873413" y="3233183"/>
                <a:ext cx="899886" cy="769441"/>
              </a:xfrm>
              <a:prstGeom prst="rect">
                <a:avLst/>
              </a:prstGeom>
              <a:noFill/>
            </p:spPr>
            <p:txBody>
              <a:bodyPr wrap="square" rtlCol="0">
                <a:spAutoFit/>
              </a:bodyPr>
              <a:lstStyle/>
              <a:p>
                <a:pPr algn="ctr"/>
                <a:r>
                  <a:rPr lang="en-US" altLang="zh-CN" sz="4400" b="1" dirty="0">
                    <a:solidFill>
                      <a:schemeClr val="accent5">
                        <a:lumMod val="75000"/>
                      </a:schemeClr>
                    </a:solidFill>
                    <a:latin typeface="微软雅黑" panose="020B0503020204020204" pitchFamily="34" charset="-122"/>
                    <a:ea typeface="微软雅黑" panose="020B0503020204020204" pitchFamily="34" charset="-122"/>
                  </a:rPr>
                  <a:t>03</a:t>
                </a:r>
                <a:endParaRPr lang="zh-CN" altLang="en-US" sz="44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58" name="矩形 57"/>
              <p:cNvSpPr/>
              <p:nvPr/>
            </p:nvSpPr>
            <p:spPr>
              <a:xfrm>
                <a:off x="3909356"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2" name="组合 71"/>
          <p:cNvGrpSpPr/>
          <p:nvPr/>
        </p:nvGrpSpPr>
        <p:grpSpPr>
          <a:xfrm>
            <a:off x="8098970" y="3005807"/>
            <a:ext cx="3416755" cy="830997"/>
            <a:chOff x="8098970" y="3202405"/>
            <a:chExt cx="3416755" cy="830997"/>
          </a:xfrm>
        </p:grpSpPr>
        <p:grpSp>
          <p:nvGrpSpPr>
            <p:cNvPr id="59" name="组合 58"/>
            <p:cNvGrpSpPr/>
            <p:nvPr/>
          </p:nvGrpSpPr>
          <p:grpSpPr>
            <a:xfrm>
              <a:off x="9120867" y="3202405"/>
              <a:ext cx="2394858" cy="830997"/>
              <a:chOff x="9042399" y="3526390"/>
              <a:chExt cx="2394858" cy="830997"/>
            </a:xfrm>
          </p:grpSpPr>
          <p:sp>
            <p:nvSpPr>
              <p:cNvPr id="60" name="文本框 59"/>
              <p:cNvSpPr txBox="1"/>
              <p:nvPr/>
            </p:nvSpPr>
            <p:spPr>
              <a:xfrm>
                <a:off x="9042399" y="3526390"/>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p>
            </p:txBody>
          </p:sp>
          <p:sp>
            <p:nvSpPr>
              <p:cNvPr id="61" name="文本框 60"/>
              <p:cNvSpPr txBox="1"/>
              <p:nvPr/>
            </p:nvSpPr>
            <p:spPr>
              <a:xfrm>
                <a:off x="9042399" y="3988055"/>
                <a:ext cx="2394858" cy="369332"/>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rPr>
                  <a:t>Design Implementation</a:t>
                </a:r>
                <a:endParaRPr lang="zh-CN" altLang="en-US"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5" name="组合 64"/>
            <p:cNvGrpSpPr/>
            <p:nvPr/>
          </p:nvGrpSpPr>
          <p:grpSpPr>
            <a:xfrm>
              <a:off x="8098970" y="3203903"/>
              <a:ext cx="899886" cy="828000"/>
              <a:chOff x="8098970" y="3203903"/>
              <a:chExt cx="899886" cy="828000"/>
            </a:xfrm>
          </p:grpSpPr>
          <p:sp>
            <p:nvSpPr>
              <p:cNvPr id="62" name="文本框 61"/>
              <p:cNvSpPr txBox="1"/>
              <p:nvPr/>
            </p:nvSpPr>
            <p:spPr>
              <a:xfrm>
                <a:off x="8098970" y="3233183"/>
                <a:ext cx="899886" cy="769441"/>
              </a:xfrm>
              <a:prstGeom prst="rect">
                <a:avLst/>
              </a:prstGeom>
              <a:noFill/>
            </p:spPr>
            <p:txBody>
              <a:bodyPr wrap="square" rtlCol="0">
                <a:spAutoFit/>
              </a:bodyPr>
              <a:lstStyle/>
              <a:p>
                <a:pPr algn="ctr"/>
                <a:r>
                  <a:rPr lang="en-US" altLang="zh-CN" sz="4400" b="1" dirty="0">
                    <a:solidFill>
                      <a:schemeClr val="accent5">
                        <a:lumMod val="75000"/>
                      </a:schemeClr>
                    </a:solidFill>
                    <a:latin typeface="微软雅黑" panose="020B0503020204020204" pitchFamily="34" charset="-122"/>
                    <a:ea typeface="微软雅黑" panose="020B0503020204020204" pitchFamily="34" charset="-122"/>
                  </a:rPr>
                  <a:t>04</a:t>
                </a:r>
                <a:endParaRPr lang="zh-CN" altLang="en-US" sz="44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63" name="矩形 62"/>
              <p:cNvSpPr/>
              <p:nvPr/>
            </p:nvSpPr>
            <p:spPr>
              <a:xfrm>
                <a:off x="8134913"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37013382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14:presetBounceEnd="40000">
                                      <p:stCondLst>
                                        <p:cond delay="300"/>
                                      </p:stCondLst>
                                      <p:childTnLst>
                                        <p:set>
                                          <p:cBhvr>
                                            <p:cTn id="9" dur="1" fill="hold">
                                              <p:stCondLst>
                                                <p:cond delay="0"/>
                                              </p:stCondLst>
                                            </p:cTn>
                                            <p:tgtEl>
                                              <p:spTgt spid="70"/>
                                            </p:tgtEl>
                                            <p:attrNameLst>
                                              <p:attrName>style.visibility</p:attrName>
                                            </p:attrNameLst>
                                          </p:cBhvr>
                                          <p:to>
                                            <p:strVal val="visible"/>
                                          </p:to>
                                        </p:set>
                                        <p:anim calcmode="lin" valueType="num" p14:bounceEnd="40000">
                                          <p:cBhvr additive="base">
                                            <p:cTn id="10" dur="500" fill="hold"/>
                                            <p:tgtEl>
                                              <p:spTgt spid="70"/>
                                            </p:tgtEl>
                                            <p:attrNameLst>
                                              <p:attrName>ppt_x</p:attrName>
                                            </p:attrNameLst>
                                          </p:cBhvr>
                                          <p:tavLst>
                                            <p:tav tm="0">
                                              <p:val>
                                                <p:strVal val="1+#ppt_w/2"/>
                                              </p:val>
                                            </p:tav>
                                            <p:tav tm="100000">
                                              <p:val>
                                                <p:strVal val="#ppt_x"/>
                                              </p:val>
                                            </p:tav>
                                          </p:tavLst>
                                        </p:anim>
                                        <p:anim calcmode="lin" valueType="num" p14:bounceEnd="40000">
                                          <p:cBhvr additive="base">
                                            <p:cTn id="11" dur="500" fill="hold"/>
                                            <p:tgtEl>
                                              <p:spTgt spid="70"/>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14:presetBounceEnd="40000">
                                      <p:stCondLst>
                                        <p:cond delay="600"/>
                                      </p:stCondLst>
                                      <p:childTnLst>
                                        <p:set>
                                          <p:cBhvr>
                                            <p:cTn id="13" dur="1" fill="hold">
                                              <p:stCondLst>
                                                <p:cond delay="0"/>
                                              </p:stCondLst>
                                            </p:cTn>
                                            <p:tgtEl>
                                              <p:spTgt spid="71"/>
                                            </p:tgtEl>
                                            <p:attrNameLst>
                                              <p:attrName>style.visibility</p:attrName>
                                            </p:attrNameLst>
                                          </p:cBhvr>
                                          <p:to>
                                            <p:strVal val="visible"/>
                                          </p:to>
                                        </p:set>
                                        <p:anim calcmode="lin" valueType="num" p14:bounceEnd="40000">
                                          <p:cBhvr additive="base">
                                            <p:cTn id="14" dur="500" fill="hold"/>
                                            <p:tgtEl>
                                              <p:spTgt spid="71"/>
                                            </p:tgtEl>
                                            <p:attrNameLst>
                                              <p:attrName>ppt_x</p:attrName>
                                            </p:attrNameLst>
                                          </p:cBhvr>
                                          <p:tavLst>
                                            <p:tav tm="0">
                                              <p:val>
                                                <p:strVal val="1+#ppt_w/2"/>
                                              </p:val>
                                            </p:tav>
                                            <p:tav tm="100000">
                                              <p:val>
                                                <p:strVal val="#ppt_x"/>
                                              </p:val>
                                            </p:tav>
                                          </p:tavLst>
                                        </p:anim>
                                        <p:anim calcmode="lin" valueType="num" p14:bounceEnd="40000">
                                          <p:cBhvr additive="base">
                                            <p:cTn id="15" dur="500" fill="hold"/>
                                            <p:tgtEl>
                                              <p:spTgt spid="71"/>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14:presetBounceEnd="40000">
                                      <p:stCondLst>
                                        <p:cond delay="900"/>
                                      </p:stCondLst>
                                      <p:childTnLst>
                                        <p:set>
                                          <p:cBhvr>
                                            <p:cTn id="17" dur="1" fill="hold">
                                              <p:stCondLst>
                                                <p:cond delay="0"/>
                                              </p:stCondLst>
                                            </p:cTn>
                                            <p:tgtEl>
                                              <p:spTgt spid="73"/>
                                            </p:tgtEl>
                                            <p:attrNameLst>
                                              <p:attrName>style.visibility</p:attrName>
                                            </p:attrNameLst>
                                          </p:cBhvr>
                                          <p:to>
                                            <p:strVal val="visible"/>
                                          </p:to>
                                        </p:set>
                                        <p:anim calcmode="lin" valueType="num" p14:bounceEnd="40000">
                                          <p:cBhvr additive="base">
                                            <p:cTn id="18" dur="500" fill="hold"/>
                                            <p:tgtEl>
                                              <p:spTgt spid="73"/>
                                            </p:tgtEl>
                                            <p:attrNameLst>
                                              <p:attrName>ppt_x</p:attrName>
                                            </p:attrNameLst>
                                          </p:cBhvr>
                                          <p:tavLst>
                                            <p:tav tm="0">
                                              <p:val>
                                                <p:strVal val="1+#ppt_w/2"/>
                                              </p:val>
                                            </p:tav>
                                            <p:tav tm="100000">
                                              <p:val>
                                                <p:strVal val="#ppt_x"/>
                                              </p:val>
                                            </p:tav>
                                          </p:tavLst>
                                        </p:anim>
                                        <p:anim calcmode="lin" valueType="num" p14:bounceEnd="40000">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14:presetBounceEnd="40000">
                                      <p:stCondLst>
                                        <p:cond delay="1200"/>
                                      </p:stCondLst>
                                      <p:childTnLst>
                                        <p:set>
                                          <p:cBhvr>
                                            <p:cTn id="21" dur="1" fill="hold">
                                              <p:stCondLst>
                                                <p:cond delay="0"/>
                                              </p:stCondLst>
                                            </p:cTn>
                                            <p:tgtEl>
                                              <p:spTgt spid="72"/>
                                            </p:tgtEl>
                                            <p:attrNameLst>
                                              <p:attrName>style.visibility</p:attrName>
                                            </p:attrNameLst>
                                          </p:cBhvr>
                                          <p:to>
                                            <p:strVal val="visible"/>
                                          </p:to>
                                        </p:set>
                                        <p:anim calcmode="lin" valueType="num" p14:bounceEnd="40000">
                                          <p:cBhvr additive="base">
                                            <p:cTn id="22" dur="500" fill="hold"/>
                                            <p:tgtEl>
                                              <p:spTgt spid="72"/>
                                            </p:tgtEl>
                                            <p:attrNameLst>
                                              <p:attrName>ppt_x</p:attrName>
                                            </p:attrNameLst>
                                          </p:cBhvr>
                                          <p:tavLst>
                                            <p:tav tm="0">
                                              <p:val>
                                                <p:strVal val="1+#ppt_w/2"/>
                                              </p:val>
                                            </p:tav>
                                            <p:tav tm="100000">
                                              <p:val>
                                                <p:strVal val="#ppt_x"/>
                                              </p:val>
                                            </p:tav>
                                          </p:tavLst>
                                        </p:anim>
                                        <p:anim calcmode="lin" valueType="num" p14:bounceEnd="40000">
                                          <p:cBhvr additive="base">
                                            <p:cTn id="23" dur="500" fill="hold"/>
                                            <p:tgtEl>
                                              <p:spTgt spid="7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14:presetBounceEnd="40000">
                                      <p:stCondLst>
                                        <p:cond delay="1500"/>
                                      </p:stCondLst>
                                      <p:childTnLst>
                                        <p:set>
                                          <p:cBhvr>
                                            <p:cTn id="25" dur="1" fill="hold">
                                              <p:stCondLst>
                                                <p:cond delay="0"/>
                                              </p:stCondLst>
                                            </p:cTn>
                                            <p:tgtEl>
                                              <p:spTgt spid="75"/>
                                            </p:tgtEl>
                                            <p:attrNameLst>
                                              <p:attrName>style.visibility</p:attrName>
                                            </p:attrNameLst>
                                          </p:cBhvr>
                                          <p:to>
                                            <p:strVal val="visible"/>
                                          </p:to>
                                        </p:set>
                                        <p:anim calcmode="lin" valueType="num" p14:bounceEnd="40000">
                                          <p:cBhvr additive="base">
                                            <p:cTn id="26" dur="500" fill="hold"/>
                                            <p:tgtEl>
                                              <p:spTgt spid="75"/>
                                            </p:tgtEl>
                                            <p:attrNameLst>
                                              <p:attrName>ppt_x</p:attrName>
                                            </p:attrNameLst>
                                          </p:cBhvr>
                                          <p:tavLst>
                                            <p:tav tm="0">
                                              <p:val>
                                                <p:strVal val="1+#ppt_w/2"/>
                                              </p:val>
                                            </p:tav>
                                            <p:tav tm="100000">
                                              <p:val>
                                                <p:strVal val="#ppt_x"/>
                                              </p:val>
                                            </p:tav>
                                          </p:tavLst>
                                        </p:anim>
                                        <p:anim calcmode="lin" valueType="num" p14:bounceEnd="40000">
                                          <p:cBhvr additive="base">
                                            <p:cTn id="27" dur="500" fill="hold"/>
                                            <p:tgtEl>
                                              <p:spTgt spid="75"/>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14:presetBounceEnd="40000">
                                      <p:stCondLst>
                                        <p:cond delay="1800"/>
                                      </p:stCondLst>
                                      <p:childTnLst>
                                        <p:set>
                                          <p:cBhvr>
                                            <p:cTn id="29" dur="1" fill="hold">
                                              <p:stCondLst>
                                                <p:cond delay="0"/>
                                              </p:stCondLst>
                                            </p:cTn>
                                            <p:tgtEl>
                                              <p:spTgt spid="74"/>
                                            </p:tgtEl>
                                            <p:attrNameLst>
                                              <p:attrName>style.visibility</p:attrName>
                                            </p:attrNameLst>
                                          </p:cBhvr>
                                          <p:to>
                                            <p:strVal val="visible"/>
                                          </p:to>
                                        </p:set>
                                        <p:anim calcmode="lin" valueType="num" p14:bounceEnd="40000">
                                          <p:cBhvr additive="base">
                                            <p:cTn id="30" dur="500" fill="hold"/>
                                            <p:tgtEl>
                                              <p:spTgt spid="74"/>
                                            </p:tgtEl>
                                            <p:attrNameLst>
                                              <p:attrName>ppt_x</p:attrName>
                                            </p:attrNameLst>
                                          </p:cBhvr>
                                          <p:tavLst>
                                            <p:tav tm="0">
                                              <p:val>
                                                <p:strVal val="1+#ppt_w/2"/>
                                              </p:val>
                                            </p:tav>
                                            <p:tav tm="100000">
                                              <p:val>
                                                <p:strVal val="#ppt_x"/>
                                              </p:val>
                                            </p:tav>
                                          </p:tavLst>
                                        </p:anim>
                                        <p:anim calcmode="lin" valueType="num" p14:bounceEnd="40000">
                                          <p:cBhvr additive="base">
                                            <p:cTn id="31"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stCondLst>
                                        <p:cond delay="300"/>
                                      </p:stCondLst>
                                      <p:childTnLst>
                                        <p:set>
                                          <p:cBhvr>
                                            <p:cTn id="9" dur="1" fill="hold">
                                              <p:stCondLst>
                                                <p:cond delay="0"/>
                                              </p:stCondLst>
                                            </p:cTn>
                                            <p:tgtEl>
                                              <p:spTgt spid="70"/>
                                            </p:tgtEl>
                                            <p:attrNameLst>
                                              <p:attrName>style.visibility</p:attrName>
                                            </p:attrNameLst>
                                          </p:cBhvr>
                                          <p:to>
                                            <p:strVal val="visible"/>
                                          </p:to>
                                        </p:set>
                                        <p:anim calcmode="lin" valueType="num">
                                          <p:cBhvr additive="base">
                                            <p:cTn id="10" dur="500" fill="hold"/>
                                            <p:tgtEl>
                                              <p:spTgt spid="70"/>
                                            </p:tgtEl>
                                            <p:attrNameLst>
                                              <p:attrName>ppt_x</p:attrName>
                                            </p:attrNameLst>
                                          </p:cBhvr>
                                          <p:tavLst>
                                            <p:tav tm="0">
                                              <p:val>
                                                <p:strVal val="1+#ppt_w/2"/>
                                              </p:val>
                                            </p:tav>
                                            <p:tav tm="100000">
                                              <p:val>
                                                <p:strVal val="#ppt_x"/>
                                              </p:val>
                                            </p:tav>
                                          </p:tavLst>
                                        </p:anim>
                                        <p:anim calcmode="lin" valueType="num">
                                          <p:cBhvr additive="base">
                                            <p:cTn id="11" dur="500" fill="hold"/>
                                            <p:tgtEl>
                                              <p:spTgt spid="70"/>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600"/>
                                      </p:stCondLst>
                                      <p:childTnLst>
                                        <p:set>
                                          <p:cBhvr>
                                            <p:cTn id="13" dur="1" fill="hold">
                                              <p:stCondLst>
                                                <p:cond delay="0"/>
                                              </p:stCondLst>
                                            </p:cTn>
                                            <p:tgtEl>
                                              <p:spTgt spid="71"/>
                                            </p:tgtEl>
                                            <p:attrNameLst>
                                              <p:attrName>style.visibility</p:attrName>
                                            </p:attrNameLst>
                                          </p:cBhvr>
                                          <p:to>
                                            <p:strVal val="visible"/>
                                          </p:to>
                                        </p:set>
                                        <p:anim calcmode="lin" valueType="num">
                                          <p:cBhvr additive="base">
                                            <p:cTn id="14" dur="500" fill="hold"/>
                                            <p:tgtEl>
                                              <p:spTgt spid="71"/>
                                            </p:tgtEl>
                                            <p:attrNameLst>
                                              <p:attrName>ppt_x</p:attrName>
                                            </p:attrNameLst>
                                          </p:cBhvr>
                                          <p:tavLst>
                                            <p:tav tm="0">
                                              <p:val>
                                                <p:strVal val="1+#ppt_w/2"/>
                                              </p:val>
                                            </p:tav>
                                            <p:tav tm="100000">
                                              <p:val>
                                                <p:strVal val="#ppt_x"/>
                                              </p:val>
                                            </p:tav>
                                          </p:tavLst>
                                        </p:anim>
                                        <p:anim calcmode="lin" valueType="num">
                                          <p:cBhvr additive="base">
                                            <p:cTn id="15" dur="500" fill="hold"/>
                                            <p:tgtEl>
                                              <p:spTgt spid="71"/>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90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1+#ppt_w/2"/>
                                              </p:val>
                                            </p:tav>
                                            <p:tav tm="100000">
                                              <p:val>
                                                <p:strVal val="#ppt_x"/>
                                              </p:val>
                                            </p:tav>
                                          </p:tavLst>
                                        </p:anim>
                                        <p:anim calcmode="lin" valueType="num">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1200"/>
                                      </p:stCondLst>
                                      <p:childTnLst>
                                        <p:set>
                                          <p:cBhvr>
                                            <p:cTn id="21" dur="1" fill="hold">
                                              <p:stCondLst>
                                                <p:cond delay="0"/>
                                              </p:stCondLst>
                                            </p:cTn>
                                            <p:tgtEl>
                                              <p:spTgt spid="72"/>
                                            </p:tgtEl>
                                            <p:attrNameLst>
                                              <p:attrName>style.visibility</p:attrName>
                                            </p:attrNameLst>
                                          </p:cBhvr>
                                          <p:to>
                                            <p:strVal val="visible"/>
                                          </p:to>
                                        </p:set>
                                        <p:anim calcmode="lin" valueType="num">
                                          <p:cBhvr additive="base">
                                            <p:cTn id="22" dur="500" fill="hold"/>
                                            <p:tgtEl>
                                              <p:spTgt spid="72"/>
                                            </p:tgtEl>
                                            <p:attrNameLst>
                                              <p:attrName>ppt_x</p:attrName>
                                            </p:attrNameLst>
                                          </p:cBhvr>
                                          <p:tavLst>
                                            <p:tav tm="0">
                                              <p:val>
                                                <p:strVal val="1+#ppt_w/2"/>
                                              </p:val>
                                            </p:tav>
                                            <p:tav tm="100000">
                                              <p:val>
                                                <p:strVal val="#ppt_x"/>
                                              </p:val>
                                            </p:tav>
                                          </p:tavLst>
                                        </p:anim>
                                        <p:anim calcmode="lin" valueType="num">
                                          <p:cBhvr additive="base">
                                            <p:cTn id="23" dur="500" fill="hold"/>
                                            <p:tgtEl>
                                              <p:spTgt spid="7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1500"/>
                                      </p:stCondLst>
                                      <p:childTnLst>
                                        <p:set>
                                          <p:cBhvr>
                                            <p:cTn id="25" dur="1" fill="hold">
                                              <p:stCondLst>
                                                <p:cond delay="0"/>
                                              </p:stCondLst>
                                            </p:cTn>
                                            <p:tgtEl>
                                              <p:spTgt spid="75"/>
                                            </p:tgtEl>
                                            <p:attrNameLst>
                                              <p:attrName>style.visibility</p:attrName>
                                            </p:attrNameLst>
                                          </p:cBhvr>
                                          <p:to>
                                            <p:strVal val="visible"/>
                                          </p:to>
                                        </p:set>
                                        <p:anim calcmode="lin" valueType="num">
                                          <p:cBhvr additive="base">
                                            <p:cTn id="26" dur="500" fill="hold"/>
                                            <p:tgtEl>
                                              <p:spTgt spid="75"/>
                                            </p:tgtEl>
                                            <p:attrNameLst>
                                              <p:attrName>ppt_x</p:attrName>
                                            </p:attrNameLst>
                                          </p:cBhvr>
                                          <p:tavLst>
                                            <p:tav tm="0">
                                              <p:val>
                                                <p:strVal val="1+#ppt_w/2"/>
                                              </p:val>
                                            </p:tav>
                                            <p:tav tm="100000">
                                              <p:val>
                                                <p:strVal val="#ppt_x"/>
                                              </p:val>
                                            </p:tav>
                                          </p:tavLst>
                                        </p:anim>
                                        <p:anim calcmode="lin" valueType="num">
                                          <p:cBhvr additive="base">
                                            <p:cTn id="27" dur="500" fill="hold"/>
                                            <p:tgtEl>
                                              <p:spTgt spid="75"/>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1800"/>
                                      </p:stCondLst>
                                      <p:childTnLst>
                                        <p:set>
                                          <p:cBhvr>
                                            <p:cTn id="29" dur="1" fill="hold">
                                              <p:stCondLst>
                                                <p:cond delay="0"/>
                                              </p:stCondLst>
                                            </p:cTn>
                                            <p:tgtEl>
                                              <p:spTgt spid="74"/>
                                            </p:tgtEl>
                                            <p:attrNameLst>
                                              <p:attrName>style.visibility</p:attrName>
                                            </p:attrNameLst>
                                          </p:cBhvr>
                                          <p:to>
                                            <p:strVal val="visible"/>
                                          </p:to>
                                        </p:set>
                                        <p:anim calcmode="lin" valueType="num">
                                          <p:cBhvr additive="base">
                                            <p:cTn id="30" dur="500" fill="hold"/>
                                            <p:tgtEl>
                                              <p:spTgt spid="74"/>
                                            </p:tgtEl>
                                            <p:attrNameLst>
                                              <p:attrName>ppt_x</p:attrName>
                                            </p:attrNameLst>
                                          </p:cBhvr>
                                          <p:tavLst>
                                            <p:tav tm="0">
                                              <p:val>
                                                <p:strVal val="1+#ppt_w/2"/>
                                              </p:val>
                                            </p:tav>
                                            <p:tav tm="100000">
                                              <p:val>
                                                <p:strVal val="#ppt_x"/>
                                              </p:val>
                                            </p:tav>
                                          </p:tavLst>
                                        </p:anim>
                                        <p:anim calcmode="lin" valueType="num">
                                          <p:cBhvr additive="base">
                                            <p:cTn id="31"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算法优化</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20</a:t>
            </a:fld>
            <a:endParaRPr lang="zh-CN" altLang="en-US" dirty="0"/>
          </a:p>
        </p:txBody>
      </p:sp>
      <mc:AlternateContent xmlns:mc="http://schemas.openxmlformats.org/markup-compatibility/2006">
        <mc:Choice xmlns:a14="http://schemas.microsoft.com/office/drawing/2010/main" Requires="a14">
          <p:sp>
            <p:nvSpPr>
              <p:cNvPr id="7" name="文本框 2"/>
              <p:cNvSpPr txBox="1">
                <a:spLocks noChangeArrowheads="1"/>
              </p:cNvSpPr>
              <p:nvPr/>
            </p:nvSpPr>
            <p:spPr bwMode="auto">
              <a:xfrm>
                <a:off x="681469" y="1516113"/>
                <a:ext cx="10485294" cy="40118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just">
                  <a:lnSpc>
                    <a:spcPct val="150000"/>
                  </a:lnSpc>
                  <a:spcAft>
                    <a:spcPts val="0"/>
                  </a:spcAft>
                </a:pPr>
                <a:r>
                  <a:rPr lang="zh-CN" kern="100" dirty="0">
                    <a:effectLst/>
                    <a:latin typeface="+mn-ea"/>
                    <a:cs typeface="宋体" panose="02010600030101010101" pitchFamily="2" charset="-122"/>
                  </a:rPr>
                  <a:t>输入：</a:t>
                </a:r>
              </a:p>
              <a:p>
                <a:pPr marL="342900" lvl="0" indent="-342900" algn="just">
                  <a:lnSpc>
                    <a:spcPct val="150000"/>
                  </a:lnSpc>
                  <a:spcAft>
                    <a:spcPts val="0"/>
                  </a:spcAft>
                  <a:buFont typeface="+mj-lt"/>
                  <a:buAutoNum type="arabicPeriod"/>
                </a:pPr>
                <a:r>
                  <a:rPr lang="en-US" kern="100" dirty="0">
                    <a:effectLst/>
                    <a:latin typeface="+mn-ea"/>
                    <a:cs typeface="Times New Roman" panose="02020603050405020304" pitchFamily="18" charset="0"/>
                  </a:rPr>
                  <a:t>model.syn0 </a:t>
                </a:r>
                <a:r>
                  <a:rPr lang="zh-CN" kern="100" dirty="0">
                    <a:effectLst/>
                    <a:latin typeface="+mn-ea"/>
                    <a:cs typeface="Times New Roman" panose="02020603050405020304" pitchFamily="18" charset="0"/>
                  </a:rPr>
                  <a:t>动态更新的参数，其代表词向量</a:t>
                </a:r>
                <a14:m>
                  <m:oMath xmlns:m="http://schemas.openxmlformats.org/officeDocument/2006/math">
                    <m:r>
                      <m:rPr>
                        <m:sty m:val="p"/>
                      </m:rPr>
                      <a:rPr lang="en-US" kern="100">
                        <a:effectLst/>
                        <a:latin typeface="Cambria Math" panose="02040503050406030204" pitchFamily="18" charset="0"/>
                        <a:cs typeface="Times New Roman" panose="02020603050405020304" pitchFamily="18" charset="0"/>
                      </a:rPr>
                      <m:t>v</m:t>
                    </m:r>
                    <m:r>
                      <a:rPr lang="en-US" kern="100">
                        <a:effectLst/>
                        <a:latin typeface="Cambria Math" panose="02040503050406030204" pitchFamily="18" charset="0"/>
                        <a:cs typeface="Times New Roman" panose="02020603050405020304" pitchFamily="18" charset="0"/>
                      </a:rPr>
                      <m:t>(</m:t>
                    </m:r>
                    <m:sSub>
                      <m:sSubPr>
                        <m:ctrlPr>
                          <a:rPr lang="zh-CN" i="1" kern="100">
                            <a:effectLst/>
                            <a:latin typeface="Cambria Math" panose="02040503050406030204" pitchFamily="18" charset="0"/>
                            <a:cs typeface="Times New Roman" panose="02020603050405020304" pitchFamily="18" charset="0"/>
                          </a:rPr>
                        </m:ctrlPr>
                      </m:sSubPr>
                      <m:e>
                        <m:r>
                          <a:rPr lang="en-US" i="1" kern="100">
                            <a:effectLst/>
                            <a:latin typeface="Cambria Math" panose="02040503050406030204" pitchFamily="18" charset="0"/>
                            <a:cs typeface="Times New Roman" panose="02020603050405020304" pitchFamily="18" charset="0"/>
                          </a:rPr>
                          <m:t>𝑥</m:t>
                        </m:r>
                      </m:e>
                      <m:sub>
                        <m:r>
                          <a:rPr lang="en-US" i="1" kern="100">
                            <a:effectLst/>
                            <a:latin typeface="Cambria Math" panose="02040503050406030204" pitchFamily="18" charset="0"/>
                            <a:cs typeface="Times New Roman" panose="02020603050405020304" pitchFamily="18" charset="0"/>
                          </a:rPr>
                          <m:t>𝑤</m:t>
                        </m:r>
                      </m:sub>
                    </m:sSub>
                    <m:r>
                      <a:rPr lang="en-US" kern="100">
                        <a:effectLst/>
                        <a:latin typeface="Cambria Math" panose="02040503050406030204" pitchFamily="18" charset="0"/>
                        <a:cs typeface="Times New Roman" panose="02020603050405020304" pitchFamily="18" charset="0"/>
                      </a:rPr>
                      <m:t>)</m:t>
                    </m:r>
                  </m:oMath>
                </a14:m>
                <a:endParaRPr lang="zh-CN" kern="100" dirty="0">
                  <a:effectLst/>
                  <a:latin typeface="+mn-ea"/>
                  <a:cs typeface="Times New Roman" panose="02020603050405020304" pitchFamily="18" charset="0"/>
                </a:endParaRPr>
              </a:p>
              <a:p>
                <a:pPr marL="342900" lvl="0" indent="-342900" algn="just">
                  <a:lnSpc>
                    <a:spcPct val="150000"/>
                  </a:lnSpc>
                  <a:spcAft>
                    <a:spcPts val="0"/>
                  </a:spcAft>
                  <a:buFont typeface="+mj-lt"/>
                  <a:buAutoNum type="arabicPeriod"/>
                </a:pPr>
                <a:r>
                  <a:rPr lang="en-US" kern="100" dirty="0">
                    <a:effectLst/>
                    <a:latin typeface="+mn-ea"/>
                    <a:cs typeface="Times New Roman" panose="02020603050405020304" pitchFamily="18" charset="0"/>
                  </a:rPr>
                  <a:t>model.syn1neg </a:t>
                </a:r>
                <a:r>
                  <a:rPr lang="zh-CN" kern="100" dirty="0">
                    <a:effectLst/>
                    <a:latin typeface="+mn-ea"/>
                    <a:cs typeface="Times New Roman" panose="02020603050405020304" pitchFamily="18" charset="0"/>
                  </a:rPr>
                  <a:t>动态更新的参数，其代表中间向量</a:t>
                </a:r>
                <a14:m>
                  <m:oMath xmlns:m="http://schemas.openxmlformats.org/officeDocument/2006/math">
                    <m:sSup>
                      <m:sSupPr>
                        <m:ctrlPr>
                          <a:rPr lang="zh-CN" i="1" kern="100">
                            <a:effectLst/>
                            <a:latin typeface="Cambria Math" panose="02040503050406030204" pitchFamily="18" charset="0"/>
                            <a:cs typeface="Times New Roman" panose="02020603050405020304" pitchFamily="18" charset="0"/>
                          </a:rPr>
                        </m:ctrlPr>
                      </m:sSupPr>
                      <m:e>
                        <m:r>
                          <a:rPr lang="en-US" i="1" kern="100">
                            <a:effectLst/>
                            <a:latin typeface="Cambria Math" panose="02040503050406030204" pitchFamily="18" charset="0"/>
                            <a:cs typeface="Times New Roman" panose="02020603050405020304" pitchFamily="18" charset="0"/>
                          </a:rPr>
                          <m:t>𝜃</m:t>
                        </m:r>
                      </m:e>
                      <m:sup>
                        <m:r>
                          <a:rPr lang="en-US" i="1" kern="100">
                            <a:effectLst/>
                            <a:latin typeface="Cambria Math" panose="02040503050406030204" pitchFamily="18" charset="0"/>
                            <a:cs typeface="Times New Roman" panose="02020603050405020304" pitchFamily="18" charset="0"/>
                          </a:rPr>
                          <m:t>𝑢</m:t>
                        </m:r>
                      </m:sup>
                    </m:sSup>
                  </m:oMath>
                </a14:m>
                <a:endParaRPr lang="zh-CN" kern="100" dirty="0">
                  <a:effectLst/>
                  <a:latin typeface="+mn-ea"/>
                  <a:cs typeface="Times New Roman" panose="02020603050405020304" pitchFamily="18" charset="0"/>
                </a:endParaRPr>
              </a:p>
              <a:p>
                <a:pPr algn="just">
                  <a:lnSpc>
                    <a:spcPct val="150000"/>
                  </a:lnSpc>
                  <a:spcAft>
                    <a:spcPts val="0"/>
                  </a:spcAft>
                </a:pPr>
                <a:r>
                  <a:rPr lang="zh-CN" kern="100" dirty="0">
                    <a:effectLst/>
                    <a:latin typeface="+mn-ea"/>
                    <a:cs typeface="宋体" panose="02010600030101010101" pitchFamily="2" charset="-122"/>
                  </a:rPr>
                  <a:t>在实现过程中，将</a:t>
                </a:r>
                <a:r>
                  <a:rPr lang="en-US" kern="100" dirty="0">
                    <a:effectLst/>
                    <a:latin typeface="+mn-ea"/>
                    <a:cs typeface="宋体" panose="02010600030101010101" pitchFamily="2" charset="-122"/>
                  </a:rPr>
                  <a:t>w</a:t>
                </a:r>
                <a:r>
                  <a:rPr lang="zh-CN" kern="100" dirty="0">
                    <a:effectLst/>
                    <a:latin typeface="+mn-ea"/>
                    <a:cs typeface="宋体" panose="02010600030101010101" pitchFamily="2" charset="-122"/>
                  </a:rPr>
                  <a:t>按照</a:t>
                </a:r>
                <a:r>
                  <a:rPr lang="en-US" kern="100" dirty="0">
                    <a:effectLst/>
                    <a:latin typeface="+mn-ea"/>
                    <a:cs typeface="宋体" panose="02010600030101010101" pitchFamily="2" charset="-122"/>
                  </a:rPr>
                  <a:t>NEG(w)</a:t>
                </a:r>
                <a:r>
                  <a:rPr lang="zh-CN" kern="100" dirty="0">
                    <a:effectLst/>
                    <a:latin typeface="+mn-ea"/>
                    <a:cs typeface="宋体" panose="02010600030101010101" pitchFamily="2" charset="-122"/>
                  </a:rPr>
                  <a:t>进行分区，并保存</a:t>
                </a:r>
                <a:r>
                  <a:rPr lang="en-US" kern="100" dirty="0">
                    <a:effectLst/>
                    <a:latin typeface="+mn-ea"/>
                    <a:cs typeface="宋体" panose="02010600030101010101" pitchFamily="2" charset="-122"/>
                  </a:rPr>
                  <a:t>w</a:t>
                </a:r>
                <a:r>
                  <a:rPr lang="zh-CN" kern="100" dirty="0">
                    <a:effectLst/>
                    <a:latin typeface="+mn-ea"/>
                    <a:cs typeface="宋体" panose="02010600030101010101" pitchFamily="2" charset="-122"/>
                  </a:rPr>
                  <a:t>的上下文</a:t>
                </a:r>
                <a:r>
                  <a:rPr lang="en-US" kern="100" dirty="0">
                    <a:effectLst/>
                    <a:latin typeface="+mn-ea"/>
                    <a:cs typeface="宋体" panose="02010600030101010101" pitchFamily="2" charset="-122"/>
                  </a:rPr>
                  <a:t>Context(w)</a:t>
                </a:r>
                <a:r>
                  <a:rPr lang="zh-CN" kern="100" dirty="0">
                    <a:effectLst/>
                    <a:latin typeface="+mn-ea"/>
                    <a:cs typeface="宋体" panose="02010600030101010101" pitchFamily="2" charset="-122"/>
                  </a:rPr>
                  <a:t>进行保存。</a:t>
                </a:r>
              </a:p>
              <a:p>
                <a:pPr algn="just">
                  <a:lnSpc>
                    <a:spcPct val="150000"/>
                  </a:lnSpc>
                  <a:spcAft>
                    <a:spcPts val="0"/>
                  </a:spcAft>
                </a:pPr>
                <a:r>
                  <a:rPr lang="zh-CN" kern="100" dirty="0">
                    <a:effectLst/>
                    <a:latin typeface="+mn-ea"/>
                    <a:cs typeface="宋体" panose="02010600030101010101" pitchFamily="2" charset="-122"/>
                  </a:rPr>
                  <a:t>训练：</a:t>
                </a:r>
              </a:p>
              <a:p>
                <a:pPr marL="228600" indent="-228600" algn="just">
                  <a:lnSpc>
                    <a:spcPct val="150000"/>
                  </a:lnSpc>
                  <a:spcAft>
                    <a:spcPts val="0"/>
                  </a:spcAft>
                </a:pPr>
                <a:r>
                  <a:rPr lang="zh-CN" kern="100" dirty="0">
                    <a:effectLst/>
                    <a:latin typeface="+mn-ea"/>
                    <a:cs typeface="Times New Roman" panose="02020603050405020304" pitchFamily="18" charset="0"/>
                  </a:rPr>
                  <a:t>分别对分区的</a:t>
                </a:r>
                <a:r>
                  <a:rPr lang="en-US" kern="100" dirty="0">
                    <a:effectLst/>
                    <a:latin typeface="+mn-ea"/>
                    <a:cs typeface="Times New Roman" panose="02020603050405020304" pitchFamily="18" charset="0"/>
                  </a:rPr>
                  <a:t>NEG(w)</a:t>
                </a:r>
                <a:r>
                  <a:rPr lang="zh-CN" kern="100" dirty="0">
                    <a:effectLst/>
                    <a:latin typeface="+mn-ea"/>
                    <a:cs typeface="Times New Roman" panose="02020603050405020304" pitchFamily="18" charset="0"/>
                  </a:rPr>
                  <a:t>和</a:t>
                </a:r>
                <a:r>
                  <a:rPr lang="en-US" kern="100" dirty="0">
                    <a:effectLst/>
                    <a:latin typeface="+mn-ea"/>
                    <a:cs typeface="Times New Roman" panose="02020603050405020304" pitchFamily="18" charset="0"/>
                  </a:rPr>
                  <a:t>w</a:t>
                </a:r>
                <a:r>
                  <a:rPr lang="zh-CN" kern="100" dirty="0">
                    <a:effectLst/>
                    <a:latin typeface="+mn-ea"/>
                    <a:cs typeface="Times New Roman" panose="02020603050405020304" pitchFamily="18" charset="0"/>
                  </a:rPr>
                  <a:t>进行训练，获得</a:t>
                </a:r>
                <a:r>
                  <a:rPr lang="en-US" kern="100" dirty="0">
                    <a:effectLst/>
                    <a:latin typeface="+mn-ea"/>
                    <a:cs typeface="Times New Roman" panose="02020603050405020304" pitchFamily="18" charset="0"/>
                  </a:rPr>
                  <a:t>syn0</a:t>
                </a:r>
                <a:r>
                  <a:rPr lang="zh-CN" kern="100" dirty="0">
                    <a:effectLst/>
                    <a:latin typeface="+mn-ea"/>
                    <a:cs typeface="Times New Roman" panose="02020603050405020304" pitchFamily="18" charset="0"/>
                  </a:rPr>
                  <a:t>和</a:t>
                </a:r>
                <a:r>
                  <a:rPr lang="en-US" kern="100" dirty="0">
                    <a:effectLst/>
                    <a:latin typeface="+mn-ea"/>
                    <a:cs typeface="Times New Roman" panose="02020603050405020304" pitchFamily="18" charset="0"/>
                  </a:rPr>
                  <a:t>syn1neg</a:t>
                </a:r>
                <a:r>
                  <a:rPr lang="zh-CN" kern="100" dirty="0">
                    <a:effectLst/>
                    <a:latin typeface="+mn-ea"/>
                    <a:cs typeface="Times New Roman" panose="02020603050405020304" pitchFamily="18" charset="0"/>
                  </a:rPr>
                  <a:t>参数，并保存到</a:t>
                </a:r>
                <a:r>
                  <a:rPr lang="en-US" kern="100" dirty="0">
                    <a:effectLst/>
                    <a:latin typeface="+mn-ea"/>
                    <a:cs typeface="Times New Roman" panose="02020603050405020304" pitchFamily="18" charset="0"/>
                  </a:rPr>
                  <a:t>Spark</a:t>
                </a:r>
                <a:r>
                  <a:rPr lang="zh-CN" kern="100" dirty="0">
                    <a:effectLst/>
                    <a:latin typeface="+mn-ea"/>
                    <a:cs typeface="Times New Roman" panose="02020603050405020304" pitchFamily="18" charset="0"/>
                  </a:rPr>
                  <a:t>的</a:t>
                </a:r>
                <a:r>
                  <a:rPr lang="en-US" kern="100" dirty="0">
                    <a:effectLst/>
                    <a:latin typeface="+mn-ea"/>
                    <a:cs typeface="Times New Roman" panose="02020603050405020304" pitchFamily="18" charset="0"/>
                  </a:rPr>
                  <a:t>RDD</a:t>
                </a:r>
                <a:r>
                  <a:rPr lang="zh-CN" kern="100" dirty="0">
                    <a:effectLst/>
                    <a:latin typeface="+mn-ea"/>
                    <a:cs typeface="Times New Roman" panose="02020603050405020304" pitchFamily="18" charset="0"/>
                  </a:rPr>
                  <a:t>中。</a:t>
                </a:r>
              </a:p>
              <a:p>
                <a:pPr marL="228600" indent="-228600" algn="just">
                  <a:lnSpc>
                    <a:spcPct val="150000"/>
                  </a:lnSpc>
                  <a:spcAft>
                    <a:spcPts val="0"/>
                  </a:spcAft>
                </a:pPr>
                <a:r>
                  <a:rPr lang="zh-CN" kern="100" dirty="0">
                    <a:effectLst/>
                    <a:latin typeface="+mn-ea"/>
                    <a:cs typeface="Times New Roman" panose="02020603050405020304" pitchFamily="18" charset="0"/>
                  </a:rPr>
                  <a:t>对所有计算完毕的</a:t>
                </a:r>
                <a:r>
                  <a:rPr lang="en-US" kern="100" dirty="0">
                    <a:effectLst/>
                    <a:latin typeface="+mn-ea"/>
                    <a:cs typeface="Times New Roman" panose="02020603050405020304" pitchFamily="18" charset="0"/>
                  </a:rPr>
                  <a:t>syn0</a:t>
                </a:r>
                <a:r>
                  <a:rPr lang="zh-CN" kern="100" dirty="0">
                    <a:effectLst/>
                    <a:latin typeface="+mn-ea"/>
                    <a:cs typeface="Times New Roman" panose="02020603050405020304" pitchFamily="18" charset="0"/>
                  </a:rPr>
                  <a:t>和</a:t>
                </a:r>
                <a:r>
                  <a:rPr lang="en-US" kern="100" dirty="0">
                    <a:effectLst/>
                    <a:latin typeface="+mn-ea"/>
                    <a:cs typeface="Times New Roman" panose="02020603050405020304" pitchFamily="18" charset="0"/>
                  </a:rPr>
                  <a:t>syn1neg</a:t>
                </a:r>
                <a:r>
                  <a:rPr lang="zh-CN" kern="100" dirty="0">
                    <a:effectLst/>
                    <a:latin typeface="+mn-ea"/>
                    <a:cs typeface="Times New Roman" panose="02020603050405020304" pitchFamily="18" charset="0"/>
                  </a:rPr>
                  <a:t>的</a:t>
                </a:r>
                <a:r>
                  <a:rPr lang="en-US" kern="100" dirty="0">
                    <a:effectLst/>
                    <a:latin typeface="+mn-ea"/>
                    <a:cs typeface="Times New Roman" panose="02020603050405020304" pitchFamily="18" charset="0"/>
                  </a:rPr>
                  <a:t>RDD</a:t>
                </a:r>
                <a:r>
                  <a:rPr lang="zh-CN" kern="100" dirty="0">
                    <a:effectLst/>
                    <a:latin typeface="+mn-ea"/>
                    <a:cs typeface="Times New Roman" panose="02020603050405020304" pitchFamily="18" charset="0"/>
                  </a:rPr>
                  <a:t>调用</a:t>
                </a:r>
                <a:r>
                  <a:rPr lang="en-US" kern="100" dirty="0" err="1">
                    <a:effectLst/>
                    <a:latin typeface="+mn-ea"/>
                    <a:cs typeface="Times New Roman" panose="02020603050405020304" pitchFamily="18" charset="0"/>
                  </a:rPr>
                  <a:t>RDD.aggregate</a:t>
                </a:r>
                <a:r>
                  <a:rPr lang="zh-CN" kern="100" dirty="0">
                    <a:effectLst/>
                    <a:latin typeface="+mn-ea"/>
                    <a:cs typeface="Times New Roman" panose="02020603050405020304" pitchFamily="18" charset="0"/>
                  </a:rPr>
                  <a:t>方法合并成一个</a:t>
                </a:r>
                <a:r>
                  <a:rPr lang="en-US" kern="100" dirty="0">
                    <a:effectLst/>
                    <a:latin typeface="+mn-ea"/>
                    <a:cs typeface="Times New Roman" panose="02020603050405020304" pitchFamily="18" charset="0"/>
                  </a:rPr>
                  <a:t>RDD</a:t>
                </a:r>
                <a:r>
                  <a:rPr lang="zh-CN" kern="100" dirty="0">
                    <a:effectLst/>
                    <a:latin typeface="+mn-ea"/>
                    <a:cs typeface="Times New Roman" panose="02020603050405020304" pitchFamily="18" charset="0"/>
                  </a:rPr>
                  <a:t>，并进行缓存。</a:t>
                </a:r>
              </a:p>
              <a:p>
                <a:pPr marL="228600" indent="-228600" algn="just">
                  <a:lnSpc>
                    <a:spcPct val="150000"/>
                  </a:lnSpc>
                  <a:spcAft>
                    <a:spcPts val="0"/>
                  </a:spcAft>
                </a:pPr>
                <a:r>
                  <a:rPr lang="zh-CN" kern="100" dirty="0">
                    <a:effectLst/>
                    <a:latin typeface="+mn-ea"/>
                    <a:cs typeface="Times New Roman" panose="02020603050405020304" pitchFamily="18" charset="0"/>
                  </a:rPr>
                  <a:t>将新生成的</a:t>
                </a:r>
                <a:r>
                  <a:rPr lang="en-US" kern="100" dirty="0">
                    <a:effectLst/>
                    <a:latin typeface="+mn-ea"/>
                    <a:cs typeface="Times New Roman" panose="02020603050405020304" pitchFamily="18" charset="0"/>
                  </a:rPr>
                  <a:t>RDD</a:t>
                </a:r>
                <a:r>
                  <a:rPr lang="zh-CN" kern="100" dirty="0">
                    <a:effectLst/>
                    <a:latin typeface="+mn-ea"/>
                    <a:cs typeface="Times New Roman" panose="02020603050405020304" pitchFamily="18" charset="0"/>
                  </a:rPr>
                  <a:t>训练参数广播给分区后的训练模型。</a:t>
                </a:r>
              </a:p>
              <a:p>
                <a:pPr marL="228600" indent="-228600" algn="just">
                  <a:lnSpc>
                    <a:spcPct val="150000"/>
                  </a:lnSpc>
                  <a:spcAft>
                    <a:spcPts val="0"/>
                  </a:spcAft>
                </a:pPr>
                <a:r>
                  <a:rPr lang="zh-CN" kern="100" dirty="0">
                    <a:effectLst/>
                    <a:latin typeface="+mn-ea"/>
                    <a:cs typeface="Times New Roman" panose="02020603050405020304" pitchFamily="18" charset="0"/>
                  </a:rPr>
                  <a:t>将步骤</a:t>
                </a:r>
                <a:r>
                  <a:rPr lang="en-US" kern="100" dirty="0">
                    <a:effectLst/>
                    <a:latin typeface="+mn-ea"/>
                    <a:cs typeface="Times New Roman" panose="02020603050405020304" pitchFamily="18" charset="0"/>
                  </a:rPr>
                  <a:t>3</a:t>
                </a:r>
                <a:r>
                  <a:rPr lang="zh-CN" kern="100" dirty="0">
                    <a:effectLst/>
                    <a:latin typeface="+mn-ea"/>
                    <a:cs typeface="Times New Roman" panose="02020603050405020304" pitchFamily="18" charset="0"/>
                  </a:rPr>
                  <a:t>中训练好的参数合并到缓存的</a:t>
                </a:r>
                <a:r>
                  <a:rPr lang="en-US" kern="100" dirty="0">
                    <a:effectLst/>
                    <a:latin typeface="+mn-ea"/>
                    <a:cs typeface="Times New Roman" panose="02020603050405020304" pitchFamily="18" charset="0"/>
                  </a:rPr>
                  <a:t>RDD</a:t>
                </a:r>
                <a:r>
                  <a:rPr lang="zh-CN" kern="100" dirty="0">
                    <a:effectLst/>
                    <a:latin typeface="+mn-ea"/>
                    <a:cs typeface="Times New Roman" panose="02020603050405020304" pitchFamily="18" charset="0"/>
                  </a:rPr>
                  <a:t>，并进行迭代计算，直到迭代结束。</a:t>
                </a:r>
              </a:p>
            </p:txBody>
          </p:sp>
        </mc:Choice>
        <mc:Fallback>
          <p:sp>
            <p:nvSpPr>
              <p:cNvPr id="7" name="文本框 2"/>
              <p:cNvSpPr txBox="1">
                <a:spLocks noRot="1" noChangeAspect="1" noMove="1" noResize="1" noEditPoints="1" noAdjustHandles="1" noChangeArrowheads="1" noChangeShapeType="1" noTextEdit="1"/>
              </p:cNvSpPr>
              <p:nvPr/>
            </p:nvSpPr>
            <p:spPr bwMode="auto">
              <a:xfrm>
                <a:off x="681469" y="1516113"/>
                <a:ext cx="10485294" cy="4011851"/>
              </a:xfrm>
              <a:prstGeom prst="rect">
                <a:avLst/>
              </a:prstGeom>
              <a:blipFill>
                <a:blip r:embed="rId2"/>
                <a:stretch>
                  <a:fillRect l="-465"/>
                </a:stretch>
              </a:blipFill>
              <a:ln w="9525">
                <a:solidFill>
                  <a:srgbClr val="000000"/>
                </a:solid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2442721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模块实现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21</a:t>
            </a:fld>
            <a:endParaRPr lang="zh-CN" altLang="en-US" dirty="0"/>
          </a:p>
        </p:txBody>
      </p:sp>
      <p:pic>
        <p:nvPicPr>
          <p:cNvPr id="2" name="图片 1"/>
          <p:cNvPicPr>
            <a:picLocks noChangeAspect="1"/>
          </p:cNvPicPr>
          <p:nvPr/>
        </p:nvPicPr>
        <p:blipFill>
          <a:blip r:embed="rId2"/>
          <a:stretch>
            <a:fillRect/>
          </a:stretch>
        </p:blipFill>
        <p:spPr>
          <a:xfrm>
            <a:off x="6044464" y="1110204"/>
            <a:ext cx="4876154" cy="5009832"/>
          </a:xfrm>
          <a:prstGeom prst="rect">
            <a:avLst/>
          </a:prstGeom>
        </p:spPr>
      </p:pic>
      <p:grpSp>
        <p:nvGrpSpPr>
          <p:cNvPr id="7" name="组合 6"/>
          <p:cNvGrpSpPr/>
          <p:nvPr/>
        </p:nvGrpSpPr>
        <p:grpSpPr>
          <a:xfrm>
            <a:off x="648991" y="1110204"/>
            <a:ext cx="4983184" cy="461665"/>
            <a:chOff x="695325" y="3800392"/>
            <a:chExt cx="4983184" cy="461665"/>
          </a:xfrm>
        </p:grpSpPr>
        <p:sp>
          <p:nvSpPr>
            <p:cNvPr id="8" name="矩形 7"/>
            <p:cNvSpPr/>
            <p:nvPr/>
          </p:nvSpPr>
          <p:spPr>
            <a:xfrm>
              <a:off x="695325" y="3800392"/>
              <a:ext cx="3313728" cy="461665"/>
            </a:xfrm>
            <a:prstGeom prst="rect">
              <a:avLst/>
            </a:prstGeom>
            <a:solidFill>
              <a:schemeClr val="accent1"/>
            </a:solidFill>
          </p:spPr>
          <p:txBody>
            <a:bodyPr wrap="none">
              <a:spAutoFit/>
            </a:bodyPr>
            <a:lstStyle/>
            <a:p>
              <a:r>
                <a:rPr lang="zh-CN" altLang="en-US" sz="2400" b="1" dirty="0">
                  <a:solidFill>
                    <a:schemeClr val="bg1"/>
                  </a:solidFill>
                </a:rPr>
                <a:t>定制化爬虫程序流程图</a:t>
              </a:r>
            </a:p>
          </p:txBody>
        </p:sp>
        <p:cxnSp>
          <p:nvCxnSpPr>
            <p:cNvPr id="9" name="直接连接符 8"/>
            <p:cNvCxnSpPr/>
            <p:nvPr/>
          </p:nvCxnSpPr>
          <p:spPr>
            <a:xfrm>
              <a:off x="695325" y="4262057"/>
              <a:ext cx="498318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09236" y="1836909"/>
            <a:ext cx="5022939" cy="3939540"/>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dirty="0">
                <a:latin typeface="+mn-ea"/>
              </a:rPr>
              <a:t>文本向量表示：通过</a:t>
            </a:r>
            <a:r>
              <a:rPr lang="en-US" altLang="zh-CN" sz="2000" dirty="0">
                <a:latin typeface="+mn-ea"/>
              </a:rPr>
              <a:t>word2vec</a:t>
            </a:r>
            <a:r>
              <a:rPr lang="zh-CN" altLang="en-US" sz="2000" dirty="0">
                <a:latin typeface="+mn-ea"/>
              </a:rPr>
              <a:t>算法训练文本，生成词向量。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文本主题表示：通过</a:t>
            </a:r>
            <a:r>
              <a:rPr lang="en-US" altLang="zh-CN" sz="2000" dirty="0">
                <a:latin typeface="+mn-ea"/>
              </a:rPr>
              <a:t>LDA</a:t>
            </a:r>
            <a:r>
              <a:rPr lang="zh-CN" altLang="en-US" sz="2000" dirty="0">
                <a:latin typeface="+mn-ea"/>
              </a:rPr>
              <a:t>算法训练文本，生成文档</a:t>
            </a:r>
            <a:r>
              <a:rPr lang="en-US" altLang="zh-CN" sz="2000" dirty="0">
                <a:latin typeface="+mn-ea"/>
              </a:rPr>
              <a:t>-</a:t>
            </a:r>
            <a:r>
              <a:rPr lang="zh-CN" altLang="en-US" sz="2000" dirty="0">
                <a:latin typeface="+mn-ea"/>
              </a:rPr>
              <a:t>主题概率矩阵。</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特征融合：采用特征融合算法，计算文本的特征向量。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分类训练：将文本的特征向量放入分类器中进行训练，得到分类模型。</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倾向分析：利用分类模型分析文本的倾向性。</a:t>
            </a:r>
          </a:p>
        </p:txBody>
      </p:sp>
    </p:spTree>
    <p:extLst>
      <p:ext uri="{BB962C8B-B14F-4D97-AF65-F5344CB8AC3E}">
        <p14:creationId xmlns:p14="http://schemas.microsoft.com/office/powerpoint/2010/main" val="153928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模块实现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22</a:t>
            </a:fld>
            <a:endParaRPr lang="zh-CN" altLang="en-US" dirty="0"/>
          </a:p>
        </p:txBody>
      </p:sp>
      <p:pic>
        <p:nvPicPr>
          <p:cNvPr id="2" name="图片 1"/>
          <p:cNvPicPr>
            <a:picLocks noChangeAspect="1"/>
          </p:cNvPicPr>
          <p:nvPr/>
        </p:nvPicPr>
        <p:blipFill>
          <a:blip r:embed="rId2"/>
          <a:stretch>
            <a:fillRect/>
          </a:stretch>
        </p:blipFill>
        <p:spPr>
          <a:xfrm>
            <a:off x="3225775" y="1069344"/>
            <a:ext cx="4579756" cy="5425157"/>
          </a:xfrm>
          <a:prstGeom prst="rect">
            <a:avLst/>
          </a:prstGeom>
        </p:spPr>
      </p:pic>
    </p:spTree>
    <p:extLst>
      <p:ext uri="{BB962C8B-B14F-4D97-AF65-F5344CB8AC3E}">
        <p14:creationId xmlns:p14="http://schemas.microsoft.com/office/powerpoint/2010/main" val="268980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23</a:t>
            </a:fld>
            <a:endParaRPr lang="zh-CN" altLang="en-US" dirty="0"/>
          </a:p>
        </p:txBody>
      </p:sp>
      <p:pic>
        <p:nvPicPr>
          <p:cNvPr id="2" name="图片 1"/>
          <p:cNvPicPr>
            <a:picLocks noChangeAspect="1"/>
          </p:cNvPicPr>
          <p:nvPr/>
        </p:nvPicPr>
        <p:blipFill>
          <a:blip r:embed="rId2"/>
          <a:stretch>
            <a:fillRect/>
          </a:stretch>
        </p:blipFill>
        <p:spPr>
          <a:xfrm>
            <a:off x="6305664" y="922466"/>
            <a:ext cx="3794865" cy="5652282"/>
          </a:xfrm>
          <a:prstGeom prst="rect">
            <a:avLst/>
          </a:prstGeom>
        </p:spPr>
      </p:pic>
      <p:grpSp>
        <p:nvGrpSpPr>
          <p:cNvPr id="5" name="组合 4"/>
          <p:cNvGrpSpPr/>
          <p:nvPr/>
        </p:nvGrpSpPr>
        <p:grpSpPr>
          <a:xfrm>
            <a:off x="648991" y="1110204"/>
            <a:ext cx="4983184" cy="461665"/>
            <a:chOff x="695325" y="3800392"/>
            <a:chExt cx="4983184" cy="461665"/>
          </a:xfrm>
        </p:grpSpPr>
        <p:sp>
          <p:nvSpPr>
            <p:cNvPr id="6" name="矩形 5"/>
            <p:cNvSpPr/>
            <p:nvPr/>
          </p:nvSpPr>
          <p:spPr>
            <a:xfrm>
              <a:off x="695325" y="3800392"/>
              <a:ext cx="3262432" cy="461665"/>
            </a:xfrm>
            <a:prstGeom prst="rect">
              <a:avLst/>
            </a:prstGeom>
            <a:solidFill>
              <a:schemeClr val="accent1"/>
            </a:solidFill>
          </p:spPr>
          <p:txBody>
            <a:bodyPr wrap="none">
              <a:spAutoFit/>
            </a:bodyPr>
            <a:lstStyle/>
            <a:p>
              <a:r>
                <a:rPr lang="zh-CN" altLang="en-US" sz="2400" b="1" dirty="0">
                  <a:solidFill>
                    <a:schemeClr val="bg1"/>
                  </a:solidFill>
                </a:rPr>
                <a:t>自动化标注程序流程图</a:t>
              </a:r>
            </a:p>
          </p:txBody>
        </p:sp>
        <p:cxnSp>
          <p:nvCxnSpPr>
            <p:cNvPr id="7" name="直接连接符 6"/>
            <p:cNvCxnSpPr/>
            <p:nvPr/>
          </p:nvCxnSpPr>
          <p:spPr>
            <a:xfrm>
              <a:off x="695325" y="4262057"/>
              <a:ext cx="498318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09236" y="1836909"/>
            <a:ext cx="5022939" cy="3939540"/>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dirty="0">
                <a:latin typeface="+mn-ea"/>
              </a:rPr>
              <a:t>文本向量表示：通过</a:t>
            </a:r>
            <a:r>
              <a:rPr lang="en-US" altLang="zh-CN" sz="2000" dirty="0">
                <a:latin typeface="+mn-ea"/>
              </a:rPr>
              <a:t>word2vec</a:t>
            </a:r>
            <a:r>
              <a:rPr lang="zh-CN" altLang="en-US" sz="2000" dirty="0">
                <a:latin typeface="+mn-ea"/>
              </a:rPr>
              <a:t>算法训练文本，生成词向量。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文本主题表示：通过</a:t>
            </a:r>
            <a:r>
              <a:rPr lang="en-US" altLang="zh-CN" sz="2000" dirty="0">
                <a:latin typeface="+mn-ea"/>
              </a:rPr>
              <a:t>LDA</a:t>
            </a:r>
            <a:r>
              <a:rPr lang="zh-CN" altLang="en-US" sz="2000" dirty="0">
                <a:latin typeface="+mn-ea"/>
              </a:rPr>
              <a:t>算法训练文本，生成文档</a:t>
            </a:r>
            <a:r>
              <a:rPr lang="en-US" altLang="zh-CN" sz="2000" dirty="0">
                <a:latin typeface="+mn-ea"/>
              </a:rPr>
              <a:t>-</a:t>
            </a:r>
            <a:r>
              <a:rPr lang="zh-CN" altLang="en-US" sz="2000" dirty="0">
                <a:latin typeface="+mn-ea"/>
              </a:rPr>
              <a:t>主题概率矩阵。</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特征融合：采用特征融合算法，计算文本的特征向量。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分类训练：将文本的特征向量放入分类器中进行训练，得到分类模型。</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倾向分析：利用分类模型分析文本的倾向性。</a:t>
            </a:r>
          </a:p>
        </p:txBody>
      </p:sp>
    </p:spTree>
    <p:extLst>
      <p:ext uri="{BB962C8B-B14F-4D97-AF65-F5344CB8AC3E}">
        <p14:creationId xmlns:p14="http://schemas.microsoft.com/office/powerpoint/2010/main" val="172316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模块实现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24</a:t>
            </a:fld>
            <a:endParaRPr lang="zh-CN" altLang="en-US" dirty="0"/>
          </a:p>
        </p:txBody>
      </p:sp>
      <p:pic>
        <p:nvPicPr>
          <p:cNvPr id="2" name="图片 1"/>
          <p:cNvPicPr>
            <a:picLocks noChangeAspect="1"/>
          </p:cNvPicPr>
          <p:nvPr/>
        </p:nvPicPr>
        <p:blipFill>
          <a:blip r:embed="rId2"/>
          <a:stretch>
            <a:fillRect/>
          </a:stretch>
        </p:blipFill>
        <p:spPr>
          <a:xfrm>
            <a:off x="5928255" y="1087563"/>
            <a:ext cx="4894235" cy="5317875"/>
          </a:xfrm>
          <a:prstGeom prst="rect">
            <a:avLst/>
          </a:prstGeom>
        </p:spPr>
      </p:pic>
      <p:grpSp>
        <p:nvGrpSpPr>
          <p:cNvPr id="5" name="组合 4"/>
          <p:cNvGrpSpPr/>
          <p:nvPr/>
        </p:nvGrpSpPr>
        <p:grpSpPr>
          <a:xfrm>
            <a:off x="648991" y="1110204"/>
            <a:ext cx="4983184" cy="461665"/>
            <a:chOff x="695325" y="3800392"/>
            <a:chExt cx="4983184" cy="461665"/>
          </a:xfrm>
        </p:grpSpPr>
        <p:sp>
          <p:nvSpPr>
            <p:cNvPr id="6" name="矩形 5"/>
            <p:cNvSpPr/>
            <p:nvPr/>
          </p:nvSpPr>
          <p:spPr>
            <a:xfrm>
              <a:off x="695325" y="3800392"/>
              <a:ext cx="4618572" cy="461665"/>
            </a:xfrm>
            <a:prstGeom prst="rect">
              <a:avLst/>
            </a:prstGeom>
            <a:solidFill>
              <a:schemeClr val="accent1"/>
            </a:solidFill>
          </p:spPr>
          <p:txBody>
            <a:bodyPr wrap="none">
              <a:spAutoFit/>
            </a:bodyPr>
            <a:lstStyle/>
            <a:p>
              <a:r>
                <a:rPr lang="zh-CN" altLang="en-US" sz="2400" b="1" dirty="0">
                  <a:solidFill>
                    <a:schemeClr val="bg1"/>
                  </a:solidFill>
                </a:rPr>
                <a:t>文本分析模块</a:t>
              </a:r>
              <a:r>
                <a:rPr lang="en-US" altLang="zh-CN" sz="2400" b="1" dirty="0">
                  <a:solidFill>
                    <a:schemeClr val="bg1"/>
                  </a:solidFill>
                </a:rPr>
                <a:t>Spark</a:t>
              </a:r>
              <a:r>
                <a:rPr lang="zh-CN" altLang="en-US" sz="2400" b="1" dirty="0">
                  <a:solidFill>
                    <a:schemeClr val="bg1"/>
                  </a:solidFill>
                </a:rPr>
                <a:t>程序流转图</a:t>
              </a:r>
            </a:p>
          </p:txBody>
        </p:sp>
        <p:cxnSp>
          <p:nvCxnSpPr>
            <p:cNvPr id="7" name="直接连接符 6"/>
            <p:cNvCxnSpPr/>
            <p:nvPr/>
          </p:nvCxnSpPr>
          <p:spPr>
            <a:xfrm>
              <a:off x="695325" y="4262057"/>
              <a:ext cx="498318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09236" y="1836909"/>
            <a:ext cx="5022939" cy="3939540"/>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dirty="0">
                <a:latin typeface="+mn-ea"/>
              </a:rPr>
              <a:t>文本向量表示：通过</a:t>
            </a:r>
            <a:r>
              <a:rPr lang="en-US" altLang="zh-CN" sz="2000" dirty="0">
                <a:latin typeface="+mn-ea"/>
              </a:rPr>
              <a:t>word2vec</a:t>
            </a:r>
            <a:r>
              <a:rPr lang="zh-CN" altLang="en-US" sz="2000" dirty="0">
                <a:latin typeface="+mn-ea"/>
              </a:rPr>
              <a:t>算法训练文本，生成词向量。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文本主题表示：通过</a:t>
            </a:r>
            <a:r>
              <a:rPr lang="en-US" altLang="zh-CN" sz="2000" dirty="0">
                <a:latin typeface="+mn-ea"/>
              </a:rPr>
              <a:t>LDA</a:t>
            </a:r>
            <a:r>
              <a:rPr lang="zh-CN" altLang="en-US" sz="2000" dirty="0">
                <a:latin typeface="+mn-ea"/>
              </a:rPr>
              <a:t>算法训练文本，生成文档</a:t>
            </a:r>
            <a:r>
              <a:rPr lang="en-US" altLang="zh-CN" sz="2000" dirty="0">
                <a:latin typeface="+mn-ea"/>
              </a:rPr>
              <a:t>-</a:t>
            </a:r>
            <a:r>
              <a:rPr lang="zh-CN" altLang="en-US" sz="2000" dirty="0">
                <a:latin typeface="+mn-ea"/>
              </a:rPr>
              <a:t>主题概率矩阵。</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特征融合：采用特征融合算法，计算文本的特征向量。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分类训练：将文本的特征向量放入分类器中进行训练，得到分类模型。</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倾向分析：利用分类模型分析文本的倾向性。</a:t>
            </a:r>
          </a:p>
        </p:txBody>
      </p:sp>
    </p:spTree>
    <p:extLst>
      <p:ext uri="{BB962C8B-B14F-4D97-AF65-F5344CB8AC3E}">
        <p14:creationId xmlns:p14="http://schemas.microsoft.com/office/powerpoint/2010/main" val="362857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模块实现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25</a:t>
            </a:fld>
            <a:endParaRPr lang="zh-CN" altLang="en-US" dirty="0"/>
          </a:p>
        </p:txBody>
      </p:sp>
      <p:pic>
        <p:nvPicPr>
          <p:cNvPr id="2" name="图片 1"/>
          <p:cNvPicPr>
            <a:picLocks noChangeAspect="1"/>
          </p:cNvPicPr>
          <p:nvPr/>
        </p:nvPicPr>
        <p:blipFill>
          <a:blip r:embed="rId2"/>
          <a:stretch>
            <a:fillRect/>
          </a:stretch>
        </p:blipFill>
        <p:spPr>
          <a:xfrm>
            <a:off x="6860534" y="984656"/>
            <a:ext cx="2817646" cy="5603344"/>
          </a:xfrm>
          <a:prstGeom prst="rect">
            <a:avLst/>
          </a:prstGeom>
        </p:spPr>
      </p:pic>
      <p:grpSp>
        <p:nvGrpSpPr>
          <p:cNvPr id="5" name="组合 4"/>
          <p:cNvGrpSpPr/>
          <p:nvPr/>
        </p:nvGrpSpPr>
        <p:grpSpPr>
          <a:xfrm>
            <a:off x="648991" y="1110204"/>
            <a:ext cx="4983184" cy="461665"/>
            <a:chOff x="695325" y="3800392"/>
            <a:chExt cx="4983184" cy="461665"/>
          </a:xfrm>
        </p:grpSpPr>
        <p:sp>
          <p:nvSpPr>
            <p:cNvPr id="6" name="矩形 5"/>
            <p:cNvSpPr/>
            <p:nvPr/>
          </p:nvSpPr>
          <p:spPr>
            <a:xfrm>
              <a:off x="695325" y="3800392"/>
              <a:ext cx="3643946" cy="461665"/>
            </a:xfrm>
            <a:prstGeom prst="rect">
              <a:avLst/>
            </a:prstGeom>
            <a:solidFill>
              <a:schemeClr val="accent1"/>
            </a:solidFill>
          </p:spPr>
          <p:txBody>
            <a:bodyPr wrap="none">
              <a:spAutoFit/>
            </a:bodyPr>
            <a:lstStyle/>
            <a:p>
              <a:r>
                <a:rPr lang="zh-CN" altLang="en-US" sz="2400" b="1" dirty="0">
                  <a:solidFill>
                    <a:schemeClr val="bg1"/>
                  </a:solidFill>
                </a:rPr>
                <a:t>训练</a:t>
              </a:r>
              <a:r>
                <a:rPr lang="en-US" altLang="zh-CN" sz="2400" b="1" dirty="0">
                  <a:solidFill>
                    <a:schemeClr val="bg1"/>
                  </a:solidFill>
                </a:rPr>
                <a:t>LDA</a:t>
              </a:r>
              <a:r>
                <a:rPr lang="zh-CN" altLang="en-US" sz="2400" b="1" dirty="0">
                  <a:solidFill>
                    <a:schemeClr val="bg1"/>
                  </a:solidFill>
                </a:rPr>
                <a:t>模型程序流程图</a:t>
              </a:r>
            </a:p>
          </p:txBody>
        </p:sp>
        <p:cxnSp>
          <p:nvCxnSpPr>
            <p:cNvPr id="7" name="直接连接符 6"/>
            <p:cNvCxnSpPr/>
            <p:nvPr/>
          </p:nvCxnSpPr>
          <p:spPr>
            <a:xfrm>
              <a:off x="695325" y="4262057"/>
              <a:ext cx="498318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09236" y="1836909"/>
            <a:ext cx="5022939" cy="3939540"/>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dirty="0">
                <a:latin typeface="+mn-ea"/>
              </a:rPr>
              <a:t>文本向量表示：通过</a:t>
            </a:r>
            <a:r>
              <a:rPr lang="en-US" altLang="zh-CN" sz="2000" dirty="0">
                <a:latin typeface="+mn-ea"/>
              </a:rPr>
              <a:t>word2vec</a:t>
            </a:r>
            <a:r>
              <a:rPr lang="zh-CN" altLang="en-US" sz="2000" dirty="0">
                <a:latin typeface="+mn-ea"/>
              </a:rPr>
              <a:t>算法训练文本，生成词向量。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文本主题表示：通过</a:t>
            </a:r>
            <a:r>
              <a:rPr lang="en-US" altLang="zh-CN" sz="2000" dirty="0">
                <a:latin typeface="+mn-ea"/>
              </a:rPr>
              <a:t>LDA</a:t>
            </a:r>
            <a:r>
              <a:rPr lang="zh-CN" altLang="en-US" sz="2000" dirty="0">
                <a:latin typeface="+mn-ea"/>
              </a:rPr>
              <a:t>算法训练文本，生成文档</a:t>
            </a:r>
            <a:r>
              <a:rPr lang="en-US" altLang="zh-CN" sz="2000" dirty="0">
                <a:latin typeface="+mn-ea"/>
              </a:rPr>
              <a:t>-</a:t>
            </a:r>
            <a:r>
              <a:rPr lang="zh-CN" altLang="en-US" sz="2000" dirty="0">
                <a:latin typeface="+mn-ea"/>
              </a:rPr>
              <a:t>主题概率矩阵。</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特征融合：采用特征融合算法，计算文本的特征向量。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分类训练：将文本的特征向量放入分类器中进行训练，得到分类模型。</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倾向分析：利用分类模型分析文本的倾向性。</a:t>
            </a:r>
          </a:p>
        </p:txBody>
      </p:sp>
    </p:spTree>
    <p:extLst>
      <p:ext uri="{BB962C8B-B14F-4D97-AF65-F5344CB8AC3E}">
        <p14:creationId xmlns:p14="http://schemas.microsoft.com/office/powerpoint/2010/main" val="139388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模块实现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26</a:t>
            </a:fld>
            <a:endParaRPr lang="zh-CN" altLang="en-US" dirty="0"/>
          </a:p>
        </p:txBody>
      </p:sp>
      <p:pic>
        <p:nvPicPr>
          <p:cNvPr id="2" name="图片 1"/>
          <p:cNvPicPr>
            <a:picLocks noChangeAspect="1"/>
          </p:cNvPicPr>
          <p:nvPr/>
        </p:nvPicPr>
        <p:blipFill>
          <a:blip r:embed="rId2"/>
          <a:stretch>
            <a:fillRect/>
          </a:stretch>
        </p:blipFill>
        <p:spPr>
          <a:xfrm>
            <a:off x="6437272" y="1056555"/>
            <a:ext cx="2966042" cy="5481404"/>
          </a:xfrm>
          <a:prstGeom prst="rect">
            <a:avLst/>
          </a:prstGeom>
        </p:spPr>
      </p:pic>
      <p:grpSp>
        <p:nvGrpSpPr>
          <p:cNvPr id="5" name="组合 4"/>
          <p:cNvGrpSpPr/>
          <p:nvPr/>
        </p:nvGrpSpPr>
        <p:grpSpPr>
          <a:xfrm>
            <a:off x="648991" y="1110204"/>
            <a:ext cx="4983184" cy="461665"/>
            <a:chOff x="695325" y="3800392"/>
            <a:chExt cx="4983184" cy="461665"/>
          </a:xfrm>
        </p:grpSpPr>
        <p:sp>
          <p:nvSpPr>
            <p:cNvPr id="6" name="矩形 5"/>
            <p:cNvSpPr/>
            <p:nvPr/>
          </p:nvSpPr>
          <p:spPr>
            <a:xfrm>
              <a:off x="695325" y="3800392"/>
              <a:ext cx="4408579" cy="461665"/>
            </a:xfrm>
            <a:prstGeom prst="rect">
              <a:avLst/>
            </a:prstGeom>
            <a:solidFill>
              <a:schemeClr val="accent1"/>
            </a:solidFill>
          </p:spPr>
          <p:txBody>
            <a:bodyPr wrap="none">
              <a:spAutoFit/>
            </a:bodyPr>
            <a:lstStyle/>
            <a:p>
              <a:r>
                <a:rPr lang="zh-CN" altLang="en-US" sz="2400" b="1" dirty="0">
                  <a:solidFill>
                    <a:schemeClr val="bg1"/>
                  </a:solidFill>
                </a:rPr>
                <a:t>训练</a:t>
              </a:r>
              <a:r>
                <a:rPr lang="en-US" altLang="zh-CN" sz="2400" b="1" dirty="0">
                  <a:solidFill>
                    <a:schemeClr val="bg1"/>
                  </a:solidFill>
                </a:rPr>
                <a:t>Doc2vec</a:t>
              </a:r>
              <a:r>
                <a:rPr lang="zh-CN" altLang="en-US" sz="2400" b="1" dirty="0">
                  <a:solidFill>
                    <a:schemeClr val="bg1"/>
                  </a:solidFill>
                </a:rPr>
                <a:t>模型程序流程图</a:t>
              </a:r>
            </a:p>
          </p:txBody>
        </p:sp>
        <p:cxnSp>
          <p:nvCxnSpPr>
            <p:cNvPr id="7" name="直接连接符 6"/>
            <p:cNvCxnSpPr/>
            <p:nvPr/>
          </p:nvCxnSpPr>
          <p:spPr>
            <a:xfrm>
              <a:off x="695325" y="4262057"/>
              <a:ext cx="498318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09236" y="1836909"/>
            <a:ext cx="5022939" cy="3939540"/>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dirty="0">
                <a:latin typeface="+mn-ea"/>
              </a:rPr>
              <a:t>文本向量表示：通过</a:t>
            </a:r>
            <a:r>
              <a:rPr lang="en-US" altLang="zh-CN" sz="2000" dirty="0">
                <a:latin typeface="+mn-ea"/>
              </a:rPr>
              <a:t>word2vec</a:t>
            </a:r>
            <a:r>
              <a:rPr lang="zh-CN" altLang="en-US" sz="2000" dirty="0">
                <a:latin typeface="+mn-ea"/>
              </a:rPr>
              <a:t>算法训练文本，生成词向量。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文本主题表示：通过</a:t>
            </a:r>
            <a:r>
              <a:rPr lang="en-US" altLang="zh-CN" sz="2000" dirty="0">
                <a:latin typeface="+mn-ea"/>
              </a:rPr>
              <a:t>LDA</a:t>
            </a:r>
            <a:r>
              <a:rPr lang="zh-CN" altLang="en-US" sz="2000" dirty="0">
                <a:latin typeface="+mn-ea"/>
              </a:rPr>
              <a:t>算法训练文本，生成文档</a:t>
            </a:r>
            <a:r>
              <a:rPr lang="en-US" altLang="zh-CN" sz="2000" dirty="0">
                <a:latin typeface="+mn-ea"/>
              </a:rPr>
              <a:t>-</a:t>
            </a:r>
            <a:r>
              <a:rPr lang="zh-CN" altLang="en-US" sz="2000" dirty="0">
                <a:latin typeface="+mn-ea"/>
              </a:rPr>
              <a:t>主题概率矩阵。</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特征融合：采用特征融合算法，计算文本的特征向量。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分类训练：将文本的特征向量放入分类器中进行训练，得到分类模型。</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倾向分析：利用分类模型分析文本的倾向性。</a:t>
            </a:r>
          </a:p>
        </p:txBody>
      </p:sp>
    </p:spTree>
    <p:extLst>
      <p:ext uri="{BB962C8B-B14F-4D97-AF65-F5344CB8AC3E}">
        <p14:creationId xmlns:p14="http://schemas.microsoft.com/office/powerpoint/2010/main" val="212629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模块实现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27</a:t>
            </a:fld>
            <a:endParaRPr lang="zh-CN" altLang="en-US" dirty="0"/>
          </a:p>
        </p:txBody>
      </p:sp>
      <p:pic>
        <p:nvPicPr>
          <p:cNvPr id="2" name="图片 1"/>
          <p:cNvPicPr>
            <a:picLocks noChangeAspect="1"/>
          </p:cNvPicPr>
          <p:nvPr/>
        </p:nvPicPr>
        <p:blipFill>
          <a:blip r:embed="rId2"/>
          <a:stretch>
            <a:fillRect/>
          </a:stretch>
        </p:blipFill>
        <p:spPr>
          <a:xfrm>
            <a:off x="5844207" y="996046"/>
            <a:ext cx="5449340" cy="5515408"/>
          </a:xfrm>
          <a:prstGeom prst="rect">
            <a:avLst/>
          </a:prstGeom>
        </p:spPr>
      </p:pic>
      <p:grpSp>
        <p:nvGrpSpPr>
          <p:cNvPr id="5" name="组合 4"/>
          <p:cNvGrpSpPr/>
          <p:nvPr/>
        </p:nvGrpSpPr>
        <p:grpSpPr>
          <a:xfrm>
            <a:off x="648991" y="1110204"/>
            <a:ext cx="4983184" cy="461665"/>
            <a:chOff x="695325" y="3800392"/>
            <a:chExt cx="4983184" cy="461665"/>
          </a:xfrm>
        </p:grpSpPr>
        <p:sp>
          <p:nvSpPr>
            <p:cNvPr id="6" name="矩形 5"/>
            <p:cNvSpPr/>
            <p:nvPr/>
          </p:nvSpPr>
          <p:spPr>
            <a:xfrm>
              <a:off x="695325" y="3800392"/>
              <a:ext cx="3570208" cy="461665"/>
            </a:xfrm>
            <a:prstGeom prst="rect">
              <a:avLst/>
            </a:prstGeom>
            <a:solidFill>
              <a:schemeClr val="accent1"/>
            </a:solidFill>
          </p:spPr>
          <p:txBody>
            <a:bodyPr wrap="none">
              <a:spAutoFit/>
            </a:bodyPr>
            <a:lstStyle/>
            <a:p>
              <a:r>
                <a:rPr lang="zh-CN" altLang="en-US" sz="2400" b="1" dirty="0">
                  <a:solidFill>
                    <a:schemeClr val="bg1"/>
                  </a:solidFill>
                </a:rPr>
                <a:t>特征融合算法程序流程图</a:t>
              </a:r>
            </a:p>
          </p:txBody>
        </p:sp>
        <p:cxnSp>
          <p:nvCxnSpPr>
            <p:cNvPr id="7" name="直接连接符 6"/>
            <p:cNvCxnSpPr/>
            <p:nvPr/>
          </p:nvCxnSpPr>
          <p:spPr>
            <a:xfrm>
              <a:off x="695325" y="4262057"/>
              <a:ext cx="498318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09236" y="1836909"/>
            <a:ext cx="5022939" cy="3939540"/>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dirty="0">
                <a:latin typeface="+mn-ea"/>
              </a:rPr>
              <a:t>文本向量表示：通过</a:t>
            </a:r>
            <a:r>
              <a:rPr lang="en-US" altLang="zh-CN" sz="2000" dirty="0">
                <a:latin typeface="+mn-ea"/>
              </a:rPr>
              <a:t>word2vec</a:t>
            </a:r>
            <a:r>
              <a:rPr lang="zh-CN" altLang="en-US" sz="2000" dirty="0">
                <a:latin typeface="+mn-ea"/>
              </a:rPr>
              <a:t>算法训练文本，生成词向量。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文本主题表示：通过</a:t>
            </a:r>
            <a:r>
              <a:rPr lang="en-US" altLang="zh-CN" sz="2000" dirty="0">
                <a:latin typeface="+mn-ea"/>
              </a:rPr>
              <a:t>LDA</a:t>
            </a:r>
            <a:r>
              <a:rPr lang="zh-CN" altLang="en-US" sz="2000" dirty="0">
                <a:latin typeface="+mn-ea"/>
              </a:rPr>
              <a:t>算法训练文本，生成文档</a:t>
            </a:r>
            <a:r>
              <a:rPr lang="en-US" altLang="zh-CN" sz="2000" dirty="0">
                <a:latin typeface="+mn-ea"/>
              </a:rPr>
              <a:t>-</a:t>
            </a:r>
            <a:r>
              <a:rPr lang="zh-CN" altLang="en-US" sz="2000" dirty="0">
                <a:latin typeface="+mn-ea"/>
              </a:rPr>
              <a:t>主题概率矩阵。</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特征融合：采用特征融合算法，计算文本的特征向量。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分类训练：将文本的特征向量放入分类器中进行训练，得到分类模型。</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dirty="0">
                <a:latin typeface="+mn-ea"/>
              </a:rPr>
              <a:t>倾向分析：利用分类模型分析文本的倾向性。</a:t>
            </a:r>
          </a:p>
        </p:txBody>
      </p:sp>
    </p:spTree>
    <p:extLst>
      <p:ext uri="{BB962C8B-B14F-4D97-AF65-F5344CB8AC3E}">
        <p14:creationId xmlns:p14="http://schemas.microsoft.com/office/powerpoint/2010/main" val="360176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验证测试</a:t>
            </a:r>
            <a:r>
              <a:rPr lang="en-US" altLang="zh-CN" sz="2800" b="1" dirty="0">
                <a:latin typeface="微软雅黑" panose="020B0503020204020204" pitchFamily="34" charset="-122"/>
              </a:rPr>
              <a:t>-</a:t>
            </a:r>
            <a:r>
              <a:rPr lang="zh-CN" altLang="en-US" sz="2800" b="1" dirty="0">
                <a:latin typeface="微软雅黑" panose="020B0503020204020204" pitchFamily="34" charset="-122"/>
              </a:rPr>
              <a:t>准确度测试</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28</a:t>
            </a:fld>
            <a:endParaRPr lang="zh-CN" altLang="en-US" dirty="0"/>
          </a:p>
        </p:txBody>
      </p:sp>
      <p:pic>
        <p:nvPicPr>
          <p:cNvPr id="5" name="图片 4" descr="C:\Users\luvslu\Desktop\roc_d2v.png"/>
          <p:cNvPicPr/>
          <p:nvPr/>
        </p:nvPicPr>
        <p:blipFill>
          <a:blip r:embed="rId2">
            <a:extLst>
              <a:ext uri="{28A0092B-C50C-407E-A947-70E740481C1C}">
                <a14:useLocalDpi xmlns:a14="http://schemas.microsoft.com/office/drawing/2010/main" val="0"/>
              </a:ext>
            </a:extLst>
          </a:blip>
          <a:srcRect/>
          <a:stretch>
            <a:fillRect/>
          </a:stretch>
        </p:blipFill>
        <p:spPr bwMode="auto">
          <a:xfrm>
            <a:off x="333620" y="1543050"/>
            <a:ext cx="5762379" cy="4075872"/>
          </a:xfrm>
          <a:prstGeom prst="rect">
            <a:avLst/>
          </a:prstGeom>
          <a:noFill/>
          <a:ln>
            <a:noFill/>
          </a:ln>
        </p:spPr>
      </p:pic>
      <p:pic>
        <p:nvPicPr>
          <p:cNvPr id="6" name="图片 5" descr="C:\Users\luvslu\Desktop\roc_lda.png"/>
          <p:cNvPicPr/>
          <p:nvPr/>
        </p:nvPicPr>
        <p:blipFill>
          <a:blip r:embed="rId3">
            <a:extLst>
              <a:ext uri="{28A0092B-C50C-407E-A947-70E740481C1C}">
                <a14:useLocalDpi xmlns:a14="http://schemas.microsoft.com/office/drawing/2010/main" val="0"/>
              </a:ext>
            </a:extLst>
          </a:blip>
          <a:srcRect/>
          <a:stretch>
            <a:fillRect/>
          </a:stretch>
        </p:blipFill>
        <p:spPr bwMode="auto">
          <a:xfrm>
            <a:off x="6095999" y="1146990"/>
            <a:ext cx="3909392" cy="2431098"/>
          </a:xfrm>
          <a:prstGeom prst="rect">
            <a:avLst/>
          </a:prstGeom>
          <a:noFill/>
          <a:ln>
            <a:noFill/>
          </a:ln>
        </p:spPr>
      </p:pic>
      <p:pic>
        <p:nvPicPr>
          <p:cNvPr id="7" name="图片 6" descr="C:\Users\luvslu\Desktop\roc_d2v_lda.png"/>
          <p:cNvPicPr/>
          <p:nvPr/>
        </p:nvPicPr>
        <p:blipFill>
          <a:blip r:embed="rId4">
            <a:extLst>
              <a:ext uri="{28A0092B-C50C-407E-A947-70E740481C1C}">
                <a14:useLocalDpi xmlns:a14="http://schemas.microsoft.com/office/drawing/2010/main" val="0"/>
              </a:ext>
            </a:extLst>
          </a:blip>
          <a:srcRect/>
          <a:stretch>
            <a:fillRect/>
          </a:stretch>
        </p:blipFill>
        <p:spPr bwMode="auto">
          <a:xfrm>
            <a:off x="6095999" y="3705226"/>
            <a:ext cx="3909392" cy="2645862"/>
          </a:xfrm>
          <a:prstGeom prst="rect">
            <a:avLst/>
          </a:prstGeom>
          <a:noFill/>
          <a:ln>
            <a:noFill/>
          </a:ln>
        </p:spPr>
      </p:pic>
    </p:spTree>
    <p:extLst>
      <p:ext uri="{BB962C8B-B14F-4D97-AF65-F5344CB8AC3E}">
        <p14:creationId xmlns:p14="http://schemas.microsoft.com/office/powerpoint/2010/main" val="59206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验证测试</a:t>
            </a:r>
            <a:r>
              <a:rPr lang="en-US" altLang="zh-CN" sz="2800" b="1" dirty="0">
                <a:latin typeface="微软雅黑" panose="020B0503020204020204" pitchFamily="34" charset="-122"/>
              </a:rPr>
              <a:t>-</a:t>
            </a:r>
            <a:r>
              <a:rPr lang="zh-CN" altLang="en-US" sz="2800" b="1" dirty="0">
                <a:latin typeface="微软雅黑" panose="020B0503020204020204" pitchFamily="34" charset="-122"/>
              </a:rPr>
              <a:t>效率测试</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29</a:t>
            </a:fld>
            <a:endParaRPr lang="zh-CN" altLang="en-US" dirty="0"/>
          </a:p>
        </p:txBody>
      </p:sp>
      <p:graphicFrame>
        <p:nvGraphicFramePr>
          <p:cNvPr id="5" name="图表 4"/>
          <p:cNvGraphicFramePr/>
          <p:nvPr>
            <p:extLst>
              <p:ext uri="{D42A27DB-BD31-4B8C-83A1-F6EECF244321}">
                <p14:modId xmlns:p14="http://schemas.microsoft.com/office/powerpoint/2010/main" val="2011860329"/>
              </p:ext>
            </p:extLst>
          </p:nvPr>
        </p:nvGraphicFramePr>
        <p:xfrm>
          <a:off x="695324" y="1832836"/>
          <a:ext cx="5678557" cy="362435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5"/>
          <p:cNvGraphicFramePr/>
          <p:nvPr>
            <p:extLst>
              <p:ext uri="{D42A27DB-BD31-4B8C-83A1-F6EECF244321}">
                <p14:modId xmlns:p14="http://schemas.microsoft.com/office/powerpoint/2010/main" val="3801219813"/>
              </p:ext>
            </p:extLst>
          </p:nvPr>
        </p:nvGraphicFramePr>
        <p:xfrm>
          <a:off x="6771858" y="1428446"/>
          <a:ext cx="3750367" cy="19475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图表 6"/>
          <p:cNvGraphicFramePr/>
          <p:nvPr>
            <p:extLst>
              <p:ext uri="{D42A27DB-BD31-4B8C-83A1-F6EECF244321}">
                <p14:modId xmlns:p14="http://schemas.microsoft.com/office/powerpoint/2010/main" val="1934644607"/>
              </p:ext>
            </p:extLst>
          </p:nvPr>
        </p:nvGraphicFramePr>
        <p:xfrm>
          <a:off x="6757254" y="3887536"/>
          <a:ext cx="3528695" cy="194754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2456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绪论</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a:t>
            </a:fld>
            <a:endParaRPr lang="zh-CN" altLang="en-US" dirty="0"/>
          </a:p>
        </p:txBody>
      </p:sp>
      <p:grpSp>
        <p:nvGrpSpPr>
          <p:cNvPr id="2" name="组合 1"/>
          <p:cNvGrpSpPr/>
          <p:nvPr/>
        </p:nvGrpSpPr>
        <p:grpSpPr>
          <a:xfrm>
            <a:off x="1148291" y="1560443"/>
            <a:ext cx="2970062" cy="4718920"/>
            <a:chOff x="790482" y="1457739"/>
            <a:chExt cx="2970062" cy="4718920"/>
          </a:xfrm>
        </p:grpSpPr>
        <p:sp>
          <p:nvSpPr>
            <p:cNvPr id="8" name="梯形 7"/>
            <p:cNvSpPr/>
            <p:nvPr/>
          </p:nvSpPr>
          <p:spPr>
            <a:xfrm rot="5400000">
              <a:off x="-83947" y="2332168"/>
              <a:ext cx="4718920" cy="2970062"/>
            </a:xfrm>
            <a:prstGeom prst="trapezoid">
              <a:avLst>
                <a:gd name="adj" fmla="val 0"/>
              </a:avLst>
            </a:prstGeom>
            <a:solidFill>
              <a:schemeClr val="bg1"/>
            </a:solidFill>
            <a:ln w="25400" cap="flat" cmpd="sng" algn="ctr">
              <a:solidFill>
                <a:schemeClr val="accent5">
                  <a:lumMod val="75000"/>
                </a:schemeClr>
              </a:solid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effectLst/>
                <a:uLnTx/>
                <a:uFillTx/>
                <a:latin typeface="Calibri"/>
                <a:ea typeface="微软雅黑" charset="0"/>
                <a:cs typeface=""/>
              </a:endParaRPr>
            </a:p>
          </p:txBody>
        </p:sp>
        <p:sp>
          <p:nvSpPr>
            <p:cNvPr id="5" name="矩形 4"/>
            <p:cNvSpPr/>
            <p:nvPr/>
          </p:nvSpPr>
          <p:spPr>
            <a:xfrm>
              <a:off x="1113182" y="2730371"/>
              <a:ext cx="2423572" cy="1569660"/>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600" dirty="0"/>
                <a:t>应用范围广</a:t>
              </a:r>
              <a:endParaRPr lang="en-US" altLang="zh-CN" sz="1600" dirty="0"/>
            </a:p>
            <a:p>
              <a:pPr marL="285750" indent="-285750">
                <a:lnSpc>
                  <a:spcPct val="150000"/>
                </a:lnSpc>
                <a:buFont typeface="Wingdings" panose="05000000000000000000" pitchFamily="2" charset="2"/>
                <a:buChar char="l"/>
              </a:pPr>
              <a:r>
                <a:rPr lang="zh-CN" altLang="en-US" sz="1600" dirty="0"/>
                <a:t>传统模型缺陷</a:t>
              </a:r>
              <a:endParaRPr lang="en-US" altLang="zh-CN" sz="1600" dirty="0"/>
            </a:p>
            <a:p>
              <a:pPr marL="285750" indent="-285750">
                <a:lnSpc>
                  <a:spcPct val="150000"/>
                </a:lnSpc>
                <a:buFont typeface="Wingdings" panose="05000000000000000000" pitchFamily="2" charset="2"/>
                <a:buChar char="l"/>
              </a:pPr>
              <a:r>
                <a:rPr lang="zh-CN" altLang="en-US" sz="1600" dirty="0"/>
                <a:t>提升效率</a:t>
              </a:r>
              <a:endParaRPr lang="en-US" altLang="zh-CN" sz="1600" dirty="0"/>
            </a:p>
            <a:p>
              <a:pPr marL="285750" indent="-285750">
                <a:lnSpc>
                  <a:spcPct val="150000"/>
                </a:lnSpc>
                <a:buFont typeface="Wingdings" panose="05000000000000000000" pitchFamily="2" charset="2"/>
                <a:buChar char="l"/>
              </a:pPr>
              <a:endParaRPr lang="en-US" altLang="zh-CN" sz="1600" dirty="0"/>
            </a:p>
          </p:txBody>
        </p:sp>
        <p:sp>
          <p:nvSpPr>
            <p:cNvPr id="12" name="矩形 11"/>
            <p:cNvSpPr/>
            <p:nvPr/>
          </p:nvSpPr>
          <p:spPr>
            <a:xfrm>
              <a:off x="790482" y="1724723"/>
              <a:ext cx="2970060" cy="662297"/>
            </a:xfrm>
            <a:prstGeom prst="rect">
              <a:avLst/>
            </a:prstGeom>
          </p:spPr>
          <p:txBody>
            <a:bodyPr wrap="square">
              <a:spAutoFit/>
            </a:bodyPr>
            <a:lstStyle/>
            <a:p>
              <a:pPr algn="ctr">
                <a:lnSpc>
                  <a:spcPct val="150000"/>
                </a:lnSpc>
              </a:pPr>
              <a:r>
                <a:rPr lang="zh-CN" altLang="en-US" sz="2800" b="1" u="sng" dirty="0">
                  <a:latin typeface="Times New Roman" panose="02020603050405020304" pitchFamily="18" charset="0"/>
                  <a:cs typeface="Times New Roman" panose="02020603050405020304" pitchFamily="18" charset="0"/>
                </a:rPr>
                <a:t>研究意义</a:t>
              </a:r>
              <a:endParaRPr lang="en-US" altLang="zh-CN" sz="2800" b="1" u="sng" dirty="0">
                <a:latin typeface="Times New Roman" panose="02020603050405020304" pitchFamily="18" charset="0"/>
                <a:cs typeface="Times New Roman" panose="02020603050405020304" pitchFamily="18" charset="0"/>
              </a:endParaRPr>
            </a:p>
          </p:txBody>
        </p:sp>
      </p:grpSp>
      <p:grpSp>
        <p:nvGrpSpPr>
          <p:cNvPr id="17" name="组合 16"/>
          <p:cNvGrpSpPr/>
          <p:nvPr/>
        </p:nvGrpSpPr>
        <p:grpSpPr>
          <a:xfrm>
            <a:off x="4118352" y="1560442"/>
            <a:ext cx="2970062" cy="4718920"/>
            <a:chOff x="790482" y="1457739"/>
            <a:chExt cx="2970062" cy="4718920"/>
          </a:xfrm>
        </p:grpSpPr>
        <p:sp>
          <p:nvSpPr>
            <p:cNvPr id="18" name="梯形 17"/>
            <p:cNvSpPr/>
            <p:nvPr/>
          </p:nvSpPr>
          <p:spPr>
            <a:xfrm rot="5400000">
              <a:off x="-83947" y="2332168"/>
              <a:ext cx="4718920" cy="2970062"/>
            </a:xfrm>
            <a:prstGeom prst="trapezoid">
              <a:avLst>
                <a:gd name="adj" fmla="val 0"/>
              </a:avLst>
            </a:prstGeom>
            <a:solidFill>
              <a:schemeClr val="bg1"/>
            </a:solidFill>
            <a:ln w="25400" cap="flat" cmpd="sng" algn="ctr">
              <a:solidFill>
                <a:schemeClr val="accent5">
                  <a:lumMod val="75000"/>
                </a:schemeClr>
              </a:solid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effectLst/>
                <a:uLnTx/>
                <a:uFillTx/>
                <a:latin typeface="Calibri"/>
                <a:ea typeface="微软雅黑" charset="0"/>
                <a:cs typeface=""/>
              </a:endParaRPr>
            </a:p>
          </p:txBody>
        </p:sp>
        <p:sp>
          <p:nvSpPr>
            <p:cNvPr id="19" name="矩形 18"/>
            <p:cNvSpPr/>
            <p:nvPr/>
          </p:nvSpPr>
          <p:spPr>
            <a:xfrm>
              <a:off x="1113183" y="2730371"/>
              <a:ext cx="2423573" cy="1938992"/>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600" dirty="0"/>
                <a:t>基于规则</a:t>
              </a:r>
              <a:r>
                <a:rPr lang="en-US" altLang="zh-CN" sz="1600" dirty="0"/>
                <a:t>+</a:t>
              </a:r>
              <a:r>
                <a:rPr lang="zh-CN" altLang="en-US" sz="1600" dirty="0"/>
                <a:t>机器学习</a:t>
              </a:r>
              <a:endParaRPr lang="en-US" altLang="zh-CN" sz="1600" dirty="0"/>
            </a:p>
            <a:p>
              <a:pPr marL="285750" indent="-285750">
                <a:lnSpc>
                  <a:spcPct val="150000"/>
                </a:lnSpc>
                <a:buFont typeface="Wingdings" panose="05000000000000000000" pitchFamily="2" charset="2"/>
                <a:buChar char="l"/>
              </a:pPr>
              <a:r>
                <a:rPr lang="zh-CN" altLang="en-US" sz="1600" dirty="0"/>
                <a:t>算法效率有待提高</a:t>
              </a:r>
              <a:endParaRPr lang="en-US" altLang="zh-CN" sz="1600" dirty="0"/>
            </a:p>
            <a:p>
              <a:pPr marL="285750" indent="-285750">
                <a:lnSpc>
                  <a:spcPct val="150000"/>
                </a:lnSpc>
                <a:buFont typeface="Wingdings" panose="05000000000000000000" pitchFamily="2" charset="2"/>
                <a:buChar char="l"/>
              </a:pPr>
              <a:r>
                <a:rPr lang="zh-CN" altLang="en-US" sz="1600" dirty="0"/>
                <a:t>从</a:t>
              </a:r>
              <a:r>
                <a:rPr lang="en-US" altLang="zh-CN" sz="1600" dirty="0"/>
                <a:t>MapReduce</a:t>
              </a:r>
              <a:r>
                <a:rPr lang="zh-CN" altLang="en-US" sz="1600" dirty="0"/>
                <a:t>到</a:t>
              </a:r>
              <a:r>
                <a:rPr lang="en-US" altLang="zh-CN" sz="1600" dirty="0"/>
                <a:t>Spark</a:t>
              </a:r>
            </a:p>
            <a:p>
              <a:pPr marL="285750" indent="-285750">
                <a:lnSpc>
                  <a:spcPct val="150000"/>
                </a:lnSpc>
                <a:buFont typeface="Wingdings" panose="05000000000000000000" pitchFamily="2" charset="2"/>
                <a:buChar char="l"/>
              </a:pPr>
              <a:endParaRPr lang="en-US" altLang="zh-CN" sz="1600" dirty="0"/>
            </a:p>
          </p:txBody>
        </p:sp>
        <p:sp>
          <p:nvSpPr>
            <p:cNvPr id="20" name="矩形 19"/>
            <p:cNvSpPr/>
            <p:nvPr/>
          </p:nvSpPr>
          <p:spPr>
            <a:xfrm>
              <a:off x="790482" y="1724723"/>
              <a:ext cx="2970056" cy="662297"/>
            </a:xfrm>
            <a:prstGeom prst="rect">
              <a:avLst/>
            </a:prstGeom>
          </p:spPr>
          <p:txBody>
            <a:bodyPr wrap="square">
              <a:spAutoFit/>
            </a:bodyPr>
            <a:lstStyle/>
            <a:p>
              <a:pPr algn="ctr">
                <a:lnSpc>
                  <a:spcPct val="150000"/>
                </a:lnSpc>
              </a:pPr>
              <a:r>
                <a:rPr lang="zh-CN" altLang="en-US" sz="2800" b="1" u="sng" dirty="0">
                  <a:latin typeface="Times New Roman" panose="02020603050405020304" pitchFamily="18" charset="0"/>
                  <a:cs typeface="Times New Roman" panose="02020603050405020304" pitchFamily="18" charset="0"/>
                </a:rPr>
                <a:t>研究现状</a:t>
              </a:r>
              <a:endParaRPr lang="en-US" altLang="zh-CN" sz="2800" b="1" u="sng" dirty="0">
                <a:latin typeface="Times New Roman" panose="02020603050405020304" pitchFamily="18" charset="0"/>
                <a:cs typeface="Times New Roman" panose="02020603050405020304" pitchFamily="18" charset="0"/>
              </a:endParaRPr>
            </a:p>
          </p:txBody>
        </p:sp>
      </p:grpSp>
      <p:grpSp>
        <p:nvGrpSpPr>
          <p:cNvPr id="21" name="组合 20"/>
          <p:cNvGrpSpPr/>
          <p:nvPr/>
        </p:nvGrpSpPr>
        <p:grpSpPr>
          <a:xfrm>
            <a:off x="7088409" y="1560442"/>
            <a:ext cx="2970064" cy="4718920"/>
            <a:chOff x="790480" y="1457739"/>
            <a:chExt cx="2970064" cy="4718920"/>
          </a:xfrm>
        </p:grpSpPr>
        <p:sp>
          <p:nvSpPr>
            <p:cNvPr id="22" name="梯形 21"/>
            <p:cNvSpPr/>
            <p:nvPr/>
          </p:nvSpPr>
          <p:spPr>
            <a:xfrm rot="5400000">
              <a:off x="-83947" y="2332168"/>
              <a:ext cx="4718920" cy="2970062"/>
            </a:xfrm>
            <a:prstGeom prst="trapezoid">
              <a:avLst>
                <a:gd name="adj" fmla="val 0"/>
              </a:avLst>
            </a:prstGeom>
            <a:solidFill>
              <a:schemeClr val="bg1"/>
            </a:solidFill>
            <a:ln w="25400" cap="flat" cmpd="sng" algn="ctr">
              <a:solidFill>
                <a:schemeClr val="accent5">
                  <a:lumMod val="75000"/>
                </a:schemeClr>
              </a:solid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effectLst/>
                <a:uLnTx/>
                <a:uFillTx/>
                <a:latin typeface="Calibri"/>
                <a:ea typeface="微软雅黑" charset="0"/>
                <a:cs typeface=""/>
              </a:endParaRPr>
            </a:p>
          </p:txBody>
        </p:sp>
        <p:sp>
          <p:nvSpPr>
            <p:cNvPr id="23" name="矩形 22"/>
            <p:cNvSpPr/>
            <p:nvPr/>
          </p:nvSpPr>
          <p:spPr>
            <a:xfrm>
              <a:off x="1113184" y="2730371"/>
              <a:ext cx="2423571" cy="2308324"/>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600" dirty="0"/>
                <a:t>设计</a:t>
              </a:r>
              <a:r>
                <a:rPr lang="zh-CN" altLang="zh-CN" sz="1600" dirty="0"/>
                <a:t>文本特征</a:t>
              </a:r>
              <a:r>
                <a:rPr lang="zh-CN" altLang="en-US" sz="1600" dirty="0"/>
                <a:t>提取</a:t>
              </a:r>
              <a:r>
                <a:rPr lang="zh-CN" altLang="zh-CN" sz="1600" dirty="0"/>
                <a:t>算法</a:t>
              </a:r>
              <a:endParaRPr lang="en-US" altLang="zh-CN" sz="1600" dirty="0"/>
            </a:p>
            <a:p>
              <a:pPr marL="285750" indent="-285750">
                <a:lnSpc>
                  <a:spcPct val="150000"/>
                </a:lnSpc>
                <a:buFont typeface="Wingdings" panose="05000000000000000000" pitchFamily="2" charset="2"/>
                <a:buChar char="l"/>
              </a:pPr>
              <a:r>
                <a:rPr lang="zh-CN" altLang="en-US" sz="1600" dirty="0"/>
                <a:t>实现算法</a:t>
              </a:r>
              <a:r>
                <a:rPr lang="zh-CN" altLang="zh-CN" sz="1600" dirty="0"/>
                <a:t>并行化</a:t>
              </a:r>
              <a:endParaRPr lang="en-US" altLang="zh-CN" sz="1600" dirty="0"/>
            </a:p>
            <a:p>
              <a:pPr marL="285750" indent="-285750">
                <a:lnSpc>
                  <a:spcPct val="150000"/>
                </a:lnSpc>
                <a:buFont typeface="Wingdings" panose="05000000000000000000" pitchFamily="2" charset="2"/>
                <a:buChar char="l"/>
              </a:pPr>
              <a:r>
                <a:rPr lang="zh-CN" altLang="en-US" sz="1600" dirty="0"/>
                <a:t>设计文本分析原型系统</a:t>
              </a:r>
              <a:endParaRPr lang="en-US" altLang="zh-CN" sz="1600" dirty="0"/>
            </a:p>
            <a:p>
              <a:pPr marL="285750" indent="-285750">
                <a:lnSpc>
                  <a:spcPct val="150000"/>
                </a:lnSpc>
                <a:buFont typeface="Wingdings" panose="05000000000000000000" pitchFamily="2" charset="2"/>
                <a:buChar char="l"/>
              </a:pPr>
              <a:r>
                <a:rPr lang="zh-CN" altLang="en-US" sz="1600" dirty="0"/>
                <a:t>实现并验证原型系统</a:t>
              </a:r>
              <a:endParaRPr lang="en-US" altLang="zh-CN" sz="1600" dirty="0"/>
            </a:p>
          </p:txBody>
        </p:sp>
        <p:sp>
          <p:nvSpPr>
            <p:cNvPr id="24" name="矩形 23"/>
            <p:cNvSpPr/>
            <p:nvPr/>
          </p:nvSpPr>
          <p:spPr>
            <a:xfrm>
              <a:off x="790480" y="1724723"/>
              <a:ext cx="2970056" cy="662297"/>
            </a:xfrm>
            <a:prstGeom prst="rect">
              <a:avLst/>
            </a:prstGeom>
          </p:spPr>
          <p:txBody>
            <a:bodyPr wrap="square">
              <a:spAutoFit/>
            </a:bodyPr>
            <a:lstStyle/>
            <a:p>
              <a:pPr algn="ctr">
                <a:lnSpc>
                  <a:spcPct val="150000"/>
                </a:lnSpc>
              </a:pPr>
              <a:r>
                <a:rPr lang="zh-CN" altLang="en-US" sz="2800" b="1" u="sng" dirty="0">
                  <a:latin typeface="Times New Roman" panose="02020603050405020304" pitchFamily="18" charset="0"/>
                  <a:cs typeface="Times New Roman" panose="02020603050405020304" pitchFamily="18" charset="0"/>
                </a:rPr>
                <a:t>主要工作</a:t>
              </a:r>
              <a:endParaRPr lang="en-US" altLang="zh-CN" sz="2800" b="1" u="sng"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589823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总结展望</a:t>
            </a:r>
            <a:r>
              <a:rPr lang="en-US" altLang="zh-CN" sz="2800" b="1" dirty="0">
                <a:latin typeface="微软雅黑" panose="020B0503020204020204" pitchFamily="34" charset="-122"/>
              </a:rPr>
              <a:t>-</a:t>
            </a:r>
            <a:r>
              <a:rPr lang="zh-CN" altLang="en-US" sz="2800" b="1" dirty="0">
                <a:latin typeface="微软雅黑" panose="020B0503020204020204" pitchFamily="34" charset="-122"/>
              </a:rPr>
              <a:t>总结</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30</a:t>
            </a:fld>
            <a:endParaRPr lang="zh-CN" altLang="en-US" dirty="0"/>
          </a:p>
        </p:txBody>
      </p:sp>
      <p:sp>
        <p:nvSpPr>
          <p:cNvPr id="2" name="矩形 1"/>
          <p:cNvSpPr/>
          <p:nvPr/>
        </p:nvSpPr>
        <p:spPr>
          <a:xfrm>
            <a:off x="695323" y="1340369"/>
            <a:ext cx="9310067" cy="5116272"/>
          </a:xfrm>
          <a:prstGeom prst="rect">
            <a:avLst/>
          </a:prstGeom>
        </p:spPr>
        <p:txBody>
          <a:bodyPr wrap="square">
            <a:spAutoFit/>
          </a:bodyPr>
          <a:lstStyle/>
          <a:p>
            <a:pPr marL="342900" indent="-342900" algn="just">
              <a:lnSpc>
                <a:spcPct val="150000"/>
              </a:lnSpc>
              <a:spcAft>
                <a:spcPts val="0"/>
              </a:spcAft>
              <a:buFont typeface="Wingdings" panose="05000000000000000000" pitchFamily="2" charset="2"/>
              <a:buChar char="n"/>
            </a:pPr>
            <a:r>
              <a:rPr lang="x-none" altLang="zh-CN" sz="2000" kern="100" dirty="0">
                <a:latin typeface="+mn-ea"/>
              </a:rPr>
              <a:t>首先</a:t>
            </a:r>
            <a:r>
              <a:rPr lang="zh-CN" altLang="zh-CN" sz="2000" kern="100" dirty="0">
                <a:latin typeface="+mn-ea"/>
              </a:rPr>
              <a:t>，</a:t>
            </a:r>
            <a:r>
              <a:rPr lang="x-none" altLang="zh-CN" sz="2000" kern="100" dirty="0">
                <a:latin typeface="+mn-ea"/>
              </a:rPr>
              <a:t>通过研究最新的文本分析算法，并针对文本倾向分析这一应用场景，提出了采用</a:t>
            </a:r>
            <a:r>
              <a:rPr lang="en-US" altLang="zh-CN" sz="2000" kern="100" dirty="0">
                <a:latin typeface="+mn-ea"/>
              </a:rPr>
              <a:t>LDA</a:t>
            </a:r>
            <a:r>
              <a:rPr lang="x-none" altLang="zh-CN" sz="2000" kern="100" dirty="0">
                <a:latin typeface="+mn-ea"/>
              </a:rPr>
              <a:t>算法和</a:t>
            </a:r>
            <a:r>
              <a:rPr lang="en-US" altLang="zh-CN" sz="2000" kern="100" dirty="0">
                <a:latin typeface="+mn-ea"/>
              </a:rPr>
              <a:t>Doc2vec</a:t>
            </a:r>
            <a:r>
              <a:rPr lang="x-none" altLang="zh-CN" sz="2000" kern="100" dirty="0">
                <a:latin typeface="+mn-ea"/>
              </a:rPr>
              <a:t>算法相结合的文本倾向分析算法</a:t>
            </a:r>
            <a:r>
              <a:rPr lang="zh-CN" altLang="zh-CN" sz="2000" kern="100" dirty="0">
                <a:latin typeface="+mn-ea"/>
              </a:rPr>
              <a:t>，该算法融合了文本的词语搭配特征和文本的统计特征，具有很高的辨识度。</a:t>
            </a:r>
          </a:p>
          <a:p>
            <a:pPr indent="304800" algn="just">
              <a:lnSpc>
                <a:spcPct val="150000"/>
              </a:lnSpc>
              <a:spcAft>
                <a:spcPts val="0"/>
              </a:spcAft>
            </a:pPr>
            <a:endParaRPr lang="en-US" altLang="zh-CN" sz="2000" kern="100" dirty="0">
              <a:latin typeface="+mn-ea"/>
            </a:endParaRPr>
          </a:p>
          <a:p>
            <a:pPr marL="342900" indent="-342900" algn="just">
              <a:lnSpc>
                <a:spcPct val="150000"/>
              </a:lnSpc>
              <a:spcAft>
                <a:spcPts val="0"/>
              </a:spcAft>
              <a:buFont typeface="Wingdings" panose="05000000000000000000" pitchFamily="2" charset="2"/>
              <a:buChar char="n"/>
            </a:pPr>
            <a:r>
              <a:rPr lang="zh-CN" altLang="zh-CN" sz="2000" kern="100" dirty="0">
                <a:latin typeface="+mn-ea"/>
              </a:rPr>
              <a:t>其次，</a:t>
            </a:r>
            <a:r>
              <a:rPr lang="x-none" altLang="zh-CN" sz="2000" kern="100" dirty="0">
                <a:latin typeface="+mn-ea"/>
              </a:rPr>
              <a:t>在</a:t>
            </a:r>
            <a:r>
              <a:rPr lang="en-US" altLang="zh-CN" sz="2000" kern="100" dirty="0">
                <a:latin typeface="+mn-ea"/>
              </a:rPr>
              <a:t>Spark</a:t>
            </a:r>
            <a:r>
              <a:rPr lang="x-none" altLang="zh-CN" sz="2000" kern="100" dirty="0">
                <a:latin typeface="+mn-ea"/>
              </a:rPr>
              <a:t>平台上将</a:t>
            </a:r>
            <a:r>
              <a:rPr lang="zh-CN" altLang="zh-CN" sz="2000" kern="100" dirty="0">
                <a:latin typeface="+mn-ea"/>
              </a:rPr>
              <a:t>该</a:t>
            </a:r>
            <a:r>
              <a:rPr lang="x-none" altLang="zh-CN" sz="2000" kern="100" dirty="0">
                <a:latin typeface="+mn-ea"/>
              </a:rPr>
              <a:t>算法并行化。</a:t>
            </a:r>
            <a:r>
              <a:rPr lang="zh-CN" altLang="zh-CN" sz="2000" kern="100" dirty="0">
                <a:latin typeface="+mn-ea"/>
              </a:rPr>
              <a:t>本文设计了</a:t>
            </a:r>
            <a:r>
              <a:rPr lang="en-US" altLang="zh-CN" sz="2000" kern="100" dirty="0">
                <a:latin typeface="+mn-ea"/>
              </a:rPr>
              <a:t>LDA</a:t>
            </a:r>
            <a:r>
              <a:rPr lang="zh-CN" altLang="zh-CN" sz="2000" kern="100" dirty="0">
                <a:latin typeface="+mn-ea"/>
              </a:rPr>
              <a:t>算法的并行化模型，</a:t>
            </a:r>
            <a:r>
              <a:rPr lang="en-US" altLang="zh-CN" sz="2000" kern="100" dirty="0">
                <a:latin typeface="+mn-ea"/>
              </a:rPr>
              <a:t>Doc2vec</a:t>
            </a:r>
            <a:r>
              <a:rPr lang="zh-CN" altLang="zh-CN" sz="2000" kern="100" dirty="0">
                <a:latin typeface="+mn-ea"/>
              </a:rPr>
              <a:t>算法的并行化模型，并将其运行在</a:t>
            </a:r>
            <a:r>
              <a:rPr lang="en-US" altLang="zh-CN" sz="2000" kern="100" dirty="0">
                <a:latin typeface="+mn-ea"/>
              </a:rPr>
              <a:t>Spark</a:t>
            </a:r>
            <a:r>
              <a:rPr lang="zh-CN" altLang="zh-CN" sz="2000" kern="100" dirty="0">
                <a:latin typeface="+mn-ea"/>
              </a:rPr>
              <a:t>集群上，利用</a:t>
            </a:r>
            <a:r>
              <a:rPr lang="en-US" altLang="zh-CN" sz="2000" kern="100" dirty="0">
                <a:latin typeface="+mn-ea"/>
              </a:rPr>
              <a:t>Spark</a:t>
            </a:r>
            <a:r>
              <a:rPr lang="zh-CN" altLang="zh-CN" sz="2000" kern="100" dirty="0">
                <a:latin typeface="+mn-ea"/>
              </a:rPr>
              <a:t>的并行化计算能力，提高了算法的计算效率，节约了系统的时间成本。</a:t>
            </a:r>
          </a:p>
          <a:p>
            <a:pPr indent="304800" algn="just">
              <a:lnSpc>
                <a:spcPct val="150000"/>
              </a:lnSpc>
              <a:spcAft>
                <a:spcPts val="0"/>
              </a:spcAft>
            </a:pPr>
            <a:endParaRPr lang="en-US" altLang="zh-CN" sz="2000" kern="100" dirty="0">
              <a:latin typeface="+mn-ea"/>
            </a:endParaRPr>
          </a:p>
          <a:p>
            <a:pPr marL="342900" indent="-342900" algn="just">
              <a:lnSpc>
                <a:spcPct val="150000"/>
              </a:lnSpc>
              <a:spcAft>
                <a:spcPts val="0"/>
              </a:spcAft>
              <a:buFont typeface="Wingdings" panose="05000000000000000000" pitchFamily="2" charset="2"/>
              <a:buChar char="n"/>
            </a:pPr>
            <a:r>
              <a:rPr lang="x-none" altLang="zh-CN" sz="2000" kern="100" dirty="0">
                <a:latin typeface="+mn-ea"/>
              </a:rPr>
              <a:t>最后，</a:t>
            </a:r>
            <a:r>
              <a:rPr lang="zh-CN" altLang="zh-CN" sz="2000" kern="100" dirty="0">
                <a:latin typeface="+mn-ea"/>
              </a:rPr>
              <a:t>以研究</a:t>
            </a:r>
            <a:r>
              <a:rPr lang="x-none" altLang="zh-CN" sz="2000" kern="100" dirty="0">
                <a:latin typeface="+mn-ea"/>
              </a:rPr>
              <a:t>电影评论信息</a:t>
            </a:r>
            <a:r>
              <a:rPr lang="zh-CN" altLang="zh-CN" sz="2000" kern="100" dirty="0">
                <a:latin typeface="+mn-ea"/>
              </a:rPr>
              <a:t>为例</a:t>
            </a:r>
            <a:r>
              <a:rPr lang="x-none" altLang="zh-CN" sz="2000" kern="100" dirty="0">
                <a:latin typeface="+mn-ea"/>
              </a:rPr>
              <a:t>，设计了基于</a:t>
            </a:r>
            <a:r>
              <a:rPr lang="en-US" altLang="zh-CN" sz="2000" kern="100" dirty="0">
                <a:latin typeface="+mn-ea"/>
              </a:rPr>
              <a:t>Spark</a:t>
            </a:r>
            <a:r>
              <a:rPr lang="zh-CN" altLang="zh-CN" sz="2000" kern="100" dirty="0">
                <a:latin typeface="+mn-ea"/>
              </a:rPr>
              <a:t>平台</a:t>
            </a:r>
            <a:r>
              <a:rPr lang="x-none" altLang="zh-CN" sz="2000" kern="100" dirty="0">
                <a:latin typeface="+mn-ea"/>
              </a:rPr>
              <a:t>的文本倾向分析系统，</a:t>
            </a:r>
            <a:r>
              <a:rPr lang="zh-CN" altLang="zh-CN" sz="2000" kern="100" dirty="0">
                <a:latin typeface="+mn-ea"/>
              </a:rPr>
              <a:t>其中包括文本预处理模块、文本存储模块、文本分析模块，</a:t>
            </a:r>
            <a:r>
              <a:rPr lang="x-none" altLang="zh-CN" sz="2000" kern="100" dirty="0">
                <a:latin typeface="+mn-ea"/>
              </a:rPr>
              <a:t>并通过实验证明该系统在准确率和效率上都有很大的提高。</a:t>
            </a:r>
            <a:endParaRPr lang="zh-CN" altLang="zh-CN" sz="2000" kern="100" dirty="0">
              <a:latin typeface="+mn-ea"/>
            </a:endParaRPr>
          </a:p>
        </p:txBody>
      </p:sp>
    </p:spTree>
    <p:extLst>
      <p:ext uri="{BB962C8B-B14F-4D97-AF65-F5344CB8AC3E}">
        <p14:creationId xmlns:p14="http://schemas.microsoft.com/office/powerpoint/2010/main" val="332596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总结展望</a:t>
            </a:r>
            <a:r>
              <a:rPr lang="en-US" altLang="zh-CN" sz="2800" b="1" dirty="0">
                <a:latin typeface="微软雅黑" panose="020B0503020204020204" pitchFamily="34" charset="-122"/>
              </a:rPr>
              <a:t>-</a:t>
            </a:r>
            <a:r>
              <a:rPr lang="zh-CN" altLang="en-US" sz="2800" b="1" dirty="0">
                <a:latin typeface="微软雅黑" panose="020B0503020204020204" pitchFamily="34" charset="-122"/>
              </a:rPr>
              <a:t>展望</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31</a:t>
            </a:fld>
            <a:endParaRPr lang="zh-CN" altLang="en-US" dirty="0"/>
          </a:p>
        </p:txBody>
      </p:sp>
      <p:sp>
        <p:nvSpPr>
          <p:cNvPr id="2" name="矩形 1"/>
          <p:cNvSpPr/>
          <p:nvPr/>
        </p:nvSpPr>
        <p:spPr>
          <a:xfrm>
            <a:off x="695323" y="1340369"/>
            <a:ext cx="9482347" cy="4649614"/>
          </a:xfrm>
          <a:prstGeom prst="rect">
            <a:avLst/>
          </a:prstGeom>
        </p:spPr>
        <p:txBody>
          <a:bodyPr wrap="square">
            <a:spAutoFit/>
          </a:bodyPr>
          <a:lstStyle/>
          <a:p>
            <a:pPr marL="342900" indent="-342900">
              <a:spcBef>
                <a:spcPts val="300"/>
              </a:spcBef>
              <a:buFont typeface="Wingdings" panose="05000000000000000000" pitchFamily="2" charset="2"/>
              <a:buChar char="n"/>
            </a:pPr>
            <a:r>
              <a:rPr lang="zh-CN" altLang="zh-CN" sz="2000" dirty="0">
                <a:latin typeface="+mn-ea"/>
              </a:rPr>
              <a:t>针对文本语义分析的研究</a:t>
            </a:r>
          </a:p>
          <a:p>
            <a:pPr>
              <a:spcBef>
                <a:spcPts val="300"/>
              </a:spcBef>
            </a:pPr>
            <a:r>
              <a:rPr lang="en-US" altLang="zh-CN" sz="2000" dirty="0">
                <a:latin typeface="+mn-ea"/>
              </a:rPr>
              <a:t>    </a:t>
            </a:r>
            <a:r>
              <a:rPr lang="zh-CN" altLang="zh-CN" sz="2000" dirty="0">
                <a:latin typeface="+mn-ea"/>
              </a:rPr>
              <a:t>本文是以文本倾向分析作为切入点研究的文本分析算法，除了文本倾向分析，还有文本语义分析，以及针对文本语义分析的应用场景，文本倾向分析实际上是文本的分类问题，基于对文本特征的提取与训练，然后基于模型的特征对文本进行分类，而基于语义的分析是更加高层次的文本分析任务，也是自然语言处理一直追求的目标，让机器真正理解人类语言，在语义识别过程中，还有很长的路要走，真正破解人类的语言密码还需要一段时间的深入研究，如果机器可以理解自然语言，那么，人工智能时代的到了也随之不远了。</a:t>
            </a:r>
          </a:p>
          <a:p>
            <a:pPr marL="342900" indent="-342900">
              <a:spcBef>
                <a:spcPts val="300"/>
              </a:spcBef>
              <a:buFont typeface="Wingdings" panose="05000000000000000000" pitchFamily="2" charset="2"/>
              <a:buChar char="n"/>
            </a:pPr>
            <a:r>
              <a:rPr lang="zh-CN" altLang="zh-CN" sz="2000" dirty="0">
                <a:latin typeface="+mn-ea"/>
              </a:rPr>
              <a:t>中文文本分析可视化研究</a:t>
            </a:r>
          </a:p>
          <a:p>
            <a:pPr>
              <a:spcBef>
                <a:spcPts val="300"/>
              </a:spcBef>
            </a:pPr>
            <a:r>
              <a:rPr lang="en-US" altLang="zh-CN" sz="2000" dirty="0">
                <a:latin typeface="+mn-ea"/>
              </a:rPr>
              <a:t>    </a:t>
            </a:r>
            <a:r>
              <a:rPr lang="zh-CN" altLang="zh-CN" sz="2000" dirty="0">
                <a:latin typeface="+mn-ea"/>
              </a:rPr>
              <a:t>文本分析的可视化是指对文本分析任务中涉及的数据进行可视化展示，许多文本模型都可以用可视化的方式形象的展示出来，从而可以直观的提取文本的特征，对文本进行分类和聚类。文本分析可视化还是比较新的领域，在数据可视化中，占有重要的地位，如何直观高效的展示文本挖掘中得到的数据模型，语言特征，以及以什么样的方式来展示这些数据是文本分析可视化需要重点研究的问题。</a:t>
            </a:r>
          </a:p>
        </p:txBody>
      </p:sp>
    </p:spTree>
    <p:extLst>
      <p:ext uri="{BB962C8B-B14F-4D97-AF65-F5344CB8AC3E}">
        <p14:creationId xmlns:p14="http://schemas.microsoft.com/office/powerpoint/2010/main" val="1394415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修改意见说明</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32</a:t>
            </a:fld>
            <a:endParaRPr lang="zh-CN" altLang="en-US" dirty="0"/>
          </a:p>
        </p:txBody>
      </p:sp>
    </p:spTree>
    <p:extLst>
      <p:ext uri="{BB962C8B-B14F-4D97-AF65-F5344CB8AC3E}">
        <p14:creationId xmlns:p14="http://schemas.microsoft.com/office/powerpoint/2010/main" val="1116781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0" y="2878000"/>
            <a:ext cx="12192000" cy="1269928"/>
          </a:xfrm>
          <a:prstGeom prst="rect">
            <a:avLst/>
          </a:prstGeom>
          <a:solidFill>
            <a:schemeClr val="accent1">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6000" b="1" dirty="0"/>
              <a:t>THANKS</a:t>
            </a:r>
            <a:endParaRPr lang="zh-CN" altLang="en-US" sz="6000" b="1" dirty="0"/>
          </a:p>
        </p:txBody>
      </p:sp>
      <p:sp>
        <p:nvSpPr>
          <p:cNvPr id="4" name="页脚占位符 1"/>
          <p:cNvSpPr txBox="1">
            <a:spLocks/>
          </p:cNvSpPr>
          <p:nvPr/>
        </p:nvSpPr>
        <p:spPr>
          <a:xfrm>
            <a:off x="4101548" y="6117250"/>
            <a:ext cx="3988904"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solidFill>
              </a:rPr>
              <a:t>北京邮电大学下一代互联网技术研究中心</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56562" y="466760"/>
            <a:ext cx="1878875" cy="1878875"/>
          </a:xfrm>
          <a:prstGeom prst="rect">
            <a:avLst/>
          </a:prstGeom>
          <a:effectLst>
            <a:outerShdw blurRad="63500" dist="38100" dir="2700000" algn="tl" rotWithShape="0">
              <a:prstClr val="black">
                <a:alpha val="40000"/>
              </a:prstClr>
            </a:outerShdw>
          </a:effectLst>
        </p:spPr>
      </p:pic>
    </p:spTree>
    <p:extLst>
      <p:ext uri="{BB962C8B-B14F-4D97-AF65-F5344CB8AC3E}">
        <p14:creationId xmlns:p14="http://schemas.microsoft.com/office/powerpoint/2010/main" val="8682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6" presetClass="emph" presetSubtype="0" autoRev="1" fill="hold" grpId="1" nodeType="withEffect">
                                  <p:stCondLst>
                                    <p:cond delay="800"/>
                                  </p:stCondLst>
                                  <p:childTnLst>
                                    <p:animScale>
                                      <p:cBhvr>
                                        <p:cTn id="11" dur="250" fill="hold"/>
                                        <p:tgtEl>
                                          <p:spTgt spid="10"/>
                                        </p:tgtEl>
                                      </p:cBhvr>
                                      <p:by x="115000" y="115000"/>
                                    </p:animScale>
                                  </p:childTnLst>
                                </p:cTn>
                              </p:par>
                              <p:par>
                                <p:cTn id="12" presetID="53" presetClass="entr" presetSubtype="16" fill="hold" nodeType="withEffect">
                                  <p:stCondLst>
                                    <p:cond delay="40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par>
                                <p:cTn id="17" presetID="6" presetClass="emph" presetSubtype="0" autoRev="1" fill="hold" nodeType="withEffect">
                                  <p:stCondLst>
                                    <p:cond delay="800"/>
                                  </p:stCondLst>
                                  <p:childTnLst>
                                    <p:animScale>
                                      <p:cBhvr>
                                        <p:cTn id="18" dur="250" fill="hold"/>
                                        <p:tgtEl>
                                          <p:spTgt spid="5"/>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基本概念</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4</a:t>
            </a:fld>
            <a:endParaRPr lang="zh-CN" altLang="en-US" dirty="0"/>
          </a:p>
        </p:txBody>
      </p:sp>
      <p:grpSp>
        <p:nvGrpSpPr>
          <p:cNvPr id="9" name="组合 8"/>
          <p:cNvGrpSpPr/>
          <p:nvPr/>
        </p:nvGrpSpPr>
        <p:grpSpPr>
          <a:xfrm>
            <a:off x="688747" y="1361992"/>
            <a:ext cx="9661201" cy="461665"/>
            <a:chOff x="695325" y="3800392"/>
            <a:chExt cx="9661201" cy="461665"/>
          </a:xfrm>
        </p:grpSpPr>
        <p:sp>
          <p:nvSpPr>
            <p:cNvPr id="10" name="矩形 9"/>
            <p:cNvSpPr/>
            <p:nvPr/>
          </p:nvSpPr>
          <p:spPr>
            <a:xfrm>
              <a:off x="695325" y="3800392"/>
              <a:ext cx="1415772" cy="461665"/>
            </a:xfrm>
            <a:prstGeom prst="rect">
              <a:avLst/>
            </a:prstGeom>
            <a:solidFill>
              <a:schemeClr val="accent1"/>
            </a:solidFill>
          </p:spPr>
          <p:txBody>
            <a:bodyPr wrap="none">
              <a:spAutoFit/>
            </a:bodyPr>
            <a:lstStyle/>
            <a:p>
              <a:r>
                <a:rPr lang="zh-CN" altLang="en-US" sz="2400" b="1" dirty="0">
                  <a:solidFill>
                    <a:schemeClr val="bg1"/>
                  </a:solidFill>
                </a:rPr>
                <a:t>语言模型</a:t>
              </a:r>
            </a:p>
          </p:txBody>
        </p:sp>
        <p:cxnSp>
          <p:nvCxnSpPr>
            <p:cNvPr id="12" name="直接连接符 11"/>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 name="矩形 12"/>
              <p:cNvSpPr/>
              <p:nvPr/>
            </p:nvSpPr>
            <p:spPr>
              <a:xfrm>
                <a:off x="688747" y="1823657"/>
                <a:ext cx="9661201" cy="3636573"/>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b="1" dirty="0">
                    <a:solidFill>
                      <a:schemeClr val="accent1"/>
                    </a:solidFill>
                    <a:latin typeface="+mn-ea"/>
                  </a:rPr>
                  <a:t>统计语言模型：</a:t>
                </a:r>
                <a:r>
                  <a:rPr lang="zh-CN" altLang="en-US" sz="2000" dirty="0">
                    <a:latin typeface="+mn-ea"/>
                  </a:rPr>
                  <a:t>统计语言模型</a:t>
                </a:r>
                <a:r>
                  <a:rPr lang="en-US" altLang="zh-CN" sz="2000" dirty="0">
                    <a:latin typeface="+mn-ea"/>
                  </a:rPr>
                  <a:t>(Statistical Language Model, SLM)</a:t>
                </a:r>
                <a:r>
                  <a:rPr lang="zh-CN" altLang="en-US" sz="2000" dirty="0">
                    <a:latin typeface="+mn-ea"/>
                  </a:rPr>
                  <a:t>，是一个概率分布函数，用来表示语言片段出现的概率分布，数学表达形式是：</a:t>
                </a:r>
                <a:endParaRPr lang="en-US" altLang="zh-CN" sz="2000" dirty="0">
                  <a:latin typeface="+mn-ea"/>
                </a:endParaRPr>
              </a:p>
              <a:p>
                <a:pPr>
                  <a:lnSpc>
                    <a:spcPct val="125000"/>
                  </a:lnSpc>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p</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W</m:t>
                          </m:r>
                        </m:e>
                      </m:d>
                      <m:r>
                        <a:rPr lang="en-US" altLang="zh-CN">
                          <a:latin typeface="Cambria Math" panose="02040503050406030204" pitchFamily="18" charset="0"/>
                        </a:rPr>
                        <m:t>=</m:t>
                      </m:r>
                      <m:r>
                        <m:rPr>
                          <m:sty m:val="p"/>
                        </m:rPr>
                        <a:rPr lang="en-US" altLang="zh-CN">
                          <a:latin typeface="Cambria Math" panose="02040503050406030204" pitchFamily="18" charset="0"/>
                        </a:rPr>
                        <m:t>p</m:t>
                      </m:r>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a:latin typeface="Cambria Math" panose="02040503050406030204" pitchFamily="18" charset="0"/>
                                </a:rPr>
                                <m:t>1</m:t>
                              </m:r>
                            </m:sub>
                            <m:sup>
                              <m:r>
                                <a:rPr lang="en-US" altLang="zh-CN" i="1">
                                  <a:latin typeface="Cambria Math" panose="02040503050406030204" pitchFamily="18" charset="0"/>
                                </a:rPr>
                                <m:t>𝑇</m:t>
                              </m:r>
                            </m:sup>
                          </m:sSubSup>
                        </m:e>
                      </m:d>
                      <m:r>
                        <a:rPr lang="en-US" altLang="zh-CN">
                          <a:latin typeface="Cambria Math" panose="02040503050406030204" pitchFamily="18" charset="0"/>
                        </a:rPr>
                        <m:t>=</m:t>
                      </m:r>
                      <m:r>
                        <m:rPr>
                          <m:sty m:val="p"/>
                        </m:rPr>
                        <a:rPr lang="en-US" altLang="zh-CN">
                          <a:latin typeface="Cambria Math" panose="02040503050406030204" pitchFamily="18" charset="0"/>
                        </a:rPr>
                        <m:t>p</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a:latin typeface="Cambria Math" panose="02040503050406030204" pitchFamily="18" charset="0"/>
                                </a:rPr>
                                <m:t>2</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𝑇</m:t>
                              </m:r>
                            </m:sub>
                          </m:sSub>
                        </m:e>
                      </m:d>
                      <m:r>
                        <a:rPr lang="en-US" altLang="zh-CN">
                          <a:latin typeface="Cambria Math" panose="02040503050406030204" pitchFamily="18" charset="0"/>
                        </a:rPr>
                        <m:t>=</m:t>
                      </m:r>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𝑡</m:t>
                          </m:r>
                          <m:r>
                            <a:rPr lang="en-US" altLang="zh-CN">
                              <a:latin typeface="Cambria Math" panose="02040503050406030204" pitchFamily="18" charset="0"/>
                            </a:rPr>
                            <m:t>=1</m:t>
                          </m:r>
                        </m:sub>
                        <m:sup>
                          <m:r>
                            <a:rPr lang="en-US" altLang="zh-CN" i="1">
                              <a:latin typeface="Cambria Math" panose="02040503050406030204" pitchFamily="18" charset="0"/>
                            </a:rPr>
                            <m:t>𝑇</m:t>
                          </m:r>
                        </m:sup>
                        <m:e>
                          <m:r>
                            <a:rPr lang="en-US" altLang="zh-CN" i="1">
                              <a:latin typeface="Cambria Math" panose="02040503050406030204" pitchFamily="18" charset="0"/>
                            </a:rPr>
                            <m:t>𝑝</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𝑡</m:t>
                              </m:r>
                            </m:sub>
                          </m:sSub>
                          <m:r>
                            <a:rPr lang="en-US" altLang="zh-CN">
                              <a:latin typeface="Cambria Math" panose="02040503050406030204" pitchFamily="18" charset="0"/>
                            </a:rPr>
                            <m:t>|</m:t>
                          </m:r>
                          <m:r>
                            <a:rPr lang="en-US" altLang="zh-CN" i="1">
                              <a:latin typeface="Cambria Math" panose="02040503050406030204" pitchFamily="18" charset="0"/>
                            </a:rPr>
                            <m:t>𝐶𝑜𝑛𝑡𝑒𝑥𝑡</m:t>
                          </m:r>
                          <m:r>
                            <a:rPr lang="en-US" altLang="zh-CN">
                              <a:latin typeface="Cambria Math" panose="02040503050406030204" pitchFamily="18" charset="0"/>
                            </a:rPr>
                            <m:t>)</m:t>
                          </m:r>
                        </m:e>
                      </m:nary>
                      <m:r>
                        <a:rPr lang="en-US" altLang="zh-CN">
                          <a:latin typeface="Cambria Math" panose="02040503050406030204" pitchFamily="18" charset="0"/>
                        </a:rPr>
                        <m:t> </m:t>
                      </m:r>
                    </m:oMath>
                  </m:oMathPara>
                </a14:m>
                <a:endParaRPr lang="en-US" altLang="zh-CN" sz="2000" dirty="0">
                  <a:latin typeface="+mn-ea"/>
                </a:endParaRPr>
              </a:p>
              <a:p>
                <a:r>
                  <a:rPr lang="zh-CN" altLang="zh-CN" sz="2000" dirty="0">
                    <a:latin typeface="+mn-ea"/>
                  </a:rPr>
                  <a:t>其中</a:t>
                </a:r>
                <a:r>
                  <a:rPr lang="en-US" altLang="zh-CN" sz="2000" dirty="0">
                    <a:latin typeface="+mn-ea"/>
                  </a:rPr>
                  <a:t>W=</a:t>
                </a:r>
                <a14:m>
                  <m:oMath xmlns:m="http://schemas.openxmlformats.org/officeDocument/2006/math">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𝑤</m:t>
                        </m:r>
                      </m:e>
                      <m:sub>
                        <m:r>
                          <a:rPr lang="en-US" altLang="zh-CN" sz="2000">
                            <a:latin typeface="Cambria Math" panose="02040503050406030204" pitchFamily="18" charset="0"/>
                          </a:rPr>
                          <m:t>1</m:t>
                        </m:r>
                      </m:sub>
                      <m:sup>
                        <m:r>
                          <a:rPr lang="en-US" altLang="zh-CN" sz="2000" i="1">
                            <a:latin typeface="Cambria Math" panose="02040503050406030204" pitchFamily="18" charset="0"/>
                          </a:rPr>
                          <m:t>𝑇</m:t>
                        </m:r>
                      </m:sup>
                    </m:sSubSup>
                  </m:oMath>
                </a14:m>
                <a:r>
                  <a:rPr lang="en-US" altLang="zh-CN" sz="2000" dirty="0">
                    <a:latin typeface="+mn-ea"/>
                  </a:rPr>
                  <a:t>=</a:t>
                </a:r>
                <a14:m>
                  <m:oMath xmlns:m="http://schemas.openxmlformats.org/officeDocument/2006/math">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𝑇</m:t>
                            </m:r>
                          </m:sub>
                        </m:sSub>
                      </m:e>
                    </m:d>
                  </m:oMath>
                </a14:m>
                <a:r>
                  <a:rPr lang="zh-CN" altLang="zh-CN" sz="2000" dirty="0">
                    <a:latin typeface="+mn-ea"/>
                  </a:rPr>
                  <a:t>表示由</a:t>
                </a:r>
                <a:r>
                  <a:rPr lang="en-US" altLang="zh-CN" sz="2000" dirty="0">
                    <a:latin typeface="+mn-ea"/>
                  </a:rPr>
                  <a:t>T</a:t>
                </a:r>
                <a:r>
                  <a:rPr lang="zh-CN" altLang="zh-CN" sz="2000" dirty="0">
                    <a:latin typeface="+mn-ea"/>
                  </a:rPr>
                  <a:t>个词</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𝑇</m:t>
                        </m:r>
                      </m:sub>
                    </m:sSub>
                  </m:oMath>
                </a14:m>
                <a:r>
                  <a:rPr lang="zh-CN" altLang="zh-CN" sz="2000" dirty="0">
                    <a:latin typeface="+mn-ea"/>
                  </a:rPr>
                  <a:t>按顺序构成的语言片段，则</a:t>
                </a:r>
                <a:r>
                  <a:rPr lang="en-US" altLang="zh-CN" sz="2000" dirty="0">
                    <a:latin typeface="+mn-ea"/>
                  </a:rPr>
                  <a:t>p(W)</a:t>
                </a:r>
                <a:r>
                  <a:rPr lang="zh-CN" altLang="zh-CN" sz="2000" dirty="0">
                    <a:latin typeface="+mn-ea"/>
                  </a:rPr>
                  <a:t>代表这些词组合在一起的概率。根据贝叶斯公式，可以将</a:t>
                </a:r>
                <a:r>
                  <a:rPr lang="en-US" altLang="zh-CN" sz="2000" dirty="0">
                    <a:latin typeface="+mn-ea"/>
                  </a:rPr>
                  <a:t>p(W)</a:t>
                </a:r>
                <a:r>
                  <a:rPr lang="zh-CN" altLang="zh-CN" sz="2000" dirty="0">
                    <a:latin typeface="+mn-ea"/>
                  </a:rPr>
                  <a:t>链式的分解为：</a:t>
                </a:r>
              </a:p>
              <a:p>
                <a:pPr/>
                <a14:m>
                  <m:oMathPara xmlns:m="http://schemas.openxmlformats.org/officeDocument/2006/math">
                    <m:oMathParaPr>
                      <m:jc m:val="centerGroup"/>
                    </m:oMathParaPr>
                    <m:oMath xmlns:m="http://schemas.openxmlformats.org/officeDocument/2006/math">
                      <m:r>
                        <m:rPr>
                          <m:sty m:val="p"/>
                        </m:rPr>
                        <a:rPr lang="en-US" altLang="zh-CN" sz="2000">
                          <a:latin typeface="Cambria Math" panose="02040503050406030204" pitchFamily="18" charset="0"/>
                        </a:rPr>
                        <m:t>p</m:t>
                      </m:r>
                      <m:d>
                        <m:dPr>
                          <m:ctrlPr>
                            <a:rPr lang="zh-CN" altLang="zh-CN" sz="2000" i="1">
                              <a:latin typeface="Cambria Math" panose="02040503050406030204" pitchFamily="18" charset="0"/>
                            </a:rPr>
                          </m:ctrlPr>
                        </m:dPr>
                        <m:e>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𝑤</m:t>
                              </m:r>
                            </m:e>
                            <m:sub>
                              <m:r>
                                <a:rPr lang="en-US" altLang="zh-CN" sz="2000">
                                  <a:latin typeface="Cambria Math" panose="02040503050406030204" pitchFamily="18" charset="0"/>
                                </a:rPr>
                                <m:t>1</m:t>
                              </m:r>
                            </m:sub>
                            <m:sup>
                              <m:r>
                                <a:rPr lang="en-US" altLang="zh-CN" sz="2000" i="1">
                                  <a:latin typeface="Cambria Math" panose="02040503050406030204" pitchFamily="18" charset="0"/>
                                </a:rPr>
                                <m:t>𝑇</m:t>
                              </m:r>
                            </m:sup>
                          </m:sSubSup>
                        </m:e>
                      </m:d>
                      <m:r>
                        <a:rPr lang="en-US" altLang="zh-CN" sz="2000">
                          <a:latin typeface="Cambria Math" panose="02040503050406030204" pitchFamily="18" charset="0"/>
                        </a:rPr>
                        <m:t>=</m:t>
                      </m:r>
                      <m:r>
                        <a:rPr lang="en-US" altLang="zh-CN" sz="2000" i="1">
                          <a:latin typeface="Cambria Math" panose="02040503050406030204" pitchFamily="18" charset="0"/>
                        </a:rPr>
                        <m:t>𝑝</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a:latin typeface="Cambria Math" panose="02040503050406030204" pitchFamily="18" charset="0"/>
                                </a:rPr>
                                <m:t>1</m:t>
                              </m:r>
                            </m:sub>
                          </m:sSub>
                        </m:e>
                      </m:d>
                      <m:r>
                        <a:rPr lang="en-US" altLang="zh-CN" sz="2000">
                          <a:latin typeface="Cambria Math" panose="02040503050406030204" pitchFamily="18" charset="0"/>
                        </a:rPr>
                        <m:t>∙</m:t>
                      </m:r>
                      <m:r>
                        <a:rPr lang="en-US" altLang="zh-CN" sz="2000" i="1">
                          <a:latin typeface="Cambria Math" panose="02040503050406030204" pitchFamily="18" charset="0"/>
                        </a:rPr>
                        <m:t>𝑝</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a:latin typeface="Cambria Math" panose="02040503050406030204" pitchFamily="18" charset="0"/>
                                </a:rPr>
                                <m:t>2</m:t>
                              </m:r>
                            </m:sub>
                          </m:sSub>
                        </m:e>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a:latin typeface="Cambria Math" panose="02040503050406030204" pitchFamily="18" charset="0"/>
                                </a:rPr>
                                <m:t>1</m:t>
                              </m:r>
                            </m:sub>
                          </m:sSub>
                        </m:e>
                      </m:d>
                      <m:r>
                        <a:rPr lang="en-US" altLang="zh-CN" sz="2000">
                          <a:latin typeface="Cambria Math" panose="02040503050406030204" pitchFamily="18" charset="0"/>
                        </a:rPr>
                        <m:t>∙</m:t>
                      </m:r>
                      <m:r>
                        <a:rPr lang="en-US" altLang="zh-CN" sz="2000" i="1">
                          <a:latin typeface="Cambria Math" panose="02040503050406030204" pitchFamily="18" charset="0"/>
                        </a:rPr>
                        <m:t>𝑝</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a:latin typeface="Cambria Math" panose="02040503050406030204" pitchFamily="18" charset="0"/>
                                </a:rPr>
                                <m:t>3</m:t>
                              </m:r>
                            </m:sub>
                          </m:sSub>
                        </m:e>
                        <m:e>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𝑤</m:t>
                              </m:r>
                            </m:e>
                            <m:sub>
                              <m:r>
                                <a:rPr lang="en-US" altLang="zh-CN" sz="2000">
                                  <a:latin typeface="Cambria Math" panose="02040503050406030204" pitchFamily="18" charset="0"/>
                                </a:rPr>
                                <m:t>1</m:t>
                              </m:r>
                            </m:sub>
                            <m:sup>
                              <m:r>
                                <a:rPr lang="en-US" altLang="zh-CN" sz="2000">
                                  <a:latin typeface="Cambria Math" panose="02040503050406030204" pitchFamily="18" charset="0"/>
                                </a:rPr>
                                <m:t>2</m:t>
                              </m:r>
                            </m:sup>
                          </m:sSubSup>
                        </m:e>
                      </m:d>
                      <m:r>
                        <a:rPr lang="en-US" altLang="zh-CN" sz="2000">
                          <a:latin typeface="Cambria Math" panose="02040503050406030204" pitchFamily="18" charset="0"/>
                        </a:rPr>
                        <m:t>⋯</m:t>
                      </m:r>
                      <m:r>
                        <a:rPr lang="en-US" altLang="zh-CN" sz="2000" i="1">
                          <a:latin typeface="Cambria Math" panose="02040503050406030204" pitchFamily="18" charset="0"/>
                        </a:rPr>
                        <m:t>𝑝</m:t>
                      </m:r>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𝑇</m:t>
                          </m:r>
                        </m:sub>
                      </m:sSub>
                      <m:r>
                        <a:rPr lang="en-US" altLang="zh-CN" sz="2000">
                          <a:latin typeface="Cambria Math" panose="02040503050406030204" pitchFamily="18" charset="0"/>
                        </a:rPr>
                        <m:t>|</m:t>
                      </m:r>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𝑤</m:t>
                          </m:r>
                        </m:e>
                        <m:sub>
                          <m:r>
                            <a:rPr lang="en-US" altLang="zh-CN" sz="2000">
                              <a:latin typeface="Cambria Math" panose="02040503050406030204" pitchFamily="18" charset="0"/>
                            </a:rPr>
                            <m:t>1</m:t>
                          </m:r>
                        </m:sub>
                        <m:sup>
                          <m:r>
                            <a:rPr lang="en-US" altLang="zh-CN" sz="2000" i="1">
                              <a:latin typeface="Cambria Math" panose="02040503050406030204" pitchFamily="18" charset="0"/>
                            </a:rPr>
                            <m:t>𝑇</m:t>
                          </m:r>
                          <m:r>
                            <a:rPr lang="en-US" altLang="zh-CN" sz="2000" i="1">
                              <a:latin typeface="Cambria Math" panose="02040503050406030204" pitchFamily="18" charset="0"/>
                            </a:rPr>
                            <m:t>−</m:t>
                          </m:r>
                          <m:r>
                            <a:rPr lang="en-US" altLang="zh-CN" sz="2000">
                              <a:latin typeface="Cambria Math" panose="02040503050406030204" pitchFamily="18" charset="0"/>
                            </a:rPr>
                            <m:t>1</m:t>
                          </m:r>
                        </m:sup>
                      </m:sSubSup>
                      <m:r>
                        <a:rPr lang="en-US" altLang="zh-CN" sz="2000">
                          <a:latin typeface="Cambria Math" panose="02040503050406030204" pitchFamily="18" charset="0"/>
                        </a:rPr>
                        <m:t>)</m:t>
                      </m:r>
                    </m:oMath>
                  </m:oMathPara>
                </a14:m>
                <a:endParaRPr lang="zh-CN" altLang="zh-CN" sz="2000" dirty="0">
                  <a:latin typeface="+mn-ea"/>
                </a:endParaRPr>
              </a:p>
              <a:p>
                <a:r>
                  <a:rPr lang="zh-CN" altLang="zh-CN" sz="2000" dirty="0">
                    <a:latin typeface="+mn-ea"/>
                  </a:rPr>
                  <a:t>统一将每个词的上下文记作</a:t>
                </a:r>
                <a:r>
                  <a:rPr lang="en-US" altLang="zh-CN" sz="2000" dirty="0">
                    <a:latin typeface="+mn-ea"/>
                  </a:rPr>
                  <a:t>Context</a:t>
                </a:r>
                <a:r>
                  <a:rPr lang="zh-CN" altLang="zh-CN" sz="2000" dirty="0">
                    <a:latin typeface="+mn-ea"/>
                  </a:rPr>
                  <a:t>，则可得到</a:t>
                </a:r>
                <a:r>
                  <a:rPr lang="en-US" altLang="zh-CN" sz="2000" dirty="0">
                    <a:latin typeface="+mn-ea"/>
                  </a:rPr>
                  <a:t>(1)</a:t>
                </a:r>
                <a:r>
                  <a:rPr lang="zh-CN" altLang="zh-CN" sz="2000" dirty="0">
                    <a:latin typeface="+mn-ea"/>
                  </a:rPr>
                  <a:t>式的表达形式。</a:t>
                </a:r>
                <a:endParaRPr lang="en-US" altLang="zh-CN" sz="2000" dirty="0">
                  <a:latin typeface="+mn-ea"/>
                </a:endParaRPr>
              </a:p>
              <a:p>
                <a:pPr marL="285750" indent="-285750">
                  <a:lnSpc>
                    <a:spcPct val="125000"/>
                  </a:lnSpc>
                  <a:buFont typeface="Wingdings" panose="05000000000000000000" pitchFamily="2" charset="2"/>
                  <a:buChar char="n"/>
                </a:pPr>
                <a:r>
                  <a:rPr lang="zh-CN" altLang="en-US" sz="2000" b="1" dirty="0">
                    <a:solidFill>
                      <a:schemeClr val="accent1"/>
                    </a:solidFill>
                    <a:latin typeface="+mn-ea"/>
                  </a:rPr>
                  <a:t>神经网络语言模型：</a:t>
                </a:r>
                <a:r>
                  <a:rPr lang="zh-CN" altLang="en-US" sz="2000" dirty="0">
                    <a:latin typeface="+mn-ea"/>
                  </a:rPr>
                  <a:t>神经网络语言模型（</a:t>
                </a:r>
                <a:r>
                  <a:rPr lang="en-US" altLang="zh-CN" sz="2000" dirty="0">
                    <a:latin typeface="+mn-ea"/>
                  </a:rPr>
                  <a:t>Neural Network Language Model, NNLM</a:t>
                </a:r>
                <a:r>
                  <a:rPr lang="zh-CN" altLang="en-US" sz="2000" dirty="0">
                    <a:latin typeface="+mn-ea"/>
                  </a:rPr>
                  <a:t>）通过神经网络算法拟合语言模型，求得概率分布的最大似然估计。</a:t>
                </a:r>
              </a:p>
            </p:txBody>
          </p:sp>
        </mc:Choice>
        <mc:Fallback xmlns="">
          <p:sp>
            <p:nvSpPr>
              <p:cNvPr id="13" name="矩形 12"/>
              <p:cNvSpPr>
                <a:spLocks noRot="1" noChangeAspect="1" noMove="1" noResize="1" noEditPoints="1" noAdjustHandles="1" noChangeArrowheads="1" noChangeShapeType="1" noTextEdit="1"/>
              </p:cNvSpPr>
              <p:nvPr/>
            </p:nvSpPr>
            <p:spPr>
              <a:xfrm>
                <a:off x="688747" y="1823657"/>
                <a:ext cx="9661201" cy="3636573"/>
              </a:xfrm>
              <a:prstGeom prst="rect">
                <a:avLst/>
              </a:prstGeom>
              <a:blipFill>
                <a:blip r:embed="rId2"/>
                <a:stretch>
                  <a:fillRect l="-694" r="-1451" b="-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10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基本概念</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5</a:t>
            </a:fld>
            <a:endParaRPr lang="zh-CN" altLang="en-US" dirty="0"/>
          </a:p>
        </p:txBody>
      </p:sp>
      <p:grpSp>
        <p:nvGrpSpPr>
          <p:cNvPr id="5" name="组合 4"/>
          <p:cNvGrpSpPr/>
          <p:nvPr/>
        </p:nvGrpSpPr>
        <p:grpSpPr>
          <a:xfrm>
            <a:off x="695324" y="1123453"/>
            <a:ext cx="9661201" cy="461665"/>
            <a:chOff x="695325" y="3800392"/>
            <a:chExt cx="9661201" cy="461665"/>
          </a:xfrm>
        </p:grpSpPr>
        <p:sp>
          <p:nvSpPr>
            <p:cNvPr id="6" name="矩形 5"/>
            <p:cNvSpPr/>
            <p:nvPr/>
          </p:nvSpPr>
          <p:spPr>
            <a:xfrm>
              <a:off x="695325" y="3800392"/>
              <a:ext cx="1415772" cy="461665"/>
            </a:xfrm>
            <a:prstGeom prst="rect">
              <a:avLst/>
            </a:prstGeom>
            <a:solidFill>
              <a:schemeClr val="accent1"/>
            </a:solidFill>
          </p:spPr>
          <p:txBody>
            <a:bodyPr wrap="none">
              <a:spAutoFit/>
            </a:bodyPr>
            <a:lstStyle/>
            <a:p>
              <a:r>
                <a:rPr lang="zh-CN" altLang="en-US" sz="2400" b="1" dirty="0">
                  <a:solidFill>
                    <a:schemeClr val="bg1"/>
                  </a:solidFill>
                </a:rPr>
                <a:t>文本表示</a:t>
              </a:r>
            </a:p>
          </p:txBody>
        </p:sp>
        <p:cxnSp>
          <p:nvCxnSpPr>
            <p:cNvPr id="7" name="直接连接符 6"/>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95324" y="1585118"/>
            <a:ext cx="9661201" cy="4939814"/>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b="1" dirty="0">
                <a:solidFill>
                  <a:schemeClr val="accent1"/>
                </a:solidFill>
                <a:latin typeface="+mn-ea"/>
              </a:rPr>
              <a:t>词袋模型：</a:t>
            </a:r>
            <a:r>
              <a:rPr lang="zh-CN" altLang="en-US" sz="2000" dirty="0">
                <a:latin typeface="+mn-ea"/>
              </a:rPr>
              <a:t>词袋模型</a:t>
            </a:r>
            <a:r>
              <a:rPr lang="en-US" altLang="zh-CN" sz="2000" dirty="0">
                <a:latin typeface="+mn-ea"/>
              </a:rPr>
              <a:t>(Bag Of Word, BOW)</a:t>
            </a:r>
            <a:r>
              <a:rPr lang="zh-CN" altLang="en-US" sz="2000" dirty="0">
                <a:latin typeface="+mn-ea"/>
              </a:rPr>
              <a:t>，简单方便，但忽略词语之间的关系：</a:t>
            </a:r>
            <a:endParaRPr lang="en-US" altLang="zh-CN" sz="2000" dirty="0">
              <a:latin typeface="+mn-ea"/>
            </a:endParaRPr>
          </a:p>
          <a:p>
            <a:pPr>
              <a:lnSpc>
                <a:spcPct val="125000"/>
              </a:lnSpc>
            </a:pPr>
            <a:r>
              <a:rPr lang="zh-CN" altLang="en-US" sz="2000" dirty="0">
                <a:latin typeface="+mn-ea"/>
              </a:rPr>
              <a:t>表示前：</a:t>
            </a:r>
            <a:endParaRPr lang="en-US" altLang="zh-CN" sz="2000" dirty="0">
              <a:latin typeface="+mn-ea"/>
            </a:endParaRPr>
          </a:p>
          <a:p>
            <a:pPr algn="ctr">
              <a:lnSpc>
                <a:spcPct val="125000"/>
              </a:lnSpc>
            </a:pPr>
            <a:r>
              <a:rPr lang="zh-CN" altLang="en-US" sz="2000" dirty="0">
                <a:latin typeface="+mn-ea"/>
              </a:rPr>
              <a:t>文档</a:t>
            </a:r>
            <a:r>
              <a:rPr lang="en-US" altLang="zh-CN" sz="2000" dirty="0">
                <a:latin typeface="+mn-ea"/>
              </a:rPr>
              <a:t>1:[</a:t>
            </a:r>
            <a:r>
              <a:rPr lang="zh-CN" altLang="en-US" sz="2000" dirty="0">
                <a:latin typeface="+mn-ea"/>
              </a:rPr>
              <a:t>我爱北京天安门</a:t>
            </a:r>
            <a:r>
              <a:rPr lang="en-US" altLang="zh-CN" sz="2000" dirty="0">
                <a:latin typeface="+mn-ea"/>
              </a:rPr>
              <a:t>,</a:t>
            </a:r>
            <a:r>
              <a:rPr lang="zh-CN" altLang="en-US" sz="2000" dirty="0">
                <a:latin typeface="+mn-ea"/>
              </a:rPr>
              <a:t>我是中国人</a:t>
            </a:r>
            <a:r>
              <a:rPr lang="en-US" altLang="zh-CN" sz="2000" dirty="0">
                <a:latin typeface="+mn-ea"/>
              </a:rPr>
              <a:t>]</a:t>
            </a:r>
          </a:p>
          <a:p>
            <a:pPr algn="ctr">
              <a:lnSpc>
                <a:spcPct val="125000"/>
              </a:lnSpc>
            </a:pPr>
            <a:r>
              <a:rPr lang="zh-CN" altLang="en-US" sz="2000" dirty="0">
                <a:latin typeface="+mn-ea"/>
              </a:rPr>
              <a:t>文档</a:t>
            </a:r>
            <a:r>
              <a:rPr lang="en-US" altLang="zh-CN" sz="2000" dirty="0">
                <a:latin typeface="+mn-ea"/>
              </a:rPr>
              <a:t>2:[</a:t>
            </a:r>
            <a:r>
              <a:rPr lang="zh-CN" altLang="en-US" sz="2000" dirty="0">
                <a:latin typeface="+mn-ea"/>
              </a:rPr>
              <a:t>她喜欢看电影，她是美国人</a:t>
            </a:r>
            <a:r>
              <a:rPr lang="en-US" altLang="zh-CN" sz="2000" dirty="0">
                <a:latin typeface="+mn-ea"/>
              </a:rPr>
              <a:t>]</a:t>
            </a:r>
          </a:p>
          <a:p>
            <a:pPr>
              <a:lnSpc>
                <a:spcPct val="125000"/>
              </a:lnSpc>
            </a:pPr>
            <a:r>
              <a:rPr lang="zh-CN" altLang="en-US" sz="2000" dirty="0">
                <a:latin typeface="+mn-ea"/>
              </a:rPr>
              <a:t>词典：</a:t>
            </a:r>
            <a:endParaRPr lang="en-US" altLang="zh-CN" sz="2000" dirty="0">
              <a:latin typeface="+mn-ea"/>
            </a:endParaRPr>
          </a:p>
          <a:p>
            <a:pPr>
              <a:lnSpc>
                <a:spcPct val="125000"/>
              </a:lnSpc>
            </a:pPr>
            <a:r>
              <a:rPr lang="en-US" altLang="zh-CN" sz="2000" dirty="0">
                <a:latin typeface="+mn-ea"/>
              </a:rPr>
              <a:t>{1:</a:t>
            </a:r>
            <a:r>
              <a:rPr lang="zh-CN" altLang="zh-CN" sz="2000" dirty="0">
                <a:latin typeface="+mn-ea"/>
              </a:rPr>
              <a:t>“我</a:t>
            </a:r>
            <a:r>
              <a:rPr lang="zh-CN" altLang="en-US" sz="2000" dirty="0">
                <a:latin typeface="+mn-ea"/>
              </a:rPr>
              <a:t>”</a:t>
            </a:r>
            <a:r>
              <a:rPr lang="zh-CN" altLang="zh-CN" sz="2000" dirty="0">
                <a:latin typeface="+mn-ea"/>
              </a:rPr>
              <a:t>，</a:t>
            </a:r>
            <a:r>
              <a:rPr lang="en-US" altLang="zh-CN" sz="2000" dirty="0">
                <a:latin typeface="+mn-ea"/>
              </a:rPr>
              <a:t>2:</a:t>
            </a:r>
            <a:r>
              <a:rPr lang="zh-CN" altLang="zh-CN" sz="2000" dirty="0">
                <a:latin typeface="+mn-ea"/>
              </a:rPr>
              <a:t>“爱”，</a:t>
            </a:r>
            <a:r>
              <a:rPr lang="en-US" altLang="zh-CN" sz="2000" dirty="0">
                <a:latin typeface="+mn-ea"/>
              </a:rPr>
              <a:t>3:</a:t>
            </a:r>
            <a:r>
              <a:rPr lang="zh-CN" altLang="zh-CN" sz="2000" dirty="0">
                <a:latin typeface="+mn-ea"/>
              </a:rPr>
              <a:t>“北京”，</a:t>
            </a:r>
            <a:r>
              <a:rPr lang="en-US" altLang="zh-CN" sz="2000" dirty="0">
                <a:latin typeface="+mn-ea"/>
              </a:rPr>
              <a:t>4</a:t>
            </a:r>
            <a:r>
              <a:rPr lang="zh-CN" altLang="zh-CN" sz="2000" dirty="0">
                <a:latin typeface="+mn-ea"/>
              </a:rPr>
              <a:t>：“天安门”，</a:t>
            </a:r>
            <a:r>
              <a:rPr lang="en-US" altLang="zh-CN" sz="2000" dirty="0">
                <a:latin typeface="+mn-ea"/>
              </a:rPr>
              <a:t>5</a:t>
            </a:r>
            <a:r>
              <a:rPr lang="zh-CN" altLang="zh-CN" sz="2000" dirty="0">
                <a:latin typeface="+mn-ea"/>
              </a:rPr>
              <a:t>：“是”，</a:t>
            </a:r>
            <a:r>
              <a:rPr lang="en-US" altLang="zh-CN" sz="2000" dirty="0">
                <a:latin typeface="+mn-ea"/>
              </a:rPr>
              <a:t>6</a:t>
            </a:r>
            <a:r>
              <a:rPr lang="zh-CN" altLang="zh-CN" sz="2000" dirty="0">
                <a:latin typeface="+mn-ea"/>
              </a:rPr>
              <a:t>：“中国人”，</a:t>
            </a:r>
            <a:r>
              <a:rPr lang="en-US" altLang="zh-CN" sz="2000" dirty="0">
                <a:latin typeface="+mn-ea"/>
              </a:rPr>
              <a:t>7</a:t>
            </a:r>
            <a:r>
              <a:rPr lang="zh-CN" altLang="zh-CN" sz="2000" dirty="0">
                <a:latin typeface="+mn-ea"/>
              </a:rPr>
              <a:t>：“她”，</a:t>
            </a:r>
            <a:r>
              <a:rPr lang="en-US" altLang="zh-CN" sz="2000" dirty="0">
                <a:latin typeface="+mn-ea"/>
              </a:rPr>
              <a:t>8</a:t>
            </a:r>
            <a:r>
              <a:rPr lang="zh-CN" altLang="zh-CN" sz="2000" dirty="0">
                <a:latin typeface="+mn-ea"/>
              </a:rPr>
              <a:t>：“喜欢”，</a:t>
            </a:r>
            <a:r>
              <a:rPr lang="en-US" altLang="zh-CN" sz="2000" dirty="0">
                <a:latin typeface="+mn-ea"/>
              </a:rPr>
              <a:t>9</a:t>
            </a:r>
            <a:r>
              <a:rPr lang="zh-CN" altLang="zh-CN" sz="2000" dirty="0">
                <a:latin typeface="+mn-ea"/>
              </a:rPr>
              <a:t>：“看”，</a:t>
            </a:r>
            <a:r>
              <a:rPr lang="en-US" altLang="zh-CN" sz="2000" dirty="0">
                <a:latin typeface="+mn-ea"/>
              </a:rPr>
              <a:t>10</a:t>
            </a:r>
            <a:r>
              <a:rPr lang="zh-CN" altLang="zh-CN" sz="2000" dirty="0">
                <a:latin typeface="+mn-ea"/>
              </a:rPr>
              <a:t>：“电影”，</a:t>
            </a:r>
            <a:r>
              <a:rPr lang="en-US" altLang="zh-CN" sz="2000" dirty="0">
                <a:latin typeface="+mn-ea"/>
              </a:rPr>
              <a:t>11</a:t>
            </a:r>
            <a:r>
              <a:rPr lang="zh-CN" altLang="zh-CN" sz="2000" dirty="0">
                <a:latin typeface="+mn-ea"/>
              </a:rPr>
              <a:t>：“美国人”</a:t>
            </a:r>
            <a:r>
              <a:rPr lang="en-US" altLang="zh-CN" sz="2000" dirty="0">
                <a:latin typeface="+mn-ea"/>
              </a:rPr>
              <a:t>}</a:t>
            </a:r>
          </a:p>
          <a:p>
            <a:pPr>
              <a:lnSpc>
                <a:spcPct val="125000"/>
              </a:lnSpc>
            </a:pPr>
            <a:r>
              <a:rPr lang="zh-CN" altLang="en-US" sz="2000" dirty="0">
                <a:latin typeface="+mn-ea"/>
              </a:rPr>
              <a:t>表示后：</a:t>
            </a:r>
            <a:endParaRPr lang="en-US" altLang="zh-CN" sz="2000" dirty="0">
              <a:latin typeface="+mn-ea"/>
            </a:endParaRPr>
          </a:p>
          <a:p>
            <a:pPr algn="ctr"/>
            <a:r>
              <a:rPr lang="zh-CN" altLang="zh-CN" sz="2000" dirty="0">
                <a:latin typeface="+mn-ea"/>
              </a:rPr>
              <a:t>文档</a:t>
            </a:r>
            <a:r>
              <a:rPr lang="en-US" altLang="zh-CN" sz="2000" dirty="0">
                <a:latin typeface="+mn-ea"/>
              </a:rPr>
              <a:t>1</a:t>
            </a:r>
            <a:r>
              <a:rPr lang="zh-CN" altLang="zh-CN" sz="2000" dirty="0">
                <a:latin typeface="+mn-ea"/>
              </a:rPr>
              <a:t>：</a:t>
            </a:r>
            <a:r>
              <a:rPr lang="en-US" altLang="zh-CN" sz="2000" dirty="0">
                <a:latin typeface="+mn-ea"/>
              </a:rPr>
              <a:t>[2,1,1,1,1,1,0,0,0,0,0]</a:t>
            </a:r>
            <a:endParaRPr lang="zh-CN" altLang="zh-CN" sz="2000" dirty="0">
              <a:latin typeface="+mn-ea"/>
            </a:endParaRPr>
          </a:p>
          <a:p>
            <a:pPr algn="ctr"/>
            <a:r>
              <a:rPr lang="zh-CN" altLang="zh-CN" sz="2000" dirty="0">
                <a:latin typeface="+mn-ea"/>
              </a:rPr>
              <a:t>文档</a:t>
            </a:r>
            <a:r>
              <a:rPr lang="en-US" altLang="zh-CN" sz="2000" dirty="0">
                <a:latin typeface="+mn-ea"/>
              </a:rPr>
              <a:t>2</a:t>
            </a:r>
            <a:r>
              <a:rPr lang="zh-CN" altLang="zh-CN" sz="2000" dirty="0">
                <a:latin typeface="+mn-ea"/>
              </a:rPr>
              <a:t>：</a:t>
            </a:r>
            <a:r>
              <a:rPr lang="en-US" altLang="zh-CN" sz="2000" dirty="0">
                <a:latin typeface="+mn-ea"/>
              </a:rPr>
              <a:t>[0,0,0,0,2,0,1,1,1,1,1]</a:t>
            </a:r>
            <a:endParaRPr lang="zh-CN" altLang="zh-CN" sz="2000" dirty="0">
              <a:latin typeface="+mn-ea"/>
            </a:endParaRPr>
          </a:p>
          <a:p>
            <a:pPr marL="285750" indent="-285750">
              <a:lnSpc>
                <a:spcPct val="125000"/>
              </a:lnSpc>
              <a:buFont typeface="Wingdings" panose="05000000000000000000" pitchFamily="2" charset="2"/>
              <a:buChar char="n"/>
            </a:pPr>
            <a:r>
              <a:rPr lang="zh-CN" altLang="en-US" sz="2000" b="1" dirty="0">
                <a:solidFill>
                  <a:schemeClr val="accent1"/>
                </a:solidFill>
                <a:latin typeface="+mn-ea"/>
              </a:rPr>
              <a:t>词向量模型：</a:t>
            </a:r>
            <a:r>
              <a:rPr lang="zh-CN" altLang="en-US" sz="2000" dirty="0">
                <a:latin typeface="+mn-ea"/>
              </a:rPr>
              <a:t>词向量模型（</a:t>
            </a:r>
            <a:r>
              <a:rPr lang="en-US" altLang="zh-CN" sz="2000" dirty="0">
                <a:latin typeface="+mn-ea"/>
              </a:rPr>
              <a:t>Word </a:t>
            </a:r>
            <a:r>
              <a:rPr lang="en-US" altLang="zh-CN" sz="2000" dirty="0" err="1">
                <a:latin typeface="+mn-ea"/>
              </a:rPr>
              <a:t>Embeding</a:t>
            </a:r>
            <a:r>
              <a:rPr lang="en-US" altLang="zh-CN" sz="2000" dirty="0">
                <a:latin typeface="+mn-ea"/>
              </a:rPr>
              <a:t>, WE</a:t>
            </a:r>
            <a:r>
              <a:rPr lang="zh-CN" altLang="en-US" sz="2000" dirty="0">
                <a:latin typeface="+mn-ea"/>
              </a:rPr>
              <a:t>）</a:t>
            </a:r>
            <a:r>
              <a:rPr lang="en-US" altLang="zh-CN" sz="2000" dirty="0">
                <a:latin typeface="+mn-ea"/>
              </a:rPr>
              <a:t>,</a:t>
            </a:r>
            <a:r>
              <a:rPr lang="zh-CN" altLang="en-US" sz="2000" dirty="0">
                <a:latin typeface="+mn-ea"/>
              </a:rPr>
              <a:t>将一个词用一个向量表示，一篇文档可以用所有词向量进行加和表示，常用的词向量由一个固定维度的向量表示，优点是：考虑了词与词之间的关系。</a:t>
            </a:r>
            <a:endParaRPr lang="en-US" altLang="zh-CN" sz="2000" dirty="0">
              <a:latin typeface="+mn-ea"/>
            </a:endParaRPr>
          </a:p>
        </p:txBody>
      </p:sp>
    </p:spTree>
    <p:extLst>
      <p:ext uri="{BB962C8B-B14F-4D97-AF65-F5344CB8AC3E}">
        <p14:creationId xmlns:p14="http://schemas.microsoft.com/office/powerpoint/2010/main" val="6459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理论研究</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6</a:t>
            </a:fld>
            <a:endParaRPr lang="zh-CN" altLang="en-US" dirty="0"/>
          </a:p>
        </p:txBody>
      </p:sp>
      <p:grpSp>
        <p:nvGrpSpPr>
          <p:cNvPr id="5" name="组合 4"/>
          <p:cNvGrpSpPr/>
          <p:nvPr/>
        </p:nvGrpSpPr>
        <p:grpSpPr>
          <a:xfrm>
            <a:off x="648991" y="1083700"/>
            <a:ext cx="9661201" cy="461665"/>
            <a:chOff x="695325" y="3800392"/>
            <a:chExt cx="9661201" cy="461665"/>
          </a:xfrm>
        </p:grpSpPr>
        <p:sp>
          <p:nvSpPr>
            <p:cNvPr id="6" name="矩形 5"/>
            <p:cNvSpPr/>
            <p:nvPr/>
          </p:nvSpPr>
          <p:spPr>
            <a:xfrm>
              <a:off x="695325" y="3800392"/>
              <a:ext cx="1415772" cy="461665"/>
            </a:xfrm>
            <a:prstGeom prst="rect">
              <a:avLst/>
            </a:prstGeom>
            <a:solidFill>
              <a:schemeClr val="accent1"/>
            </a:solidFill>
          </p:spPr>
          <p:txBody>
            <a:bodyPr wrap="none">
              <a:spAutoFit/>
            </a:bodyPr>
            <a:lstStyle/>
            <a:p>
              <a:r>
                <a:rPr lang="zh-CN" altLang="en-US" sz="2400" b="1" dirty="0">
                  <a:solidFill>
                    <a:schemeClr val="bg1"/>
                  </a:solidFill>
                </a:rPr>
                <a:t>一个平台</a:t>
              </a:r>
            </a:p>
          </p:txBody>
        </p:sp>
        <p:cxnSp>
          <p:nvCxnSpPr>
            <p:cNvPr id="7" name="直接连接符 6"/>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88748" y="1823657"/>
            <a:ext cx="4665130" cy="3904402"/>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b="1" dirty="0">
                <a:solidFill>
                  <a:schemeClr val="accent1"/>
                </a:solidFill>
                <a:latin typeface="+mn-ea"/>
              </a:rPr>
              <a:t>Spark</a:t>
            </a:r>
            <a:r>
              <a:rPr lang="zh-CN" altLang="en-US" sz="2000" b="1" dirty="0">
                <a:solidFill>
                  <a:schemeClr val="accent1"/>
                </a:solidFill>
                <a:latin typeface="+mn-ea"/>
              </a:rPr>
              <a:t>大数据平台：</a:t>
            </a:r>
            <a:endParaRPr lang="en-US" altLang="zh-CN" sz="2000" b="1" dirty="0">
              <a:solidFill>
                <a:schemeClr val="accent1"/>
              </a:solidFill>
              <a:latin typeface="+mn-ea"/>
            </a:endParaRPr>
          </a:p>
          <a:p>
            <a:pPr lvl="1">
              <a:lnSpc>
                <a:spcPct val="125000"/>
              </a:lnSpc>
            </a:pPr>
            <a:r>
              <a:rPr lang="en-US" altLang="zh-CN" sz="2000" b="1" dirty="0">
                <a:solidFill>
                  <a:schemeClr val="accent1"/>
                </a:solidFill>
                <a:latin typeface="+mn-ea"/>
              </a:rPr>
              <a:t>	</a:t>
            </a:r>
            <a:r>
              <a:rPr lang="en-US" altLang="zh-CN" sz="2000" dirty="0">
                <a:latin typeface="+mn-ea"/>
              </a:rPr>
              <a:t>Spark</a:t>
            </a:r>
            <a:r>
              <a:rPr lang="zh-CN" altLang="en-US" sz="2000" dirty="0">
                <a:latin typeface="+mn-ea"/>
              </a:rPr>
              <a:t>大数据计算框架是建立在</a:t>
            </a:r>
            <a:r>
              <a:rPr lang="en-US" altLang="zh-CN" sz="2000" dirty="0">
                <a:latin typeface="+mn-ea"/>
              </a:rPr>
              <a:t>MapReduce</a:t>
            </a:r>
            <a:r>
              <a:rPr lang="zh-CN" altLang="en-US" sz="2000" dirty="0">
                <a:latin typeface="+mn-ea"/>
              </a:rPr>
              <a:t>基础之上的分布式计算框架，但是相较于</a:t>
            </a:r>
            <a:r>
              <a:rPr lang="en-US" altLang="zh-CN" sz="2000" dirty="0">
                <a:latin typeface="+mn-ea"/>
              </a:rPr>
              <a:t>Hadoop</a:t>
            </a:r>
            <a:r>
              <a:rPr lang="zh-CN" altLang="en-US" sz="2000" dirty="0">
                <a:latin typeface="+mn-ea"/>
              </a:rPr>
              <a:t>简单的</a:t>
            </a:r>
            <a:r>
              <a:rPr lang="en-US" altLang="zh-CN" sz="2000" dirty="0">
                <a:latin typeface="+mn-ea"/>
              </a:rPr>
              <a:t>Map</a:t>
            </a:r>
            <a:r>
              <a:rPr lang="zh-CN" altLang="en-US" sz="2000" dirty="0">
                <a:latin typeface="+mn-ea"/>
              </a:rPr>
              <a:t>和</a:t>
            </a:r>
            <a:r>
              <a:rPr lang="en-US" altLang="zh-CN" sz="2000" dirty="0">
                <a:latin typeface="+mn-ea"/>
              </a:rPr>
              <a:t>Reduce</a:t>
            </a:r>
            <a:r>
              <a:rPr lang="zh-CN" altLang="en-US" sz="2000" dirty="0">
                <a:latin typeface="+mn-ea"/>
              </a:rPr>
              <a:t>操作，</a:t>
            </a:r>
            <a:r>
              <a:rPr lang="en-US" altLang="zh-CN" sz="2000" dirty="0">
                <a:latin typeface="+mn-ea"/>
              </a:rPr>
              <a:t>Spark</a:t>
            </a:r>
            <a:r>
              <a:rPr lang="zh-CN" altLang="en-US" sz="2000" dirty="0">
                <a:latin typeface="+mn-ea"/>
              </a:rPr>
              <a:t>提供了一个分布式内存抽象数据集</a:t>
            </a:r>
            <a:r>
              <a:rPr lang="en-US" altLang="zh-CN" sz="2000" dirty="0">
                <a:latin typeface="+mn-ea"/>
              </a:rPr>
              <a:t>RDD,</a:t>
            </a:r>
            <a:r>
              <a:rPr lang="zh-CN" altLang="en-US" sz="2000" dirty="0">
                <a:latin typeface="+mn-ea"/>
              </a:rPr>
              <a:t>针对</a:t>
            </a:r>
            <a:r>
              <a:rPr lang="en-US" altLang="zh-CN" sz="2000" dirty="0">
                <a:latin typeface="+mn-ea"/>
              </a:rPr>
              <a:t>RDD</a:t>
            </a:r>
            <a:r>
              <a:rPr lang="zh-CN" altLang="en-US" sz="2000" dirty="0">
                <a:latin typeface="+mn-ea"/>
              </a:rPr>
              <a:t>还提供了更加丰富的算子操作，这些操作被划分为转换（</a:t>
            </a:r>
            <a:r>
              <a:rPr lang="en-US" altLang="zh-CN" sz="2000" dirty="0">
                <a:latin typeface="+mn-ea"/>
              </a:rPr>
              <a:t>Transformations</a:t>
            </a:r>
            <a:r>
              <a:rPr lang="zh-CN" altLang="en-US" sz="2000" dirty="0">
                <a:latin typeface="+mn-ea"/>
              </a:rPr>
              <a:t>）和动作（</a:t>
            </a:r>
            <a:r>
              <a:rPr lang="en-US" altLang="zh-CN" sz="2000" dirty="0">
                <a:latin typeface="+mn-ea"/>
              </a:rPr>
              <a:t>Action</a:t>
            </a:r>
            <a:r>
              <a:rPr lang="zh-CN" altLang="en-US" sz="2000" dirty="0">
                <a:latin typeface="+mn-ea"/>
              </a:rPr>
              <a:t>）。</a:t>
            </a:r>
            <a:endParaRPr lang="en-US" altLang="zh-CN" sz="2000" dirty="0">
              <a:latin typeface="+mn-ea"/>
            </a:endParaRPr>
          </a:p>
        </p:txBody>
      </p:sp>
      <p:pic>
        <p:nvPicPr>
          <p:cNvPr id="10" name="图片 9"/>
          <p:cNvPicPr>
            <a:picLocks noChangeAspect="1"/>
          </p:cNvPicPr>
          <p:nvPr/>
        </p:nvPicPr>
        <p:blipFill>
          <a:blip r:embed="rId2"/>
          <a:stretch>
            <a:fillRect/>
          </a:stretch>
        </p:blipFill>
        <p:spPr>
          <a:xfrm>
            <a:off x="5534414" y="2401222"/>
            <a:ext cx="5814449" cy="3433782"/>
          </a:xfrm>
          <a:prstGeom prst="rect">
            <a:avLst/>
          </a:prstGeom>
        </p:spPr>
      </p:pic>
    </p:spTree>
    <p:extLst>
      <p:ext uri="{BB962C8B-B14F-4D97-AF65-F5344CB8AC3E}">
        <p14:creationId xmlns:p14="http://schemas.microsoft.com/office/powerpoint/2010/main" val="93507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理论研究</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7</a:t>
            </a:fld>
            <a:endParaRPr lang="zh-CN" altLang="en-US" dirty="0"/>
          </a:p>
        </p:txBody>
      </p:sp>
      <p:grpSp>
        <p:nvGrpSpPr>
          <p:cNvPr id="5" name="组合 4"/>
          <p:cNvGrpSpPr/>
          <p:nvPr/>
        </p:nvGrpSpPr>
        <p:grpSpPr>
          <a:xfrm>
            <a:off x="675495" y="1070448"/>
            <a:ext cx="9661201" cy="461665"/>
            <a:chOff x="695325" y="3800392"/>
            <a:chExt cx="9661201" cy="461665"/>
          </a:xfrm>
        </p:grpSpPr>
        <p:sp>
          <p:nvSpPr>
            <p:cNvPr id="6" name="矩形 5"/>
            <p:cNvSpPr/>
            <p:nvPr/>
          </p:nvSpPr>
          <p:spPr>
            <a:xfrm>
              <a:off x="695325" y="3800392"/>
              <a:ext cx="1415772" cy="461665"/>
            </a:xfrm>
            <a:prstGeom prst="rect">
              <a:avLst/>
            </a:prstGeom>
            <a:solidFill>
              <a:schemeClr val="accent1"/>
            </a:solidFill>
          </p:spPr>
          <p:txBody>
            <a:bodyPr wrap="none">
              <a:spAutoFit/>
            </a:bodyPr>
            <a:lstStyle/>
            <a:p>
              <a:r>
                <a:rPr lang="zh-CN" altLang="en-US" sz="2400" b="1" dirty="0">
                  <a:solidFill>
                    <a:schemeClr val="bg1"/>
                  </a:solidFill>
                </a:rPr>
                <a:t>两个算法</a:t>
              </a:r>
            </a:p>
          </p:txBody>
        </p:sp>
        <p:cxnSp>
          <p:nvCxnSpPr>
            <p:cNvPr id="7" name="直接连接符 6"/>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 name="矩形 7"/>
              <p:cNvSpPr/>
              <p:nvPr/>
            </p:nvSpPr>
            <p:spPr>
              <a:xfrm>
                <a:off x="688747" y="1770649"/>
                <a:ext cx="9661201" cy="4856586"/>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b="1" dirty="0">
                    <a:solidFill>
                      <a:schemeClr val="accent1"/>
                    </a:solidFill>
                    <a:latin typeface="+mn-ea"/>
                  </a:rPr>
                  <a:t>隐含狄利克雷分布：</a:t>
                </a:r>
                <a:r>
                  <a:rPr lang="zh-CN" altLang="zh-CN" sz="2000" dirty="0">
                    <a:latin typeface="+mn-ea"/>
                  </a:rPr>
                  <a:t>隐含狄利克雷分布（</a:t>
                </a:r>
                <a:r>
                  <a:rPr lang="en-US" altLang="zh-CN" sz="2000" dirty="0">
                    <a:latin typeface="+mn-ea"/>
                  </a:rPr>
                  <a:t>Latent </a:t>
                </a:r>
                <a:r>
                  <a:rPr lang="en-US" altLang="zh-CN" sz="2000" dirty="0" err="1">
                    <a:latin typeface="+mn-ea"/>
                  </a:rPr>
                  <a:t>Dirichlet</a:t>
                </a:r>
                <a:r>
                  <a:rPr lang="en-US" altLang="zh-CN" sz="2000" dirty="0">
                    <a:latin typeface="+mn-ea"/>
                  </a:rPr>
                  <a:t> Allocation</a:t>
                </a:r>
                <a:r>
                  <a:rPr lang="zh-CN" altLang="zh-CN" sz="2000" dirty="0">
                    <a:latin typeface="+mn-ea"/>
                  </a:rPr>
                  <a:t>，</a:t>
                </a:r>
                <a:r>
                  <a:rPr lang="en-US" altLang="zh-CN" sz="2000" dirty="0">
                    <a:latin typeface="+mn-ea"/>
                  </a:rPr>
                  <a:t>LDA</a:t>
                </a:r>
                <a:r>
                  <a:rPr lang="zh-CN" altLang="en-US" sz="2000" dirty="0">
                    <a:latin typeface="+mn-ea"/>
                  </a:rPr>
                  <a:t>）是一种主题模型，该模型可以将文档中的主题以概率分布的形式给出，从而可以通过分析文档抽取出文档的主题，</a:t>
                </a:r>
                <a:r>
                  <a:rPr lang="en-US" altLang="zh-CN" sz="2000" dirty="0">
                    <a:latin typeface="+mn-ea"/>
                  </a:rPr>
                  <a:t>LDA</a:t>
                </a:r>
                <a:r>
                  <a:rPr lang="zh-CN" altLang="en-US" sz="2000" dirty="0">
                    <a:latin typeface="+mn-ea"/>
                  </a:rPr>
                  <a:t>模型的主要思想是：</a:t>
                </a:r>
                <a:endParaRPr lang="en-US" altLang="zh-CN" sz="2000" dirty="0">
                  <a:latin typeface="+mn-ea"/>
                </a:endParaRPr>
              </a:p>
              <a:p>
                <a:pPr marL="742950" lvl="1" indent="-285750">
                  <a:lnSpc>
                    <a:spcPct val="125000"/>
                  </a:lnSpc>
                  <a:buFont typeface="Wingdings" panose="05000000000000000000" pitchFamily="2" charset="2"/>
                  <a:buChar char="Ø"/>
                </a:pPr>
                <a:r>
                  <a:rPr lang="zh-CN" altLang="zh-CN" sz="2000" dirty="0">
                    <a:latin typeface="+mn-ea"/>
                  </a:rPr>
                  <a:t>给定一篇文档，该文档的生成方式如下：</a:t>
                </a:r>
                <a:endParaRPr lang="en-US" altLang="zh-CN" sz="2000" dirty="0">
                  <a:latin typeface="+mn-ea"/>
                </a:endParaRPr>
              </a:p>
              <a:p>
                <a:pPr marL="1200150" lvl="2" indent="-285750">
                  <a:lnSpc>
                    <a:spcPct val="125000"/>
                  </a:lnSpc>
                  <a:buFont typeface="Wingdings" panose="05000000000000000000" pitchFamily="2" charset="2"/>
                  <a:buChar char="Ø"/>
                </a:pPr>
                <a:r>
                  <a:rPr lang="zh-CN" altLang="zh-CN" sz="2000" dirty="0">
                    <a:latin typeface="+mn-ea"/>
                  </a:rPr>
                  <a:t>从</a:t>
                </a:r>
                <a:r>
                  <a:rPr lang="en-US" altLang="zh-CN" sz="2000" dirty="0" err="1">
                    <a:latin typeface="+mn-ea"/>
                  </a:rPr>
                  <a:t>Dirichlet</a:t>
                </a:r>
                <a:r>
                  <a:rPr lang="zh-CN" altLang="zh-CN" sz="2000" dirty="0">
                    <a:latin typeface="+mn-ea"/>
                  </a:rPr>
                  <a:t>分布</a:t>
                </a:r>
                <a14:m>
                  <m:oMath xmlns:m="http://schemas.openxmlformats.org/officeDocument/2006/math">
                    <m:r>
                      <m:rPr>
                        <m:sty m:val="p"/>
                      </m:rPr>
                      <a:rPr lang="en-US" altLang="zh-CN" sz="2000">
                        <a:latin typeface="Cambria Math" panose="02040503050406030204" pitchFamily="18" charset="0"/>
                      </a:rPr>
                      <m:t>α</m:t>
                    </m:r>
                  </m:oMath>
                </a14:m>
                <a:r>
                  <a:rPr lang="zh-CN" altLang="zh-CN" sz="2000" dirty="0">
                    <a:latin typeface="+mn-ea"/>
                  </a:rPr>
                  <a:t>中取样生成文档</a:t>
                </a:r>
                <a:r>
                  <a:rPr lang="en-US" altLang="zh-CN" sz="2000" dirty="0" err="1">
                    <a:latin typeface="+mn-ea"/>
                  </a:rPr>
                  <a:t>i</a:t>
                </a:r>
                <a:r>
                  <a:rPr lang="zh-CN" altLang="zh-CN" sz="2000" dirty="0">
                    <a:latin typeface="+mn-ea"/>
                  </a:rPr>
                  <a:t>的主题分布</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𝜃</m:t>
                        </m:r>
                      </m:e>
                      <m:sub>
                        <m:r>
                          <a:rPr lang="en-US" altLang="zh-CN" sz="2000" i="1">
                            <a:latin typeface="Cambria Math" panose="02040503050406030204" pitchFamily="18" charset="0"/>
                          </a:rPr>
                          <m:t>𝑖</m:t>
                        </m:r>
                      </m:sub>
                    </m:sSub>
                  </m:oMath>
                </a14:m>
                <a:endParaRPr lang="en-US" altLang="zh-CN" sz="2000" dirty="0">
                  <a:latin typeface="+mn-ea"/>
                </a:endParaRPr>
              </a:p>
              <a:p>
                <a:pPr marL="1200150" lvl="2" indent="-285750">
                  <a:lnSpc>
                    <a:spcPct val="125000"/>
                  </a:lnSpc>
                  <a:buFont typeface="Wingdings" panose="05000000000000000000" pitchFamily="2" charset="2"/>
                  <a:buChar char="Ø"/>
                </a:pPr>
                <a:r>
                  <a:rPr lang="zh-CN" altLang="zh-CN" sz="2000" dirty="0">
                    <a:latin typeface="+mn-ea"/>
                  </a:rPr>
                  <a:t>从主题分布</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𝜃</m:t>
                        </m:r>
                      </m:e>
                      <m:sub>
                        <m:r>
                          <a:rPr lang="en-US" altLang="zh-CN" sz="2000" i="1">
                            <a:latin typeface="Cambria Math" panose="02040503050406030204" pitchFamily="18" charset="0"/>
                          </a:rPr>
                          <m:t>𝑖</m:t>
                        </m:r>
                      </m:sub>
                    </m:sSub>
                  </m:oMath>
                </a14:m>
                <a:r>
                  <a:rPr lang="zh-CN" altLang="zh-CN" sz="2000" dirty="0">
                    <a:latin typeface="+mn-ea"/>
                  </a:rPr>
                  <a:t>中取样生成文档</a:t>
                </a:r>
                <a:r>
                  <a:rPr lang="en-US" altLang="zh-CN" sz="2000" dirty="0" err="1">
                    <a:latin typeface="+mn-ea"/>
                  </a:rPr>
                  <a:t>i</a:t>
                </a:r>
                <a:r>
                  <a:rPr lang="zh-CN" altLang="zh-CN" sz="2000" dirty="0">
                    <a:latin typeface="+mn-ea"/>
                  </a:rPr>
                  <a:t>第</a:t>
                </a:r>
                <a:r>
                  <a:rPr lang="en-US" altLang="zh-CN" sz="2000" dirty="0">
                    <a:latin typeface="+mn-ea"/>
                  </a:rPr>
                  <a:t> j </a:t>
                </a:r>
                <a:r>
                  <a:rPr lang="zh-CN" altLang="zh-CN" sz="2000" dirty="0">
                    <a:latin typeface="+mn-ea"/>
                  </a:rPr>
                  <a:t>个词的主题</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oMath>
                </a14:m>
                <a:endParaRPr lang="en-US" altLang="zh-CN" sz="2000" dirty="0">
                  <a:latin typeface="+mn-ea"/>
                </a:endParaRPr>
              </a:p>
              <a:p>
                <a:pPr marL="1200150" lvl="2" indent="-285750">
                  <a:lnSpc>
                    <a:spcPct val="125000"/>
                  </a:lnSpc>
                  <a:buFont typeface="Wingdings" panose="05000000000000000000" pitchFamily="2" charset="2"/>
                  <a:buChar char="Ø"/>
                </a:pPr>
                <a:r>
                  <a:rPr lang="zh-CN" altLang="zh-CN" sz="2000" dirty="0">
                    <a:latin typeface="+mn-ea"/>
                  </a:rPr>
                  <a:t>从</a:t>
                </a:r>
                <a:r>
                  <a:rPr lang="en-US" altLang="zh-CN" sz="2000" dirty="0" err="1">
                    <a:latin typeface="+mn-ea"/>
                  </a:rPr>
                  <a:t>Dirichlet</a:t>
                </a:r>
                <a:r>
                  <a:rPr lang="zh-CN" altLang="zh-CN" sz="2000" dirty="0">
                    <a:latin typeface="+mn-ea"/>
                  </a:rPr>
                  <a:t>分布</a:t>
                </a:r>
                <a14:m>
                  <m:oMath xmlns:m="http://schemas.openxmlformats.org/officeDocument/2006/math">
                    <m:r>
                      <m:rPr>
                        <m:sty m:val="p"/>
                      </m:rPr>
                      <a:rPr lang="en-US" altLang="zh-CN" sz="2000">
                        <a:latin typeface="Cambria Math" panose="02040503050406030204" pitchFamily="18" charset="0"/>
                      </a:rPr>
                      <m:t>β</m:t>
                    </m:r>
                  </m:oMath>
                </a14:m>
                <a:r>
                  <a:rPr lang="zh-CN" altLang="zh-CN" sz="2000" dirty="0">
                    <a:latin typeface="+mn-ea"/>
                  </a:rPr>
                  <a:t>中取样生成主题</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oMath>
                </a14:m>
                <a:r>
                  <a:rPr lang="zh-CN" altLang="zh-CN" sz="2000" dirty="0">
                    <a:latin typeface="+mn-ea"/>
                  </a:rPr>
                  <a:t>对应的词语分布</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m:t>
                        </m:r>
                      </m:e>
                      <m:sub>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sub>
                    </m:sSub>
                  </m:oMath>
                </a14:m>
                <a:endParaRPr lang="en-US" altLang="zh-CN" sz="2000" dirty="0">
                  <a:latin typeface="+mn-ea"/>
                </a:endParaRPr>
              </a:p>
              <a:p>
                <a:pPr marL="1200150" lvl="2" indent="-285750">
                  <a:lnSpc>
                    <a:spcPct val="125000"/>
                  </a:lnSpc>
                  <a:buFont typeface="Wingdings" panose="05000000000000000000" pitchFamily="2" charset="2"/>
                  <a:buChar char="Ø"/>
                </a:pPr>
                <a:r>
                  <a:rPr lang="zh-CN" altLang="zh-CN" sz="2000" dirty="0">
                    <a:latin typeface="+mn-ea"/>
                  </a:rPr>
                  <a:t>从词语的多项式分布</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oMath>
                </a14:m>
                <a:r>
                  <a:rPr lang="zh-CN" altLang="zh-CN" sz="2000" dirty="0">
                    <a:latin typeface="+mn-ea"/>
                  </a:rPr>
                  <a:t>中采样最终生成词语</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oMath>
                </a14:m>
                <a:endParaRPr lang="en-US" altLang="zh-CN" sz="2000" dirty="0">
                  <a:latin typeface="+mn-ea"/>
                </a:endParaRPr>
              </a:p>
              <a:p>
                <a:pPr marL="285750" indent="-285750">
                  <a:lnSpc>
                    <a:spcPct val="125000"/>
                  </a:lnSpc>
                  <a:buFont typeface="Wingdings" panose="05000000000000000000" pitchFamily="2" charset="2"/>
                  <a:buChar char="n"/>
                </a:pPr>
                <a:r>
                  <a:rPr lang="en-US" altLang="zh-CN" sz="2000" b="1" dirty="0">
                    <a:solidFill>
                      <a:schemeClr val="accent1"/>
                    </a:solidFill>
                    <a:latin typeface="+mn-ea"/>
                  </a:rPr>
                  <a:t>Word2vec</a:t>
                </a:r>
                <a:r>
                  <a:rPr lang="zh-CN" altLang="en-US" sz="2000" b="1" dirty="0">
                    <a:solidFill>
                      <a:schemeClr val="accent1"/>
                    </a:solidFill>
                    <a:latin typeface="+mn-ea"/>
                  </a:rPr>
                  <a:t>算法：</a:t>
                </a:r>
                <a:r>
                  <a:rPr lang="en-US" altLang="zh-CN" sz="2000" dirty="0"/>
                  <a:t>Word2vec</a:t>
                </a:r>
                <a:r>
                  <a:rPr lang="zh-CN" altLang="zh-CN" sz="2000" dirty="0"/>
                  <a:t>算法是通过神经网络语言模型拟合自然语言概率模型，从而获得计算语言概率模型的高效方法，在训练过程中，</a:t>
                </a:r>
                <a:r>
                  <a:rPr lang="en-US" altLang="zh-CN" sz="2000" dirty="0"/>
                  <a:t>word2vec</a:t>
                </a:r>
                <a:r>
                  <a:rPr lang="zh-CN" altLang="zh-CN" sz="2000" dirty="0"/>
                  <a:t>会获得语料库中每个词的词向量，该词向量是</a:t>
                </a:r>
                <a:r>
                  <a:rPr lang="en-US" altLang="zh-CN" sz="2000" dirty="0"/>
                  <a:t>Distributed Representation</a:t>
                </a:r>
                <a:r>
                  <a:rPr lang="zh-CN" altLang="zh-CN" sz="2000" dirty="0"/>
                  <a:t>类型的词向量，其维度由输入参数决定，一般在</a:t>
                </a:r>
                <a:r>
                  <a:rPr lang="en-US" altLang="zh-CN" sz="2000" dirty="0"/>
                  <a:t>100-500</a:t>
                </a:r>
                <a:r>
                  <a:rPr lang="zh-CN" altLang="zh-CN" sz="2000" dirty="0"/>
                  <a:t>维。</a:t>
                </a:r>
                <a:endParaRPr lang="zh-CN" altLang="en-US" sz="2000" dirty="0">
                  <a:latin typeface="+mn-ea"/>
                </a:endParaRPr>
              </a:p>
            </p:txBody>
          </p:sp>
        </mc:Choice>
        <mc:Fallback xmlns="">
          <p:sp>
            <p:nvSpPr>
              <p:cNvPr id="8" name="矩形 7"/>
              <p:cNvSpPr>
                <a:spLocks noRot="1" noChangeAspect="1" noMove="1" noResize="1" noEditPoints="1" noAdjustHandles="1" noChangeArrowheads="1" noChangeShapeType="1" noTextEdit="1"/>
              </p:cNvSpPr>
              <p:nvPr/>
            </p:nvSpPr>
            <p:spPr>
              <a:xfrm>
                <a:off x="688747" y="1770649"/>
                <a:ext cx="9661201" cy="4856586"/>
              </a:xfrm>
              <a:prstGeom prst="rect">
                <a:avLst/>
              </a:prstGeom>
              <a:blipFill>
                <a:blip r:embed="rId2"/>
                <a:stretch>
                  <a:fillRect l="-568" r="-2776" b="-5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9261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理论研究</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8</a:t>
            </a:fld>
            <a:endParaRPr lang="zh-CN" altLang="en-US" dirty="0"/>
          </a:p>
        </p:txBody>
      </p:sp>
      <p:grpSp>
        <p:nvGrpSpPr>
          <p:cNvPr id="5" name="组合 4"/>
          <p:cNvGrpSpPr/>
          <p:nvPr/>
        </p:nvGrpSpPr>
        <p:grpSpPr>
          <a:xfrm>
            <a:off x="675495" y="1043943"/>
            <a:ext cx="9661201" cy="461665"/>
            <a:chOff x="695325" y="3800392"/>
            <a:chExt cx="9661201" cy="461665"/>
          </a:xfrm>
        </p:grpSpPr>
        <p:sp>
          <p:nvSpPr>
            <p:cNvPr id="6" name="矩形 5"/>
            <p:cNvSpPr/>
            <p:nvPr/>
          </p:nvSpPr>
          <p:spPr>
            <a:xfrm>
              <a:off x="695325" y="3800392"/>
              <a:ext cx="2031325" cy="461665"/>
            </a:xfrm>
            <a:prstGeom prst="rect">
              <a:avLst/>
            </a:prstGeom>
            <a:solidFill>
              <a:schemeClr val="accent1"/>
            </a:solidFill>
          </p:spPr>
          <p:txBody>
            <a:bodyPr wrap="none">
              <a:spAutoFit/>
            </a:bodyPr>
            <a:lstStyle/>
            <a:p>
              <a:r>
                <a:rPr lang="zh-CN" altLang="en-US" sz="2400" b="1" dirty="0">
                  <a:solidFill>
                    <a:schemeClr val="bg1"/>
                  </a:solidFill>
                </a:rPr>
                <a:t>三个关键技术</a:t>
              </a:r>
            </a:p>
          </p:txBody>
        </p:sp>
        <p:cxnSp>
          <p:nvCxnSpPr>
            <p:cNvPr id="7" name="直接连接符 6"/>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88747" y="1823657"/>
            <a:ext cx="9661201" cy="4324261"/>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sz="2000" b="1" dirty="0">
                <a:solidFill>
                  <a:schemeClr val="accent1"/>
                </a:solidFill>
                <a:latin typeface="+mn-ea"/>
              </a:rPr>
              <a:t>语料采集：</a:t>
            </a:r>
            <a:endParaRPr lang="en-US" altLang="zh-CN" sz="2000" b="1" dirty="0">
              <a:solidFill>
                <a:schemeClr val="accent1"/>
              </a:solidFill>
              <a:latin typeface="+mn-ea"/>
            </a:endParaRPr>
          </a:p>
          <a:p>
            <a:pPr lvl="1">
              <a:lnSpc>
                <a:spcPct val="125000"/>
              </a:lnSpc>
            </a:pPr>
            <a:r>
              <a:rPr lang="en-US" altLang="zh-CN" sz="2000" dirty="0">
                <a:latin typeface="+mn-ea"/>
              </a:rPr>
              <a:t>	</a:t>
            </a:r>
            <a:r>
              <a:rPr lang="zh-CN" altLang="en-US" sz="2000" dirty="0">
                <a:latin typeface="+mn-ea"/>
              </a:rPr>
              <a:t>主要通过网络爬虫，一般采用定制爬虫，针对特定的站点进行语料摄取。</a:t>
            </a:r>
            <a:endParaRPr lang="en-US" altLang="zh-CN" sz="2000" b="1" dirty="0">
              <a:solidFill>
                <a:schemeClr val="accent1"/>
              </a:solidFill>
              <a:latin typeface="+mn-ea"/>
            </a:endParaRPr>
          </a:p>
          <a:p>
            <a:pPr marL="285750" indent="-285750">
              <a:lnSpc>
                <a:spcPct val="125000"/>
              </a:lnSpc>
              <a:buFont typeface="Wingdings" panose="05000000000000000000" pitchFamily="2" charset="2"/>
              <a:buChar char="n"/>
            </a:pPr>
            <a:r>
              <a:rPr lang="zh-CN" altLang="en-US" sz="2000" b="1" dirty="0">
                <a:solidFill>
                  <a:schemeClr val="accent1"/>
                </a:solidFill>
                <a:latin typeface="+mn-ea"/>
              </a:rPr>
              <a:t>文本切分：</a:t>
            </a:r>
            <a:endParaRPr lang="en-US" altLang="zh-CN" sz="2000" b="1" dirty="0">
              <a:solidFill>
                <a:schemeClr val="accent1"/>
              </a:solidFill>
              <a:latin typeface="+mn-ea"/>
            </a:endParaRPr>
          </a:p>
          <a:p>
            <a:pPr lvl="1">
              <a:lnSpc>
                <a:spcPct val="125000"/>
              </a:lnSpc>
            </a:pPr>
            <a:r>
              <a:rPr lang="en-US" altLang="zh-CN" sz="2000" b="1" dirty="0">
                <a:solidFill>
                  <a:schemeClr val="accent1"/>
                </a:solidFill>
                <a:latin typeface="+mn-ea"/>
              </a:rPr>
              <a:t>	</a:t>
            </a:r>
            <a:r>
              <a:rPr lang="zh-CN" altLang="en-US" sz="2000" dirty="0">
                <a:latin typeface="+mn-ea"/>
              </a:rPr>
              <a:t>文本切分是针对中文处理而言，因为中文文本中词与词之间没有分隔符来区分，所以需要通过切分技术对文本进行分词处理，现在常用的分词处理策略是通过词典，并配合概率统计学算法（例如：隐马尔科夫模型）对文本进行切分，效果比较显著。</a:t>
            </a:r>
            <a:endParaRPr lang="en-US" altLang="zh-CN" sz="2000" b="1" dirty="0">
              <a:solidFill>
                <a:schemeClr val="accent1"/>
              </a:solidFill>
              <a:latin typeface="+mn-ea"/>
            </a:endParaRPr>
          </a:p>
          <a:p>
            <a:pPr marL="285750" indent="-285750">
              <a:lnSpc>
                <a:spcPct val="125000"/>
              </a:lnSpc>
              <a:buFont typeface="Wingdings" panose="05000000000000000000" pitchFamily="2" charset="2"/>
              <a:buChar char="n"/>
            </a:pPr>
            <a:r>
              <a:rPr lang="zh-CN" altLang="en-US" sz="2000" b="1" dirty="0">
                <a:solidFill>
                  <a:schemeClr val="accent1"/>
                </a:solidFill>
                <a:latin typeface="+mn-ea"/>
              </a:rPr>
              <a:t>文本标注：</a:t>
            </a:r>
            <a:endParaRPr lang="en-US" altLang="zh-CN" sz="2000" b="1" dirty="0">
              <a:solidFill>
                <a:schemeClr val="accent1"/>
              </a:solidFill>
              <a:latin typeface="+mn-ea"/>
            </a:endParaRPr>
          </a:p>
          <a:p>
            <a:pPr lvl="1">
              <a:lnSpc>
                <a:spcPct val="125000"/>
              </a:lnSpc>
            </a:pPr>
            <a:r>
              <a:rPr lang="en-US" altLang="zh-CN" sz="2000" b="1" dirty="0">
                <a:solidFill>
                  <a:schemeClr val="accent1"/>
                </a:solidFill>
                <a:latin typeface="+mn-ea"/>
              </a:rPr>
              <a:t>	</a:t>
            </a:r>
            <a:r>
              <a:rPr lang="zh-CN" altLang="zh-CN" sz="2000" dirty="0"/>
              <a:t>文本标注一般是在文本分类训练过程中对语料进行标注，形成熟语料，从而可以训练所需的模型，文本标注任务根据需求的不同标注方法也不尽相同，一般的标注方式有三种：人工标注</a:t>
            </a:r>
            <a:r>
              <a:rPr lang="zh-CN" altLang="en-US" sz="2000" dirty="0"/>
              <a:t>、</a:t>
            </a:r>
            <a:r>
              <a:rPr lang="zh-CN" altLang="zh-CN" sz="2000" dirty="0"/>
              <a:t>基于特征词典的文本标注</a:t>
            </a:r>
            <a:r>
              <a:rPr lang="zh-CN" altLang="en-US" sz="2000" dirty="0"/>
              <a:t>、</a:t>
            </a:r>
            <a:r>
              <a:rPr lang="zh-CN" altLang="zh-CN" sz="2000" dirty="0"/>
              <a:t>基于标签的文本标注</a:t>
            </a:r>
            <a:r>
              <a:rPr lang="zh-CN" altLang="en-US" sz="2000" dirty="0"/>
              <a:t>。</a:t>
            </a:r>
            <a:endParaRPr lang="zh-CN" altLang="en-US" sz="2000" dirty="0">
              <a:latin typeface="+mn-ea"/>
            </a:endParaRPr>
          </a:p>
        </p:txBody>
      </p:sp>
    </p:spTree>
    <p:extLst>
      <p:ext uri="{BB962C8B-B14F-4D97-AF65-F5344CB8AC3E}">
        <p14:creationId xmlns:p14="http://schemas.microsoft.com/office/powerpoint/2010/main" val="229488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设计实现</a:t>
            </a:r>
            <a:r>
              <a:rPr lang="en-US" altLang="zh-CN" sz="2800" b="1" dirty="0">
                <a:latin typeface="微软雅黑" panose="020B0503020204020204" pitchFamily="34" charset="-122"/>
              </a:rPr>
              <a:t>-</a:t>
            </a:r>
            <a:r>
              <a:rPr lang="zh-CN" altLang="en-US" sz="2800" b="1" dirty="0">
                <a:latin typeface="微软雅黑" panose="020B0503020204020204" pitchFamily="34" charset="-122"/>
              </a:rPr>
              <a:t>模块设计</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9</a:t>
            </a:fld>
            <a:endParaRPr lang="zh-CN" altLang="en-US" dirty="0"/>
          </a:p>
        </p:txBody>
      </p:sp>
      <p:pic>
        <p:nvPicPr>
          <p:cNvPr id="6" name="图片 5"/>
          <p:cNvPicPr>
            <a:picLocks noChangeAspect="1"/>
          </p:cNvPicPr>
          <p:nvPr/>
        </p:nvPicPr>
        <p:blipFill>
          <a:blip r:embed="rId2"/>
          <a:stretch>
            <a:fillRect/>
          </a:stretch>
        </p:blipFill>
        <p:spPr>
          <a:xfrm>
            <a:off x="1041198" y="2351970"/>
            <a:ext cx="9113263" cy="2948900"/>
          </a:xfrm>
          <a:prstGeom prst="rect">
            <a:avLst/>
          </a:prstGeom>
        </p:spPr>
      </p:pic>
      <p:grpSp>
        <p:nvGrpSpPr>
          <p:cNvPr id="8" name="组合 7"/>
          <p:cNvGrpSpPr/>
          <p:nvPr/>
        </p:nvGrpSpPr>
        <p:grpSpPr>
          <a:xfrm>
            <a:off x="688747" y="1361992"/>
            <a:ext cx="9661201" cy="461665"/>
            <a:chOff x="695325" y="3800392"/>
            <a:chExt cx="9661201" cy="461665"/>
          </a:xfrm>
        </p:grpSpPr>
        <p:sp>
          <p:nvSpPr>
            <p:cNvPr id="9" name="矩形 8"/>
            <p:cNvSpPr/>
            <p:nvPr/>
          </p:nvSpPr>
          <p:spPr>
            <a:xfrm>
              <a:off x="695325" y="3800392"/>
              <a:ext cx="1415772" cy="461665"/>
            </a:xfrm>
            <a:prstGeom prst="rect">
              <a:avLst/>
            </a:prstGeom>
            <a:solidFill>
              <a:schemeClr val="accent1"/>
            </a:solidFill>
          </p:spPr>
          <p:txBody>
            <a:bodyPr wrap="none">
              <a:spAutoFit/>
            </a:bodyPr>
            <a:lstStyle/>
            <a:p>
              <a:r>
                <a:rPr lang="zh-CN" altLang="en-US" sz="2400" b="1" dirty="0">
                  <a:solidFill>
                    <a:schemeClr val="bg1"/>
                  </a:solidFill>
                </a:rPr>
                <a:t>总框架图</a:t>
              </a:r>
            </a:p>
          </p:txBody>
        </p:sp>
        <p:cxnSp>
          <p:nvCxnSpPr>
            <p:cNvPr id="10" name="直接连接符 9"/>
            <p:cNvCxnSpPr/>
            <p:nvPr/>
          </p:nvCxnSpPr>
          <p:spPr>
            <a:xfrm>
              <a:off x="695325" y="4262057"/>
              <a:ext cx="9661201"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669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1372</TotalTime>
  <Words>1906</Words>
  <Application>Microsoft Office PowerPoint</Application>
  <PresentationFormat>宽屏</PresentationFormat>
  <Paragraphs>284</Paragraphs>
  <Slides>33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33</vt:i4>
      </vt:variant>
    </vt:vector>
  </HeadingPairs>
  <TitlesOfParts>
    <vt:vector size="45" baseType="lpstr">
      <vt:lpstr>Kozuka Mincho Pro H</vt:lpstr>
      <vt:lpstr>华文楷体</vt:lpstr>
      <vt:lpstr>宋体</vt:lpstr>
      <vt:lpstr>微软雅黑</vt:lpstr>
      <vt:lpstr>Arial</vt:lpstr>
      <vt:lpstr>Calibri</vt:lpstr>
      <vt:lpstr>Cambria Math</vt:lpstr>
      <vt:lpstr>Consolas</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lastModifiedBy>luvslu</cp:lastModifiedBy>
  <cp:revision>435</cp:revision>
  <dcterms:created xsi:type="dcterms:W3CDTF">2015-10-24T01:57:14Z</dcterms:created>
  <dcterms:modified xsi:type="dcterms:W3CDTF">2017-03-05T13:07:12Z</dcterms:modified>
  <cp:category>第一PPT模板网-WWW.1PPT.COM</cp:category>
</cp:coreProperties>
</file>