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59" r:id="rId4"/>
    <p:sldId id="263" r:id="rId5"/>
    <p:sldId id="280" r:id="rId6"/>
    <p:sldId id="281" r:id="rId7"/>
    <p:sldId id="282" r:id="rId8"/>
    <p:sldId id="273" r:id="rId9"/>
    <p:sldId id="271" r:id="rId10"/>
    <p:sldId id="274" r:id="rId11"/>
    <p:sldId id="276" r:id="rId12"/>
    <p:sldId id="278" r:id="rId13"/>
    <p:sldId id="279" r:id="rId14"/>
    <p:sldId id="275" r:id="rId15"/>
    <p:sldId id="265" r:id="rId16"/>
    <p:sldId id="284" r:id="rId17"/>
    <p:sldId id="283" r:id="rId18"/>
    <p:sldId id="2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BC4C1"/>
    <a:srgbClr val="939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34" autoAdjust="0"/>
  </p:normalViewPr>
  <p:slideViewPr>
    <p:cSldViewPr snapToGrid="0">
      <p:cViewPr varScale="1">
        <p:scale>
          <a:sx n="70" d="100"/>
          <a:sy n="70" d="100"/>
        </p:scale>
        <p:origin x="73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E1AE3-25C7-4825-87F3-9F421F5A1B5F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DF96A-AA16-4F2F-8314-23D912B04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0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F96A-AA16-4F2F-8314-23D912B041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1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F96A-AA16-4F2F-8314-23D912B0419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911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F96A-AA16-4F2F-8314-23D912B0419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0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F96A-AA16-4F2F-8314-23D912B0419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65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99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47666" y="1944334"/>
            <a:ext cx="4298019" cy="409351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11353800" y="223770"/>
            <a:ext cx="648000" cy="425455"/>
            <a:chOff x="5404661" y="1633855"/>
            <a:chExt cx="3485322" cy="209260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组合 11"/>
          <p:cNvGrpSpPr/>
          <p:nvPr userDrawn="1"/>
        </p:nvGrpSpPr>
        <p:grpSpPr>
          <a:xfrm flipH="1" flipV="1">
            <a:off x="190200" y="6296020"/>
            <a:ext cx="648000" cy="425455"/>
            <a:chOff x="5404661" y="1633855"/>
            <a:chExt cx="3485322" cy="20926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13614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881BB-5DF8-4F76-B5DB-92937C2AAD51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47666" y="1944334"/>
            <a:ext cx="4298019" cy="4093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1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4773496" y="3217670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三味书屋</a:t>
            </a:r>
            <a:endParaRPr 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648000" y="4053114"/>
            <a:ext cx="4896000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85898" y="4271749"/>
            <a:ext cx="3658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小组成员：卢晓航   戴丛蔚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朱  婧   罗  晶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赵东在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86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64184" y="3913845"/>
            <a:ext cx="3940855" cy="128297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4787461" y="4299538"/>
            <a:ext cx="22608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64183" y="1752738"/>
            <a:ext cx="3940856" cy="216110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4787461" y="2435076"/>
            <a:ext cx="20800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PART.3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572752" y="1752738"/>
            <a:ext cx="6516576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flipH="1" flipV="1">
            <a:off x="5239490" y="3098325"/>
            <a:ext cx="648000" cy="468000"/>
            <a:chOff x="5481510" y="1669774"/>
            <a:chExt cx="3485322" cy="23018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组合 16"/>
          <p:cNvGrpSpPr/>
          <p:nvPr/>
        </p:nvGrpSpPr>
        <p:grpSpPr>
          <a:xfrm flipV="1">
            <a:off x="5853057" y="3113157"/>
            <a:ext cx="648000" cy="468000"/>
            <a:chOff x="5481510" y="1669774"/>
            <a:chExt cx="3485322" cy="230186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64306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10768 0.23588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1178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125 0.23518 " pathEditMode="relative" rAng="0" ptsTypes="AA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6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743300" y="2487485"/>
            <a:ext cx="10757891" cy="3323987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图书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馆藏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信息：索书号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副本号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馆藏位置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借阅状态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预约状态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流通                                           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图书详细信息：索书号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/ISBN/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题名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作者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出版社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出版时间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主题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摘要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预约表：用户编号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索书号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预约状态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预约时间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借阅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表：用户编号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索书号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副本号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借阅状态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续借次数</a:t>
            </a:r>
            <a:endParaRPr 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464017" y="3149655"/>
            <a:ext cx="648000" cy="468000"/>
            <a:chOff x="5481510" y="1602646"/>
            <a:chExt cx="3485322" cy="230186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889983" y="1602646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组合 19"/>
          <p:cNvGrpSpPr/>
          <p:nvPr/>
        </p:nvGrpSpPr>
        <p:grpSpPr>
          <a:xfrm flipH="1" flipV="1">
            <a:off x="5375048" y="4391608"/>
            <a:ext cx="648000" cy="468000"/>
            <a:chOff x="5481510" y="1669774"/>
            <a:chExt cx="3485322" cy="230186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743300" y="619041"/>
            <a:ext cx="2658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3.</a:t>
            </a: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数据库设计</a:t>
            </a:r>
            <a:endParaRPr lang="zh-CN" altLang="en-US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25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0.44154 -0.08935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-446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38477 0.1243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45" y="620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04241" y="2487485"/>
            <a:ext cx="10696949" cy="203132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用户信息：用户编号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密码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等级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身份证号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邮箱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电话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用户等级表：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等级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名称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可借书数量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可预约数量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可续借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数量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（名称：老师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学生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外来人员）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491313" y="3108710"/>
            <a:ext cx="648000" cy="468000"/>
            <a:chOff x="5481510" y="1669774"/>
            <a:chExt cx="3485322" cy="230186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组合 19"/>
          <p:cNvGrpSpPr/>
          <p:nvPr/>
        </p:nvGrpSpPr>
        <p:grpSpPr>
          <a:xfrm flipH="1" flipV="1">
            <a:off x="5470584" y="3176950"/>
            <a:ext cx="648000" cy="468000"/>
            <a:chOff x="5481510" y="1669774"/>
            <a:chExt cx="3485322" cy="230186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8527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0.44154 -0.08935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-446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38477 0.1243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45" y="620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04241" y="2487485"/>
            <a:ext cx="10696949" cy="203132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管理员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信息：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管理员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编号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密码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等级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身份证号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邮箱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电话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管理员类别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：类别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名称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（名称：借书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还书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上下架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用户管理）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491313" y="3108710"/>
            <a:ext cx="648000" cy="468000"/>
            <a:chOff x="5481510" y="1669774"/>
            <a:chExt cx="3485322" cy="230186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组合 19"/>
          <p:cNvGrpSpPr/>
          <p:nvPr/>
        </p:nvGrpSpPr>
        <p:grpSpPr>
          <a:xfrm flipH="1" flipV="1">
            <a:off x="5470584" y="3176950"/>
            <a:ext cx="648000" cy="468000"/>
            <a:chOff x="5481510" y="1669774"/>
            <a:chExt cx="3485322" cy="230186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8848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0.44154 -0.08935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-446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38477 0.1243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45" y="620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64184" y="3913845"/>
            <a:ext cx="3940855" cy="128297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4787461" y="4299538"/>
            <a:ext cx="22608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64183" y="1752738"/>
            <a:ext cx="3940856" cy="216110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4787461" y="2435076"/>
            <a:ext cx="20800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PART.4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572752" y="1752738"/>
            <a:ext cx="6516576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flipH="1" flipV="1">
            <a:off x="5239490" y="3098325"/>
            <a:ext cx="648000" cy="468000"/>
            <a:chOff x="5481510" y="1669774"/>
            <a:chExt cx="3485322" cy="23018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组合 16"/>
          <p:cNvGrpSpPr/>
          <p:nvPr/>
        </p:nvGrpSpPr>
        <p:grpSpPr>
          <a:xfrm flipV="1">
            <a:off x="5853057" y="3113157"/>
            <a:ext cx="648000" cy="468000"/>
            <a:chOff x="5481510" y="1669774"/>
            <a:chExt cx="3485322" cy="230186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03774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10768 0.23588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1178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125 0.23518 " pathEditMode="relative" rAng="0" ptsTypes="AA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6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2124163" y="2470873"/>
            <a:ext cx="2523358" cy="2523858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弧形 39"/>
          <p:cNvSpPr>
            <a:spLocks noChangeAspect="1"/>
          </p:cNvSpPr>
          <p:nvPr/>
        </p:nvSpPr>
        <p:spPr>
          <a:xfrm rot="17057878">
            <a:off x="1437066" y="1797052"/>
            <a:ext cx="3866750" cy="3866738"/>
          </a:xfrm>
          <a:prstGeom prst="arc">
            <a:avLst>
              <a:gd name="adj1" fmla="val 9578001"/>
              <a:gd name="adj2" fmla="val 20725947"/>
            </a:avLst>
          </a:prstGeom>
          <a:ln w="444500"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16"/>
          <p:cNvSpPr txBox="1">
            <a:spLocks noChangeArrowheads="1"/>
          </p:cNvSpPr>
          <p:nvPr/>
        </p:nvSpPr>
        <p:spPr bwMode="auto">
          <a:xfrm>
            <a:off x="5525655" y="1643134"/>
            <a:ext cx="431727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事务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处理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574" y="2858644"/>
            <a:ext cx="1523734" cy="1523734"/>
          </a:xfrm>
          <a:prstGeom prst="rect">
            <a:avLst/>
          </a:prstGeom>
        </p:spPr>
      </p:pic>
      <p:sp>
        <p:nvSpPr>
          <p:cNvPr id="23" name="弧形 22"/>
          <p:cNvSpPr>
            <a:spLocks noChangeAspect="1"/>
          </p:cNvSpPr>
          <p:nvPr/>
        </p:nvSpPr>
        <p:spPr>
          <a:xfrm rot="16985329">
            <a:off x="1434873" y="1804421"/>
            <a:ext cx="3852000" cy="3852000"/>
          </a:xfrm>
          <a:prstGeom prst="arc">
            <a:avLst>
              <a:gd name="adj1" fmla="val 13944191"/>
              <a:gd name="adj2" fmla="val 17860254"/>
            </a:avLst>
          </a:prstGeom>
          <a:ln w="590550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>
            <a:spLocks noChangeAspect="1"/>
          </p:cNvSpPr>
          <p:nvPr/>
        </p:nvSpPr>
        <p:spPr>
          <a:xfrm>
            <a:off x="1628840" y="1804421"/>
            <a:ext cx="3866400" cy="3866400"/>
          </a:xfrm>
          <a:prstGeom prst="arc">
            <a:avLst>
              <a:gd name="adj1" fmla="val 15795367"/>
              <a:gd name="adj2" fmla="val 5382213"/>
            </a:avLst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 77"/>
          <p:cNvSpPr/>
          <p:nvPr/>
        </p:nvSpPr>
        <p:spPr>
          <a:xfrm>
            <a:off x="3886588" y="1679310"/>
            <a:ext cx="503366" cy="503366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74220" y="146340"/>
                </a:moveTo>
                <a:lnTo>
                  <a:pt x="205028" y="166432"/>
                </a:lnTo>
                <a:lnTo>
                  <a:pt x="205028" y="189035"/>
                </a:lnTo>
                <a:lnTo>
                  <a:pt x="249733" y="176101"/>
                </a:lnTo>
                <a:lnTo>
                  <a:pt x="249733" y="323776"/>
                </a:lnTo>
                <a:lnTo>
                  <a:pt x="206159" y="323776"/>
                </a:lnTo>
                <a:lnTo>
                  <a:pt x="206159" y="344998"/>
                </a:lnTo>
                <a:lnTo>
                  <a:pt x="317668" y="344998"/>
                </a:lnTo>
                <a:lnTo>
                  <a:pt x="317668" y="323776"/>
                </a:lnTo>
                <a:lnTo>
                  <a:pt x="274220" y="323776"/>
                </a:ln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4323176" y="1919603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6"/>
          <p:cNvSpPr txBox="1">
            <a:spLocks noChangeArrowheads="1"/>
          </p:cNvSpPr>
          <p:nvPr/>
        </p:nvSpPr>
        <p:spPr bwMode="auto">
          <a:xfrm>
            <a:off x="6697719" y="2664759"/>
            <a:ext cx="431727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上锁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5089068" y="2755427"/>
            <a:ext cx="503366" cy="503366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62797" y="149081"/>
                </a:moveTo>
                <a:cubicBezTo>
                  <a:pt x="242454" y="149081"/>
                  <a:pt x="224622" y="154982"/>
                  <a:pt x="209302" y="166786"/>
                </a:cubicBezTo>
                <a:lnTo>
                  <a:pt x="209302" y="191776"/>
                </a:lnTo>
                <a:cubicBezTo>
                  <a:pt x="225041" y="177042"/>
                  <a:pt x="241575" y="169675"/>
                  <a:pt x="258904" y="169675"/>
                </a:cubicBezTo>
                <a:cubicBezTo>
                  <a:pt x="270624" y="169675"/>
                  <a:pt x="279582" y="172626"/>
                  <a:pt x="285777" y="178528"/>
                </a:cubicBezTo>
                <a:cubicBezTo>
                  <a:pt x="291972" y="184430"/>
                  <a:pt x="295069" y="192906"/>
                  <a:pt x="295069" y="203956"/>
                </a:cubicBezTo>
                <a:cubicBezTo>
                  <a:pt x="295069" y="213667"/>
                  <a:pt x="292432" y="223064"/>
                  <a:pt x="287158" y="232148"/>
                </a:cubicBezTo>
                <a:cubicBezTo>
                  <a:pt x="281884" y="241231"/>
                  <a:pt x="271461" y="253558"/>
                  <a:pt x="255890" y="269129"/>
                </a:cubicBezTo>
                <a:lnTo>
                  <a:pt x="199382" y="325512"/>
                </a:lnTo>
                <a:lnTo>
                  <a:pt x="199382" y="346859"/>
                </a:lnTo>
                <a:lnTo>
                  <a:pt x="317673" y="346859"/>
                </a:lnTo>
                <a:lnTo>
                  <a:pt x="317673" y="325009"/>
                </a:lnTo>
                <a:lnTo>
                  <a:pt x="228515" y="325009"/>
                </a:lnTo>
                <a:lnTo>
                  <a:pt x="228515" y="324507"/>
                </a:lnTo>
                <a:lnTo>
                  <a:pt x="272843" y="281184"/>
                </a:lnTo>
                <a:cubicBezTo>
                  <a:pt x="290925" y="263269"/>
                  <a:pt x="303211" y="248514"/>
                  <a:pt x="309699" y="236919"/>
                </a:cubicBezTo>
                <a:cubicBezTo>
                  <a:pt x="316187" y="225325"/>
                  <a:pt x="319431" y="213500"/>
                  <a:pt x="319431" y="201445"/>
                </a:cubicBezTo>
                <a:cubicBezTo>
                  <a:pt x="319431" y="185455"/>
                  <a:pt x="314366" y="172730"/>
                  <a:pt x="304236" y="163270"/>
                </a:cubicBezTo>
                <a:cubicBezTo>
                  <a:pt x="294107" y="153810"/>
                  <a:pt x="280293" y="149081"/>
                  <a:pt x="262797" y="149081"/>
                </a:cubicBez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5525656" y="2995720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6"/>
          <p:cNvSpPr txBox="1">
            <a:spLocks noChangeArrowheads="1"/>
          </p:cNvSpPr>
          <p:nvPr/>
        </p:nvSpPr>
        <p:spPr bwMode="auto">
          <a:xfrm>
            <a:off x="6728136" y="3977007"/>
            <a:ext cx="431727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数据加密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任意多边形 79"/>
          <p:cNvSpPr/>
          <p:nvPr/>
        </p:nvSpPr>
        <p:spPr>
          <a:xfrm>
            <a:off x="5089068" y="4031599"/>
            <a:ext cx="503366" cy="503366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56141" y="164405"/>
                </a:moveTo>
                <a:cubicBezTo>
                  <a:pt x="239147" y="164405"/>
                  <a:pt x="224288" y="168088"/>
                  <a:pt x="211563" y="175455"/>
                </a:cubicBezTo>
                <a:lnTo>
                  <a:pt x="211563" y="198686"/>
                </a:lnTo>
                <a:cubicBezTo>
                  <a:pt x="223618" y="189477"/>
                  <a:pt x="236468" y="184873"/>
                  <a:pt x="250114" y="184873"/>
                </a:cubicBezTo>
                <a:cubicBezTo>
                  <a:pt x="273973" y="184873"/>
                  <a:pt x="285902" y="195547"/>
                  <a:pt x="285902" y="216894"/>
                </a:cubicBezTo>
                <a:cubicBezTo>
                  <a:pt x="285902" y="240000"/>
                  <a:pt x="270289" y="251553"/>
                  <a:pt x="239063" y="251553"/>
                </a:cubicBezTo>
                <a:lnTo>
                  <a:pt x="223618" y="251553"/>
                </a:lnTo>
                <a:lnTo>
                  <a:pt x="223618" y="271896"/>
                </a:lnTo>
                <a:lnTo>
                  <a:pt x="239817" y="271896"/>
                </a:lnTo>
                <a:cubicBezTo>
                  <a:pt x="275061" y="271896"/>
                  <a:pt x="292683" y="284202"/>
                  <a:pt x="292683" y="308814"/>
                </a:cubicBezTo>
                <a:cubicBezTo>
                  <a:pt x="292683" y="319865"/>
                  <a:pt x="288770" y="328676"/>
                  <a:pt x="280942" y="335248"/>
                </a:cubicBezTo>
                <a:cubicBezTo>
                  <a:pt x="273115" y="341819"/>
                  <a:pt x="262504" y="345105"/>
                  <a:pt x="249109" y="345105"/>
                </a:cubicBezTo>
                <a:cubicBezTo>
                  <a:pt x="232366" y="345105"/>
                  <a:pt x="217339" y="339957"/>
                  <a:pt x="204028" y="329660"/>
                </a:cubicBezTo>
                <a:lnTo>
                  <a:pt x="204028" y="355151"/>
                </a:lnTo>
                <a:cubicBezTo>
                  <a:pt x="215330" y="362016"/>
                  <a:pt x="230189" y="365448"/>
                  <a:pt x="248607" y="365448"/>
                </a:cubicBezTo>
                <a:cubicBezTo>
                  <a:pt x="269536" y="365448"/>
                  <a:pt x="286300" y="360090"/>
                  <a:pt x="298899" y="349375"/>
                </a:cubicBezTo>
                <a:cubicBezTo>
                  <a:pt x="311498" y="338659"/>
                  <a:pt x="317798" y="324553"/>
                  <a:pt x="317798" y="307056"/>
                </a:cubicBezTo>
                <a:cubicBezTo>
                  <a:pt x="317798" y="294499"/>
                  <a:pt x="313717" y="284013"/>
                  <a:pt x="305555" y="275600"/>
                </a:cubicBezTo>
                <a:cubicBezTo>
                  <a:pt x="297392" y="267187"/>
                  <a:pt x="286279" y="262226"/>
                  <a:pt x="272215" y="260720"/>
                </a:cubicBezTo>
                <a:lnTo>
                  <a:pt x="272215" y="260217"/>
                </a:lnTo>
                <a:cubicBezTo>
                  <a:pt x="298167" y="252934"/>
                  <a:pt x="311143" y="236568"/>
                  <a:pt x="311143" y="211118"/>
                </a:cubicBezTo>
                <a:cubicBezTo>
                  <a:pt x="311143" y="197305"/>
                  <a:pt x="306120" y="186066"/>
                  <a:pt x="296074" y="177401"/>
                </a:cubicBezTo>
                <a:cubicBezTo>
                  <a:pt x="286028" y="168737"/>
                  <a:pt x="272717" y="164405"/>
                  <a:pt x="256141" y="164405"/>
                </a:cubicBez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5525656" y="4271892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6"/>
          <p:cNvSpPr txBox="1">
            <a:spLocks noChangeArrowheads="1"/>
          </p:cNvSpPr>
          <p:nvPr/>
        </p:nvSpPr>
        <p:spPr bwMode="auto">
          <a:xfrm>
            <a:off x="5495240" y="5237312"/>
            <a:ext cx="431727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备份还原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任意多边形 80"/>
          <p:cNvSpPr/>
          <p:nvPr/>
        </p:nvSpPr>
        <p:spPr>
          <a:xfrm>
            <a:off x="3917004" y="5285353"/>
            <a:ext cx="503366" cy="503366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78996" y="191811"/>
                </a:moveTo>
                <a:lnTo>
                  <a:pt x="279498" y="191811"/>
                </a:lnTo>
                <a:cubicBezTo>
                  <a:pt x="279163" y="199346"/>
                  <a:pt x="278996" y="206001"/>
                  <a:pt x="278996" y="211777"/>
                </a:cubicBezTo>
                <a:lnTo>
                  <a:pt x="278996" y="293275"/>
                </a:lnTo>
                <a:lnTo>
                  <a:pt x="213697" y="293275"/>
                </a:lnTo>
                <a:lnTo>
                  <a:pt x="271587" y="206754"/>
                </a:lnTo>
                <a:cubicBezTo>
                  <a:pt x="275354" y="199973"/>
                  <a:pt x="277824" y="194992"/>
                  <a:pt x="278996" y="191811"/>
                </a:cubicBezTo>
                <a:close/>
                <a:moveTo>
                  <a:pt x="274349" y="168706"/>
                </a:moveTo>
                <a:lnTo>
                  <a:pt x="188331" y="296791"/>
                </a:lnTo>
                <a:lnTo>
                  <a:pt x="188331" y="312739"/>
                </a:lnTo>
                <a:lnTo>
                  <a:pt x="278996" y="312739"/>
                </a:lnTo>
                <a:lnTo>
                  <a:pt x="278996" y="363219"/>
                </a:lnTo>
                <a:lnTo>
                  <a:pt x="302855" y="363219"/>
                </a:lnTo>
                <a:lnTo>
                  <a:pt x="302855" y="312739"/>
                </a:lnTo>
                <a:lnTo>
                  <a:pt x="327718" y="312739"/>
                </a:lnTo>
                <a:lnTo>
                  <a:pt x="327718" y="293275"/>
                </a:lnTo>
                <a:lnTo>
                  <a:pt x="302855" y="293275"/>
                </a:lnTo>
                <a:lnTo>
                  <a:pt x="302855" y="168706"/>
                </a:ln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353592" y="5525646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43300" y="619041"/>
            <a:ext cx="2246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4.</a:t>
            </a: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系统实现</a:t>
            </a:r>
            <a:endParaRPr lang="zh-CN" altLang="en-US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18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0" grpId="0" animBg="1"/>
      <p:bldP spid="39" grpId="0"/>
      <p:bldP spid="23" grpId="0" animBg="1"/>
      <p:bldP spid="24" grpId="0" animBg="1"/>
      <p:bldP spid="78" grpId="0" animBg="1"/>
      <p:bldP spid="55" grpId="0"/>
      <p:bldP spid="79" grpId="0" animBg="1"/>
      <p:bldP spid="67" grpId="0"/>
      <p:bldP spid="80" grpId="0" animBg="1"/>
      <p:bldP spid="71" grpId="0"/>
      <p:bldP spid="81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64184" y="3913845"/>
            <a:ext cx="3940855" cy="128297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4787461" y="4299538"/>
            <a:ext cx="22608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NEW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64183" y="1752738"/>
            <a:ext cx="3940856" cy="216110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4787461" y="2435076"/>
            <a:ext cx="20800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PART.5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572752" y="1752738"/>
            <a:ext cx="6516576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flipH="1" flipV="1">
            <a:off x="5239490" y="3098325"/>
            <a:ext cx="648000" cy="468000"/>
            <a:chOff x="5481510" y="1669774"/>
            <a:chExt cx="3485322" cy="23018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组合 16"/>
          <p:cNvGrpSpPr/>
          <p:nvPr/>
        </p:nvGrpSpPr>
        <p:grpSpPr>
          <a:xfrm flipV="1">
            <a:off x="5853057" y="3113157"/>
            <a:ext cx="648000" cy="468000"/>
            <a:chOff x="5481510" y="1669774"/>
            <a:chExt cx="3485322" cy="230186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40425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10768 0.23588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1178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125 0.23518 " pathEditMode="relative" rAng="0" ptsTypes="AA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6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2124163" y="2470873"/>
            <a:ext cx="2523358" cy="2523858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弧形 39"/>
          <p:cNvSpPr>
            <a:spLocks noChangeAspect="1"/>
          </p:cNvSpPr>
          <p:nvPr/>
        </p:nvSpPr>
        <p:spPr>
          <a:xfrm rot="17057878">
            <a:off x="1437066" y="1797052"/>
            <a:ext cx="3866750" cy="3866738"/>
          </a:xfrm>
          <a:prstGeom prst="arc">
            <a:avLst>
              <a:gd name="adj1" fmla="val 9578001"/>
              <a:gd name="adj2" fmla="val 20725947"/>
            </a:avLst>
          </a:prstGeom>
          <a:ln w="444500"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16"/>
          <p:cNvSpPr txBox="1">
            <a:spLocks noChangeArrowheads="1"/>
          </p:cNvSpPr>
          <p:nvPr/>
        </p:nvSpPr>
        <p:spPr bwMode="auto">
          <a:xfrm>
            <a:off x="5525655" y="1643134"/>
            <a:ext cx="59657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图书推荐：用户日志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需求分析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推荐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574" y="2858644"/>
            <a:ext cx="1523734" cy="1523734"/>
          </a:xfrm>
          <a:prstGeom prst="rect">
            <a:avLst/>
          </a:prstGeom>
        </p:spPr>
      </p:pic>
      <p:sp>
        <p:nvSpPr>
          <p:cNvPr id="23" name="弧形 22"/>
          <p:cNvSpPr>
            <a:spLocks noChangeAspect="1"/>
          </p:cNvSpPr>
          <p:nvPr/>
        </p:nvSpPr>
        <p:spPr>
          <a:xfrm rot="16985329">
            <a:off x="1434873" y="1804421"/>
            <a:ext cx="3852000" cy="3852000"/>
          </a:xfrm>
          <a:prstGeom prst="arc">
            <a:avLst>
              <a:gd name="adj1" fmla="val 13944191"/>
              <a:gd name="adj2" fmla="val 17860254"/>
            </a:avLst>
          </a:prstGeom>
          <a:ln w="590550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>
            <a:spLocks noChangeAspect="1"/>
          </p:cNvSpPr>
          <p:nvPr/>
        </p:nvSpPr>
        <p:spPr>
          <a:xfrm>
            <a:off x="1628840" y="1804421"/>
            <a:ext cx="3866400" cy="3866400"/>
          </a:xfrm>
          <a:prstGeom prst="arc">
            <a:avLst>
              <a:gd name="adj1" fmla="val 15795367"/>
              <a:gd name="adj2" fmla="val 5382213"/>
            </a:avLst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 77"/>
          <p:cNvSpPr/>
          <p:nvPr/>
        </p:nvSpPr>
        <p:spPr>
          <a:xfrm>
            <a:off x="3886588" y="1679310"/>
            <a:ext cx="503366" cy="503366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74220" y="146340"/>
                </a:moveTo>
                <a:lnTo>
                  <a:pt x="205028" y="166432"/>
                </a:lnTo>
                <a:lnTo>
                  <a:pt x="205028" y="189035"/>
                </a:lnTo>
                <a:lnTo>
                  <a:pt x="249733" y="176101"/>
                </a:lnTo>
                <a:lnTo>
                  <a:pt x="249733" y="323776"/>
                </a:lnTo>
                <a:lnTo>
                  <a:pt x="206159" y="323776"/>
                </a:lnTo>
                <a:lnTo>
                  <a:pt x="206159" y="344998"/>
                </a:lnTo>
                <a:lnTo>
                  <a:pt x="317668" y="344998"/>
                </a:lnTo>
                <a:lnTo>
                  <a:pt x="317668" y="323776"/>
                </a:lnTo>
                <a:lnTo>
                  <a:pt x="274220" y="323776"/>
                </a:ln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4323176" y="1919603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6"/>
          <p:cNvSpPr txBox="1">
            <a:spLocks noChangeArrowheads="1"/>
          </p:cNvSpPr>
          <p:nvPr/>
        </p:nvSpPr>
        <p:spPr bwMode="auto">
          <a:xfrm>
            <a:off x="6697719" y="2664759"/>
            <a:ext cx="431727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数据分析：借阅量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top100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5089068" y="2755427"/>
            <a:ext cx="503366" cy="503366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62797" y="149081"/>
                </a:moveTo>
                <a:cubicBezTo>
                  <a:pt x="242454" y="149081"/>
                  <a:pt x="224622" y="154982"/>
                  <a:pt x="209302" y="166786"/>
                </a:cubicBezTo>
                <a:lnTo>
                  <a:pt x="209302" y="191776"/>
                </a:lnTo>
                <a:cubicBezTo>
                  <a:pt x="225041" y="177042"/>
                  <a:pt x="241575" y="169675"/>
                  <a:pt x="258904" y="169675"/>
                </a:cubicBezTo>
                <a:cubicBezTo>
                  <a:pt x="270624" y="169675"/>
                  <a:pt x="279582" y="172626"/>
                  <a:pt x="285777" y="178528"/>
                </a:cubicBezTo>
                <a:cubicBezTo>
                  <a:pt x="291972" y="184430"/>
                  <a:pt x="295069" y="192906"/>
                  <a:pt x="295069" y="203956"/>
                </a:cubicBezTo>
                <a:cubicBezTo>
                  <a:pt x="295069" y="213667"/>
                  <a:pt x="292432" y="223064"/>
                  <a:pt x="287158" y="232148"/>
                </a:cubicBezTo>
                <a:cubicBezTo>
                  <a:pt x="281884" y="241231"/>
                  <a:pt x="271461" y="253558"/>
                  <a:pt x="255890" y="269129"/>
                </a:cubicBezTo>
                <a:lnTo>
                  <a:pt x="199382" y="325512"/>
                </a:lnTo>
                <a:lnTo>
                  <a:pt x="199382" y="346859"/>
                </a:lnTo>
                <a:lnTo>
                  <a:pt x="317673" y="346859"/>
                </a:lnTo>
                <a:lnTo>
                  <a:pt x="317673" y="325009"/>
                </a:lnTo>
                <a:lnTo>
                  <a:pt x="228515" y="325009"/>
                </a:lnTo>
                <a:lnTo>
                  <a:pt x="228515" y="324507"/>
                </a:lnTo>
                <a:lnTo>
                  <a:pt x="272843" y="281184"/>
                </a:lnTo>
                <a:cubicBezTo>
                  <a:pt x="290925" y="263269"/>
                  <a:pt x="303211" y="248514"/>
                  <a:pt x="309699" y="236919"/>
                </a:cubicBezTo>
                <a:cubicBezTo>
                  <a:pt x="316187" y="225325"/>
                  <a:pt x="319431" y="213500"/>
                  <a:pt x="319431" y="201445"/>
                </a:cubicBezTo>
                <a:cubicBezTo>
                  <a:pt x="319431" y="185455"/>
                  <a:pt x="314366" y="172730"/>
                  <a:pt x="304236" y="163270"/>
                </a:cubicBezTo>
                <a:cubicBezTo>
                  <a:pt x="294107" y="153810"/>
                  <a:pt x="280293" y="149081"/>
                  <a:pt x="262797" y="149081"/>
                </a:cubicBez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5525656" y="2995720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6"/>
          <p:cNvSpPr txBox="1">
            <a:spLocks noChangeArrowheads="1"/>
          </p:cNvSpPr>
          <p:nvPr/>
        </p:nvSpPr>
        <p:spPr bwMode="auto">
          <a:xfrm>
            <a:off x="6728136" y="3977007"/>
            <a:ext cx="43172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用户交流：用户之间匿名邮件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任意多边形 79"/>
          <p:cNvSpPr/>
          <p:nvPr/>
        </p:nvSpPr>
        <p:spPr>
          <a:xfrm>
            <a:off x="5089068" y="4031599"/>
            <a:ext cx="503366" cy="503366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56141" y="164405"/>
                </a:moveTo>
                <a:cubicBezTo>
                  <a:pt x="239147" y="164405"/>
                  <a:pt x="224288" y="168088"/>
                  <a:pt x="211563" y="175455"/>
                </a:cubicBezTo>
                <a:lnTo>
                  <a:pt x="211563" y="198686"/>
                </a:lnTo>
                <a:cubicBezTo>
                  <a:pt x="223618" y="189477"/>
                  <a:pt x="236468" y="184873"/>
                  <a:pt x="250114" y="184873"/>
                </a:cubicBezTo>
                <a:cubicBezTo>
                  <a:pt x="273973" y="184873"/>
                  <a:pt x="285902" y="195547"/>
                  <a:pt x="285902" y="216894"/>
                </a:cubicBezTo>
                <a:cubicBezTo>
                  <a:pt x="285902" y="240000"/>
                  <a:pt x="270289" y="251553"/>
                  <a:pt x="239063" y="251553"/>
                </a:cubicBezTo>
                <a:lnTo>
                  <a:pt x="223618" y="251553"/>
                </a:lnTo>
                <a:lnTo>
                  <a:pt x="223618" y="271896"/>
                </a:lnTo>
                <a:lnTo>
                  <a:pt x="239817" y="271896"/>
                </a:lnTo>
                <a:cubicBezTo>
                  <a:pt x="275061" y="271896"/>
                  <a:pt x="292683" y="284202"/>
                  <a:pt x="292683" y="308814"/>
                </a:cubicBezTo>
                <a:cubicBezTo>
                  <a:pt x="292683" y="319865"/>
                  <a:pt x="288770" y="328676"/>
                  <a:pt x="280942" y="335248"/>
                </a:cubicBezTo>
                <a:cubicBezTo>
                  <a:pt x="273115" y="341819"/>
                  <a:pt x="262504" y="345105"/>
                  <a:pt x="249109" y="345105"/>
                </a:cubicBezTo>
                <a:cubicBezTo>
                  <a:pt x="232366" y="345105"/>
                  <a:pt x="217339" y="339957"/>
                  <a:pt x="204028" y="329660"/>
                </a:cubicBezTo>
                <a:lnTo>
                  <a:pt x="204028" y="355151"/>
                </a:lnTo>
                <a:cubicBezTo>
                  <a:pt x="215330" y="362016"/>
                  <a:pt x="230189" y="365448"/>
                  <a:pt x="248607" y="365448"/>
                </a:cubicBezTo>
                <a:cubicBezTo>
                  <a:pt x="269536" y="365448"/>
                  <a:pt x="286300" y="360090"/>
                  <a:pt x="298899" y="349375"/>
                </a:cubicBezTo>
                <a:cubicBezTo>
                  <a:pt x="311498" y="338659"/>
                  <a:pt x="317798" y="324553"/>
                  <a:pt x="317798" y="307056"/>
                </a:cubicBezTo>
                <a:cubicBezTo>
                  <a:pt x="317798" y="294499"/>
                  <a:pt x="313717" y="284013"/>
                  <a:pt x="305555" y="275600"/>
                </a:cubicBezTo>
                <a:cubicBezTo>
                  <a:pt x="297392" y="267187"/>
                  <a:pt x="286279" y="262226"/>
                  <a:pt x="272215" y="260720"/>
                </a:cubicBezTo>
                <a:lnTo>
                  <a:pt x="272215" y="260217"/>
                </a:lnTo>
                <a:cubicBezTo>
                  <a:pt x="298167" y="252934"/>
                  <a:pt x="311143" y="236568"/>
                  <a:pt x="311143" y="211118"/>
                </a:cubicBezTo>
                <a:cubicBezTo>
                  <a:pt x="311143" y="197305"/>
                  <a:pt x="306120" y="186066"/>
                  <a:pt x="296074" y="177401"/>
                </a:cubicBezTo>
                <a:cubicBezTo>
                  <a:pt x="286028" y="168737"/>
                  <a:pt x="272717" y="164405"/>
                  <a:pt x="256141" y="164405"/>
                </a:cubicBez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5525656" y="4271892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6"/>
          <p:cNvSpPr txBox="1">
            <a:spLocks noChangeArrowheads="1"/>
          </p:cNvSpPr>
          <p:nvPr/>
        </p:nvSpPr>
        <p:spPr bwMode="auto">
          <a:xfrm>
            <a:off x="5495240" y="5237312"/>
            <a:ext cx="431727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Ing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81" name="任意多边形 80"/>
          <p:cNvSpPr/>
          <p:nvPr/>
        </p:nvSpPr>
        <p:spPr>
          <a:xfrm>
            <a:off x="3917004" y="5285353"/>
            <a:ext cx="503366" cy="503366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78996" y="191811"/>
                </a:moveTo>
                <a:lnTo>
                  <a:pt x="279498" y="191811"/>
                </a:lnTo>
                <a:cubicBezTo>
                  <a:pt x="279163" y="199346"/>
                  <a:pt x="278996" y="206001"/>
                  <a:pt x="278996" y="211777"/>
                </a:cubicBezTo>
                <a:lnTo>
                  <a:pt x="278996" y="293275"/>
                </a:lnTo>
                <a:lnTo>
                  <a:pt x="213697" y="293275"/>
                </a:lnTo>
                <a:lnTo>
                  <a:pt x="271587" y="206754"/>
                </a:lnTo>
                <a:cubicBezTo>
                  <a:pt x="275354" y="199973"/>
                  <a:pt x="277824" y="194992"/>
                  <a:pt x="278996" y="191811"/>
                </a:cubicBezTo>
                <a:close/>
                <a:moveTo>
                  <a:pt x="274349" y="168706"/>
                </a:moveTo>
                <a:lnTo>
                  <a:pt x="188331" y="296791"/>
                </a:lnTo>
                <a:lnTo>
                  <a:pt x="188331" y="312739"/>
                </a:lnTo>
                <a:lnTo>
                  <a:pt x="278996" y="312739"/>
                </a:lnTo>
                <a:lnTo>
                  <a:pt x="278996" y="363219"/>
                </a:lnTo>
                <a:lnTo>
                  <a:pt x="302855" y="363219"/>
                </a:lnTo>
                <a:lnTo>
                  <a:pt x="302855" y="312739"/>
                </a:lnTo>
                <a:lnTo>
                  <a:pt x="327718" y="312739"/>
                </a:lnTo>
                <a:lnTo>
                  <a:pt x="327718" y="293275"/>
                </a:lnTo>
                <a:lnTo>
                  <a:pt x="302855" y="293275"/>
                </a:lnTo>
                <a:lnTo>
                  <a:pt x="302855" y="168706"/>
                </a:ln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353592" y="5525646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43300" y="619041"/>
            <a:ext cx="2459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5</a:t>
            </a:r>
            <a:r>
              <a:rPr lang="en-US" altLang="zh-CN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  <a:r>
              <a:rPr lang="en-US" altLang="zh-CN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New thing</a:t>
            </a:r>
            <a:endParaRPr lang="zh-CN" altLang="en-US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42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0" grpId="0" animBg="1"/>
      <p:bldP spid="39" grpId="0"/>
      <p:bldP spid="23" grpId="0" animBg="1"/>
      <p:bldP spid="24" grpId="0" animBg="1"/>
      <p:bldP spid="78" grpId="0" animBg="1"/>
      <p:bldP spid="55" grpId="0"/>
      <p:bldP spid="79" grpId="0" animBg="1"/>
      <p:bldP spid="67" grpId="0"/>
      <p:bldP spid="80" grpId="0" animBg="1"/>
      <p:bldP spid="71" grpId="0"/>
      <p:bldP spid="81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23675" y="2414955"/>
            <a:ext cx="4344651" cy="202809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5429530" y="3136613"/>
            <a:ext cx="17235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展示！</a:t>
            </a:r>
            <a:endParaRPr 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 flipV="1">
            <a:off x="5950702" y="3436145"/>
            <a:ext cx="648000" cy="264715"/>
            <a:chOff x="5481510" y="1740050"/>
            <a:chExt cx="3485322" cy="130200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889983" y="1742711"/>
              <a:ext cx="0" cy="129934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5593299" y="3138657"/>
            <a:ext cx="648000" cy="264715"/>
            <a:chOff x="5481510" y="1740050"/>
            <a:chExt cx="3485322" cy="130200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889983" y="1742711"/>
              <a:ext cx="0" cy="129934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0079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13698 0.10602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5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13685 -0.1055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52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5561884" y="1398958"/>
            <a:ext cx="9390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目 录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5942500" y="2002434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2117014" y="2931454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207014" y="2542153"/>
            <a:ext cx="7423604" cy="431801"/>
            <a:chOff x="2600098" y="2679700"/>
            <a:chExt cx="7423604" cy="431801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035300" y="2679700"/>
              <a:ext cx="6553200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2600098" y="2679701"/>
              <a:ext cx="435202" cy="4318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9588500" y="2679701"/>
              <a:ext cx="435202" cy="4318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/>
          <p:cNvCxnSpPr/>
          <p:nvPr/>
        </p:nvCxnSpPr>
        <p:spPr>
          <a:xfrm>
            <a:off x="4813916" y="2542153"/>
            <a:ext cx="0" cy="4497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265016" y="2542153"/>
            <a:ext cx="0" cy="4497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031400" y="2105133"/>
            <a:ext cx="0" cy="4497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>
            <a:spLocks noChangeAspect="1"/>
          </p:cNvSpPr>
          <p:nvPr/>
        </p:nvSpPr>
        <p:spPr>
          <a:xfrm>
            <a:off x="4723916" y="2932036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椭圆 36"/>
          <p:cNvSpPr>
            <a:spLocks noChangeAspect="1"/>
          </p:cNvSpPr>
          <p:nvPr/>
        </p:nvSpPr>
        <p:spPr>
          <a:xfrm>
            <a:off x="7175016" y="2991873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9561516" y="2973954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13564" y="3271621"/>
            <a:ext cx="1394905" cy="1394650"/>
            <a:chOff x="1413564" y="3271621"/>
            <a:chExt cx="1394905" cy="1394650"/>
          </a:xfrm>
        </p:grpSpPr>
        <p:sp>
          <p:nvSpPr>
            <p:cNvPr id="45" name="弧形 44"/>
            <p:cNvSpPr>
              <a:spLocks noChangeAspect="1"/>
            </p:cNvSpPr>
            <p:nvPr/>
          </p:nvSpPr>
          <p:spPr>
            <a:xfrm>
              <a:off x="1425558" y="3271621"/>
              <a:ext cx="1382911" cy="1382911"/>
            </a:xfrm>
            <a:prstGeom prst="arc">
              <a:avLst>
                <a:gd name="adj1" fmla="val 9426457"/>
                <a:gd name="adj2" fmla="val 3484146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弧形 45"/>
            <p:cNvSpPr>
              <a:spLocks noChangeAspect="1"/>
            </p:cNvSpPr>
            <p:nvPr/>
          </p:nvSpPr>
          <p:spPr>
            <a:xfrm>
              <a:off x="1413564" y="3283360"/>
              <a:ext cx="1382911" cy="1382911"/>
            </a:xfrm>
            <a:prstGeom prst="arc">
              <a:avLst>
                <a:gd name="adj1" fmla="val 4638672"/>
                <a:gd name="adj2" fmla="val 8548402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656241" y="3525629"/>
            <a:ext cx="886021" cy="910530"/>
            <a:chOff x="1656241" y="3525629"/>
            <a:chExt cx="886021" cy="910530"/>
          </a:xfrm>
        </p:grpSpPr>
        <p:sp>
          <p:nvSpPr>
            <p:cNvPr id="39" name="弧形 38"/>
            <p:cNvSpPr>
              <a:spLocks noChangeAspect="1"/>
            </p:cNvSpPr>
            <p:nvPr/>
          </p:nvSpPr>
          <p:spPr>
            <a:xfrm rot="994705">
              <a:off x="1757462" y="3651359"/>
              <a:ext cx="784800" cy="784800"/>
            </a:xfrm>
            <a:prstGeom prst="arc">
              <a:avLst>
                <a:gd name="adj1" fmla="val 21459844"/>
                <a:gd name="adj2" fmla="val 415382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弧形 47"/>
            <p:cNvSpPr>
              <a:spLocks noChangeAspect="1"/>
            </p:cNvSpPr>
            <p:nvPr/>
          </p:nvSpPr>
          <p:spPr>
            <a:xfrm rot="1516979">
              <a:off x="1656241" y="3525629"/>
              <a:ext cx="783253" cy="783253"/>
            </a:xfrm>
            <a:prstGeom prst="arc">
              <a:avLst>
                <a:gd name="adj1" fmla="val 8782317"/>
                <a:gd name="adj2" fmla="val 16135012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53336" y="3723132"/>
            <a:ext cx="503366" cy="503366"/>
            <a:chOff x="1853336" y="3723132"/>
            <a:chExt cx="503366" cy="503366"/>
          </a:xfrm>
        </p:grpSpPr>
        <p:sp>
          <p:nvSpPr>
            <p:cNvPr id="47" name="椭圆 46"/>
            <p:cNvSpPr/>
            <p:nvPr/>
          </p:nvSpPr>
          <p:spPr>
            <a:xfrm>
              <a:off x="1853336" y="3723132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16"/>
            <p:cNvSpPr txBox="1">
              <a:spLocks noChangeArrowheads="1"/>
            </p:cNvSpPr>
            <p:nvPr/>
          </p:nvSpPr>
          <p:spPr bwMode="auto">
            <a:xfrm>
              <a:off x="1948538" y="3774760"/>
              <a:ext cx="4081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22461" y="3271567"/>
            <a:ext cx="1394905" cy="1394650"/>
            <a:chOff x="4122461" y="3271567"/>
            <a:chExt cx="1394905" cy="1394650"/>
          </a:xfrm>
        </p:grpSpPr>
        <p:sp>
          <p:nvSpPr>
            <p:cNvPr id="53" name="弧形 52"/>
            <p:cNvSpPr>
              <a:spLocks noChangeAspect="1"/>
            </p:cNvSpPr>
            <p:nvPr/>
          </p:nvSpPr>
          <p:spPr>
            <a:xfrm>
              <a:off x="4134455" y="3271567"/>
              <a:ext cx="1382911" cy="1382911"/>
            </a:xfrm>
            <a:prstGeom prst="arc">
              <a:avLst>
                <a:gd name="adj1" fmla="val 9426457"/>
                <a:gd name="adj2" fmla="val 16701161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弧形 53"/>
            <p:cNvSpPr>
              <a:spLocks noChangeAspect="1"/>
            </p:cNvSpPr>
            <p:nvPr/>
          </p:nvSpPr>
          <p:spPr>
            <a:xfrm>
              <a:off x="4122461" y="3283306"/>
              <a:ext cx="1382911" cy="1382911"/>
            </a:xfrm>
            <a:prstGeom prst="arc">
              <a:avLst>
                <a:gd name="adj1" fmla="val 17548902"/>
                <a:gd name="adj2" fmla="val 7654801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08002" y="3496999"/>
            <a:ext cx="786005" cy="981970"/>
            <a:chOff x="4408002" y="3496999"/>
            <a:chExt cx="786005" cy="981970"/>
          </a:xfrm>
        </p:grpSpPr>
        <p:sp>
          <p:nvSpPr>
            <p:cNvPr id="52" name="弧形 51"/>
            <p:cNvSpPr>
              <a:spLocks noChangeAspect="1"/>
            </p:cNvSpPr>
            <p:nvPr/>
          </p:nvSpPr>
          <p:spPr>
            <a:xfrm rot="4208376">
              <a:off x="4409207" y="3694169"/>
              <a:ext cx="784800" cy="784800"/>
            </a:xfrm>
            <a:prstGeom prst="arc">
              <a:avLst>
                <a:gd name="adj1" fmla="val 21459844"/>
                <a:gd name="adj2" fmla="val 415382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弧形 55"/>
            <p:cNvSpPr>
              <a:spLocks noChangeAspect="1"/>
            </p:cNvSpPr>
            <p:nvPr/>
          </p:nvSpPr>
          <p:spPr>
            <a:xfrm rot="3502640">
              <a:off x="4408002" y="3496999"/>
              <a:ext cx="783253" cy="783253"/>
            </a:xfrm>
            <a:prstGeom prst="arc">
              <a:avLst>
                <a:gd name="adj1" fmla="val 8782317"/>
                <a:gd name="adj2" fmla="val 16135012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62233" y="3723078"/>
            <a:ext cx="616984" cy="503366"/>
            <a:chOff x="4562233" y="3723078"/>
            <a:chExt cx="616984" cy="503366"/>
          </a:xfrm>
        </p:grpSpPr>
        <p:sp>
          <p:nvSpPr>
            <p:cNvPr id="55" name="椭圆 54"/>
            <p:cNvSpPr/>
            <p:nvPr/>
          </p:nvSpPr>
          <p:spPr>
            <a:xfrm>
              <a:off x="4562233" y="3723078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Box 16"/>
            <p:cNvSpPr txBox="1">
              <a:spLocks noChangeArrowheads="1"/>
            </p:cNvSpPr>
            <p:nvPr/>
          </p:nvSpPr>
          <p:spPr bwMode="auto">
            <a:xfrm>
              <a:off x="4657435" y="3774706"/>
              <a:ext cx="5217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59151" y="3271567"/>
            <a:ext cx="1394905" cy="1394650"/>
            <a:chOff x="6559151" y="3271567"/>
            <a:chExt cx="1394905" cy="1394650"/>
          </a:xfrm>
        </p:grpSpPr>
        <p:sp>
          <p:nvSpPr>
            <p:cNvPr id="59" name="弧形 58"/>
            <p:cNvSpPr>
              <a:spLocks noChangeAspect="1"/>
            </p:cNvSpPr>
            <p:nvPr/>
          </p:nvSpPr>
          <p:spPr>
            <a:xfrm>
              <a:off x="6571145" y="3271567"/>
              <a:ext cx="1382911" cy="1382911"/>
            </a:xfrm>
            <a:prstGeom prst="arc">
              <a:avLst>
                <a:gd name="adj1" fmla="val 12752577"/>
                <a:gd name="adj2" fmla="val 21265572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弧形 59"/>
            <p:cNvSpPr>
              <a:spLocks noChangeAspect="1"/>
            </p:cNvSpPr>
            <p:nvPr/>
          </p:nvSpPr>
          <p:spPr>
            <a:xfrm>
              <a:off x="6559151" y="3283306"/>
              <a:ext cx="1382911" cy="1382911"/>
            </a:xfrm>
            <a:prstGeom prst="arc">
              <a:avLst>
                <a:gd name="adj1" fmla="val 608243"/>
                <a:gd name="adj2" fmla="val 11643495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44692" y="3496999"/>
            <a:ext cx="814141" cy="996038"/>
            <a:chOff x="6844692" y="3496999"/>
            <a:chExt cx="814141" cy="996038"/>
          </a:xfrm>
        </p:grpSpPr>
        <p:sp>
          <p:nvSpPr>
            <p:cNvPr id="58" name="弧形 57"/>
            <p:cNvSpPr>
              <a:spLocks noChangeAspect="1"/>
            </p:cNvSpPr>
            <p:nvPr/>
          </p:nvSpPr>
          <p:spPr>
            <a:xfrm rot="5831309">
              <a:off x="6874033" y="3708237"/>
              <a:ext cx="784800" cy="784800"/>
            </a:xfrm>
            <a:prstGeom prst="arc">
              <a:avLst>
                <a:gd name="adj1" fmla="val 17901263"/>
                <a:gd name="adj2" fmla="val 2227793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弧形 61"/>
            <p:cNvSpPr>
              <a:spLocks noChangeAspect="1"/>
            </p:cNvSpPr>
            <p:nvPr/>
          </p:nvSpPr>
          <p:spPr>
            <a:xfrm rot="3502640">
              <a:off x="6844692" y="3496999"/>
              <a:ext cx="783253" cy="783253"/>
            </a:xfrm>
            <a:prstGeom prst="arc">
              <a:avLst>
                <a:gd name="adj1" fmla="val 8782317"/>
                <a:gd name="adj2" fmla="val 1455986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98923" y="3723078"/>
            <a:ext cx="616984" cy="503366"/>
            <a:chOff x="6998923" y="3723078"/>
            <a:chExt cx="616984" cy="503366"/>
          </a:xfrm>
        </p:grpSpPr>
        <p:sp>
          <p:nvSpPr>
            <p:cNvPr id="61" name="椭圆 60"/>
            <p:cNvSpPr/>
            <p:nvPr/>
          </p:nvSpPr>
          <p:spPr>
            <a:xfrm>
              <a:off x="6998923" y="3723078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16"/>
            <p:cNvSpPr txBox="1">
              <a:spLocks noChangeArrowheads="1"/>
            </p:cNvSpPr>
            <p:nvPr/>
          </p:nvSpPr>
          <p:spPr bwMode="auto">
            <a:xfrm>
              <a:off x="7094125" y="3774706"/>
              <a:ext cx="5217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095644" y="3286172"/>
            <a:ext cx="1394905" cy="1394650"/>
            <a:chOff x="9095644" y="3286172"/>
            <a:chExt cx="1394905" cy="1394650"/>
          </a:xfrm>
        </p:grpSpPr>
        <p:sp>
          <p:nvSpPr>
            <p:cNvPr id="65" name="弧形 64"/>
            <p:cNvSpPr>
              <a:spLocks noChangeAspect="1"/>
            </p:cNvSpPr>
            <p:nvPr/>
          </p:nvSpPr>
          <p:spPr>
            <a:xfrm>
              <a:off x="9107638" y="3286172"/>
              <a:ext cx="1382911" cy="1382911"/>
            </a:xfrm>
            <a:prstGeom prst="arc">
              <a:avLst>
                <a:gd name="adj1" fmla="val 16371837"/>
                <a:gd name="adj2" fmla="val 8386983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弧形 65"/>
            <p:cNvSpPr>
              <a:spLocks noChangeAspect="1"/>
            </p:cNvSpPr>
            <p:nvPr/>
          </p:nvSpPr>
          <p:spPr>
            <a:xfrm>
              <a:off x="9095644" y="3297911"/>
              <a:ext cx="1382911" cy="1382911"/>
            </a:xfrm>
            <a:prstGeom prst="arc">
              <a:avLst>
                <a:gd name="adj1" fmla="val 9050479"/>
                <a:gd name="adj2" fmla="val 15035785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535416" y="3737683"/>
            <a:ext cx="616984" cy="503366"/>
            <a:chOff x="9535416" y="3737683"/>
            <a:chExt cx="616984" cy="503366"/>
          </a:xfrm>
        </p:grpSpPr>
        <p:sp>
          <p:nvSpPr>
            <p:cNvPr id="67" name="椭圆 66"/>
            <p:cNvSpPr/>
            <p:nvPr/>
          </p:nvSpPr>
          <p:spPr>
            <a:xfrm>
              <a:off x="9535416" y="3737683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16"/>
            <p:cNvSpPr txBox="1">
              <a:spLocks noChangeArrowheads="1"/>
            </p:cNvSpPr>
            <p:nvPr/>
          </p:nvSpPr>
          <p:spPr bwMode="auto">
            <a:xfrm>
              <a:off x="9630618" y="3789311"/>
              <a:ext cx="5217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1" name="TextBox 16"/>
          <p:cNvSpPr txBox="1">
            <a:spLocks noChangeArrowheads="1"/>
          </p:cNvSpPr>
          <p:nvPr/>
        </p:nvSpPr>
        <p:spPr bwMode="auto">
          <a:xfrm>
            <a:off x="1268936" y="4922820"/>
            <a:ext cx="1712380" cy="40011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16"/>
          <p:cNvSpPr txBox="1">
            <a:spLocks noChangeArrowheads="1"/>
          </p:cNvSpPr>
          <p:nvPr/>
        </p:nvSpPr>
        <p:spPr bwMode="auto">
          <a:xfrm>
            <a:off x="3957726" y="4922820"/>
            <a:ext cx="1712380" cy="40011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概念设计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16"/>
          <p:cNvSpPr txBox="1">
            <a:spLocks noChangeArrowheads="1"/>
          </p:cNvSpPr>
          <p:nvPr/>
        </p:nvSpPr>
        <p:spPr bwMode="auto">
          <a:xfrm>
            <a:off x="6412446" y="4922820"/>
            <a:ext cx="1712380" cy="40011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16"/>
          <p:cNvSpPr txBox="1">
            <a:spLocks noChangeArrowheads="1"/>
          </p:cNvSpPr>
          <p:nvPr/>
        </p:nvSpPr>
        <p:spPr bwMode="auto">
          <a:xfrm>
            <a:off x="8961022" y="4922820"/>
            <a:ext cx="1712380" cy="40011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339526" y="3525892"/>
            <a:ext cx="882064" cy="939106"/>
            <a:chOff x="9339526" y="3525892"/>
            <a:chExt cx="882064" cy="939106"/>
          </a:xfrm>
        </p:grpSpPr>
        <p:sp>
          <p:nvSpPr>
            <p:cNvPr id="64" name="弧形 63"/>
            <p:cNvSpPr>
              <a:spLocks noChangeAspect="1"/>
            </p:cNvSpPr>
            <p:nvPr/>
          </p:nvSpPr>
          <p:spPr>
            <a:xfrm rot="7224135">
              <a:off x="9339526" y="3680198"/>
              <a:ext cx="784800" cy="784800"/>
            </a:xfrm>
            <a:prstGeom prst="arc">
              <a:avLst>
                <a:gd name="adj1" fmla="val 18145030"/>
                <a:gd name="adj2" fmla="val 415382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弧形 67"/>
            <p:cNvSpPr>
              <a:spLocks noChangeAspect="1"/>
            </p:cNvSpPr>
            <p:nvPr/>
          </p:nvSpPr>
          <p:spPr>
            <a:xfrm rot="5611229">
              <a:off x="9438337" y="3525892"/>
              <a:ext cx="783253" cy="783253"/>
            </a:xfrm>
            <a:prstGeom prst="arc">
              <a:avLst>
                <a:gd name="adj1" fmla="val 8782317"/>
                <a:gd name="adj2" fmla="val 15490306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87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36" grpId="0" animBg="1"/>
      <p:bldP spid="37" grpId="0" animBg="1"/>
      <p:bldP spid="38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64184" y="3913845"/>
            <a:ext cx="3940855" cy="128297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4787461" y="4299538"/>
            <a:ext cx="22608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64183" y="1752738"/>
            <a:ext cx="3940856" cy="216110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4787461" y="2435076"/>
            <a:ext cx="20800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smtClean="0">
                <a:latin typeface="微软雅黑" pitchFamily="34" charset="-122"/>
                <a:ea typeface="微软雅黑" pitchFamily="34" charset="-122"/>
              </a:rPr>
              <a:t>PART.1</a:t>
            </a:r>
            <a:endParaRPr lang="zh-CN" altLang="en-US" sz="44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572752" y="1752738"/>
            <a:ext cx="6516576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flipH="1" flipV="1">
            <a:off x="5239490" y="3098325"/>
            <a:ext cx="648000" cy="468000"/>
            <a:chOff x="5481510" y="1669774"/>
            <a:chExt cx="3485322" cy="23018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组合 16"/>
          <p:cNvGrpSpPr/>
          <p:nvPr/>
        </p:nvGrpSpPr>
        <p:grpSpPr>
          <a:xfrm flipV="1">
            <a:off x="5853057" y="3113157"/>
            <a:ext cx="648000" cy="468000"/>
            <a:chOff x="5481510" y="1669774"/>
            <a:chExt cx="3485322" cy="230186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5835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10768 0.23588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1178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125 0.23518 " pathEditMode="relative" rAng="0" ptsTypes="AA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6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440680" y="1578044"/>
            <a:ext cx="2655887" cy="433280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3300" y="1578044"/>
            <a:ext cx="2655887" cy="433280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3868771" y="2623135"/>
            <a:ext cx="1765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性能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要求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602" y="3238018"/>
            <a:ext cx="1887621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1450186" y="3577814"/>
            <a:ext cx="163268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图书信息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用户行为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管理员行为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839982" y="3238018"/>
            <a:ext cx="1887621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106962" y="3577814"/>
            <a:ext cx="169260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时间效率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行为效率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多用户并发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38060" y="1578044"/>
            <a:ext cx="2655887" cy="433280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537362" y="3238018"/>
            <a:ext cx="1887621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6809816" y="3577814"/>
            <a:ext cx="166781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权限管理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备份与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还原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加密存储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835440" y="1578044"/>
            <a:ext cx="2655887" cy="433280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234742" y="3238018"/>
            <a:ext cx="1887621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9370167" y="3577814"/>
            <a:ext cx="19028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数据库：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WAMP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设计：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visio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网页：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Html+Php+JS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623" y="1849138"/>
            <a:ext cx="648000" cy="64800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39" y="1849138"/>
            <a:ext cx="648000" cy="648000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091" y="1849138"/>
            <a:ext cx="648000" cy="648000"/>
          </a:xfrm>
          <a:prstGeom prst="rect">
            <a:avLst/>
          </a:prstGeom>
        </p:spPr>
      </p:pic>
      <p:sp>
        <p:nvSpPr>
          <p:cNvPr id="56" name="TextBox 16"/>
          <p:cNvSpPr txBox="1">
            <a:spLocks noChangeArrowheads="1"/>
          </p:cNvSpPr>
          <p:nvPr/>
        </p:nvSpPr>
        <p:spPr bwMode="auto">
          <a:xfrm>
            <a:off x="1171391" y="2623135"/>
            <a:ext cx="1765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功能要求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16"/>
          <p:cNvSpPr txBox="1">
            <a:spLocks noChangeArrowheads="1"/>
          </p:cNvSpPr>
          <p:nvPr/>
        </p:nvSpPr>
        <p:spPr bwMode="auto">
          <a:xfrm>
            <a:off x="6583055" y="2623135"/>
            <a:ext cx="1765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安全要求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552" y="1849138"/>
            <a:ext cx="648000" cy="648000"/>
          </a:xfrm>
          <a:prstGeom prst="rect">
            <a:avLst/>
          </a:prstGeom>
        </p:spPr>
      </p:pic>
      <p:sp>
        <p:nvSpPr>
          <p:cNvPr id="59" name="TextBox 16"/>
          <p:cNvSpPr txBox="1">
            <a:spLocks noChangeArrowheads="1"/>
          </p:cNvSpPr>
          <p:nvPr/>
        </p:nvSpPr>
        <p:spPr bwMode="auto">
          <a:xfrm>
            <a:off x="9263531" y="2623135"/>
            <a:ext cx="1765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开发环境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43300" y="619041"/>
            <a:ext cx="2246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1.</a:t>
            </a: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需求分析</a:t>
            </a:r>
            <a:endParaRPr lang="zh-CN" altLang="en-US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 flipH="1" flipV="1">
            <a:off x="5770989" y="3445021"/>
            <a:ext cx="648000" cy="468000"/>
            <a:chOff x="5481510" y="1669774"/>
            <a:chExt cx="3485322" cy="230186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5770989" y="3448743"/>
            <a:ext cx="648000" cy="468000"/>
            <a:chOff x="5481510" y="1669774"/>
            <a:chExt cx="3485322" cy="230186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038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41576 -0.272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81" y="-1361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-0.41237 0.29144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25" y="1456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37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37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1" grpId="0"/>
      <p:bldP spid="14" grpId="0"/>
      <p:bldP spid="17" grpId="0"/>
      <p:bldP spid="24" grpId="0" animBg="1"/>
      <p:bldP spid="34" grpId="0"/>
      <p:bldP spid="35" grpId="0" animBg="1"/>
      <p:bldP spid="37" grpId="0"/>
      <p:bldP spid="56" grpId="0"/>
      <p:bldP spid="57" grpId="0"/>
      <p:bldP spid="59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76799" y="1752738"/>
            <a:ext cx="6320795" cy="3858419"/>
            <a:chOff x="3388855" y="1752738"/>
            <a:chExt cx="5476357" cy="3588010"/>
          </a:xfrm>
        </p:grpSpPr>
        <p:sp>
          <p:nvSpPr>
            <p:cNvPr id="9" name="矩形 8"/>
            <p:cNvSpPr/>
            <p:nvPr/>
          </p:nvSpPr>
          <p:spPr>
            <a:xfrm>
              <a:off x="4924357" y="1752738"/>
              <a:ext cx="3940855" cy="358801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>
              <a:off x="3388855" y="1752738"/>
              <a:ext cx="1535502" cy="3588010"/>
            </a:xfrm>
            <a:prstGeom prst="triangle">
              <a:avLst>
                <a:gd name="adj" fmla="val 10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82337" y="1736190"/>
            <a:ext cx="4931856" cy="3858420"/>
            <a:chOff x="1467612" y="1730693"/>
            <a:chExt cx="4931856" cy="3858420"/>
          </a:xfrm>
        </p:grpSpPr>
        <p:grpSp>
          <p:nvGrpSpPr>
            <p:cNvPr id="16" name="组合 15"/>
            <p:cNvGrpSpPr/>
            <p:nvPr/>
          </p:nvGrpSpPr>
          <p:grpSpPr>
            <a:xfrm flipH="1" flipV="1">
              <a:off x="1467612" y="1730693"/>
              <a:ext cx="4931856" cy="3858420"/>
              <a:chOff x="2713855" y="1752738"/>
              <a:chExt cx="6151357" cy="358801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924357" y="1752738"/>
                <a:ext cx="3940855" cy="3588010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>
                <a:off x="2713855" y="1752739"/>
                <a:ext cx="2210502" cy="3588010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6"/>
            <p:cNvSpPr txBox="1">
              <a:spLocks noChangeArrowheads="1"/>
            </p:cNvSpPr>
            <p:nvPr/>
          </p:nvSpPr>
          <p:spPr bwMode="auto">
            <a:xfrm>
              <a:off x="2332258" y="2640980"/>
              <a:ext cx="2035896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6000" dirty="0">
                  <a:latin typeface="微软雅黑" pitchFamily="34" charset="-122"/>
                  <a:ea typeface="微软雅黑" pitchFamily="34" charset="-122"/>
                </a:rPr>
                <a:t>功能要求</a:t>
              </a: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6871157" y="3058077"/>
            <a:ext cx="3678437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921" y="4270651"/>
            <a:ext cx="4450909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6"/>
          <p:cNvSpPr txBox="1">
            <a:spLocks noChangeArrowheads="1"/>
          </p:cNvSpPr>
          <p:nvPr/>
        </p:nvSpPr>
        <p:spPr bwMode="auto">
          <a:xfrm>
            <a:off x="6413116" y="2147720"/>
            <a:ext cx="13482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图书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16"/>
          <p:cNvSpPr txBox="1">
            <a:spLocks noChangeArrowheads="1"/>
          </p:cNvSpPr>
          <p:nvPr/>
        </p:nvSpPr>
        <p:spPr bwMode="auto">
          <a:xfrm>
            <a:off x="5851814" y="3405116"/>
            <a:ext cx="15589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sp>
        <p:nvSpPr>
          <p:cNvPr id="25" name="TextBox 16"/>
          <p:cNvSpPr txBox="1">
            <a:spLocks noChangeArrowheads="1"/>
          </p:cNvSpPr>
          <p:nvPr/>
        </p:nvSpPr>
        <p:spPr bwMode="auto">
          <a:xfrm>
            <a:off x="5408504" y="4494560"/>
            <a:ext cx="23528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管理员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7838173" y="2074254"/>
            <a:ext cx="37722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描述图书内容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确定图书位置及状态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7400270" y="4494560"/>
            <a:ext cx="37722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个人信息管理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管理图书馆的业务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运营（批量）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16"/>
          <p:cNvSpPr txBox="1">
            <a:spLocks noChangeArrowheads="1"/>
          </p:cNvSpPr>
          <p:nvPr/>
        </p:nvSpPr>
        <p:spPr bwMode="auto">
          <a:xfrm>
            <a:off x="7346786" y="3270238"/>
            <a:ext cx="37722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个人信息管理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借阅、续借、预约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图书（批量）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 flipH="1" flipV="1">
            <a:off x="5961133" y="3277302"/>
            <a:ext cx="648000" cy="468000"/>
            <a:chOff x="5481510" y="1669774"/>
            <a:chExt cx="3485322" cy="2301860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972146" y="3260854"/>
            <a:ext cx="648000" cy="468000"/>
            <a:chOff x="5481510" y="1669774"/>
            <a:chExt cx="3485322" cy="230186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00812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37552 -0.22384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76" y="-1120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-0.36861 0.2724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1361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4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76799" y="1766386"/>
            <a:ext cx="6320795" cy="3858419"/>
            <a:chOff x="3388855" y="1752738"/>
            <a:chExt cx="5476357" cy="3588010"/>
          </a:xfrm>
        </p:grpSpPr>
        <p:sp>
          <p:nvSpPr>
            <p:cNvPr id="9" name="矩形 8"/>
            <p:cNvSpPr/>
            <p:nvPr/>
          </p:nvSpPr>
          <p:spPr>
            <a:xfrm>
              <a:off x="4924357" y="1752738"/>
              <a:ext cx="3940855" cy="358801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>
              <a:off x="3388855" y="1752738"/>
              <a:ext cx="1535502" cy="3588010"/>
            </a:xfrm>
            <a:prstGeom prst="triangle">
              <a:avLst>
                <a:gd name="adj" fmla="val 10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82337" y="1736190"/>
            <a:ext cx="4931856" cy="3858420"/>
            <a:chOff x="1467612" y="1730693"/>
            <a:chExt cx="4931856" cy="3858420"/>
          </a:xfrm>
        </p:grpSpPr>
        <p:grpSp>
          <p:nvGrpSpPr>
            <p:cNvPr id="16" name="组合 15"/>
            <p:cNvGrpSpPr/>
            <p:nvPr/>
          </p:nvGrpSpPr>
          <p:grpSpPr>
            <a:xfrm flipH="1" flipV="1">
              <a:off x="1467612" y="1730693"/>
              <a:ext cx="4931856" cy="3858420"/>
              <a:chOff x="2713855" y="1752738"/>
              <a:chExt cx="6151357" cy="358801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924357" y="1752738"/>
                <a:ext cx="3940855" cy="3588010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>
                <a:off x="2713855" y="1752739"/>
                <a:ext cx="2210502" cy="3588010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6"/>
            <p:cNvSpPr txBox="1">
              <a:spLocks noChangeArrowheads="1"/>
            </p:cNvSpPr>
            <p:nvPr/>
          </p:nvSpPr>
          <p:spPr bwMode="auto">
            <a:xfrm>
              <a:off x="2332258" y="2640980"/>
              <a:ext cx="2035896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6000" dirty="0">
                  <a:latin typeface="微软雅黑" pitchFamily="34" charset="-122"/>
                  <a:ea typeface="微软雅黑" pitchFamily="34" charset="-122"/>
                </a:rPr>
                <a:t>性能</a:t>
              </a:r>
              <a:r>
                <a:rPr lang="zh-CN" altLang="en-US" sz="6000" dirty="0" smtClean="0">
                  <a:latin typeface="微软雅黑" pitchFamily="34" charset="-122"/>
                  <a:ea typeface="微软雅黑" pitchFamily="34" charset="-122"/>
                </a:rPr>
                <a:t>要求</a:t>
              </a:r>
              <a:endParaRPr lang="zh-CN" altLang="en-US" sz="6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6871157" y="3058077"/>
            <a:ext cx="3678437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921" y="4270651"/>
            <a:ext cx="4450909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6"/>
          <p:cNvSpPr txBox="1">
            <a:spLocks noChangeArrowheads="1"/>
          </p:cNvSpPr>
          <p:nvPr/>
        </p:nvSpPr>
        <p:spPr bwMode="auto">
          <a:xfrm>
            <a:off x="6699720" y="1983952"/>
            <a:ext cx="134822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时间效率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16"/>
          <p:cNvSpPr txBox="1">
            <a:spLocks noChangeArrowheads="1"/>
          </p:cNvSpPr>
          <p:nvPr/>
        </p:nvSpPr>
        <p:spPr bwMode="auto">
          <a:xfrm>
            <a:off x="6056534" y="3173109"/>
            <a:ext cx="155892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行为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效率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16"/>
          <p:cNvSpPr txBox="1">
            <a:spLocks noChangeArrowheads="1"/>
          </p:cNvSpPr>
          <p:nvPr/>
        </p:nvSpPr>
        <p:spPr bwMode="auto">
          <a:xfrm>
            <a:off x="5422152" y="4453616"/>
            <a:ext cx="235283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多用户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并发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7810877" y="2224382"/>
            <a:ext cx="3772263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完成一个操作的平均时间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7127310" y="4617392"/>
            <a:ext cx="3772263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可容纳多人同时使用系统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16"/>
          <p:cNvSpPr txBox="1">
            <a:spLocks noChangeArrowheads="1"/>
          </p:cNvSpPr>
          <p:nvPr/>
        </p:nvSpPr>
        <p:spPr bwMode="auto">
          <a:xfrm>
            <a:off x="7346786" y="3447662"/>
            <a:ext cx="3772263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完成一个行为的操作步骤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 flipH="1" flipV="1">
            <a:off x="5961133" y="3277302"/>
            <a:ext cx="648000" cy="468000"/>
            <a:chOff x="5481510" y="1669774"/>
            <a:chExt cx="3485322" cy="2301860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972146" y="3260854"/>
            <a:ext cx="648000" cy="468000"/>
            <a:chOff x="5481510" y="1669774"/>
            <a:chExt cx="3485322" cy="230186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09725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37552 -0.22384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76" y="-1120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-0.36861 0.2724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1361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4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76799" y="1766386"/>
            <a:ext cx="6320795" cy="3858419"/>
            <a:chOff x="3388855" y="1752738"/>
            <a:chExt cx="5476357" cy="3588010"/>
          </a:xfrm>
        </p:grpSpPr>
        <p:sp>
          <p:nvSpPr>
            <p:cNvPr id="9" name="矩形 8"/>
            <p:cNvSpPr/>
            <p:nvPr/>
          </p:nvSpPr>
          <p:spPr>
            <a:xfrm>
              <a:off x="4924357" y="1752738"/>
              <a:ext cx="3940855" cy="358801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>
              <a:off x="3388855" y="1752738"/>
              <a:ext cx="1535502" cy="3588010"/>
            </a:xfrm>
            <a:prstGeom prst="triangle">
              <a:avLst>
                <a:gd name="adj" fmla="val 10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82337" y="1736190"/>
            <a:ext cx="4931856" cy="3858420"/>
            <a:chOff x="1467612" y="1730693"/>
            <a:chExt cx="4931856" cy="3858420"/>
          </a:xfrm>
        </p:grpSpPr>
        <p:grpSp>
          <p:nvGrpSpPr>
            <p:cNvPr id="16" name="组合 15"/>
            <p:cNvGrpSpPr/>
            <p:nvPr/>
          </p:nvGrpSpPr>
          <p:grpSpPr>
            <a:xfrm flipH="1" flipV="1">
              <a:off x="1467612" y="1730693"/>
              <a:ext cx="4931856" cy="3858420"/>
              <a:chOff x="2713855" y="1752738"/>
              <a:chExt cx="6151357" cy="358801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924357" y="1752738"/>
                <a:ext cx="3940855" cy="3588010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>
                <a:off x="2713855" y="1752739"/>
                <a:ext cx="2210502" cy="3588010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6"/>
            <p:cNvSpPr txBox="1">
              <a:spLocks noChangeArrowheads="1"/>
            </p:cNvSpPr>
            <p:nvPr/>
          </p:nvSpPr>
          <p:spPr bwMode="auto">
            <a:xfrm>
              <a:off x="2332258" y="2640980"/>
              <a:ext cx="2035896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6000" dirty="0" smtClean="0">
                  <a:latin typeface="微软雅黑" pitchFamily="34" charset="-122"/>
                  <a:ea typeface="微软雅黑" pitchFamily="34" charset="-122"/>
                </a:rPr>
                <a:t>安全要求</a:t>
              </a:r>
              <a:endParaRPr lang="zh-CN" altLang="en-US" sz="6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6871157" y="3058077"/>
            <a:ext cx="3678437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921" y="4270651"/>
            <a:ext cx="4450909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6"/>
          <p:cNvSpPr txBox="1">
            <a:spLocks noChangeArrowheads="1"/>
          </p:cNvSpPr>
          <p:nvPr/>
        </p:nvSpPr>
        <p:spPr bwMode="auto">
          <a:xfrm>
            <a:off x="6699720" y="1983952"/>
            <a:ext cx="134822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权限分离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16"/>
          <p:cNvSpPr txBox="1">
            <a:spLocks noChangeArrowheads="1"/>
          </p:cNvSpPr>
          <p:nvPr/>
        </p:nvSpPr>
        <p:spPr bwMode="auto">
          <a:xfrm>
            <a:off x="6056534" y="3173109"/>
            <a:ext cx="155892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备份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还原</a:t>
            </a:r>
          </a:p>
        </p:txBody>
      </p:sp>
      <p:sp>
        <p:nvSpPr>
          <p:cNvPr id="25" name="TextBox 16"/>
          <p:cNvSpPr txBox="1">
            <a:spLocks noChangeArrowheads="1"/>
          </p:cNvSpPr>
          <p:nvPr/>
        </p:nvSpPr>
        <p:spPr bwMode="auto">
          <a:xfrm>
            <a:off x="5422152" y="4453616"/>
            <a:ext cx="235283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加密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7810877" y="2224382"/>
            <a:ext cx="3772263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不同类别的管理员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7127310" y="4617392"/>
            <a:ext cx="3772263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用户及管理员密码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16"/>
          <p:cNvSpPr txBox="1">
            <a:spLocks noChangeArrowheads="1"/>
          </p:cNvSpPr>
          <p:nvPr/>
        </p:nvSpPr>
        <p:spPr bwMode="auto">
          <a:xfrm>
            <a:off x="7346786" y="3447662"/>
            <a:ext cx="3772263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备份与还原数据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 flipH="1" flipV="1">
            <a:off x="5961133" y="3277302"/>
            <a:ext cx="648000" cy="468000"/>
            <a:chOff x="5481510" y="1669774"/>
            <a:chExt cx="3485322" cy="2301860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972146" y="3260854"/>
            <a:ext cx="648000" cy="468000"/>
            <a:chOff x="5481510" y="1669774"/>
            <a:chExt cx="3485322" cy="230186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83348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37552 -0.22384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76" y="-1120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-0.36861 0.2724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1361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4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64184" y="3913845"/>
            <a:ext cx="3940855" cy="128297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4787461" y="4299538"/>
            <a:ext cx="22608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概念设计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64183" y="1752738"/>
            <a:ext cx="3940856" cy="216110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4787461" y="2435076"/>
            <a:ext cx="20800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PART.2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572752" y="1752738"/>
            <a:ext cx="6516576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flipH="1" flipV="1">
            <a:off x="5239490" y="3098325"/>
            <a:ext cx="648000" cy="468000"/>
            <a:chOff x="5481510" y="1669774"/>
            <a:chExt cx="3485322" cy="23018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组合 16"/>
          <p:cNvGrpSpPr/>
          <p:nvPr/>
        </p:nvGrpSpPr>
        <p:grpSpPr>
          <a:xfrm flipV="1">
            <a:off x="5853057" y="3113157"/>
            <a:ext cx="648000" cy="468000"/>
            <a:chOff x="5481510" y="1669774"/>
            <a:chExt cx="3485322" cy="230186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4749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10768 0.23588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1178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125 0.23518 " pathEditMode="relative" rAng="0" ptsTypes="AA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6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455111" y="1522244"/>
            <a:ext cx="2742483" cy="3858419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805" y="1413419"/>
            <a:ext cx="1420797" cy="1420797"/>
          </a:xfrm>
          <a:prstGeom prst="rect">
            <a:avLst/>
          </a:prstGeom>
        </p:spPr>
      </p:pic>
      <p:sp>
        <p:nvSpPr>
          <p:cNvPr id="27" name="TextBox 16"/>
          <p:cNvSpPr txBox="1">
            <a:spLocks noChangeArrowheads="1"/>
          </p:cNvSpPr>
          <p:nvPr/>
        </p:nvSpPr>
        <p:spPr bwMode="auto">
          <a:xfrm>
            <a:off x="8937216" y="3616151"/>
            <a:ext cx="177827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概念设计：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 ER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 flipV="1">
            <a:off x="3301452" y="2925281"/>
            <a:ext cx="648000" cy="468000"/>
            <a:chOff x="5481510" y="1669774"/>
            <a:chExt cx="3485322" cy="2301860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" name="组合 47"/>
          <p:cNvGrpSpPr/>
          <p:nvPr/>
        </p:nvGrpSpPr>
        <p:grpSpPr>
          <a:xfrm flipH="1">
            <a:off x="3301452" y="2921343"/>
            <a:ext cx="648000" cy="468000"/>
            <a:chOff x="5481510" y="1669774"/>
            <a:chExt cx="3485322" cy="2301860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1" name="组合 50"/>
          <p:cNvGrpSpPr/>
          <p:nvPr/>
        </p:nvGrpSpPr>
        <p:grpSpPr>
          <a:xfrm flipH="1" flipV="1">
            <a:off x="8566733" y="2936393"/>
            <a:ext cx="648000" cy="468000"/>
            <a:chOff x="5481510" y="1669774"/>
            <a:chExt cx="3485322" cy="2301860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8581021" y="2934043"/>
            <a:ext cx="648000" cy="468000"/>
            <a:chOff x="5481510" y="1669774"/>
            <a:chExt cx="3485322" cy="2301860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59" y="1516691"/>
            <a:ext cx="6743700" cy="515302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743300" y="550801"/>
            <a:ext cx="2246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2.</a:t>
            </a: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概念设计</a:t>
            </a:r>
            <a:endParaRPr lang="zh-CN" altLang="en-US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18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0.16927 0.27639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4" y="138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-0.15157 -0.21551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78" y="-1078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0.16146 -0.21945 " pathEditMode="relative" rAng="0" ptsTypes="AA">
                                      <p:cBhvr>
                                        <p:cTn id="1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-1097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0.15769 0.27662 " pathEditMode="relative" rAng="0" ptsTypes="AA">
                                      <p:cBhvr>
                                        <p:cTn id="2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91" y="1381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>
            <a:alpha val="49804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FF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935</TotalTime>
  <Words>385</Words>
  <Application>Microsoft Office PowerPoint</Application>
  <PresentationFormat>宽屏</PresentationFormat>
  <Paragraphs>98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微软雅黑</vt:lpstr>
      <vt:lpstr>幼圆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qianfang</dc:creator>
  <cp:lastModifiedBy>Jing</cp:lastModifiedBy>
  <cp:revision>121</cp:revision>
  <dcterms:created xsi:type="dcterms:W3CDTF">2014-12-03T02:29:07Z</dcterms:created>
  <dcterms:modified xsi:type="dcterms:W3CDTF">2015-06-16T15:43:32Z</dcterms:modified>
</cp:coreProperties>
</file>