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5" r:id="rId6"/>
    <p:sldId id="267" r:id="rId7"/>
    <p:sldId id="264" r:id="rId8"/>
    <p:sldId id="266" r:id="rId9"/>
    <p:sldId id="26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60AB-A95B-4717-BA45-8D2B2E7630BA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C8F06-FB42-4F98-92BE-B86291210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C99A8-705F-4ABA-BD39-49D788CA27D9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FC763-2FAE-4A9B-8EAB-7A9B2B4DD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8904-2419-4089-9242-808E6677786D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AC49F-D2D4-4918-BF6E-C48FF6386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3DFB-4C19-40F2-A2E4-7300BA24ABD5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23-1CE8-47AB-B2F4-46A174178C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67D5-D870-41B6-A76A-5EAE3DE414A9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BCA6-9AE3-4E48-8025-D0F48C0F1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63C3-907A-40D5-AFE6-192F2A238DC7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C9A2-1155-4271-B042-3568954C8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C4417-B95B-4E00-90E0-A7C923D517EF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E6797-6B2F-4DFA-AE21-C0C568D550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247B-BB1E-4EB2-BCD0-C0C10AFE9F88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94D8C-104C-4382-8D89-5A6B1CFCC6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4D41D-55CA-43C5-9E2B-D6027A549CE2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A0E8-A66C-47F2-ADA6-73FD87585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E487D-5D5F-4BA2-952C-8CF44325154B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5565-7D22-4F4A-AA14-12D53F0F3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F80A-0447-49D0-839F-BB0896F1D649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75BC-F125-4D4B-A1FB-17D2CF25B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B52B5E-55C8-467E-B5F7-A9D9D0606212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8AC0D7-AFB9-4343-9C63-94D4DD61A8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987824" y="2611306"/>
            <a:ext cx="20882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latin typeface="Calibri" pitchFamily="34" charset="0"/>
              </a:rPr>
              <a:t>图书馆</a:t>
            </a:r>
            <a:endParaRPr lang="zh-CN" altLang="en-US" sz="4800" dirty="0">
              <a:latin typeface="Calibri" pitchFamily="34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3130728" y="3705311"/>
            <a:ext cx="1945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数据库小组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139952" y="5729738"/>
            <a:ext cx="49432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>
                <a:latin typeface="Calibri" pitchFamily="34" charset="0"/>
              </a:rPr>
              <a:t>这</a:t>
            </a:r>
            <a:r>
              <a:rPr lang="zh-CN" altLang="en-US" sz="3200" dirty="0" smtClean="0">
                <a:latin typeface="Calibri" pitchFamily="34" charset="0"/>
              </a:rPr>
              <a:t>是世界上最美丽的</a:t>
            </a:r>
            <a:endParaRPr lang="en-US" altLang="zh-CN" sz="3200" dirty="0" smtClean="0">
              <a:latin typeface="Calibri" pitchFamily="34" charset="0"/>
            </a:endParaRPr>
          </a:p>
          <a:p>
            <a:pPr algn="r"/>
            <a:r>
              <a:rPr lang="zh-CN" altLang="en-US" sz="3200" dirty="0" smtClean="0">
                <a:latin typeface="Calibri" pitchFamily="34" charset="0"/>
              </a:rPr>
              <a:t>图书馆</a:t>
            </a:r>
            <a:r>
              <a:rPr lang="en-US" altLang="zh-CN" sz="3200" dirty="0" smtClean="0">
                <a:latin typeface="Calibri" pitchFamily="34" charset="0"/>
              </a:rPr>
              <a:t>……</a:t>
            </a:r>
            <a:endParaRPr lang="zh-CN" alt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4139952" y="5729738"/>
            <a:ext cx="49432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>
                <a:latin typeface="Calibri" pitchFamily="34" charset="0"/>
              </a:rPr>
              <a:t>这</a:t>
            </a:r>
            <a:r>
              <a:rPr lang="zh-CN" altLang="en-US" sz="3200" dirty="0" smtClean="0">
                <a:latin typeface="Calibri" pitchFamily="34" charset="0"/>
              </a:rPr>
              <a:t>是世界上最美丽的</a:t>
            </a:r>
            <a:endParaRPr lang="en-US" altLang="zh-CN" sz="3200" dirty="0" smtClean="0">
              <a:latin typeface="Calibri" pitchFamily="34" charset="0"/>
            </a:endParaRPr>
          </a:p>
          <a:p>
            <a:pPr algn="r"/>
            <a:r>
              <a:rPr lang="zh-CN" altLang="en-US" sz="3200" dirty="0" smtClean="0">
                <a:latin typeface="Calibri" pitchFamily="34" charset="0"/>
              </a:rPr>
              <a:t>图书馆</a:t>
            </a:r>
            <a:r>
              <a:rPr lang="en-US" altLang="zh-CN" sz="3200" dirty="0" smtClean="0">
                <a:latin typeface="Calibri" pitchFamily="34" charset="0"/>
              </a:rPr>
              <a:t>……</a:t>
            </a:r>
            <a:endParaRPr lang="zh-CN" altLang="en-US" sz="32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764704"/>
            <a:ext cx="4824536" cy="434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需求分析</a:t>
            </a:r>
            <a:endParaRPr lang="en-US" altLang="zh-CN" sz="36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开发</a:t>
            </a:r>
            <a:r>
              <a:rPr lang="zh-CN" altLang="en-US" sz="3600" dirty="0" smtClean="0"/>
              <a:t>环境</a:t>
            </a:r>
            <a:endParaRPr lang="en-US" altLang="zh-CN" sz="36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数据库设计</a:t>
            </a:r>
            <a:endParaRPr lang="en-US" altLang="zh-CN" sz="36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网页程序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0343" y="5154"/>
            <a:ext cx="2492990" cy="1023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需求分析</a:t>
            </a:r>
            <a:endParaRPr lang="en-US" altLang="zh-CN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496" y="1196752"/>
            <a:ext cx="36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用户：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读者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老师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学生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外来人员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管理员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借书管理员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还书管理员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上书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下架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用户管理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7864" y="1196752"/>
            <a:ext cx="3528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功能：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读者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借书、续借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预约、取消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服务、推荐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管理员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借书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还书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上书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下架</a:t>
            </a:r>
            <a:endParaRPr lang="en-US" altLang="zh-CN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用户管理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0343" y="5154"/>
            <a:ext cx="2492990" cy="1023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需求分析</a:t>
            </a:r>
            <a:endParaRPr lang="en-US" altLang="zh-CN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92351" y="1196752"/>
            <a:ext cx="68559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前台应用系统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读者管理：外来人员注册，外来人员登录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续借：填写书籍相关信息和个人信息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预订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取消：填写书籍相关信息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根据借阅历史推荐书籍，推荐书单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后台应用系统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图书管理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增加，删除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借书管理：借书，还书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用户管理：审核用户，用户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93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43" y="5154"/>
            <a:ext cx="2492990" cy="1023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开发环境</a:t>
            </a:r>
            <a:endParaRPr lang="en-US" altLang="zh-C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1196752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HTML+PHP+MySQL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大家都是一样的啦</a:t>
            </a:r>
            <a:r>
              <a:rPr lang="en-US" altLang="zh-CN" sz="2800" dirty="0" smtClean="0"/>
              <a:t>~~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虽然我们想过用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曾经学过的概念</a:t>
            </a:r>
            <a:r>
              <a:rPr lang="en-US" altLang="zh-CN" sz="2800" dirty="0" smtClean="0"/>
              <a:t>MVC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但是我们发现我们太</a:t>
            </a:r>
            <a:r>
              <a:rPr lang="en-US" altLang="zh-CN" sz="2800" dirty="0" smtClean="0"/>
              <a:t>naïve</a:t>
            </a:r>
            <a:r>
              <a:rPr lang="zh-CN" altLang="en-US" sz="2800" dirty="0" smtClean="0"/>
              <a:t>了，还要学习很多东西，所以就放弃了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88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3968" y="2240912"/>
            <a:ext cx="2376264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图书馆藏信息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387" y="3062565"/>
            <a:ext cx="163417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图书信息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7241" y="4195998"/>
            <a:ext cx="126014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借阅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43" y="4517849"/>
            <a:ext cx="126014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预约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0730" y="5661248"/>
            <a:ext cx="126014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用户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7951" y="1173651"/>
            <a:ext cx="2394267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管理人员权限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2020" y="5661248"/>
            <a:ext cx="1665988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用户权限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418" y="1196752"/>
            <a:ext cx="1283318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20343" y="5154"/>
            <a:ext cx="51090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数据库设计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概念设计</a:t>
            </a:r>
            <a:endParaRPr lang="en-US" altLang="zh-CN" sz="3600" dirty="0"/>
          </a:p>
        </p:txBody>
      </p:sp>
      <p:sp>
        <p:nvSpPr>
          <p:cNvPr id="12" name="菱形 11"/>
          <p:cNvSpPr/>
          <p:nvPr/>
        </p:nvSpPr>
        <p:spPr>
          <a:xfrm>
            <a:off x="2663788" y="980728"/>
            <a:ext cx="1260140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N:1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2649478" y="2432397"/>
            <a:ext cx="1610897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1:N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35496" y="3501008"/>
            <a:ext cx="1368152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N:1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35496" y="5109784"/>
            <a:ext cx="1260140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N:1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3635896" y="6057248"/>
            <a:ext cx="1260140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N:1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771800" y="3458565"/>
            <a:ext cx="1610897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1:N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3117101" y="4887452"/>
            <a:ext cx="1260140" cy="7494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1:N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23" idx="2"/>
            <a:endCxn id="6" idx="1"/>
          </p:cNvCxnSpPr>
          <p:nvPr/>
        </p:nvCxnSpPr>
        <p:spPr>
          <a:xfrm>
            <a:off x="665566" y="5859248"/>
            <a:ext cx="1045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2"/>
            <a:endCxn id="23" idx="0"/>
          </p:cNvCxnSpPr>
          <p:nvPr/>
        </p:nvCxnSpPr>
        <p:spPr>
          <a:xfrm>
            <a:off x="650413" y="4913849"/>
            <a:ext cx="15153" cy="195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4" idx="1"/>
          </p:cNvCxnSpPr>
          <p:nvPr/>
        </p:nvCxnSpPr>
        <p:spPr>
          <a:xfrm>
            <a:off x="2970870" y="5859248"/>
            <a:ext cx="665026" cy="572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2"/>
            <a:endCxn id="24" idx="3"/>
          </p:cNvCxnSpPr>
          <p:nvPr/>
        </p:nvCxnSpPr>
        <p:spPr>
          <a:xfrm flipH="1">
            <a:off x="4896036" y="6057248"/>
            <a:ext cx="688978" cy="3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3"/>
            <a:endCxn id="4" idx="2"/>
          </p:cNvCxnSpPr>
          <p:nvPr/>
        </p:nvCxnSpPr>
        <p:spPr>
          <a:xfrm flipV="1">
            <a:off x="4377241" y="4591998"/>
            <a:ext cx="630070" cy="670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0"/>
            <a:endCxn id="26" idx="1"/>
          </p:cNvCxnSpPr>
          <p:nvPr/>
        </p:nvCxnSpPr>
        <p:spPr>
          <a:xfrm flipV="1">
            <a:off x="2340800" y="5262184"/>
            <a:ext cx="776301" cy="399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0"/>
            <a:endCxn id="25" idx="2"/>
          </p:cNvCxnSpPr>
          <p:nvPr/>
        </p:nvCxnSpPr>
        <p:spPr>
          <a:xfrm flipH="1">
            <a:off x="3577249" y="4195998"/>
            <a:ext cx="1430062" cy="12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5" idx="0"/>
            <a:endCxn id="3" idx="3"/>
          </p:cNvCxnSpPr>
          <p:nvPr/>
        </p:nvCxnSpPr>
        <p:spPr>
          <a:xfrm flipH="1" flipV="1">
            <a:off x="2691557" y="3260565"/>
            <a:ext cx="885692" cy="1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0"/>
            <a:endCxn id="3" idx="1"/>
          </p:cNvCxnSpPr>
          <p:nvPr/>
        </p:nvCxnSpPr>
        <p:spPr>
          <a:xfrm flipV="1">
            <a:off x="719572" y="3260565"/>
            <a:ext cx="337815" cy="240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0"/>
            <a:endCxn id="21" idx="2"/>
          </p:cNvCxnSpPr>
          <p:nvPr/>
        </p:nvCxnSpPr>
        <p:spPr>
          <a:xfrm flipV="1">
            <a:off x="650413" y="4250472"/>
            <a:ext cx="69159" cy="2673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0" idx="1"/>
            <a:endCxn id="3" idx="0"/>
          </p:cNvCxnSpPr>
          <p:nvPr/>
        </p:nvCxnSpPr>
        <p:spPr>
          <a:xfrm flipH="1">
            <a:off x="1874472" y="2807129"/>
            <a:ext cx="775006" cy="255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" idx="2"/>
            <a:endCxn id="20" idx="3"/>
          </p:cNvCxnSpPr>
          <p:nvPr/>
        </p:nvCxnSpPr>
        <p:spPr>
          <a:xfrm flipH="1">
            <a:off x="4260375" y="2636912"/>
            <a:ext cx="1211725" cy="170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1"/>
            <a:endCxn id="12" idx="3"/>
          </p:cNvCxnSpPr>
          <p:nvPr/>
        </p:nvCxnSpPr>
        <p:spPr>
          <a:xfrm flipH="1" flipV="1">
            <a:off x="3923928" y="1355460"/>
            <a:ext cx="414023" cy="16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1"/>
            <a:endCxn id="9" idx="3"/>
          </p:cNvCxnSpPr>
          <p:nvPr/>
        </p:nvCxnSpPr>
        <p:spPr>
          <a:xfrm flipH="1">
            <a:off x="2195736" y="1355460"/>
            <a:ext cx="468052" cy="3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343" y="5154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数据库设计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表结构</a:t>
            </a:r>
            <a:endParaRPr lang="en-US" altLang="zh-C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1099765"/>
            <a:ext cx="66967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图书馆馆藏信息表：</a:t>
            </a:r>
            <a:r>
              <a:rPr lang="zh-CN" altLang="en-US" sz="2400" b="1" u="sng" dirty="0" smtClean="0"/>
              <a:t>索书号，副本号</a:t>
            </a:r>
            <a:r>
              <a:rPr lang="zh-CN" altLang="en-US" sz="2400" dirty="0" smtClean="0"/>
              <a:t>，馆藏位置，借阅状态，可否流通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图书信息表：</a:t>
            </a:r>
            <a:r>
              <a:rPr lang="zh-CN" altLang="en-US" sz="2400" b="1" u="sng" dirty="0" smtClean="0"/>
              <a:t>索书号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ISBN</a:t>
            </a:r>
            <a:r>
              <a:rPr lang="zh-CN" altLang="en-US" sz="2400" dirty="0" smtClean="0"/>
              <a:t>，提名，第一作者，第二作者，出版社，出版时间，主题，语言，摘要，预约状态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预约表：</a:t>
            </a:r>
            <a:r>
              <a:rPr lang="zh-CN" altLang="en-US" sz="2400" b="1" u="sng" dirty="0" smtClean="0"/>
              <a:t>用户编号，索书号</a:t>
            </a:r>
            <a:r>
              <a:rPr lang="zh-CN" altLang="en-US" sz="2400" dirty="0" smtClean="0"/>
              <a:t>，预约序号，借阅时间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借阅</a:t>
            </a:r>
            <a:r>
              <a:rPr lang="zh-CN" altLang="en-US" sz="2400" dirty="0" smtClean="0"/>
              <a:t>表：</a:t>
            </a:r>
            <a:r>
              <a:rPr lang="zh-CN" altLang="en-US" sz="2400" b="1" u="sng" dirty="0" smtClean="0"/>
              <a:t>用户编号，索书号，副本号，</a:t>
            </a:r>
            <a:r>
              <a:rPr lang="zh-CN" altLang="en-US" sz="2400" dirty="0" smtClean="0"/>
              <a:t>借阅时间，归还时间，续借次数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用户信息表：</a:t>
            </a:r>
            <a:r>
              <a:rPr lang="zh-CN" altLang="en-US" sz="2400" b="1" u="sng" dirty="0" smtClean="0"/>
              <a:t>用户编号</a:t>
            </a:r>
            <a:r>
              <a:rPr lang="zh-CN" altLang="en-US" sz="2400" dirty="0" smtClean="0"/>
              <a:t>，密码，等级，姓名，身份证号码，邮箱，电话，审核状态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管理员信息表：如上，无审核状态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用户等级表：</a:t>
            </a:r>
            <a:r>
              <a:rPr lang="zh-CN" altLang="en-US" sz="2400" b="1" u="sng" dirty="0" smtClean="0"/>
              <a:t>等级</a:t>
            </a:r>
            <a:r>
              <a:rPr lang="zh-CN" altLang="en-US" sz="2400" dirty="0" smtClean="0"/>
              <a:t>，解释，可借书数量，可预约数量，可续借次数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管理员类别表：</a:t>
            </a:r>
            <a:r>
              <a:rPr lang="zh-CN" altLang="en-US" sz="2400" b="1" u="sng" dirty="0" smtClean="0"/>
              <a:t>类别</a:t>
            </a:r>
            <a:r>
              <a:rPr lang="zh-CN" altLang="en-US" sz="2400" dirty="0" smtClean="0"/>
              <a:t>，权限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02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43" y="5154"/>
            <a:ext cx="2492990" cy="1023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网页程序</a:t>
            </a:r>
            <a:endParaRPr lang="en-US" altLang="zh-C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1196752"/>
            <a:ext cx="6408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Home.html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Login.html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Loginfail.html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Register.html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Register.php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User-</a:t>
            </a:r>
            <a:r>
              <a:rPr lang="en-US" altLang="zh-CN" sz="2800" dirty="0" err="1" smtClean="0"/>
              <a:t>index.php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Xujie.php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Yuyuequxiao.php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请看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~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3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0.imgtn.bdimg.com/it/u=364951487,219593497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46446" y="1844824"/>
            <a:ext cx="4051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you~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355</Words>
  <Application>Microsoft Office PowerPoint</Application>
  <PresentationFormat>全屏显示(4:3)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ok</cp:lastModifiedBy>
  <cp:revision>105</cp:revision>
  <dcterms:created xsi:type="dcterms:W3CDTF">2013-10-30T09:04:50Z</dcterms:created>
  <dcterms:modified xsi:type="dcterms:W3CDTF">2015-06-15T02:05:27Z</dcterms:modified>
</cp:coreProperties>
</file>