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ppt/tags/tag19.xml" ContentType="application/vnd.openxmlformats-officedocument.presentationml.tags+xml"/>
  <Override PartName="/ppt/notesSlides/notesSlide14.xml" ContentType="application/vnd.openxmlformats-officedocument.presentationml.notesSlide+xml"/>
  <Override PartName="/ppt/tags/tag20.xml" ContentType="application/vnd.openxmlformats-officedocument.presentationml.tags+xml"/>
  <Override PartName="/ppt/notesSlides/notesSlide15.xml" ContentType="application/vnd.openxmlformats-officedocument.presentationml.notesSlide+xml"/>
  <Override PartName="/ppt/tags/tag21.xml" ContentType="application/vnd.openxmlformats-officedocument.presentationml.tags+xml"/>
  <Override PartName="/ppt/notesSlides/notesSlide16.xml" ContentType="application/vnd.openxmlformats-officedocument.presentationml.notesSlide+xml"/>
  <Override PartName="/ppt/tags/tag22.xml" ContentType="application/vnd.openxmlformats-officedocument.presentationml.tags+xml"/>
  <Override PartName="/ppt/notesSlides/notesSlide17.xml" ContentType="application/vnd.openxmlformats-officedocument.presentationml.notesSlide+xml"/>
  <Override PartName="/ppt/tags/tag23.xml" ContentType="application/vnd.openxmlformats-officedocument.presentationml.tags+xml"/>
  <Override PartName="/ppt/notesSlides/notesSlide18.xml" ContentType="application/vnd.openxmlformats-officedocument.presentationml.notesSlide+xml"/>
  <Override PartName="/ppt/tags/tag24.xml" ContentType="application/vnd.openxmlformats-officedocument.presentationml.tags+xml"/>
  <Override PartName="/ppt/notesSlides/notesSlide19.xml" ContentType="application/vnd.openxmlformats-officedocument.presentationml.notesSlide+xml"/>
  <Override PartName="/ppt/tags/tag25.xml" ContentType="application/vnd.openxmlformats-officedocument.presentationml.tags+xml"/>
  <Override PartName="/ppt/notesSlides/notesSlide20.xml" ContentType="application/vnd.openxmlformats-officedocument.presentationml.notesSlide+xml"/>
  <Override PartName="/ppt/tags/tag26.xml" ContentType="application/vnd.openxmlformats-officedocument.presentationml.tags+xml"/>
  <Override PartName="/ppt/notesSlides/notesSlide21.xml" ContentType="application/vnd.openxmlformats-officedocument.presentationml.notesSlide+xml"/>
  <Override PartName="/ppt/tags/tag27.xml" ContentType="application/vnd.openxmlformats-officedocument.presentationml.tags+xml"/>
  <Override PartName="/ppt/notesSlides/notesSlide22.xml" ContentType="application/vnd.openxmlformats-officedocument.presentationml.notesSlide+xml"/>
  <Override PartName="/ppt/tags/tag28.xml" ContentType="application/vnd.openxmlformats-officedocument.presentationml.tags+xml"/>
  <Override PartName="/ppt/notesSlides/notesSlide23.xml" ContentType="application/vnd.openxmlformats-officedocument.presentationml.notesSlide+xml"/>
  <Override PartName="/ppt/tags/tag29.xml" ContentType="application/vnd.openxmlformats-officedocument.presentationml.tags+xml"/>
  <Override PartName="/ppt/notesSlides/notesSlide24.xml" ContentType="application/vnd.openxmlformats-officedocument.presentationml.notesSlide+xml"/>
  <Override PartName="/ppt/tags/tag30.xml" ContentType="application/vnd.openxmlformats-officedocument.presentationml.tags+xml"/>
  <Override PartName="/ppt/notesSlides/notesSlide25.xml" ContentType="application/vnd.openxmlformats-officedocument.presentationml.notesSlide+xml"/>
  <Override PartName="/ppt/tags/tag31.xml" ContentType="application/vnd.openxmlformats-officedocument.presentationml.tags+xml"/>
  <Override PartName="/ppt/notesSlides/notesSlide26.xml" ContentType="application/vnd.openxmlformats-officedocument.presentationml.notesSlide+xml"/>
  <Override PartName="/ppt/tags/tag32.xml" ContentType="application/vnd.openxmlformats-officedocument.presentationml.tags+xml"/>
  <Override PartName="/ppt/notesSlides/notesSlide27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8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9.xml" ContentType="application/vnd.openxmlformats-officedocument.presentationml.notesSlide+xml"/>
  <Override PartName="/ppt/tags/tag37.xml" ContentType="application/vnd.openxmlformats-officedocument.presentationml.tags+xml"/>
  <Override PartName="/ppt/notesSlides/notesSlide30.xml" ContentType="application/vnd.openxmlformats-officedocument.presentationml.notesSlide+xml"/>
  <Override PartName="/ppt/tags/tag38.xml" ContentType="application/vnd.openxmlformats-officedocument.presentationml.tags+xml"/>
  <Override PartName="/ppt/notesSlides/notesSlide31.xml" ContentType="application/vnd.openxmlformats-officedocument.presentationml.notesSlide+xml"/>
  <Override PartName="/ppt/tags/tag39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9" r:id="rId4"/>
    <p:sldId id="258" r:id="rId5"/>
    <p:sldId id="260" r:id="rId6"/>
    <p:sldId id="261" r:id="rId7"/>
    <p:sldId id="299" r:id="rId8"/>
    <p:sldId id="263" r:id="rId9"/>
    <p:sldId id="271" r:id="rId10"/>
    <p:sldId id="266" r:id="rId11"/>
    <p:sldId id="269" r:id="rId12"/>
    <p:sldId id="302" r:id="rId13"/>
    <p:sldId id="268" r:id="rId14"/>
    <p:sldId id="303" r:id="rId15"/>
    <p:sldId id="304" r:id="rId16"/>
    <p:sldId id="307" r:id="rId17"/>
    <p:sldId id="321" r:id="rId18"/>
    <p:sldId id="267" r:id="rId19"/>
    <p:sldId id="272" r:id="rId20"/>
    <p:sldId id="274" r:id="rId21"/>
    <p:sldId id="273" r:id="rId22"/>
    <p:sldId id="275" r:id="rId23"/>
    <p:sldId id="276" r:id="rId24"/>
    <p:sldId id="278" r:id="rId25"/>
    <p:sldId id="280" r:id="rId26"/>
    <p:sldId id="279" r:id="rId27"/>
    <p:sldId id="305" r:id="rId28"/>
    <p:sldId id="329" r:id="rId29"/>
    <p:sldId id="322" r:id="rId30"/>
    <p:sldId id="340" r:id="rId31"/>
    <p:sldId id="338" r:id="rId32"/>
    <p:sldId id="325" r:id="rId33"/>
    <p:sldId id="327" r:id="rId34"/>
    <p:sldId id="34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6753"/>
    <a:srgbClr val="CC866C"/>
    <a:srgbClr val="E4CDC5"/>
    <a:srgbClr val="F6A802"/>
    <a:srgbClr val="09E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31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237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2018/9/30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2018/9/30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7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5.wmf"/><Relationship Id="rId2" Type="http://schemas.openxmlformats.org/officeDocument/2006/relationships/tags" Target="../tags/tag23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2.wmf"/><Relationship Id="rId5" Type="http://schemas.openxmlformats.org/officeDocument/2006/relationships/image" Target="../media/image17.png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16.wmf"/><Relationship Id="rId4" Type="http://schemas.openxmlformats.org/officeDocument/2006/relationships/notesSlide" Target="../notesSlides/notesSlide18.xml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wmf"/><Relationship Id="rId2" Type="http://schemas.openxmlformats.org/officeDocument/2006/relationships/tags" Target="../tags/tag2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9.xml"/><Relationship Id="rId9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emf"/><Relationship Id="rId2" Type="http://schemas.openxmlformats.org/officeDocument/2006/relationships/tags" Target="../tags/tag2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wmf"/><Relationship Id="rId2" Type="http://schemas.openxmlformats.org/officeDocument/2006/relationships/tags" Target="../tags/tag2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wmf"/><Relationship Id="rId2" Type="http://schemas.openxmlformats.org/officeDocument/2006/relationships/tags" Target="../tags/tag2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wmf"/><Relationship Id="rId2" Type="http://schemas.openxmlformats.org/officeDocument/2006/relationships/tags" Target="../tags/tag3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20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15.wmf"/><Relationship Id="rId2" Type="http://schemas.openxmlformats.org/officeDocument/2006/relationships/tags" Target="../tags/tag39.xml"/><Relationship Id="rId16" Type="http://schemas.openxmlformats.org/officeDocument/2006/relationships/oleObject" Target="../embeddings/oleObject19.bin"/><Relationship Id="rId20" Type="http://schemas.openxmlformats.org/officeDocument/2006/relationships/image" Target="../media/image32.png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2.wmf"/><Relationship Id="rId5" Type="http://schemas.openxmlformats.org/officeDocument/2006/relationships/image" Target="../media/image17.png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31.wmf"/><Relationship Id="rId4" Type="http://schemas.openxmlformats.org/officeDocument/2006/relationships/notesSlide" Target="../notesSlides/notesSlide32.xml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583323" y="931284"/>
            <a:ext cx="11025352" cy="1969572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Sentiment Analysis of Chinese Microblog Based on Stacked Bidirectional LSTM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1182412" y="4161221"/>
            <a:ext cx="9827173" cy="2316414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5400" dirty="0">
                <a:latin typeface="+mj-lt"/>
                <a:ea typeface="+mj-ea"/>
                <a:cs typeface="+mj-cs"/>
              </a:rPr>
              <a:t>Yue Lu</a:t>
            </a:r>
            <a:r>
              <a:rPr lang="en-US" altLang="zh-CN" sz="5400" baseline="30000" dirty="0">
                <a:latin typeface="+mj-lt"/>
                <a:ea typeface="+mj-ea"/>
                <a:cs typeface="+mj-cs"/>
              </a:rPr>
              <a:t>1</a:t>
            </a:r>
            <a:r>
              <a:rPr lang="en-US" altLang="zh-CN" sz="5400" dirty="0">
                <a:latin typeface="+mj-lt"/>
                <a:ea typeface="+mj-ea"/>
                <a:cs typeface="+mj-cs"/>
              </a:rPr>
              <a:t>,</a:t>
            </a:r>
            <a:r>
              <a:rPr lang="zh-CN" altLang="en-US" sz="5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5400" dirty="0" err="1">
                <a:latin typeface="+mj-lt"/>
                <a:ea typeface="+mj-ea"/>
                <a:cs typeface="+mj-cs"/>
              </a:rPr>
              <a:t>Junhao</a:t>
            </a:r>
            <a:r>
              <a:rPr lang="en-US" altLang="zh-CN" sz="5400" dirty="0">
                <a:latin typeface="+mj-lt"/>
                <a:ea typeface="+mj-ea"/>
                <a:cs typeface="+mj-cs"/>
              </a:rPr>
              <a:t> Zhou</a:t>
            </a:r>
            <a:r>
              <a:rPr lang="en-US" altLang="zh-CN" sz="5400" baseline="30000" dirty="0">
                <a:latin typeface="+mj-lt"/>
                <a:ea typeface="+mj-ea"/>
                <a:cs typeface="+mj-cs"/>
              </a:rPr>
              <a:t>1</a:t>
            </a:r>
            <a:r>
              <a:rPr lang="en-US" altLang="zh-CN" sz="5400" dirty="0">
                <a:latin typeface="+mj-lt"/>
                <a:ea typeface="+mj-ea"/>
                <a:cs typeface="+mj-cs"/>
              </a:rPr>
              <a:t>, Hong-Ning Dai</a:t>
            </a:r>
            <a:r>
              <a:rPr lang="en-US" altLang="zh-CN" sz="5400" baseline="30000" dirty="0">
                <a:latin typeface="+mj-lt"/>
                <a:ea typeface="+mj-ea"/>
                <a:cs typeface="+mj-cs"/>
              </a:rPr>
              <a:t>1</a:t>
            </a:r>
            <a:r>
              <a:rPr lang="en-US" altLang="zh-CN" sz="5400" dirty="0">
                <a:latin typeface="+mj-lt"/>
                <a:ea typeface="+mj-ea"/>
                <a:cs typeface="+mj-cs"/>
              </a:rPr>
              <a:t>, Hao Wang</a:t>
            </a:r>
            <a:r>
              <a:rPr lang="en-US" altLang="zh-CN" sz="5400" baseline="30000" dirty="0">
                <a:latin typeface="+mj-lt"/>
                <a:ea typeface="+mj-ea"/>
                <a:cs typeface="+mj-cs"/>
              </a:rPr>
              <a:t>2</a:t>
            </a:r>
            <a:r>
              <a:rPr lang="en-US" altLang="zh-CN" sz="5400" dirty="0">
                <a:latin typeface="+mj-lt"/>
                <a:ea typeface="+mj-ea"/>
                <a:cs typeface="+mj-cs"/>
              </a:rPr>
              <a:t>, Hong Xiao</a:t>
            </a:r>
            <a:r>
              <a:rPr lang="en-US" altLang="zh-CN" sz="5400" baseline="30000" dirty="0">
                <a:latin typeface="+mj-lt"/>
                <a:ea typeface="+mj-ea"/>
                <a:cs typeface="+mj-cs"/>
              </a:rPr>
              <a:t>3</a:t>
            </a:r>
          </a:p>
          <a:p>
            <a:pPr>
              <a:lnSpc>
                <a:spcPct val="120000"/>
              </a:lnSpc>
            </a:pPr>
            <a:endParaRPr lang="en-US" altLang="zh-CN" sz="5400" baseline="30000" dirty="0">
              <a:latin typeface="+mj-lt"/>
              <a:ea typeface="+mj-ea"/>
              <a:cs typeface="+mj-cs"/>
            </a:endParaRPr>
          </a:p>
          <a:p>
            <a:pPr>
              <a:lnSpc>
                <a:spcPct val="120000"/>
              </a:lnSpc>
            </a:pPr>
            <a:r>
              <a:rPr lang="en-US" altLang="zh-CN" sz="5000" baseline="30000" dirty="0">
                <a:latin typeface="+mj-lt"/>
                <a:ea typeface="+mj-ea"/>
                <a:cs typeface="+mj-cs"/>
              </a:rPr>
              <a:t>1</a:t>
            </a:r>
            <a:r>
              <a:rPr lang="en-US" altLang="zh-CN" sz="5000" dirty="0">
                <a:latin typeface="+mj-lt"/>
                <a:ea typeface="+mj-ea"/>
                <a:cs typeface="+mj-cs"/>
              </a:rPr>
              <a:t> Macao University of Science and Technology</a:t>
            </a:r>
          </a:p>
          <a:p>
            <a:pPr>
              <a:lnSpc>
                <a:spcPct val="120000"/>
              </a:lnSpc>
            </a:pPr>
            <a:r>
              <a:rPr lang="en-US" altLang="zh-CN" sz="5000" baseline="30000" dirty="0">
                <a:latin typeface="+mj-lt"/>
                <a:ea typeface="+mj-ea"/>
                <a:cs typeface="+mj-cs"/>
              </a:rPr>
              <a:t>2</a:t>
            </a:r>
            <a:r>
              <a:rPr lang="en-US" altLang="zh-CN" sz="5000" dirty="0">
                <a:latin typeface="+mj-lt"/>
                <a:ea typeface="+mj-ea"/>
                <a:cs typeface="+mj-cs"/>
              </a:rPr>
              <a:t> Norwegian University of Science and Technology</a:t>
            </a:r>
          </a:p>
          <a:p>
            <a:pPr>
              <a:lnSpc>
                <a:spcPct val="120000"/>
              </a:lnSpc>
            </a:pPr>
            <a:r>
              <a:rPr lang="en-US" altLang="zh-CN" sz="5000" baseline="30000" dirty="0">
                <a:latin typeface="+mj-lt"/>
                <a:ea typeface="+mj-ea"/>
                <a:cs typeface="+mj-cs"/>
              </a:rPr>
              <a:t>3</a:t>
            </a:r>
            <a:r>
              <a:rPr lang="en-US" altLang="zh-CN" sz="5000" dirty="0">
                <a:latin typeface="+mj-lt"/>
                <a:ea typeface="+mj-ea"/>
                <a:cs typeface="+mj-cs"/>
              </a:rPr>
              <a:t> Guangdong University of Technology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1602085" y="63557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817350" y="64776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/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</a:rPr>
              <a:t>Motivation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>
                <a:solidFill>
                  <a:schemeClr val="tx1"/>
                </a:solidFill>
              </a:rPr>
              <a:t>The Proposed Method</a:t>
            </a:r>
            <a:endParaRPr lang="zh-CN" alt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zh-CN" alt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</a:t>
            </a:r>
          </a:p>
          <a:p>
            <a:endParaRPr lang="zh-CN" alt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744325" y="647763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10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Overview of Methodology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6920" y="1797050"/>
            <a:ext cx="10677525" cy="48456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11850" y="1936115"/>
            <a:ext cx="2602230" cy="1456690"/>
          </a:xfrm>
          <a:prstGeom prst="rect">
            <a:avLst/>
          </a:prstGeom>
          <a:noFill/>
          <a:ln w="38100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11850" y="4297680"/>
            <a:ext cx="2602230" cy="1456690"/>
          </a:xfrm>
          <a:prstGeom prst="rect">
            <a:avLst/>
          </a:prstGeom>
          <a:noFill/>
          <a:ln w="38100"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06695" y="1352550"/>
            <a:ext cx="36391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accent4"/>
                </a:solidFill>
                <a:ea typeface="微软雅黑" panose="020B0503020204020204" pitchFamily="34" charset="-122"/>
                <a:cs typeface="+mn-lt"/>
              </a:rPr>
              <a:t>semantic features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39055" y="5754370"/>
            <a:ext cx="39096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accent5"/>
                </a:solidFill>
                <a:ea typeface="微软雅黑" panose="020B0503020204020204" pitchFamily="34" charset="-122"/>
                <a:cs typeface="+mn-lt"/>
              </a:rPr>
              <a:t>contextual features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744325" y="6477635"/>
            <a:ext cx="419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11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Overview of Methodology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6920" y="1797050"/>
            <a:ext cx="10677525" cy="48456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11850" y="1936115"/>
            <a:ext cx="2602230" cy="1456690"/>
          </a:xfrm>
          <a:prstGeom prst="rect">
            <a:avLst/>
          </a:prstGeom>
          <a:noFill/>
          <a:ln w="38100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06695" y="1352550"/>
            <a:ext cx="36391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accent4"/>
                </a:solidFill>
                <a:ea typeface="微软雅黑" panose="020B0503020204020204" pitchFamily="34" charset="-122"/>
                <a:cs typeface="+mn-lt"/>
              </a:rPr>
              <a:t>semantic features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744325" y="647763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12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Continuous Bag-of-Words (CBOW)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5200"/>
          </a:xfrm>
        </p:spPr>
        <p:txBody>
          <a:bodyPr/>
          <a:lstStyle/>
          <a:p>
            <a:r>
              <a:rPr lang="en-US" altLang="zh-CN" sz="2800"/>
              <a:t>A neural network based word representation(embedding) model</a:t>
            </a:r>
          </a:p>
          <a:p>
            <a:r>
              <a:rPr lang="en-US" altLang="zh-CN" sz="2800">
                <a:sym typeface="+mn-ea"/>
              </a:rPr>
              <a:t>Proposed by Mikolov et al. in 2013</a:t>
            </a:r>
            <a:r>
              <a:rPr lang="en-US" altLang="zh-CN" sz="2800"/>
              <a:t> </a:t>
            </a:r>
          </a:p>
          <a:p>
            <a:r>
              <a:rPr lang="en-US" altLang="zh-CN" sz="2800"/>
              <a:t>Aims to automatically encode semantic features according to the logic of natural language</a:t>
            </a:r>
          </a:p>
          <a:p>
            <a:r>
              <a:rPr lang="en-US" altLang="zh-CN" sz="2800"/>
              <a:t>The distance between two word vectors depends on their </a:t>
            </a:r>
          </a:p>
          <a:p>
            <a:pPr lvl="1"/>
            <a:r>
              <a:rPr lang="en-US" altLang="zh-CN" sz="2400"/>
              <a:t>semantic similarity</a:t>
            </a:r>
          </a:p>
          <a:p>
            <a:pPr lvl="1"/>
            <a:r>
              <a:rPr lang="en-US" altLang="zh-CN" sz="2400"/>
              <a:t>contextual similarity</a:t>
            </a:r>
          </a:p>
          <a:p>
            <a:pPr marL="457200" lvl="1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800"/>
          </a:p>
          <a:p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90" y="4558030"/>
            <a:ext cx="2670175" cy="168338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7156450" y="6547485"/>
            <a:ext cx="39744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7156450" y="3761105"/>
            <a:ext cx="13970" cy="2786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030" y="4112895"/>
            <a:ext cx="600075" cy="4286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6105" y="4129405"/>
            <a:ext cx="600075" cy="4286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520" y="4541520"/>
            <a:ext cx="600075" cy="4286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1985" y="5901690"/>
            <a:ext cx="600075" cy="4286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3125" y="5503545"/>
            <a:ext cx="600075" cy="4286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235565" y="5533390"/>
            <a:ext cx="94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Beijing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989185" y="6070600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/>
              <a:t>Olympics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806180" y="4189730"/>
            <a:ext cx="140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/>
              <a:t>remarkable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781925" y="376110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excellent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299325" y="4970145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/>
              <a:t>brilliant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2595" y="4541520"/>
            <a:ext cx="600075" cy="4286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07730" y="4888230"/>
            <a:ext cx="94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ym typeface="+mn-ea"/>
              </a:rPr>
              <a:t>perfect</a:t>
            </a:r>
          </a:p>
        </p:txBody>
      </p:sp>
      <p:sp>
        <p:nvSpPr>
          <p:cNvPr id="17" name="椭圆 16"/>
          <p:cNvSpPr/>
          <p:nvPr/>
        </p:nvSpPr>
        <p:spPr>
          <a:xfrm>
            <a:off x="6788785" y="3760470"/>
            <a:ext cx="3563620" cy="1772920"/>
          </a:xfrm>
          <a:prstGeom prst="ellipse">
            <a:avLst/>
          </a:prstGeom>
          <a:noFill/>
          <a:ln w="28575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9452610" y="5338445"/>
            <a:ext cx="2013585" cy="1308100"/>
          </a:xfrm>
          <a:prstGeom prst="ellipse">
            <a:avLst/>
          </a:prstGeom>
          <a:noFill/>
          <a:ln w="28575" cmpd="sng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肘形连接符 24"/>
          <p:cNvCxnSpPr>
            <a:endCxn id="17" idx="2"/>
          </p:cNvCxnSpPr>
          <p:nvPr/>
        </p:nvCxnSpPr>
        <p:spPr>
          <a:xfrm>
            <a:off x="4213860" y="3973195"/>
            <a:ext cx="2574925" cy="673735"/>
          </a:xfrm>
          <a:prstGeom prst="bentConnector3">
            <a:avLst>
              <a:gd name="adj1" fmla="val 50012"/>
            </a:avLst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endCxn id="22" idx="2"/>
          </p:cNvCxnSpPr>
          <p:nvPr/>
        </p:nvCxnSpPr>
        <p:spPr>
          <a:xfrm>
            <a:off x="4298950" y="4368800"/>
            <a:ext cx="5153660" cy="1623695"/>
          </a:xfrm>
          <a:prstGeom prst="bentConnector3">
            <a:avLst>
              <a:gd name="adj1" fmla="val 17619"/>
            </a:avLst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38200" y="6315075"/>
            <a:ext cx="44024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ea typeface="微软雅黑" panose="020B0503020204020204" pitchFamily="34" charset="-122"/>
                <a:cs typeface="+mn-lt"/>
              </a:rPr>
              <a:t>100-</a:t>
            </a:r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cs typeface="+mn-lt"/>
              </a:rPr>
              <a:t>dimensional </a:t>
            </a:r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ea typeface="微软雅黑" panose="020B0503020204020204" pitchFamily="34" charset="-122"/>
                <a:cs typeface="+mn-lt"/>
              </a:rPr>
              <a:t>column </a:t>
            </a:r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cs typeface="+mn-lt"/>
              </a:rPr>
              <a:t>matrix</a:t>
            </a:r>
            <a:endParaRPr lang="en-US" altLang="zh-CN" sz="2400">
              <a:solidFill>
                <a:schemeClr val="accent3">
                  <a:lumMod val="75000"/>
                </a:schemeClr>
              </a:solidFill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13685" y="5916295"/>
            <a:ext cx="3943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...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3442335" y="4663440"/>
            <a:ext cx="319405" cy="1586603"/>
            <a:chOff x="6080" y="7348"/>
            <a:chExt cx="503" cy="2398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570" y="7348"/>
              <a:ext cx="13" cy="2398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6080" y="9728"/>
              <a:ext cx="490" cy="1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6080" y="7348"/>
              <a:ext cx="490" cy="1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/>
          <p:cNvSpPr txBox="1"/>
          <p:nvPr/>
        </p:nvSpPr>
        <p:spPr>
          <a:xfrm>
            <a:off x="3903345" y="5134610"/>
            <a:ext cx="1082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3">
                    <a:lumMod val="75000"/>
                  </a:schemeClr>
                </a:solidFill>
              </a:rPr>
              <a:t>100</a:t>
            </a:r>
          </a:p>
          <a:p>
            <a:r>
              <a:rPr lang="en-US" altLang="zh-CN" sz="1600" b="1">
                <a:solidFill>
                  <a:schemeClr val="accent3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1744325" y="647763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13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Overview of Methodology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6920" y="1797050"/>
            <a:ext cx="10677525" cy="48456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911850" y="4297680"/>
            <a:ext cx="2602230" cy="1456690"/>
          </a:xfrm>
          <a:prstGeom prst="rect">
            <a:avLst/>
          </a:prstGeom>
          <a:noFill/>
          <a:ln w="38100"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39055" y="5754370"/>
            <a:ext cx="39096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accent5"/>
                </a:solidFill>
                <a:ea typeface="微软雅黑" panose="020B0503020204020204" pitchFamily="34" charset="-122"/>
                <a:cs typeface="+mn-lt"/>
              </a:rPr>
              <a:t>contextual features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744325" y="647763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14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Recurrent neural network (RNN)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615" y="1617980"/>
            <a:ext cx="9717405" cy="42443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524365" y="1490345"/>
            <a:ext cx="1503680" cy="1271905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37615" y="5746115"/>
            <a:ext cx="97631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chemeClr val="tx1"/>
                </a:solidFill>
              </a:rPr>
              <a:t>Problem: </a:t>
            </a:r>
          </a:p>
          <a:p>
            <a:pPr algn="l"/>
            <a:r>
              <a:rPr lang="en-US" altLang="zh-CN" sz="2000" b="1">
                <a:solidFill>
                  <a:schemeClr val="tx1"/>
                </a:solidFill>
              </a:rPr>
              <a:t>RNN 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stores all the information from previous inputs without filtering out some useless information.  (Cannot handle long-range dependencies of words)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744325" y="647763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15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03835" y="5120640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inputs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33985" y="1941830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outputs</a:t>
            </a:r>
          </a:p>
        </p:txBody>
      </p:sp>
      <p:sp>
        <p:nvSpPr>
          <p:cNvPr id="8" name="矩形 7"/>
          <p:cNvSpPr/>
          <p:nvPr/>
        </p:nvSpPr>
        <p:spPr>
          <a:xfrm>
            <a:off x="6089650" y="3053715"/>
            <a:ext cx="3561715" cy="1372870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524365" y="4618355"/>
            <a:ext cx="1503680" cy="1372870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Long Short Term Memory (LSTM) </a:t>
            </a:r>
            <a:r>
              <a:rPr lang="en-US" altLang="zh-CN" sz="4000" baseline="30000"/>
              <a:t>[1]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74000" y="5937250"/>
            <a:ext cx="3064510" cy="39878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/>
              <a:t>Memory </a:t>
            </a:r>
            <a:r>
              <a:rPr lang="en-US" altLang="zh-CN" sz="2000" b="1"/>
              <a:t>Unit of LSTM </a:t>
            </a:r>
            <a:r>
              <a:rPr lang="en-US" altLang="zh-CN" sz="2000" b="1" baseline="30000"/>
              <a:t>[2]</a:t>
            </a:r>
            <a:endParaRPr lang="zh-CN" altLang="en-US" sz="2000" b="1" baseline="300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5" y="2400300"/>
            <a:ext cx="6076950" cy="26549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rcRect l="1116" r="1060"/>
          <a:stretch>
            <a:fillRect/>
          </a:stretch>
        </p:blipFill>
        <p:spPr>
          <a:xfrm>
            <a:off x="6949440" y="1842135"/>
            <a:ext cx="4895215" cy="377126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7311390" y="3018155"/>
            <a:ext cx="1089660" cy="1795780"/>
          </a:xfrm>
          <a:prstGeom prst="ellipse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76060" y="2268220"/>
            <a:ext cx="33426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accent4"/>
                </a:solidFill>
              </a:rPr>
              <a:t>forget useless info</a:t>
            </a:r>
          </a:p>
        </p:txBody>
      </p:sp>
      <p:sp>
        <p:nvSpPr>
          <p:cNvPr id="9" name="矩形 8"/>
          <p:cNvSpPr/>
          <p:nvPr/>
        </p:nvSpPr>
        <p:spPr>
          <a:xfrm>
            <a:off x="6575425" y="1718945"/>
            <a:ext cx="5389245" cy="40170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8" idx="3"/>
          </p:cNvCxnSpPr>
          <p:nvPr/>
        </p:nvCxnSpPr>
        <p:spPr>
          <a:xfrm flipV="1">
            <a:off x="6182995" y="1746885"/>
            <a:ext cx="389255" cy="1981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8" idx="3"/>
          </p:cNvCxnSpPr>
          <p:nvPr/>
        </p:nvCxnSpPr>
        <p:spPr>
          <a:xfrm>
            <a:off x="6182995" y="3728085"/>
            <a:ext cx="389255" cy="20040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420100" y="3018155"/>
            <a:ext cx="1883410" cy="179578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799070" y="474091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accent6"/>
                </a:solidFill>
              </a:rPr>
              <a:t>memorize useful info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715" y="6385560"/>
            <a:ext cx="12180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/>
              <a:t>[1] Hochreiter, S., &amp; Schmidhuber, J. (1997). Long short-term memory. Neural Computation, 9(8), 1735-1780.</a:t>
            </a:r>
          </a:p>
          <a:p>
            <a:pPr algn="l"/>
            <a:r>
              <a:rPr lang="en-US" altLang="zh-CN" sz="1200"/>
              <a:t>[2] </a:t>
            </a:r>
            <a:r>
              <a:rPr sz="1200"/>
              <a:t>Zhang, L., Wang, S., &amp; Liu, B. (2018). Deep learning for sentiment analysis: a survey. Wiley Interdisciplinary Reviews Data Mining &amp; Knowledge Discovery.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1744325" y="647763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16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Sentiment Analysis Based on Stacked Bi-LSTM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2590" y="1783715"/>
            <a:ext cx="10085705" cy="435165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5285" y="4331335"/>
            <a:ext cx="10113010" cy="1155065"/>
          </a:xfrm>
          <a:prstGeom prst="rect">
            <a:avLst/>
          </a:prstGeom>
          <a:noFill/>
          <a:ln w="38100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706100" y="4541520"/>
            <a:ext cx="14363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accent4"/>
                </a:solidFill>
              </a:rPr>
              <a:t>past </a:t>
            </a:r>
          </a:p>
          <a:p>
            <a:r>
              <a:rPr lang="en-US" altLang="zh-CN" sz="2400" b="1">
                <a:solidFill>
                  <a:schemeClr val="accent4"/>
                </a:solidFill>
              </a:rPr>
              <a:t>contexts</a:t>
            </a:r>
          </a:p>
        </p:txBody>
      </p:sp>
      <p:sp>
        <p:nvSpPr>
          <p:cNvPr id="5" name="矩形 4"/>
          <p:cNvSpPr/>
          <p:nvPr/>
        </p:nvSpPr>
        <p:spPr>
          <a:xfrm>
            <a:off x="375285" y="3126740"/>
            <a:ext cx="10113010" cy="1102360"/>
          </a:xfrm>
          <a:prstGeom prst="rect">
            <a:avLst/>
          </a:prstGeom>
          <a:noFill/>
          <a:ln w="38100"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706100" y="3241675"/>
            <a:ext cx="14363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accent5"/>
                </a:solidFill>
              </a:rPr>
              <a:t>future</a:t>
            </a:r>
          </a:p>
          <a:p>
            <a:r>
              <a:rPr lang="en-US" altLang="zh-CN" sz="2400" b="1">
                <a:solidFill>
                  <a:schemeClr val="accent5"/>
                </a:solidFill>
              </a:rPr>
              <a:t>contexts</a:t>
            </a:r>
          </a:p>
        </p:txBody>
      </p:sp>
      <p:sp>
        <p:nvSpPr>
          <p:cNvPr id="9" name="矩形 8"/>
          <p:cNvSpPr/>
          <p:nvPr/>
        </p:nvSpPr>
        <p:spPr>
          <a:xfrm>
            <a:off x="8966200" y="2588895"/>
            <a:ext cx="1018540" cy="424815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154920" y="2112010"/>
            <a:ext cx="18180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6"/>
                </a:solidFill>
              </a:rPr>
              <a:t>Combining</a:t>
            </a:r>
          </a:p>
          <a:p>
            <a:r>
              <a:rPr lang="en-US" altLang="zh-CN" sz="2000" b="1">
                <a:solidFill>
                  <a:schemeClr val="accent6"/>
                </a:solidFill>
              </a:rPr>
              <a:t>past &amp; future </a:t>
            </a:r>
          </a:p>
          <a:p>
            <a:r>
              <a:rPr lang="en-US" altLang="zh-CN" sz="2000" b="1">
                <a:solidFill>
                  <a:schemeClr val="accent6"/>
                </a:solidFill>
              </a:rPr>
              <a:t>contexts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744325" y="647763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17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Stacked Bi</a:t>
            </a:r>
            <a:r>
              <a:rPr lang="en-US" altLang="zh-CN">
                <a:sym typeface="+mn-ea"/>
              </a:rPr>
              <a:t>directional </a:t>
            </a:r>
            <a:r>
              <a:rPr lang="zh-CN" altLang="en-US">
                <a:sym typeface="+mn-ea"/>
              </a:rPr>
              <a:t>LSTM </a:t>
            </a:r>
            <a:r>
              <a:rPr lang="en-US" altLang="zh-CN">
                <a:sym typeface="+mn-ea"/>
              </a:rPr>
              <a:t>Model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8200" y="1797050"/>
            <a:ext cx="5998845" cy="4351655"/>
          </a:xfrm>
          <a:prstGeom prst="rect">
            <a:avLst/>
          </a:prstGeom>
        </p:spPr>
      </p:pic>
      <p:graphicFrame>
        <p:nvGraphicFramePr>
          <p:cNvPr id="3" name="对象 -2147482584"/>
          <p:cNvGraphicFramePr>
            <a:graphicFrameLocks noChangeAspect="1"/>
          </p:cNvGraphicFramePr>
          <p:nvPr/>
        </p:nvGraphicFramePr>
        <p:xfrm>
          <a:off x="8223885" y="2720340"/>
          <a:ext cx="3129915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r:id="rId6" imgW="1841500" imgH="241300" progId="Equation.KSEE3">
                  <p:embed/>
                </p:oleObj>
              </mc:Choice>
              <mc:Fallback>
                <p:oleObj r:id="rId6" imgW="1841500" imgH="2413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23885" y="2720340"/>
                        <a:ext cx="3129915" cy="410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583"/>
          <p:cNvGraphicFramePr>
            <a:graphicFrameLocks noChangeAspect="1"/>
          </p:cNvGraphicFramePr>
          <p:nvPr/>
        </p:nvGraphicFramePr>
        <p:xfrm>
          <a:off x="8223885" y="3223895"/>
          <a:ext cx="3194685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r:id="rId8" imgW="1879600" imgH="241300" progId="Equation.KSEE3">
                  <p:embed/>
                </p:oleObj>
              </mc:Choice>
              <mc:Fallback>
                <p:oleObj r:id="rId8" imgW="1879600" imgH="2413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23885" y="3223895"/>
                        <a:ext cx="3194685" cy="410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582"/>
          <p:cNvGraphicFramePr>
            <a:graphicFrameLocks noChangeAspect="1"/>
          </p:cNvGraphicFramePr>
          <p:nvPr/>
        </p:nvGraphicFramePr>
        <p:xfrm>
          <a:off x="8223885" y="4139565"/>
          <a:ext cx="3194685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r:id="rId10" imgW="1879600" imgH="241300" progId="Equation.KSEE3">
                  <p:embed/>
                </p:oleObj>
              </mc:Choice>
              <mc:Fallback>
                <p:oleObj r:id="rId10" imgW="1879600" imgH="2413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223885" y="4139565"/>
                        <a:ext cx="3194685" cy="410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2581"/>
          <p:cNvGraphicFramePr>
            <a:graphicFrameLocks noChangeAspect="1"/>
          </p:cNvGraphicFramePr>
          <p:nvPr/>
        </p:nvGraphicFramePr>
        <p:xfrm>
          <a:off x="8223885" y="3677285"/>
          <a:ext cx="3540125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r:id="rId12" imgW="2082800" imgH="241300" progId="Equation.KSEE3">
                  <p:embed/>
                </p:oleObj>
              </mc:Choice>
              <mc:Fallback>
                <p:oleObj r:id="rId12" imgW="2082800" imgH="2413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23885" y="3677285"/>
                        <a:ext cx="3540125" cy="410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-2147482580"/>
          <p:cNvGraphicFramePr>
            <a:graphicFrameLocks noChangeAspect="1"/>
          </p:cNvGraphicFramePr>
          <p:nvPr/>
        </p:nvGraphicFramePr>
        <p:xfrm>
          <a:off x="8223885" y="5450840"/>
          <a:ext cx="3194685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r:id="rId14" imgW="1879600" imgH="241300" progId="Equation.KSEE3">
                  <p:embed/>
                </p:oleObj>
              </mc:Choice>
              <mc:Fallback>
                <p:oleObj r:id="rId14" imgW="1879600" imgH="2413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223885" y="5450840"/>
                        <a:ext cx="3194685" cy="410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-2147482579"/>
          <p:cNvGraphicFramePr>
            <a:graphicFrameLocks noChangeAspect="1"/>
          </p:cNvGraphicFramePr>
          <p:nvPr/>
        </p:nvGraphicFramePr>
        <p:xfrm>
          <a:off x="8223885" y="6044565"/>
          <a:ext cx="2179955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r:id="rId16" imgW="1282700" imgH="241300" progId="Equation.KSEE3">
                  <p:embed/>
                </p:oleObj>
              </mc:Choice>
              <mc:Fallback>
                <p:oleObj r:id="rId16" imgW="1282700" imgH="2413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223885" y="6044565"/>
                        <a:ext cx="2179955" cy="410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-2147482553"/>
          <p:cNvGraphicFramePr>
            <a:graphicFrameLocks noChangeAspect="1"/>
          </p:cNvGraphicFramePr>
          <p:nvPr/>
        </p:nvGraphicFramePr>
        <p:xfrm>
          <a:off x="8223885" y="1691005"/>
          <a:ext cx="2849245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r:id="rId18" imgW="1676400" imgH="241300" progId="Equation.KSEE3">
                  <p:embed/>
                </p:oleObj>
              </mc:Choice>
              <mc:Fallback>
                <p:oleObj r:id="rId18" imgW="1676400" imgH="241300" progId="Equation.KSEE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223885" y="1691005"/>
                        <a:ext cx="2849245" cy="410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7919720" y="2606675"/>
            <a:ext cx="3946525" cy="406019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920355" y="1518920"/>
            <a:ext cx="3945890" cy="918845"/>
          </a:xfrm>
          <a:prstGeom prst="rect">
            <a:avLst/>
          </a:prstGeom>
          <a:noFill/>
          <a:ln w="28575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369435" y="2056130"/>
            <a:ext cx="224155" cy="2260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69435" y="5076825"/>
            <a:ext cx="234950" cy="226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0755" y="6384290"/>
            <a:ext cx="368300" cy="367665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329055" y="6384290"/>
            <a:ext cx="138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: LSTM cell</a:t>
            </a:r>
          </a:p>
        </p:txBody>
      </p:sp>
      <p:sp>
        <p:nvSpPr>
          <p:cNvPr id="25" name="椭圆 24"/>
          <p:cNvSpPr/>
          <p:nvPr/>
        </p:nvSpPr>
        <p:spPr>
          <a:xfrm>
            <a:off x="2955290" y="5076825"/>
            <a:ext cx="242570" cy="23241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267950" y="2720340"/>
            <a:ext cx="517525" cy="424180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267950" y="3223895"/>
            <a:ext cx="517525" cy="424180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297795" y="4139565"/>
            <a:ext cx="517525" cy="424180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59275" y="2814955"/>
            <a:ext cx="233680" cy="2203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69435" y="4323715"/>
            <a:ext cx="234315" cy="22606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172575" y="1674495"/>
            <a:ext cx="282575" cy="38163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121265" y="1704975"/>
            <a:ext cx="282575" cy="38163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>
            <a:stCxn id="22" idx="6"/>
            <a:endCxn id="19" idx="1"/>
          </p:cNvCxnSpPr>
          <p:nvPr/>
        </p:nvCxnSpPr>
        <p:spPr>
          <a:xfrm flipV="1">
            <a:off x="4593590" y="1978660"/>
            <a:ext cx="3326765" cy="190500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3" idx="6"/>
            <a:endCxn id="17" idx="1"/>
          </p:cNvCxnSpPr>
          <p:nvPr/>
        </p:nvCxnSpPr>
        <p:spPr>
          <a:xfrm flipV="1">
            <a:off x="4604385" y="4636770"/>
            <a:ext cx="3315335" cy="553085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8091805" y="6044565"/>
            <a:ext cx="492125" cy="5016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972040" y="5378450"/>
            <a:ext cx="1168400" cy="54610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837295" y="5382895"/>
            <a:ext cx="965835" cy="54610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0622915" y="3677285"/>
            <a:ext cx="517525" cy="424180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7785735" y="4728845"/>
            <a:ext cx="1744980" cy="36830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info to be kept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9803130" y="4708525"/>
            <a:ext cx="2278380" cy="36830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info to be forgotten</a:t>
            </a:r>
          </a:p>
        </p:txBody>
      </p:sp>
      <p:cxnSp>
        <p:nvCxnSpPr>
          <p:cNvPr id="55" name="直接箭头连接符 54"/>
          <p:cNvCxnSpPr>
            <a:stCxn id="49" idx="0"/>
            <a:endCxn id="54" idx="2"/>
          </p:cNvCxnSpPr>
          <p:nvPr/>
        </p:nvCxnSpPr>
        <p:spPr>
          <a:xfrm flipV="1">
            <a:off x="10556240" y="5076825"/>
            <a:ext cx="386080" cy="30162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0" idx="0"/>
            <a:endCxn id="53" idx="2"/>
          </p:cNvCxnSpPr>
          <p:nvPr/>
        </p:nvCxnSpPr>
        <p:spPr>
          <a:xfrm flipH="1" flipV="1">
            <a:off x="8658225" y="5097145"/>
            <a:ext cx="662305" cy="28575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243705" y="5807075"/>
            <a:ext cx="464185" cy="237490"/>
          </a:xfrm>
          <a:prstGeom prst="rect">
            <a:avLst/>
          </a:prstGeom>
          <a:solidFill>
            <a:srgbClr val="CC866C"/>
          </a:solidFill>
          <a:ln w="38100">
            <a:solidFill>
              <a:srgbClr val="CC86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320530" y="2720340"/>
            <a:ext cx="347345" cy="424180"/>
          </a:xfrm>
          <a:prstGeom prst="rect">
            <a:avLst/>
          </a:prstGeom>
          <a:noFill/>
          <a:ln w="28575">
            <a:solidFill>
              <a:srgbClr val="CC866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320530" y="3253105"/>
            <a:ext cx="347345" cy="424180"/>
          </a:xfrm>
          <a:prstGeom prst="rect">
            <a:avLst/>
          </a:prstGeom>
          <a:noFill/>
          <a:ln w="28575">
            <a:solidFill>
              <a:srgbClr val="CC866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719310" y="3677285"/>
            <a:ext cx="347345" cy="424180"/>
          </a:xfrm>
          <a:prstGeom prst="rect">
            <a:avLst/>
          </a:prstGeom>
          <a:noFill/>
          <a:ln w="28575">
            <a:solidFill>
              <a:srgbClr val="CC866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9371965" y="4132580"/>
            <a:ext cx="347345" cy="424180"/>
          </a:xfrm>
          <a:prstGeom prst="rect">
            <a:avLst/>
          </a:prstGeom>
          <a:noFill/>
          <a:ln w="28575">
            <a:solidFill>
              <a:srgbClr val="CC866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1744325" y="647763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18</a:t>
            </a: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Sentiment Analysis Based on Stacked Bi-LSTM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78435" y="1865630"/>
            <a:ext cx="9328785" cy="4025265"/>
          </a:xfrm>
          <a:prstGeom prst="rect">
            <a:avLst/>
          </a:prstGeom>
        </p:spPr>
      </p:pic>
      <p:graphicFrame>
        <p:nvGraphicFramePr>
          <p:cNvPr id="2" name="对象 -2147482543"/>
          <p:cNvGraphicFramePr>
            <a:graphicFrameLocks noChangeAspect="1"/>
          </p:cNvGraphicFramePr>
          <p:nvPr/>
        </p:nvGraphicFramePr>
        <p:xfrm>
          <a:off x="9259570" y="1691005"/>
          <a:ext cx="2870835" cy="323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r:id="rId6" imgW="2032000" imgH="228600" progId="Equation.KSEE3">
                  <p:embed/>
                </p:oleObj>
              </mc:Choice>
              <mc:Fallback>
                <p:oleObj r:id="rId6" imgW="20320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59570" y="1691005"/>
                        <a:ext cx="2870835" cy="323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-2147482542"/>
          <p:cNvGraphicFramePr>
            <a:graphicFrameLocks noChangeAspect="1"/>
          </p:cNvGraphicFramePr>
          <p:nvPr/>
        </p:nvGraphicFramePr>
        <p:xfrm>
          <a:off x="9259570" y="2113915"/>
          <a:ext cx="177736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r:id="rId8" imgW="1257300" imgH="330200" progId="Equation.KSEE3">
                  <p:embed/>
                </p:oleObj>
              </mc:Choice>
              <mc:Fallback>
                <p:oleObj r:id="rId8" imgW="1257300" imgH="3302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59570" y="2113915"/>
                        <a:ext cx="1777365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9221470" y="1560195"/>
            <a:ext cx="2908935" cy="1026160"/>
          </a:xfrm>
          <a:prstGeom prst="rect">
            <a:avLst/>
          </a:prstGeom>
          <a:noFill/>
          <a:ln w="28575"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8938260" y="2056130"/>
            <a:ext cx="268605" cy="13970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1158855" y="1691005"/>
            <a:ext cx="421005" cy="426720"/>
          </a:xfrm>
          <a:prstGeom prst="rect">
            <a:avLst/>
          </a:prstGeom>
          <a:noFill/>
          <a:ln w="28575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138920" y="1161415"/>
            <a:ext cx="27209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5"/>
                </a:solidFill>
              </a:rPr>
              <a:t>Sentiment Prediction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744325" y="647763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19</a:t>
            </a: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/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Motivation</a:t>
            </a:r>
          </a:p>
          <a:p>
            <a:endParaRPr lang="zh-CN" altLang="en-US" sz="3600" dirty="0"/>
          </a:p>
          <a:p>
            <a:r>
              <a:rPr lang="zh-CN" altLang="en-US" sz="3600" dirty="0"/>
              <a:t>The Proposed Method</a:t>
            </a:r>
          </a:p>
          <a:p>
            <a:endParaRPr lang="zh-CN" altLang="en-US" sz="3600" dirty="0"/>
          </a:p>
          <a:p>
            <a:r>
              <a:rPr lang="zh-CN" altLang="en-US" sz="3600" dirty="0"/>
              <a:t>Experiments</a:t>
            </a:r>
          </a:p>
          <a:p>
            <a:endParaRPr lang="zh-CN" altLang="en-US" sz="3600" dirty="0"/>
          </a:p>
          <a:p>
            <a:r>
              <a:rPr lang="zh-CN" altLang="en-US" sz="3600" dirty="0"/>
              <a:t>Conclusion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17350" y="64776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/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</a:rPr>
              <a:t>Motivation</a:t>
            </a:r>
          </a:p>
          <a:p>
            <a:endParaRPr lang="zh-CN" alt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</a:rPr>
              <a:t>The Proposed Method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Experiments</a:t>
            </a:r>
          </a:p>
          <a:p>
            <a:endParaRPr lang="zh-CN" altLang="en-US" sz="3600"/>
          </a:p>
          <a:p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744325" y="647763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20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Experiment Setting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Data</a:t>
            </a:r>
          </a:p>
          <a:p>
            <a:pPr lvl="1"/>
            <a:r>
              <a:rPr lang="en-US" altLang="zh-CN" sz="2000" dirty="0">
                <a:sym typeface="+mn-ea"/>
              </a:rPr>
              <a:t>65,536 comments for training CBOW model</a:t>
            </a:r>
          </a:p>
          <a:p>
            <a:pPr lvl="1"/>
            <a:r>
              <a:rPr lang="en-US" altLang="zh-CN" sz="2160" dirty="0">
                <a:sym typeface="+mn-ea"/>
              </a:rPr>
              <a:t>3,000 labeled comments for  training Stacked Bi-LSTM</a:t>
            </a:r>
          </a:p>
          <a:p>
            <a:pPr lvl="2"/>
            <a:r>
              <a:rPr lang="en-US" altLang="zh-CN" sz="2000" dirty="0">
                <a:sym typeface="+mn-ea"/>
              </a:rPr>
              <a:t>1,514 positive comments</a:t>
            </a:r>
            <a:endParaRPr lang="en-US" altLang="zh-CN" sz="2160" dirty="0">
              <a:sym typeface="+mn-ea"/>
            </a:endParaRPr>
          </a:p>
          <a:p>
            <a:pPr lvl="2"/>
            <a:r>
              <a:rPr lang="en-US" altLang="zh-CN" sz="2000" dirty="0">
                <a:sym typeface="+mn-ea"/>
              </a:rPr>
              <a:t>1,486 negative comments</a:t>
            </a:r>
            <a:endParaRPr lang="en-US" altLang="zh-CN" sz="2400" dirty="0">
              <a:sym typeface="+mn-ea"/>
            </a:endParaRPr>
          </a:p>
          <a:p>
            <a:pPr lvl="2"/>
            <a:endParaRPr lang="en-US" altLang="zh-CN" dirty="0"/>
          </a:p>
          <a:p>
            <a:r>
              <a:rPr lang="en-US" altLang="zh-CN" dirty="0">
                <a:sym typeface="+mn-ea"/>
              </a:rPr>
              <a:t>Experimental Performance Evaluation</a:t>
            </a:r>
          </a:p>
          <a:p>
            <a:pPr lvl="1"/>
            <a:r>
              <a:rPr lang="en-US" altLang="zh-CN" dirty="0"/>
              <a:t>Descriptive statistics of testing data set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Evaluation metric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graphicFrame>
        <p:nvGraphicFramePr>
          <p:cNvPr id="6" name="对象 -21474825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124470"/>
              </p:ext>
            </p:extLst>
          </p:nvPr>
        </p:nvGraphicFramePr>
        <p:xfrm>
          <a:off x="2993072" y="5950267"/>
          <a:ext cx="5660390" cy="723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r:id="rId5" imgW="3377565" imgH="431800" progId="Equation.KSEE3">
                  <p:embed/>
                </p:oleObj>
              </mc:Choice>
              <mc:Fallback>
                <p:oleObj r:id="rId5" imgW="3377565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3072" y="5950267"/>
                        <a:ext cx="5660390" cy="723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3072" y="4431348"/>
            <a:ext cx="6205855" cy="10223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744325" y="647763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21</a:t>
            </a: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Results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proposed method (CBOW + Stacked Bi-LSTM) outperforms any of the other methods</a:t>
            </a:r>
          </a:p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580" y="3010535"/>
            <a:ext cx="9261475" cy="2732405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1174750" y="5373370"/>
            <a:ext cx="9843770" cy="466725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744325" y="647763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Influence of Different Factors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The performance of Stacked Bi-LSTM Model with different number of hidden cells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2818130"/>
            <a:ext cx="11709400" cy="236601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对象 -2147482541"/>
          <p:cNvGraphicFramePr>
            <a:graphicFrameLocks noChangeAspect="1"/>
          </p:cNvGraphicFramePr>
          <p:nvPr/>
        </p:nvGraphicFramePr>
        <p:xfrm>
          <a:off x="838200" y="5485130"/>
          <a:ext cx="295402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r:id="rId6" imgW="1841500" imgH="431800" progId="Equation.KSEE3">
                  <p:embed/>
                </p:oleObj>
              </mc:Choice>
              <mc:Fallback>
                <p:oleObj r:id="rId6" imgW="1841500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5485130"/>
                        <a:ext cx="2954020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744325" y="647763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23</a:t>
            </a: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Influence of Different Factors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The performance of Stacked Bi-LSTM Model with different number of input size</a:t>
            </a:r>
          </a:p>
        </p:txBody>
      </p:sp>
      <p:pic>
        <p:nvPicPr>
          <p:cNvPr id="8" name="图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0" y="2781935"/>
            <a:ext cx="12068175" cy="24384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-2147482541"/>
          <p:cNvGraphicFramePr>
            <a:graphicFrameLocks noChangeAspect="1"/>
          </p:cNvGraphicFramePr>
          <p:nvPr/>
        </p:nvGraphicFramePr>
        <p:xfrm>
          <a:off x="838200" y="5485130"/>
          <a:ext cx="295402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r:id="rId6" imgW="1841500" imgH="431800" progId="Equation.KSEE3">
                  <p:embed/>
                </p:oleObj>
              </mc:Choice>
              <mc:Fallback>
                <p:oleObj r:id="rId6" imgW="1841500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5485130"/>
                        <a:ext cx="2954020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744325" y="647763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24</a:t>
            </a:r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/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</a:rPr>
              <a:t>Motivation</a:t>
            </a:r>
          </a:p>
          <a:p>
            <a:endParaRPr lang="zh-CN" alt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</a:rPr>
              <a:t>The Proposed Method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744325" y="64776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25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100" y="352425"/>
            <a:ext cx="10515600" cy="1325563"/>
          </a:xfrm>
        </p:spPr>
        <p:txBody>
          <a:bodyPr/>
          <a:lstStyle/>
          <a:p>
            <a:r>
              <a:rPr lang="en-US" altLang="zh-CN"/>
              <a:t>Conclusion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6100" y="1825625"/>
            <a:ext cx="11099800" cy="43516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/>
              <a:t>Encode semantic properties of words using CBOW model</a:t>
            </a:r>
          </a:p>
          <a:p>
            <a:pPr>
              <a:lnSpc>
                <a:spcPct val="100000"/>
              </a:lnSpc>
            </a:pPr>
            <a:endParaRPr lang="en-US" altLang="zh-CN" sz="3200"/>
          </a:p>
          <a:p>
            <a:pPr>
              <a:lnSpc>
                <a:spcPct val="100000"/>
              </a:lnSpc>
            </a:pPr>
            <a:r>
              <a:rPr lang="en-US" altLang="zh-CN" sz="3200"/>
              <a:t>Abstract contextual features of documents using Stacked Bi-LSTM model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3200"/>
          </a:p>
          <a:p>
            <a:pPr>
              <a:lnSpc>
                <a:spcPct val="100000"/>
              </a:lnSpc>
            </a:pPr>
            <a:r>
              <a:rPr lang="zh-CN" altLang="en-US" sz="3200"/>
              <a:t>The effectiveness of </a:t>
            </a:r>
            <a:r>
              <a:rPr lang="en-US" altLang="zh-CN" sz="3200"/>
              <a:t>CBOW+Stacked Bi-LSTM</a:t>
            </a:r>
            <a:r>
              <a:rPr lang="zh-CN" altLang="en-US" sz="3200"/>
              <a:t> has been verified in </a:t>
            </a:r>
            <a:r>
              <a:rPr lang="en-US" altLang="zh-CN" sz="3200"/>
              <a:t>Chinese microblogs' comments</a:t>
            </a:r>
            <a:r>
              <a:rPr lang="zh-CN" altLang="en-US" sz="3200"/>
              <a:t> sentiment </a:t>
            </a:r>
            <a:r>
              <a:rPr lang="en-US" altLang="zh-CN" sz="3200"/>
              <a:t>prediction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744325" y="64776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26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55515" y="2921635"/>
            <a:ext cx="268097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6000">
                <a:sym typeface="+mn-ea"/>
              </a:rPr>
              <a:t>Thanks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744325" y="64776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27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Influence of Different Factors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The performance of Stacked Bi-LSTM Model with different number of layers</a:t>
            </a:r>
          </a:p>
        </p:txBody>
      </p:sp>
      <p:pic>
        <p:nvPicPr>
          <p:cNvPr id="9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15" y="2796540"/>
            <a:ext cx="11926570" cy="24098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-2147482541"/>
          <p:cNvGraphicFramePr>
            <a:graphicFrameLocks noChangeAspect="1"/>
          </p:cNvGraphicFramePr>
          <p:nvPr/>
        </p:nvGraphicFramePr>
        <p:xfrm>
          <a:off x="838200" y="5485130"/>
          <a:ext cx="295402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r:id="rId6" imgW="1841500" imgH="431800" progId="Equation.KSEE3">
                  <p:embed/>
                </p:oleObj>
              </mc:Choice>
              <mc:Fallback>
                <p:oleObj r:id="rId6" imgW="1841500" imgH="431800" progId="Equation.KSEE3">
                  <p:embed/>
                  <p:pic>
                    <p:nvPicPr>
                      <p:cNvPr id="2" name="对象 -214748254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5485130"/>
                        <a:ext cx="2954020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744325" y="647763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25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6995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/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/>
              <a:t>Motivation</a:t>
            </a:r>
          </a:p>
          <a:p>
            <a:endParaRPr lang="zh-CN" altLang="en-US" sz="3600"/>
          </a:p>
          <a:p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</a:rPr>
              <a:t>The Proposed Method</a:t>
            </a:r>
          </a:p>
          <a:p>
            <a:endParaRPr lang="zh-CN" alt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</a:t>
            </a:r>
          </a:p>
          <a:p>
            <a:endParaRPr lang="zh-CN" alt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360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17350" y="64776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Corpus Construction</a:t>
            </a:r>
          </a:p>
        </p:txBody>
      </p:sp>
      <p:pic>
        <p:nvPicPr>
          <p:cNvPr id="7" name="图片 3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98270"/>
            <a:ext cx="4976495" cy="5223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845" y="1398270"/>
            <a:ext cx="4838065" cy="25927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368415" y="5146040"/>
            <a:ext cx="50958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Preprocessing of raw microblog text:</a:t>
            </a: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 Removing</a:t>
            </a:r>
            <a:r>
              <a:rPr lang="zh-CN" altLang="en-US">
                <a:solidFill>
                  <a:schemeClr val="tx1"/>
                </a:solidFill>
              </a:rPr>
              <a:t> hashtags, reply symbols and several references to user names (@user) and links.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90970" y="4345305"/>
            <a:ext cx="512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Chinese segmentation and stop word processing</a:t>
            </a:r>
          </a:p>
        </p:txBody>
      </p:sp>
      <p:cxnSp>
        <p:nvCxnSpPr>
          <p:cNvPr id="6" name="直接箭头连接符 5"/>
          <p:cNvCxnSpPr>
            <a:stCxn id="4" idx="1"/>
          </p:cNvCxnSpPr>
          <p:nvPr/>
        </p:nvCxnSpPr>
        <p:spPr>
          <a:xfrm flipH="1" flipV="1">
            <a:off x="5856605" y="5598160"/>
            <a:ext cx="511810" cy="8890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0"/>
            <a:endCxn id="10" idx="2"/>
          </p:cNvCxnSpPr>
          <p:nvPr/>
        </p:nvCxnSpPr>
        <p:spPr>
          <a:xfrm flipV="1">
            <a:off x="9052560" y="3990975"/>
            <a:ext cx="635" cy="354330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Skip-gram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183245" y="4055745"/>
            <a:ext cx="159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context words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96385" y="1825625"/>
            <a:ext cx="3997960" cy="4351655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2797175" y="405574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current word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183245" y="6209030"/>
            <a:ext cx="230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Mikolov 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et al., 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2013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Continuous Bag-of-Words (CBOW)</a:t>
            </a:r>
            <a:endParaRPr lang="zh-CN" altLang="en-US"/>
          </a:p>
        </p:txBody>
      </p:sp>
      <p:pic>
        <p:nvPicPr>
          <p:cNvPr id="29" name="图片 6"/>
          <p:cNvPicPr>
            <a:picLocks noGrp="1" noChangeAspect="1"/>
          </p:cNvPicPr>
          <p:nvPr>
            <p:ph idx="1"/>
          </p:nvPr>
        </p:nvPicPr>
        <p:blipFill>
          <a:blip r:embed="rId4"/>
          <a:srcRect t="683"/>
          <a:stretch>
            <a:fillRect/>
          </a:stretch>
        </p:blipFill>
        <p:spPr>
          <a:xfrm>
            <a:off x="4008755" y="1691005"/>
            <a:ext cx="4174490" cy="47301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" name="文本框 31"/>
          <p:cNvSpPr txBox="1"/>
          <p:nvPr/>
        </p:nvSpPr>
        <p:spPr>
          <a:xfrm>
            <a:off x="1395095" y="4155440"/>
            <a:ext cx="159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context words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8183245" y="4155440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current word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183245" y="6209030"/>
            <a:ext cx="230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Mikolov 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et al., 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2013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Long Short Term Memory (LSTM) </a:t>
            </a:r>
            <a:r>
              <a:rPr lang="en-US" altLang="zh-CN" sz="4000" baseline="30000"/>
              <a:t>[1]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29080" y="5778500"/>
            <a:ext cx="3064510" cy="39878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/>
              <a:t>Memory </a:t>
            </a:r>
            <a:r>
              <a:rPr lang="en-US" altLang="zh-CN" sz="2000" b="1"/>
              <a:t>Unit of LSTM </a:t>
            </a:r>
            <a:r>
              <a:rPr lang="en-US" altLang="zh-CN" sz="2000" b="1" baseline="30000"/>
              <a:t>[2]</a:t>
            </a:r>
            <a:endParaRPr lang="zh-CN" altLang="en-US" sz="2000" b="1" baseline="300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rcRect l="1116" r="1060"/>
          <a:stretch>
            <a:fillRect/>
          </a:stretch>
        </p:blipFill>
        <p:spPr>
          <a:xfrm>
            <a:off x="702310" y="1825625"/>
            <a:ext cx="4895215" cy="377126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715" y="6385560"/>
            <a:ext cx="12180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/>
              <a:t>[1] Hochreiter, S., &amp; Schmidhuber, J. (1997). Long short-term memory. Neural Computation, 9(8), 1735-1780.</a:t>
            </a:r>
          </a:p>
          <a:p>
            <a:pPr algn="l"/>
            <a:r>
              <a:rPr lang="en-US" altLang="zh-CN" sz="1200"/>
              <a:t>[2] </a:t>
            </a:r>
            <a:r>
              <a:rPr sz="1200"/>
              <a:t>Zhang, L., Wang, S., &amp; Liu, B. (2018). Deep learning for sentiment analysis: a survey. Wiley Interdisciplinary Reviews Data Mining &amp; Knowledge Discovery.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1744325" y="647763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16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6200" y="2303780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old cell state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929505" y="2303780"/>
            <a:ext cx="1567180" cy="36830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new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cell state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715" y="4465320"/>
            <a:ext cx="178117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 from the previous hidden layer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228215" y="5499100"/>
            <a:ext cx="1452880" cy="36830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current input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715510" y="4674870"/>
            <a:ext cx="191643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 current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hidden layer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501765" y="1493520"/>
            <a:ext cx="568452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/>
              <a:t>forget gate</a:t>
            </a:r>
            <a:r>
              <a:rPr lang="en-US" altLang="zh-CN" sz="1600" b="1"/>
              <a:t>: </a:t>
            </a:r>
          </a:p>
          <a:p>
            <a:pPr algn="l"/>
            <a:r>
              <a:rPr lang="en-US" altLang="zh-CN" sz="1600" b="1"/>
              <a:t>what information to dump from the cell state</a:t>
            </a:r>
          </a:p>
          <a:p>
            <a:pPr algn="l"/>
            <a:endParaRPr lang="en-US" altLang="zh-CN" sz="1600" b="1"/>
          </a:p>
          <a:p>
            <a:pPr algn="l"/>
            <a:r>
              <a:rPr lang="en-US" altLang="zh-CN" sz="1600" b="1"/>
              <a:t>input gate: </a:t>
            </a:r>
          </a:p>
          <a:p>
            <a:pPr algn="l"/>
            <a:r>
              <a:rPr lang="en-US" altLang="zh-CN" sz="1600" b="1"/>
              <a:t>what new information to store in the cell state</a:t>
            </a:r>
          </a:p>
          <a:p>
            <a:pPr algn="l"/>
            <a:endParaRPr lang="en-US" altLang="zh-CN" sz="1600" b="1"/>
          </a:p>
          <a:p>
            <a:pPr algn="l"/>
            <a:r>
              <a:rPr lang="en-US" altLang="zh-CN" sz="1600" b="1"/>
              <a:t>new memory:</a:t>
            </a:r>
          </a:p>
          <a:p>
            <a:pPr algn="l"/>
            <a:r>
              <a:rPr lang="en-US" altLang="zh-CN" sz="1600" b="1"/>
              <a:t>new candidate values after adding new input</a:t>
            </a:r>
          </a:p>
          <a:p>
            <a:pPr algn="l"/>
            <a:endParaRPr lang="en-US" altLang="zh-CN" sz="1600" b="1"/>
          </a:p>
          <a:p>
            <a:pPr algn="l"/>
            <a:r>
              <a:rPr lang="en-US" altLang="zh-CN" sz="1600" b="1"/>
              <a:t>new cell state:</a:t>
            </a:r>
          </a:p>
          <a:p>
            <a:pPr algn="l"/>
            <a:r>
              <a:rPr lang="en-US" altLang="zh-CN" sz="1600" b="1"/>
              <a:t>update the old cell state Ct-1 into new cell state Ct</a:t>
            </a:r>
          </a:p>
          <a:p>
            <a:pPr algn="l"/>
            <a:endParaRPr lang="en-US" altLang="zh-CN" sz="1600" b="1"/>
          </a:p>
          <a:p>
            <a:pPr algn="l"/>
            <a:r>
              <a:rPr lang="en-US" altLang="zh-CN" sz="1600" b="1"/>
              <a:t>output gate:</a:t>
            </a:r>
          </a:p>
          <a:p>
            <a:pPr algn="l"/>
            <a:r>
              <a:rPr lang="en-US" altLang="zh-CN" sz="1600" b="1"/>
              <a:t>decides which parts of the cell state to output</a:t>
            </a:r>
          </a:p>
          <a:p>
            <a:pPr algn="l"/>
            <a:endParaRPr lang="en-US" altLang="zh-CN" sz="1600" b="1"/>
          </a:p>
          <a:p>
            <a:pPr algn="l"/>
            <a:r>
              <a:rPr lang="en-US" altLang="zh-CN" sz="1600" b="1"/>
              <a:t>output of current hidden layer:</a:t>
            </a:r>
          </a:p>
          <a:p>
            <a:pPr algn="l"/>
            <a:r>
              <a:rPr lang="en-US" altLang="zh-CN" sz="1600" b="1"/>
              <a:t>puts the cell state through the tanh function and multiplies it by the output of the sigmoid</a:t>
            </a:r>
          </a:p>
          <a:p>
            <a:pPr algn="l"/>
            <a:r>
              <a:rPr lang="en-US" altLang="zh-CN" sz="1600" b="1"/>
              <a:t>gate</a:t>
            </a:r>
          </a:p>
          <a:p>
            <a:pPr algn="l"/>
            <a:endParaRPr lang="en-US" altLang="zh-CN" sz="1600" b="1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Stacked Bi</a:t>
            </a:r>
            <a:r>
              <a:rPr lang="en-US" altLang="zh-CN">
                <a:sym typeface="+mn-ea"/>
              </a:rPr>
              <a:t>directional </a:t>
            </a:r>
            <a:r>
              <a:rPr lang="zh-CN" altLang="en-US">
                <a:sym typeface="+mn-ea"/>
              </a:rPr>
              <a:t>LSTM </a:t>
            </a:r>
            <a:r>
              <a:rPr lang="en-US" altLang="zh-CN">
                <a:sym typeface="+mn-ea"/>
              </a:rPr>
              <a:t>Model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8200" y="1797050"/>
            <a:ext cx="5998845" cy="4351655"/>
          </a:xfrm>
          <a:prstGeom prst="rect">
            <a:avLst/>
          </a:prstGeom>
        </p:spPr>
      </p:pic>
      <p:graphicFrame>
        <p:nvGraphicFramePr>
          <p:cNvPr id="3" name="对象 -2147482584"/>
          <p:cNvGraphicFramePr>
            <a:graphicFrameLocks noChangeAspect="1"/>
          </p:cNvGraphicFramePr>
          <p:nvPr/>
        </p:nvGraphicFramePr>
        <p:xfrm>
          <a:off x="8223885" y="2720340"/>
          <a:ext cx="3129915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3" r:id="rId6" imgW="1841500" imgH="241300" progId="Equation.KSEE3">
                  <p:embed/>
                </p:oleObj>
              </mc:Choice>
              <mc:Fallback>
                <p:oleObj r:id="rId6" imgW="1841500" imgH="2413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23885" y="2720340"/>
                        <a:ext cx="3129915" cy="410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583"/>
          <p:cNvGraphicFramePr>
            <a:graphicFrameLocks noChangeAspect="1"/>
          </p:cNvGraphicFramePr>
          <p:nvPr/>
        </p:nvGraphicFramePr>
        <p:xfrm>
          <a:off x="8223885" y="3223895"/>
          <a:ext cx="3194685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4" r:id="rId8" imgW="1879600" imgH="241300" progId="Equation.KSEE3">
                  <p:embed/>
                </p:oleObj>
              </mc:Choice>
              <mc:Fallback>
                <p:oleObj r:id="rId8" imgW="1879600" imgH="2413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23885" y="3223895"/>
                        <a:ext cx="3194685" cy="410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582"/>
          <p:cNvGraphicFramePr>
            <a:graphicFrameLocks noChangeAspect="1"/>
          </p:cNvGraphicFramePr>
          <p:nvPr/>
        </p:nvGraphicFramePr>
        <p:xfrm>
          <a:off x="8223885" y="4139565"/>
          <a:ext cx="3194685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5" r:id="rId10" imgW="1879600" imgH="241300" progId="Equation.KSEE3">
                  <p:embed/>
                </p:oleObj>
              </mc:Choice>
              <mc:Fallback>
                <p:oleObj r:id="rId10" imgW="1879600" imgH="2413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223885" y="4139565"/>
                        <a:ext cx="3194685" cy="410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2581"/>
          <p:cNvGraphicFramePr>
            <a:graphicFrameLocks noChangeAspect="1"/>
          </p:cNvGraphicFramePr>
          <p:nvPr/>
        </p:nvGraphicFramePr>
        <p:xfrm>
          <a:off x="8223885" y="3677285"/>
          <a:ext cx="3540125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6" r:id="rId12" imgW="2082800" imgH="241300" progId="Equation.KSEE3">
                  <p:embed/>
                </p:oleObj>
              </mc:Choice>
              <mc:Fallback>
                <p:oleObj r:id="rId12" imgW="2082800" imgH="2413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23885" y="3677285"/>
                        <a:ext cx="3540125" cy="410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-2147482580"/>
          <p:cNvGraphicFramePr>
            <a:graphicFrameLocks noChangeAspect="1"/>
          </p:cNvGraphicFramePr>
          <p:nvPr/>
        </p:nvGraphicFramePr>
        <p:xfrm>
          <a:off x="8223885" y="5450840"/>
          <a:ext cx="3194685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7" r:id="rId14" imgW="1879600" imgH="241300" progId="Equation.KSEE3">
                  <p:embed/>
                </p:oleObj>
              </mc:Choice>
              <mc:Fallback>
                <p:oleObj r:id="rId14" imgW="1879600" imgH="2413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223885" y="5450840"/>
                        <a:ext cx="3194685" cy="410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-2147482579"/>
          <p:cNvGraphicFramePr>
            <a:graphicFrameLocks noChangeAspect="1"/>
          </p:cNvGraphicFramePr>
          <p:nvPr/>
        </p:nvGraphicFramePr>
        <p:xfrm>
          <a:off x="8223885" y="6044565"/>
          <a:ext cx="2179955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8" r:id="rId16" imgW="1282700" imgH="241300" progId="Equation.KSEE3">
                  <p:embed/>
                </p:oleObj>
              </mc:Choice>
              <mc:Fallback>
                <p:oleObj r:id="rId16" imgW="1282700" imgH="2413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223885" y="6044565"/>
                        <a:ext cx="2179955" cy="410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7919720" y="2606675"/>
            <a:ext cx="3946525" cy="406019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69435" y="5076825"/>
            <a:ext cx="234950" cy="226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0755" y="6384290"/>
            <a:ext cx="368300" cy="367665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329055" y="6384290"/>
            <a:ext cx="138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: LSTM cell</a:t>
            </a:r>
          </a:p>
        </p:txBody>
      </p:sp>
      <p:sp>
        <p:nvSpPr>
          <p:cNvPr id="25" name="椭圆 24"/>
          <p:cNvSpPr/>
          <p:nvPr/>
        </p:nvSpPr>
        <p:spPr>
          <a:xfrm>
            <a:off x="2955290" y="5076825"/>
            <a:ext cx="242570" cy="23241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267950" y="2720340"/>
            <a:ext cx="517525" cy="424180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267950" y="3223895"/>
            <a:ext cx="517525" cy="424180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297795" y="4139565"/>
            <a:ext cx="517525" cy="424180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59275" y="2814955"/>
            <a:ext cx="233680" cy="2203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69435" y="4323715"/>
            <a:ext cx="234315" cy="22606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stCxn id="23" idx="6"/>
            <a:endCxn id="17" idx="1"/>
          </p:cNvCxnSpPr>
          <p:nvPr/>
        </p:nvCxnSpPr>
        <p:spPr>
          <a:xfrm flipV="1">
            <a:off x="4604385" y="4636770"/>
            <a:ext cx="3315335" cy="553085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8091805" y="6044565"/>
            <a:ext cx="492125" cy="5016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972040" y="5378450"/>
            <a:ext cx="1168400" cy="54610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837295" y="5382895"/>
            <a:ext cx="965835" cy="54610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0622915" y="3677285"/>
            <a:ext cx="517525" cy="424180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7785735" y="4728845"/>
            <a:ext cx="1744980" cy="36830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info to be kept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9803130" y="4708525"/>
            <a:ext cx="2278380" cy="36830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info to be forgotten</a:t>
            </a:r>
          </a:p>
        </p:txBody>
      </p:sp>
      <p:cxnSp>
        <p:nvCxnSpPr>
          <p:cNvPr id="55" name="直接箭头连接符 54"/>
          <p:cNvCxnSpPr>
            <a:stCxn id="49" idx="0"/>
            <a:endCxn id="54" idx="2"/>
          </p:cNvCxnSpPr>
          <p:nvPr/>
        </p:nvCxnSpPr>
        <p:spPr>
          <a:xfrm flipV="1">
            <a:off x="10556240" y="5076825"/>
            <a:ext cx="386080" cy="30162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0" idx="0"/>
            <a:endCxn id="53" idx="2"/>
          </p:cNvCxnSpPr>
          <p:nvPr/>
        </p:nvCxnSpPr>
        <p:spPr>
          <a:xfrm flipH="1" flipV="1">
            <a:off x="8658225" y="5097145"/>
            <a:ext cx="662305" cy="28575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243705" y="5807075"/>
            <a:ext cx="464185" cy="237490"/>
          </a:xfrm>
          <a:prstGeom prst="rect">
            <a:avLst/>
          </a:prstGeom>
          <a:solidFill>
            <a:srgbClr val="CC866C"/>
          </a:solidFill>
          <a:ln w="38100">
            <a:solidFill>
              <a:srgbClr val="CC86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320530" y="2720340"/>
            <a:ext cx="347345" cy="424180"/>
          </a:xfrm>
          <a:prstGeom prst="rect">
            <a:avLst/>
          </a:prstGeom>
          <a:noFill/>
          <a:ln w="28575">
            <a:solidFill>
              <a:srgbClr val="CC866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320530" y="3253105"/>
            <a:ext cx="347345" cy="424180"/>
          </a:xfrm>
          <a:prstGeom prst="rect">
            <a:avLst/>
          </a:prstGeom>
          <a:noFill/>
          <a:ln w="28575">
            <a:solidFill>
              <a:srgbClr val="CC866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719310" y="3677285"/>
            <a:ext cx="347345" cy="424180"/>
          </a:xfrm>
          <a:prstGeom prst="rect">
            <a:avLst/>
          </a:prstGeom>
          <a:noFill/>
          <a:ln w="28575">
            <a:solidFill>
              <a:srgbClr val="CC866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9371965" y="4132580"/>
            <a:ext cx="347345" cy="424180"/>
          </a:xfrm>
          <a:prstGeom prst="rect">
            <a:avLst/>
          </a:prstGeom>
          <a:noFill/>
          <a:ln w="28575">
            <a:solidFill>
              <a:srgbClr val="CC866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1744325" y="647763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18</a:t>
            </a:r>
          </a:p>
        </p:txBody>
      </p:sp>
      <p:graphicFrame>
        <p:nvGraphicFramePr>
          <p:cNvPr id="18" name="对象 -2147482616"/>
          <p:cNvGraphicFramePr>
            <a:graphicFrameLocks noChangeAspect="1"/>
          </p:cNvGraphicFramePr>
          <p:nvPr/>
        </p:nvGraphicFramePr>
        <p:xfrm>
          <a:off x="7919720" y="1883410"/>
          <a:ext cx="1144270" cy="64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9" r:id="rId18" imgW="698500" imgH="393700" progId="Equation.KSEE3">
                  <p:embed/>
                </p:oleObj>
              </mc:Choice>
              <mc:Fallback>
                <p:oleObj r:id="rId18" imgW="698500" imgH="3937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919720" y="1883410"/>
                        <a:ext cx="1144270" cy="645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图片 2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13520" y="711200"/>
            <a:ext cx="2885440" cy="189547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0085070" y="365125"/>
            <a:ext cx="9429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>
                <a:sym typeface="+mn-ea"/>
              </a:rPr>
              <a:t>Sigmoid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折角形 7"/>
          <p:cNvSpPr/>
          <p:nvPr/>
        </p:nvSpPr>
        <p:spPr>
          <a:xfrm>
            <a:off x="2045970" y="3055620"/>
            <a:ext cx="1618615" cy="194437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Sentiment 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To identify the sentiment orientation of microblog texts</a:t>
            </a:r>
          </a:p>
          <a:p>
            <a:endParaRPr lang="en-US" altLang="zh-CN" sz="2800"/>
          </a:p>
        </p:txBody>
      </p:sp>
      <p:sp>
        <p:nvSpPr>
          <p:cNvPr id="4" name="圆角矩形 3"/>
          <p:cNvSpPr/>
          <p:nvPr/>
        </p:nvSpPr>
        <p:spPr>
          <a:xfrm>
            <a:off x="4450715" y="3042920"/>
            <a:ext cx="3290570" cy="19450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34565" y="3662045"/>
            <a:ext cx="12827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/>
              <a:t>Microblog</a:t>
            </a:r>
          </a:p>
          <a:p>
            <a:pPr algn="ctr"/>
            <a:r>
              <a:rPr lang="en-US" altLang="zh-CN" sz="2000"/>
              <a:t>Texts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849360" y="3199130"/>
            <a:ext cx="118427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Positive </a:t>
            </a: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897120" y="3662045"/>
            <a:ext cx="23971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/>
              <a:t>Sentiment Analysis </a:t>
            </a:r>
          </a:p>
          <a:p>
            <a:pPr algn="ctr"/>
            <a:r>
              <a:rPr lang="en-US" altLang="zh-CN" sz="2000"/>
              <a:t>Model</a:t>
            </a:r>
          </a:p>
        </p:txBody>
      </p:sp>
      <p:cxnSp>
        <p:nvCxnSpPr>
          <p:cNvPr id="9" name="直接箭头连接符 8"/>
          <p:cNvCxnSpPr>
            <a:stCxn id="8" idx="3"/>
            <a:endCxn id="4" idx="1"/>
          </p:cNvCxnSpPr>
          <p:nvPr/>
        </p:nvCxnSpPr>
        <p:spPr>
          <a:xfrm flipV="1">
            <a:off x="3664585" y="4015740"/>
            <a:ext cx="78613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741285" y="4001135"/>
            <a:ext cx="78994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rcRect l="5116" t="11304" r="8605" b="9710"/>
          <a:stretch>
            <a:fillRect/>
          </a:stretch>
        </p:blipFill>
        <p:spPr>
          <a:xfrm>
            <a:off x="10238105" y="4298950"/>
            <a:ext cx="706755" cy="692150"/>
          </a:xfrm>
          <a:prstGeom prst="ellipse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rcRect l="6980" t="12821" r="7059" b="20000"/>
          <a:stretch>
            <a:fillRect/>
          </a:stretch>
        </p:blipFill>
        <p:spPr>
          <a:xfrm>
            <a:off x="10252710" y="3023870"/>
            <a:ext cx="695960" cy="665480"/>
          </a:xfrm>
          <a:prstGeom prst="ellipse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817350" y="64776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lt"/>
                <a:cs typeface="+mn-lt"/>
              </a:rPr>
              <a:t>Related Works - Word Representation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>
              <a:cs typeface="+mn-lt"/>
            </a:endParaRPr>
          </a:p>
          <a:p>
            <a:pPr marL="0" indent="0">
              <a:buNone/>
            </a:pPr>
            <a:endParaRPr lang="zh-CN" altLang="en-US">
              <a:cs typeface="+mn-lt"/>
            </a:endParaRPr>
          </a:p>
          <a:p>
            <a:pPr marL="0" indent="0">
              <a:buNone/>
            </a:pPr>
            <a:endParaRPr lang="zh-CN" altLang="en-US">
              <a:cs typeface="+mn-lt"/>
            </a:endParaRPr>
          </a:p>
          <a:p>
            <a:pPr marL="0" indent="0">
              <a:buNone/>
            </a:pPr>
            <a:endParaRPr lang="zh-CN" altLang="en-US">
              <a:cs typeface="+mn-lt"/>
            </a:endParaRPr>
          </a:p>
          <a:p>
            <a:pPr marL="0" indent="0">
              <a:buNone/>
            </a:pPr>
            <a:endParaRPr lang="zh-CN" altLang="en-US">
              <a:cs typeface="+mn-lt"/>
            </a:endParaRPr>
          </a:p>
          <a:p>
            <a:pPr marL="0" indent="0">
              <a:buNone/>
            </a:pPr>
            <a:endParaRPr lang="zh-CN" altLang="en-US">
              <a:cs typeface="+mn-lt"/>
            </a:endParaRPr>
          </a:p>
          <a:p>
            <a:pPr marL="0" indent="0">
              <a:buNone/>
            </a:pPr>
            <a:endParaRPr lang="zh-CN" altLang="en-US">
              <a:cs typeface="+mn-lt"/>
            </a:endParaRPr>
          </a:p>
          <a:p>
            <a:pPr marL="0" indent="0">
              <a:buNone/>
            </a:pPr>
            <a:endParaRPr lang="zh-CN" altLang="en-US">
              <a:cs typeface="+mn-lt"/>
            </a:endParaRPr>
          </a:p>
          <a:p>
            <a:pPr marL="0" indent="0">
              <a:buNone/>
            </a:pPr>
            <a:endParaRPr lang="zh-CN" altLang="en-US">
              <a:cs typeface="+mn-lt"/>
            </a:endParaRPr>
          </a:p>
          <a:p>
            <a:pPr marL="0" indent="0">
              <a:buNone/>
            </a:pPr>
            <a:endParaRPr lang="zh-CN" altLang="en-US">
              <a:cs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978660"/>
            <a:ext cx="1121854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2800">
                <a:cs typeface="+mn-lt"/>
                <a:sym typeface="+mn-ea"/>
              </a:rPr>
              <a:t>Feature engineering</a:t>
            </a:r>
            <a:endParaRPr lang="zh-CN" altLang="en-US" sz="2800">
              <a:cs typeface="+mn-lt"/>
            </a:endParaRPr>
          </a:p>
          <a:p>
            <a:pPr marL="0" indent="0" algn="l">
              <a:buNone/>
            </a:pPr>
            <a:r>
              <a:rPr lang="zh-CN" altLang="en-US" sz="2800">
                <a:cs typeface="+mn-lt"/>
                <a:sym typeface="+mn-ea"/>
              </a:rPr>
              <a:t>• Hand-crafted features</a:t>
            </a:r>
            <a:endParaRPr lang="zh-CN" altLang="en-US" sz="2800">
              <a:cs typeface="+mn-lt"/>
            </a:endParaRPr>
          </a:p>
          <a:p>
            <a:pPr marL="0" indent="0" algn="l">
              <a:buNone/>
            </a:pPr>
            <a:r>
              <a:rPr lang="zh-CN" altLang="en-US" sz="2800">
                <a:cs typeface="+mn-lt"/>
                <a:sym typeface="+mn-ea"/>
              </a:rPr>
              <a:t>• Sentiment lexicons</a:t>
            </a:r>
          </a:p>
          <a:p>
            <a:pPr marL="0" indent="0" algn="l">
              <a:buNone/>
            </a:pPr>
            <a:endParaRPr lang="zh-CN" altLang="en-US" sz="2800">
              <a:cs typeface="+mn-lt"/>
              <a:sym typeface="+mn-ea"/>
            </a:endParaRPr>
          </a:p>
          <a:p>
            <a:pPr marL="0" indent="0" algn="l">
              <a:buNone/>
            </a:pPr>
            <a:endParaRPr lang="zh-CN" altLang="en-US" sz="2800">
              <a:cs typeface="+mn-lt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cs typeface="+mn-lt"/>
                <a:sym typeface="+mn-ea"/>
              </a:rPr>
              <a:t>Problem</a:t>
            </a:r>
            <a:endParaRPr lang="en-US" altLang="zh-CN" sz="2800"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>
                <a:cs typeface="+mn-lt"/>
                <a:sym typeface="+mn-ea"/>
              </a:rPr>
              <a:t>Time and effort consuming</a:t>
            </a:r>
            <a:endParaRPr lang="zh-CN" altLang="en-US" sz="2800">
              <a:cs typeface="+mn-lt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>
                <a:cs typeface="+mn-lt"/>
                <a:sym typeface="+mn-ea"/>
              </a:rPr>
              <a:t>Weibo has special words to express sentiments which are daily updated and hard to collect</a:t>
            </a:r>
          </a:p>
          <a:p>
            <a:pPr marL="0" indent="0">
              <a:buNone/>
            </a:pPr>
            <a:endParaRPr lang="zh-CN" altLang="en-US" sz="2800">
              <a:cs typeface="+mn-lt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757160" y="1425575"/>
            <a:ext cx="3498850" cy="3251835"/>
            <a:chOff x="12952" y="2243"/>
            <a:chExt cx="5351" cy="5342"/>
          </a:xfrm>
        </p:grpSpPr>
        <p:sp>
          <p:nvSpPr>
            <p:cNvPr id="9" name="竖卷形 8"/>
            <p:cNvSpPr/>
            <p:nvPr/>
          </p:nvSpPr>
          <p:spPr>
            <a:xfrm>
              <a:off x="12952" y="2243"/>
              <a:ext cx="5351" cy="5342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966" y="3116"/>
              <a:ext cx="3636" cy="4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>
                  <a:solidFill>
                    <a:schemeClr val="bg1"/>
                  </a:solidFill>
                  <a:cs typeface="+mn-lt"/>
                </a:rPr>
                <a:t>0.641	excited</a:t>
              </a:r>
            </a:p>
            <a:p>
              <a:pPr algn="l"/>
              <a:r>
                <a:rPr lang="zh-CN" altLang="en-US" sz="2000" b="1">
                  <a:solidFill>
                    <a:schemeClr val="bg1"/>
                  </a:solidFill>
                  <a:cs typeface="+mn-lt"/>
                </a:rPr>
                <a:t>0.531	satisfied</a:t>
              </a:r>
            </a:p>
            <a:p>
              <a:pPr algn="l"/>
              <a:r>
                <a:rPr lang="zh-CN" altLang="en-US" sz="2000" b="1">
                  <a:solidFill>
                    <a:schemeClr val="bg1"/>
                  </a:solidFill>
                  <a:cs typeface="+mn-lt"/>
                </a:rPr>
                <a:t>0.375	cool</a:t>
              </a:r>
            </a:p>
            <a:p>
              <a:pPr algn="l"/>
              <a:r>
                <a:rPr lang="zh-CN" altLang="en-US" sz="2000" b="1">
                  <a:solidFill>
                    <a:schemeClr val="bg1"/>
                  </a:solidFill>
                  <a:cs typeface="+mn-lt"/>
                </a:rPr>
                <a:t>0.266	thought</a:t>
              </a:r>
            </a:p>
            <a:p>
              <a:pPr algn="l"/>
              <a:r>
                <a:rPr lang="zh-CN" altLang="en-US" sz="2000" b="1">
                  <a:solidFill>
                    <a:schemeClr val="bg1"/>
                  </a:solidFill>
                  <a:cs typeface="+mn-lt"/>
                </a:rPr>
                <a:t>0.063	make</a:t>
              </a:r>
            </a:p>
            <a:p>
              <a:pPr algn="l"/>
              <a:r>
                <a:rPr lang="zh-CN" altLang="en-US" sz="2000" b="1">
                  <a:solidFill>
                    <a:schemeClr val="bg1"/>
                  </a:solidFill>
                  <a:cs typeface="+mn-lt"/>
                </a:rPr>
                <a:t>-0.266	sadly</a:t>
              </a:r>
            </a:p>
            <a:p>
              <a:pPr algn="l"/>
              <a:r>
                <a:rPr lang="zh-CN" altLang="en-US" sz="2000" b="1">
                  <a:solidFill>
                    <a:schemeClr val="bg1"/>
                  </a:solidFill>
                  <a:cs typeface="+mn-lt"/>
                </a:rPr>
                <a:t>-0.531	</a:t>
              </a:r>
              <a:r>
                <a:rPr lang="en-US" altLang="zh-CN" sz="2000" b="1">
                  <a:solidFill>
                    <a:schemeClr val="bg1"/>
                  </a:solidFill>
                  <a:cs typeface="+mn-lt"/>
                </a:rPr>
                <a:t>un</a:t>
              </a:r>
              <a:r>
                <a:rPr lang="zh-CN" altLang="en-US" sz="2000" b="1">
                  <a:solidFill>
                    <a:schemeClr val="bg1"/>
                  </a:solidFill>
                  <a:cs typeface="+mn-lt"/>
                </a:rPr>
                <a:t>happy</a:t>
              </a:r>
            </a:p>
            <a:p>
              <a:pPr algn="l"/>
              <a:r>
                <a:rPr lang="zh-CN" altLang="en-US" sz="2000" b="1">
                  <a:solidFill>
                    <a:schemeClr val="bg1"/>
                  </a:solidFill>
                  <a:cs typeface="+mn-lt"/>
                </a:rPr>
                <a:t>-0.719	annoying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1817350" y="64776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Can these features be manually designed?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E1. </a:t>
            </a:r>
            <a:r>
              <a:rPr lang="zh-CN" altLang="en-US" dirty="0"/>
              <a:t>为祖国</a:t>
            </a:r>
            <a:r>
              <a:rPr lang="zh-CN" altLang="en-US" b="1" dirty="0"/>
              <a:t>疯狂打call</a:t>
            </a:r>
          </a:p>
          <a:p>
            <a:pPr marL="0" indent="0">
              <a:buNone/>
            </a:pPr>
            <a:r>
              <a:rPr lang="zh-CN" altLang="en-US" dirty="0"/>
              <a:t>( </a:t>
            </a:r>
            <a:r>
              <a:rPr lang="zh-CN" altLang="en-US" b="1" dirty="0"/>
              <a:t>Cheer for</a:t>
            </a:r>
            <a:r>
              <a:rPr lang="zh-CN" altLang="en-US" dirty="0"/>
              <a:t> my country! )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b="1" dirty="0"/>
              <a:t>E2. </a:t>
            </a:r>
            <a:r>
              <a:rPr lang="en-US" altLang="zh-CN" b="1" dirty="0" err="1"/>
              <a:t>陈独秀</a:t>
            </a:r>
            <a:r>
              <a:rPr lang="en-US" altLang="zh-CN" dirty="0" err="1"/>
              <a:t>请你坐下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 Your idea was quite </a:t>
            </a:r>
            <a:r>
              <a:rPr lang="en-US" altLang="zh-CN" b="1" dirty="0"/>
              <a:t>brilliant</a:t>
            </a:r>
            <a:r>
              <a:rPr lang="en-US" altLang="zh-CN" dirty="0"/>
              <a:t>! 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Traditional feature engineering cannot encode </a:t>
            </a:r>
            <a:r>
              <a:rPr lang="en-US" altLang="zh-CN" sz="3200" b="1" dirty="0">
                <a:solidFill>
                  <a:srgbClr val="C00000"/>
                </a:solidFill>
              </a:rPr>
              <a:t>semantic features </a:t>
            </a:r>
            <a:r>
              <a:rPr lang="en-US" altLang="zh-CN" sz="3200" dirty="0">
                <a:solidFill>
                  <a:srgbClr val="C00000"/>
                </a:solidFill>
              </a:rPr>
              <a:t>automatically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1817350" y="64776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18545" cy="1325880"/>
          </a:xfrm>
        </p:spPr>
        <p:txBody>
          <a:bodyPr/>
          <a:lstStyle/>
          <a:p>
            <a:r>
              <a:rPr lang="en-US" altLang="zh-CN">
                <a:sym typeface="+mn-ea"/>
              </a:rPr>
              <a:t>Related Works - Document Representation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978660"/>
            <a:ext cx="1121854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800">
                <a:sym typeface="+mn-ea"/>
              </a:rPr>
              <a:t>Sentiment 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>
                <a:sym typeface="+mn-ea"/>
              </a:rPr>
              <a:t>Machine learning model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>
                <a:sym typeface="+mn-ea"/>
              </a:rPr>
              <a:t>Non-RNN based deep learning model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CN" altLang="en-US" sz="2800">
              <a:sym typeface="+mn-ea"/>
            </a:endParaRPr>
          </a:p>
          <a:p>
            <a:pPr marL="0" indent="0" algn="l">
              <a:buNone/>
            </a:pP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Problem</a:t>
            </a:r>
            <a:endParaRPr lang="zh-CN" altLang="en-US" sz="280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>
                <a:sym typeface="+mn-ea"/>
              </a:rPr>
              <a:t>Overlook the effect of long-range dependencies in Chinese words (context features) on sentiment analysis task</a:t>
            </a: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032625" y="1851025"/>
            <a:ext cx="4184650" cy="806450"/>
            <a:chOff x="11203" y="2614"/>
            <a:chExt cx="6411" cy="1604"/>
          </a:xfrm>
        </p:grpSpPr>
        <p:grpSp>
          <p:nvGrpSpPr>
            <p:cNvPr id="20" name="组合 19"/>
            <p:cNvGrpSpPr/>
            <p:nvPr/>
          </p:nvGrpSpPr>
          <p:grpSpPr>
            <a:xfrm>
              <a:off x="11203" y="2614"/>
              <a:ext cx="6411" cy="1604"/>
              <a:chOff x="11203" y="2614"/>
              <a:chExt cx="6411" cy="160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1203" y="2614"/>
                <a:ext cx="1603" cy="16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2806" y="2614"/>
                <a:ext cx="1603" cy="16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4409" y="2614"/>
                <a:ext cx="1603" cy="16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6012" y="2614"/>
                <a:ext cx="1603" cy="16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4667" y="2908"/>
              <a:ext cx="1089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>
                  <a:solidFill>
                    <a:schemeClr val="bg1"/>
                  </a:solidFill>
                </a:rPr>
                <a:t>0.719</a:t>
              </a:r>
            </a:p>
            <a:p>
              <a:pPr algn="ctr"/>
              <a:r>
                <a:rPr lang="zh-CN" altLang="en-US" sz="1600" b="1">
                  <a:solidFill>
                    <a:schemeClr val="bg1"/>
                  </a:solidFill>
                </a:rPr>
                <a:t>nice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270" y="2908"/>
              <a:ext cx="1089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>
                  <a:solidFill>
                    <a:schemeClr val="bg1"/>
                  </a:solidFill>
                </a:rPr>
                <a:t>0.094</a:t>
              </a:r>
            </a:p>
            <a:p>
              <a:pPr algn="ctr"/>
              <a:r>
                <a:rPr lang="zh-CN" altLang="en-US" sz="1600" b="1">
                  <a:solidFill>
                    <a:schemeClr val="bg1"/>
                  </a:solidFill>
                </a:rPr>
                <a:t>day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064" y="2908"/>
              <a:ext cx="1089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>
                  <a:solidFill>
                    <a:schemeClr val="bg1"/>
                  </a:solidFill>
                </a:rPr>
                <a:t>0.000</a:t>
              </a:r>
            </a:p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461" y="2908"/>
              <a:ext cx="1089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>
                  <a:solidFill>
                    <a:schemeClr val="bg1"/>
                  </a:solidFill>
                </a:rPr>
                <a:t>0.000</a:t>
              </a:r>
            </a:p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have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1817350" y="64776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7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+mn-lt"/>
                <a:cs typeface="+mn-lt"/>
                <a:sym typeface="+mn-ea"/>
              </a:rPr>
              <a:t>Can</a:t>
            </a:r>
            <a:r>
              <a:rPr lang="zh-CN" altLang="en-US">
                <a:latin typeface="+mn-lt"/>
                <a:cs typeface="+mn-lt"/>
                <a:sym typeface="+mn-ea"/>
              </a:rPr>
              <a:t> the sentiment orientation of the middle two sentences </a:t>
            </a:r>
            <a:r>
              <a:rPr lang="en-US" altLang="zh-CN">
                <a:latin typeface="+mn-lt"/>
                <a:cs typeface="+mn-lt"/>
                <a:sym typeface="+mn-ea"/>
              </a:rPr>
              <a:t>be correctly identified without referring to the context?</a:t>
            </a:r>
            <a:endParaRPr lang="zh-CN" altLang="en-US">
              <a:latin typeface="+mn-lt"/>
              <a:cs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1825625"/>
            <a:ext cx="7044055" cy="33413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b="1">
              <a:cs typeface="+mn-lt"/>
            </a:endParaRPr>
          </a:p>
          <a:p>
            <a:pPr marL="0" indent="0">
              <a:buNone/>
            </a:pPr>
            <a:r>
              <a:rPr lang="en-US" altLang="zh-CN" sz="2000" b="1">
                <a:cs typeface="+mn-lt"/>
              </a:rPr>
              <a:t>E3. </a:t>
            </a:r>
            <a:r>
              <a:rPr lang="zh-CN" altLang="en-US" sz="2000" b="1">
                <a:cs typeface="+mn-lt"/>
              </a:rPr>
              <a:t>为什么要这么苛刻呢？</a:t>
            </a:r>
            <a:r>
              <a:rPr lang="zh-CN" altLang="en-US" sz="2000" b="1">
                <a:solidFill>
                  <a:schemeClr val="tx1"/>
                </a:solidFill>
                <a:effectLst/>
                <a:cs typeface="+mn-lt"/>
              </a:rPr>
              <a:t>8 分钟展现出这么多中国元素，中国科技，展现出中国的热情和自信。张艺谋导演真的是鞠躬尽瘁了</a:t>
            </a:r>
            <a:r>
              <a:rPr lang="zh-CN" altLang="en-US" sz="2000" b="1">
                <a:cs typeface="+mn-lt"/>
              </a:rPr>
              <a:t>。搞不懂这些人！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b="1" i="1">
                <a:cs typeface="+mn-lt"/>
              </a:rPr>
              <a:t>( Why are they so mean? This 8-minute show exhibited so many Chinese elements, Chinese technologies as well as our people's enthusiasm and confidence. The director Zhang Yimou has already tried his best. I really can't understand these people! )</a:t>
            </a:r>
          </a:p>
        </p:txBody>
      </p:sp>
      <p:sp>
        <p:nvSpPr>
          <p:cNvPr id="5" name="矩形 4"/>
          <p:cNvSpPr/>
          <p:nvPr/>
        </p:nvSpPr>
        <p:spPr>
          <a:xfrm>
            <a:off x="285750" y="2205990"/>
            <a:ext cx="3066415" cy="309880"/>
          </a:xfrm>
          <a:prstGeom prst="rect">
            <a:avLst/>
          </a:prstGeom>
          <a:solidFill>
            <a:srgbClr val="C0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5520" y="2828925"/>
            <a:ext cx="1985010" cy="312420"/>
          </a:xfrm>
          <a:prstGeom prst="rect">
            <a:avLst/>
          </a:prstGeom>
          <a:solidFill>
            <a:srgbClr val="C0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50895" y="2205990"/>
            <a:ext cx="3978910" cy="309880"/>
          </a:xfrm>
          <a:prstGeom prst="rect">
            <a:avLst/>
          </a:prstGeom>
          <a:solidFill>
            <a:schemeClr val="accent1">
              <a:lumMod val="5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5750" y="2515870"/>
            <a:ext cx="7043420" cy="313055"/>
          </a:xfrm>
          <a:prstGeom prst="rect">
            <a:avLst/>
          </a:prstGeom>
          <a:solidFill>
            <a:schemeClr val="accent1">
              <a:lumMod val="5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5750" y="3234055"/>
            <a:ext cx="3178810" cy="284480"/>
          </a:xfrm>
          <a:prstGeom prst="rect">
            <a:avLst/>
          </a:prstGeom>
          <a:solidFill>
            <a:srgbClr val="C0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64560" y="3234055"/>
            <a:ext cx="3864610" cy="284480"/>
          </a:xfrm>
          <a:prstGeom prst="rect">
            <a:avLst/>
          </a:prstGeom>
          <a:solidFill>
            <a:schemeClr val="accent1">
              <a:lumMod val="5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3845" y="3830955"/>
            <a:ext cx="7044055" cy="283845"/>
          </a:xfrm>
          <a:prstGeom prst="rect">
            <a:avLst/>
          </a:prstGeom>
          <a:solidFill>
            <a:schemeClr val="accent1">
              <a:lumMod val="5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3845" y="3518535"/>
            <a:ext cx="7045325" cy="311150"/>
          </a:xfrm>
          <a:prstGeom prst="rect">
            <a:avLst/>
          </a:prstGeom>
          <a:solidFill>
            <a:schemeClr val="accent1">
              <a:lumMod val="5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5167630"/>
            <a:ext cx="1091057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rgbClr val="C00000"/>
                </a:solidFill>
                <a:cs typeface="+mn-lt"/>
                <a:sym typeface="+mn-ea"/>
              </a:rPr>
              <a:t>Traditional Non-RNN based methods cannot deal with </a:t>
            </a:r>
          </a:p>
          <a:p>
            <a:pPr algn="l"/>
            <a:r>
              <a:rPr lang="en-US" altLang="zh-CN" sz="3200" b="1">
                <a:solidFill>
                  <a:srgbClr val="C00000"/>
                </a:solidFill>
                <a:cs typeface="+mn-lt"/>
                <a:sym typeface="+mn-ea"/>
              </a:rPr>
              <a:t>long-range dependencies of words (contextual feature) </a:t>
            </a:r>
          </a:p>
        </p:txBody>
      </p:sp>
      <p:sp>
        <p:nvSpPr>
          <p:cNvPr id="17" name="矩形 16"/>
          <p:cNvSpPr/>
          <p:nvPr/>
        </p:nvSpPr>
        <p:spPr>
          <a:xfrm>
            <a:off x="283845" y="4486910"/>
            <a:ext cx="4269740" cy="320040"/>
          </a:xfrm>
          <a:prstGeom prst="rect">
            <a:avLst/>
          </a:prstGeom>
          <a:solidFill>
            <a:srgbClr val="C0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63555" y="2753995"/>
            <a:ext cx="14116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ea typeface="微软雅黑" panose="020B0503020204020204" pitchFamily="34" charset="-122"/>
                <a:cs typeface="+mn-lt"/>
              </a:rPr>
              <a:t>Positive</a:t>
            </a:r>
            <a:r>
              <a:rPr lang="zh-CN" altLang="en-US" sz="2400" b="1" dirty="0">
                <a:solidFill>
                  <a:srgbClr val="FF0000"/>
                </a:solidFill>
                <a:ea typeface="微软雅黑" panose="020B0503020204020204" pitchFamily="34" charset="-122"/>
                <a:cs typeface="+mn-lt"/>
              </a:rPr>
              <a:t>×</a:t>
            </a:r>
          </a:p>
        </p:txBody>
      </p:sp>
      <p:sp>
        <p:nvSpPr>
          <p:cNvPr id="20" name="矩形 19"/>
          <p:cNvSpPr/>
          <p:nvPr/>
        </p:nvSpPr>
        <p:spPr>
          <a:xfrm>
            <a:off x="283845" y="4114165"/>
            <a:ext cx="5939790" cy="373380"/>
          </a:xfrm>
          <a:prstGeom prst="rect">
            <a:avLst/>
          </a:prstGeom>
          <a:solidFill>
            <a:schemeClr val="accent1">
              <a:lumMod val="5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750" y="2828290"/>
            <a:ext cx="699770" cy="313055"/>
          </a:xfrm>
          <a:prstGeom prst="rect">
            <a:avLst/>
          </a:prstGeom>
          <a:solidFill>
            <a:schemeClr val="accent1">
              <a:lumMod val="5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24270" y="4101465"/>
            <a:ext cx="1105535" cy="385445"/>
          </a:xfrm>
          <a:prstGeom prst="rect">
            <a:avLst/>
          </a:prstGeom>
          <a:solidFill>
            <a:srgbClr val="C0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7481570" y="2983865"/>
            <a:ext cx="791845" cy="190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8" idx="1"/>
          </p:cNvCxnSpPr>
          <p:nvPr/>
        </p:nvCxnSpPr>
        <p:spPr>
          <a:xfrm flipV="1">
            <a:off x="9998710" y="2984500"/>
            <a:ext cx="664845" cy="127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8273415" y="2301875"/>
            <a:ext cx="1725295" cy="136715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ea typeface="微软雅黑" panose="020B0503020204020204" pitchFamily="34" charset="-122"/>
                <a:cs typeface="+mn-lt"/>
                <a:sym typeface="+mn-ea"/>
              </a:rPr>
              <a:t>Non-RNN Based Model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1817350" y="64776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Challenges for sentiment analysis of Chinese Microblog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Traditional feature engineering cannot automatically encode </a:t>
            </a:r>
            <a:r>
              <a:rPr lang="en-US" altLang="zh-CN" sz="3200" b="1">
                <a:solidFill>
                  <a:schemeClr val="tx1"/>
                </a:solidFill>
                <a:sym typeface="+mn-ea"/>
              </a:rPr>
              <a:t>semantic features</a:t>
            </a:r>
          </a:p>
          <a:p>
            <a:pPr marL="0" indent="0">
              <a:buNone/>
            </a:pPr>
            <a:endParaRPr lang="en-US" altLang="zh-CN" sz="3200" b="1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1"/>
                </a:solidFill>
                <a:sym typeface="+mn-ea"/>
              </a:rPr>
              <a:t>Traditional non-RNN based methods cannot deal with </a:t>
            </a:r>
            <a:r>
              <a:rPr lang="en-US" altLang="zh-CN" sz="3200" b="1">
                <a:solidFill>
                  <a:schemeClr val="tx1"/>
                </a:solidFill>
                <a:sym typeface="+mn-ea"/>
              </a:rPr>
              <a:t>long-range dependencies of words (contextual features)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17350" y="64776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9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</Words>
  <Application>Microsoft Office PowerPoint</Application>
  <PresentationFormat>宽屏</PresentationFormat>
  <Paragraphs>323</Paragraphs>
  <Slides>34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黑体</vt:lpstr>
      <vt:lpstr>宋体</vt:lpstr>
      <vt:lpstr>微软雅黑</vt:lpstr>
      <vt:lpstr>Arial</vt:lpstr>
      <vt:lpstr>Calibri</vt:lpstr>
      <vt:lpstr>Office 主题</vt:lpstr>
      <vt:lpstr>WPS 公式 3.0</vt:lpstr>
      <vt:lpstr>Sentiment Analysis of Chinese Microblog Based on Stacked Bidirectional LSTM</vt:lpstr>
      <vt:lpstr>Outline</vt:lpstr>
      <vt:lpstr>Outline</vt:lpstr>
      <vt:lpstr>Sentiment Analysis</vt:lpstr>
      <vt:lpstr>Related Works - Word Representation</vt:lpstr>
      <vt:lpstr>Can these features be manually designed?</vt:lpstr>
      <vt:lpstr>Related Works - Document Representation</vt:lpstr>
      <vt:lpstr>Can the sentiment orientation of the middle two sentences be correctly identified without referring to the context?</vt:lpstr>
      <vt:lpstr>Challenges for sentiment analysis of Chinese Microblog</vt:lpstr>
      <vt:lpstr>Outline</vt:lpstr>
      <vt:lpstr>Overview of Methodology</vt:lpstr>
      <vt:lpstr>Overview of Methodology</vt:lpstr>
      <vt:lpstr>Continuous Bag-of-Words (CBOW)</vt:lpstr>
      <vt:lpstr>Overview of Methodology</vt:lpstr>
      <vt:lpstr>Recurrent neural network (RNN)</vt:lpstr>
      <vt:lpstr>Long Short Term Memory (LSTM) [1]</vt:lpstr>
      <vt:lpstr>Sentiment Analysis Based on Stacked Bi-LSTM</vt:lpstr>
      <vt:lpstr>Stacked Bidirectional LSTM Model</vt:lpstr>
      <vt:lpstr>Sentiment Analysis Based on Stacked Bi-LSTM</vt:lpstr>
      <vt:lpstr>Outline</vt:lpstr>
      <vt:lpstr>Experiment Setting</vt:lpstr>
      <vt:lpstr>Results</vt:lpstr>
      <vt:lpstr>Influence of Different Factors</vt:lpstr>
      <vt:lpstr>Influence of Different Factors</vt:lpstr>
      <vt:lpstr>Outline</vt:lpstr>
      <vt:lpstr>Conclusion</vt:lpstr>
      <vt:lpstr>PowerPoint 演示文稿</vt:lpstr>
      <vt:lpstr>PowerPoint 演示文稿</vt:lpstr>
      <vt:lpstr>Influence of Different Factors</vt:lpstr>
      <vt:lpstr> Corpus Construction</vt:lpstr>
      <vt:lpstr>Skip-gram</vt:lpstr>
      <vt:lpstr>Continuous Bag-of-Words (CBOW)</vt:lpstr>
      <vt:lpstr>Long Short Term Memory (LSTM) [1]</vt:lpstr>
      <vt:lpstr>Stacked Bidirectional LSTM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574</cp:revision>
  <dcterms:created xsi:type="dcterms:W3CDTF">2018-03-01T02:03:00Z</dcterms:created>
  <dcterms:modified xsi:type="dcterms:W3CDTF">2018-09-30T04:52:51Z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