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773" r:id="rId2"/>
    <p:sldId id="774" r:id="rId3"/>
    <p:sldId id="775" r:id="rId4"/>
    <p:sldId id="776" r:id="rId5"/>
    <p:sldId id="778" r:id="rId6"/>
    <p:sldId id="777" r:id="rId7"/>
    <p:sldId id="779" r:id="rId8"/>
    <p:sldId id="789" r:id="rId9"/>
    <p:sldId id="780" r:id="rId10"/>
    <p:sldId id="781" r:id="rId11"/>
    <p:sldId id="782" r:id="rId12"/>
    <p:sldId id="783" r:id="rId13"/>
    <p:sldId id="784" r:id="rId14"/>
    <p:sldId id="785" r:id="rId15"/>
    <p:sldId id="786" r:id="rId16"/>
    <p:sldId id="787" r:id="rId17"/>
    <p:sldId id="788" r:id="rId18"/>
    <p:sldId id="790" r:id="rId19"/>
    <p:sldId id="7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C2"/>
    <a:srgbClr val="EC6D02"/>
    <a:srgbClr val="7E0F85"/>
    <a:srgbClr val="01538D"/>
    <a:srgbClr val="C67A48"/>
    <a:srgbClr val="786CAE"/>
    <a:srgbClr val="6EB5AF"/>
    <a:srgbClr val="8FC320"/>
    <a:srgbClr val="33CCCC"/>
    <a:srgbClr val="B5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67" d="100"/>
          <a:sy n="67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rgbClr val="0075C2"/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rgbClr val="007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rgbClr val="0075C2"/>
          </a:solidFill>
          <a:ln w="38100">
            <a:solidFill>
              <a:srgbClr val="007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1pPr>
              <a:defRPr kumimoji="0" lang="zh-TW" altLang="en-US" sz="3200" b="1" u="none" kern="1200" baseline="0" dirty="0" smtClean="0">
                <a:solidFill>
                  <a:srgbClr val="01538D"/>
                </a:solidFill>
                <a:latin typeface="Arial" pitchFamily="34" charset="0"/>
                <a:ea typeface="+mj-ea"/>
                <a:cs typeface="+mj-cs"/>
              </a:defRPr>
            </a:lvl1pPr>
            <a:lvl2pPr>
              <a:defRPr kumimoji="0" lang="zh-TW" altLang="en-US" sz="2800" b="1" kern="1200" dirty="0" smtClean="0">
                <a:solidFill>
                  <a:srgbClr val="7E0F85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0075C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rgbClr val="01538D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01538D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7E0F85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01538D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7E0F85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0075C2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EC6D02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3.1 </a:t>
            </a:r>
            <a:r>
              <a:rPr lang="zh-TW" altLang="en-US" dirty="0">
                <a:hlinkClick r:id="rId2" action="ppaction://hlinksldjump"/>
              </a:rPr>
              <a:t>路徑的表示方法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3.2 </a:t>
            </a:r>
            <a:r>
              <a:rPr lang="zh-TW" altLang="en-US" dirty="0">
                <a:hlinkClick r:id="rId3" action="ppaction://hlinksldjump"/>
              </a:rPr>
              <a:t>超連結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3.3 </a:t>
            </a:r>
            <a:r>
              <a:rPr lang="zh-TW" altLang="en-US" dirty="0">
                <a:hlinkClick r:id="rId4" action="ppaction://hlinksldjump"/>
              </a:rPr>
              <a:t>圖片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3.4 </a:t>
            </a:r>
            <a:r>
              <a:rPr lang="zh-TW" altLang="en-US" dirty="0">
                <a:hlinkClick r:id="rId5" action="ppaction://hlinksldjump"/>
              </a:rPr>
              <a:t>音效的使用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3.5 </a:t>
            </a:r>
            <a:r>
              <a:rPr lang="zh-TW" altLang="en-US" dirty="0">
                <a:hlinkClick r:id="rId6" action="ppaction://hlinksldjump"/>
              </a:rPr>
              <a:t>影片的使用</a:t>
            </a:r>
            <a:endParaRPr lang="zh-TW" altLang="en-US" dirty="0"/>
          </a:p>
          <a:p>
            <a:r>
              <a:rPr lang="en-US" altLang="zh-TW" dirty="0">
                <a:hlinkClick r:id="rId6" action="ppaction://hlinksldjump"/>
              </a:rPr>
              <a:t>3.6 </a:t>
            </a:r>
            <a:r>
              <a:rPr lang="zh-TW" altLang="en-US" dirty="0">
                <a:hlinkClick r:id="rId6" action="ppaction://hlinksldjump"/>
              </a:rPr>
              <a:t>跑馬燈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超連結、圖片、音效與影片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3.3.2 </a:t>
            </a:r>
            <a:r>
              <a:rPr lang="zh-TW" altLang="en-US" dirty="0"/>
              <a:t>插入圖片：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</a:p>
          <a:p>
            <a:pPr lvl="3"/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 </a:t>
            </a:r>
            <a:r>
              <a:rPr lang="zh-TW" altLang="en-US" dirty="0"/>
              <a:t>是單一元素，其語法格式如下：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 </a:t>
            </a:r>
            <a:r>
              <a:rPr lang="zh-TW" altLang="en-US" dirty="0"/>
              <a:t>元素中常用的屬性如下：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00531"/>
              </p:ext>
            </p:extLst>
          </p:nvPr>
        </p:nvGraphicFramePr>
        <p:xfrm>
          <a:off x="1058501" y="3356992"/>
          <a:ext cx="7026995" cy="290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hotoImpact" r:id="rId3" imgW="7860960" imgH="3251160" progId="PI3.Image">
                  <p:embed/>
                </p:oleObj>
              </mc:Choice>
              <mc:Fallback>
                <p:oleObj name="PhotoImpact" r:id="rId3" imgW="7860960" imgH="325116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501" y="3356992"/>
                        <a:ext cx="7026995" cy="2906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8055"/>
              </p:ext>
            </p:extLst>
          </p:nvPr>
        </p:nvGraphicFramePr>
        <p:xfrm>
          <a:off x="539552" y="1988840"/>
          <a:ext cx="7728493" cy="37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hotoImpact" r:id="rId5" imgW="10337760" imgH="495000" progId="PI3.Image">
                  <p:embed/>
                </p:oleObj>
              </mc:Choice>
              <mc:Fallback>
                <p:oleObj name="PhotoImpact" r:id="rId5" imgW="10337760" imgH="4950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988840"/>
                        <a:ext cx="7728493" cy="37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07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3.3.3 </a:t>
            </a:r>
            <a:r>
              <a:rPr lang="zh-TW" altLang="en-US" dirty="0"/>
              <a:t>圖片區域及說明：</a:t>
            </a:r>
            <a:r>
              <a:rPr lang="en-US" altLang="zh-TW" dirty="0"/>
              <a:t>&lt;figure&gt; 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figcaption</a:t>
            </a:r>
            <a:r>
              <a:rPr lang="en-US" altLang="zh-TW" dirty="0"/>
              <a:t>&gt;</a:t>
            </a:r>
            <a:endParaRPr lang="zh-TW" altLang="en-US" dirty="0"/>
          </a:p>
          <a:p>
            <a:pPr lvl="3"/>
            <a:r>
              <a:rPr lang="zh-TW" altLang="en-US" dirty="0"/>
              <a:t>一般圖片都希望能加上對應的註解，在</a:t>
            </a:r>
            <a:r>
              <a:rPr lang="en-US" altLang="zh-TW" dirty="0"/>
              <a:t>HTML5 </a:t>
            </a:r>
            <a:r>
              <a:rPr lang="zh-TW" altLang="en-US" dirty="0"/>
              <a:t>中使用 </a:t>
            </a:r>
            <a:r>
              <a:rPr lang="en-US" altLang="zh-TW" dirty="0"/>
              <a:t>&lt;figure&gt; </a:t>
            </a:r>
            <a:r>
              <a:rPr lang="zh-TW" altLang="en-US" dirty="0"/>
              <a:t>元素來標示圖片及說明文字的區域，其中使用</a:t>
            </a:r>
            <a:r>
              <a:rPr lang="en-US" altLang="zh-TW" dirty="0"/>
              <a:t>&lt;</a:t>
            </a:r>
            <a:r>
              <a:rPr lang="en-US" altLang="zh-TW" dirty="0" err="1"/>
              <a:t>figcaption</a:t>
            </a:r>
            <a:r>
              <a:rPr lang="en-US" altLang="zh-TW" dirty="0"/>
              <a:t>&gt; </a:t>
            </a:r>
            <a:r>
              <a:rPr lang="zh-TW" altLang="en-US" dirty="0"/>
              <a:t>元素來包含說明文字的區域。</a:t>
            </a:r>
            <a:endParaRPr lang="en-US" altLang="zh-TW" dirty="0"/>
          </a:p>
          <a:p>
            <a:pPr lvl="3"/>
            <a:r>
              <a:rPr lang="zh-TW" altLang="en-US" dirty="0"/>
              <a:t>例如 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sz="1600" dirty="0"/>
              <a:t>&lt;figure&gt;</a:t>
            </a:r>
          </a:p>
          <a:p>
            <a:pPr lvl="3"/>
            <a:r>
              <a:rPr lang="en-US" altLang="zh-TW" sz="1600" dirty="0"/>
              <a:t>&lt;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="kitty1.jpg"&gt;</a:t>
            </a:r>
          </a:p>
          <a:p>
            <a:pPr lvl="3"/>
            <a:r>
              <a:rPr lang="en-US" altLang="zh-TW" sz="1600" dirty="0"/>
              <a:t>&lt;</a:t>
            </a:r>
            <a:r>
              <a:rPr lang="en-US" altLang="zh-TW" sz="1600" dirty="0" err="1"/>
              <a:t>figcaption</a:t>
            </a:r>
            <a:r>
              <a:rPr lang="en-US" altLang="zh-TW" sz="1600" dirty="0"/>
              <a:t>&gt;</a:t>
            </a:r>
          </a:p>
          <a:p>
            <a:pPr lvl="3"/>
            <a:r>
              <a:rPr lang="en-US" altLang="zh-TW" sz="1600" dirty="0"/>
              <a:t>    Hello Kitty</a:t>
            </a:r>
          </a:p>
          <a:p>
            <a:pPr lvl="3"/>
            <a:r>
              <a:rPr lang="en-US" altLang="zh-TW" sz="1600" dirty="0"/>
              <a:t>&lt;/</a:t>
            </a:r>
            <a:r>
              <a:rPr lang="en-US" altLang="zh-TW" sz="1600" dirty="0" err="1"/>
              <a:t>figcaption</a:t>
            </a:r>
            <a:r>
              <a:rPr lang="en-US" altLang="zh-TW" sz="1600" dirty="0"/>
              <a:t>&gt;  </a:t>
            </a:r>
          </a:p>
          <a:p>
            <a:pPr lvl="3"/>
            <a:r>
              <a:rPr lang="en-US" altLang="zh-TW" sz="1600" dirty="0"/>
              <a:t>&lt;/figure&gt;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095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3.4.1 </a:t>
            </a:r>
            <a:r>
              <a:rPr lang="zh-TW" altLang="en-US" dirty="0"/>
              <a:t>瀏覽器對</a:t>
            </a:r>
            <a:r>
              <a:rPr lang="en-US" altLang="zh-TW" dirty="0"/>
              <a:t>HTML5</a:t>
            </a:r>
            <a:r>
              <a:rPr lang="zh-TW" altLang="en-US" dirty="0"/>
              <a:t>音效檔格式的支援</a:t>
            </a:r>
          </a:p>
          <a:p>
            <a:pPr lvl="3"/>
            <a:r>
              <a:rPr lang="en-US" altLang="zh-TW" dirty="0"/>
              <a:t>audio </a:t>
            </a:r>
            <a:r>
              <a:rPr lang="zh-TW" altLang="en-US" dirty="0"/>
              <a:t>元素是 </a:t>
            </a:r>
            <a:r>
              <a:rPr lang="en-US" altLang="zh-TW" dirty="0"/>
              <a:t>HTML5 </a:t>
            </a:r>
            <a:r>
              <a:rPr lang="zh-TW" altLang="en-US" dirty="0"/>
              <a:t>中特有的元素，使用於音效檔的加入。目前可搭配的格式與瀏覽器支援的狀況如下：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</a:t>
            </a:r>
            <a:r>
              <a:rPr lang="zh-TW" altLang="en-US" dirty="0"/>
              <a:t>音效的使用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312868" cy="171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6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3.4.2</a:t>
            </a:r>
            <a:r>
              <a:rPr lang="zh-TW" altLang="en-US" dirty="0"/>
              <a:t>加入音效：</a:t>
            </a:r>
            <a:r>
              <a:rPr lang="en-US" altLang="zh-TW" dirty="0"/>
              <a:t>&lt;audio&gt;</a:t>
            </a:r>
            <a:endParaRPr lang="zh-TW" altLang="en-US" dirty="0"/>
          </a:p>
          <a:p>
            <a:pPr lvl="2"/>
            <a:r>
              <a:rPr lang="en-US" altLang="zh-TW" dirty="0"/>
              <a:t>&lt;audio&gt;</a:t>
            </a:r>
            <a:r>
              <a:rPr lang="zh-TW" altLang="en-US" dirty="0"/>
              <a:t>元素的語法</a:t>
            </a:r>
          </a:p>
          <a:p>
            <a:pPr lvl="3"/>
            <a:r>
              <a:rPr lang="zh-TW" altLang="en-US" dirty="0"/>
              <a:t>以下是在 </a:t>
            </a:r>
            <a:r>
              <a:rPr lang="en-US" altLang="zh-TW" dirty="0"/>
              <a:t>HTML5 </a:t>
            </a:r>
            <a:r>
              <a:rPr lang="zh-TW" altLang="en-US" dirty="0"/>
              <a:t>中利用 </a:t>
            </a:r>
            <a:r>
              <a:rPr lang="en-US" altLang="zh-TW" dirty="0"/>
              <a:t>audio </a:t>
            </a:r>
            <a:r>
              <a:rPr lang="zh-TW" altLang="en-US" dirty="0"/>
              <a:t>元素顯示音效的標準語法：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594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7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audio</a:t>
            </a:r>
            <a:r>
              <a:rPr lang="zh-TW" altLang="en-US" dirty="0"/>
              <a:t>元素的屬性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3"/>
            <a:r>
              <a:rPr lang="en-US" altLang="zh-TW" dirty="0"/>
              <a:t>&lt;</a:t>
            </a:r>
            <a:r>
              <a:rPr lang="en-US" altLang="zh-TW" dirty="0" err="1"/>
              <a:t>soruce</a:t>
            </a:r>
            <a:r>
              <a:rPr lang="en-US" altLang="zh-TW" dirty="0"/>
              <a:t>&gt; </a:t>
            </a:r>
            <a:r>
              <a:rPr lang="zh-TW" altLang="en-US" dirty="0"/>
              <a:t>元素可設定多個音效檔來源，不同瀏覽器可識別它所支援的音效格式，並使用第一個可使用的音效格式。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58" y="4941504"/>
            <a:ext cx="5598449" cy="14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618981" cy="281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95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3.5.1 video</a:t>
            </a:r>
            <a:r>
              <a:rPr lang="zh-TW" altLang="en-US" dirty="0"/>
              <a:t>元素的格式支援</a:t>
            </a:r>
          </a:p>
          <a:p>
            <a:pPr lvl="3"/>
            <a:r>
              <a:rPr lang="en-US" altLang="zh-TW" dirty="0"/>
              <a:t>video </a:t>
            </a:r>
            <a:r>
              <a:rPr lang="zh-TW" altLang="en-US" dirty="0"/>
              <a:t>元素是 </a:t>
            </a:r>
            <a:r>
              <a:rPr lang="en-US" altLang="zh-TW" dirty="0"/>
              <a:t>HTML5 </a:t>
            </a:r>
            <a:r>
              <a:rPr lang="zh-TW" altLang="en-US" dirty="0"/>
              <a:t>中特有的元素，使用於影片檔的加入。目前可搭配的格式與瀏覽器支援的狀況如下：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 </a:t>
            </a:r>
            <a:r>
              <a:rPr lang="zh-TW" altLang="en-US" dirty="0"/>
              <a:t>影片的使用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7097368" cy="166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6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3.5.2 </a:t>
            </a:r>
            <a:r>
              <a:rPr lang="zh-TW" altLang="en-US" dirty="0"/>
              <a:t>加入影片：</a:t>
            </a:r>
            <a:r>
              <a:rPr lang="en-US" altLang="zh-TW" dirty="0"/>
              <a:t>&lt;video&gt;</a:t>
            </a:r>
            <a:endParaRPr lang="zh-TW" altLang="en-US" dirty="0"/>
          </a:p>
          <a:p>
            <a:pPr lvl="2"/>
            <a:r>
              <a:rPr lang="en-US" altLang="zh-TW" dirty="0"/>
              <a:t>video</a:t>
            </a:r>
            <a:r>
              <a:rPr lang="zh-TW" altLang="en-US" dirty="0"/>
              <a:t>元素的語法</a:t>
            </a:r>
          </a:p>
          <a:p>
            <a:pPr lvl="3"/>
            <a:r>
              <a:rPr lang="zh-TW" altLang="en-US" dirty="0"/>
              <a:t>以下是在 </a:t>
            </a:r>
            <a:r>
              <a:rPr lang="en-US" altLang="zh-TW" dirty="0"/>
              <a:t>HTML5 </a:t>
            </a:r>
            <a:r>
              <a:rPr lang="zh-TW" altLang="en-US" dirty="0"/>
              <a:t>中利用 </a:t>
            </a:r>
            <a:r>
              <a:rPr lang="en-US" altLang="zh-TW" dirty="0"/>
              <a:t>video </a:t>
            </a:r>
            <a:r>
              <a:rPr lang="zh-TW" altLang="en-US" dirty="0"/>
              <a:t>元素顯示影片的標準語法：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391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7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Video </a:t>
            </a:r>
            <a:r>
              <a:rPr lang="zh-TW" altLang="en-US" dirty="0"/>
              <a:t>元素的屬性</a:t>
            </a:r>
          </a:p>
          <a:p>
            <a:pPr lvl="3"/>
            <a:r>
              <a:rPr lang="en-US" altLang="zh-TW" dirty="0"/>
              <a:t>&lt;video&gt; </a:t>
            </a:r>
            <a:r>
              <a:rPr lang="zh-TW" altLang="en-US" dirty="0"/>
              <a:t>元素可對整個音效播放進行控制，重要屬性如下：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             </a:t>
            </a:r>
            <a:r>
              <a:rPr lang="en-US" altLang="zh-TW" dirty="0"/>
              <a:t>poster</a:t>
            </a:r>
            <a:r>
              <a:rPr lang="zh-TW" altLang="en-US" dirty="0"/>
              <a:t>屬性 </a:t>
            </a:r>
            <a:r>
              <a:rPr lang="en-US" altLang="zh-TW" dirty="0"/>
              <a:t>:</a:t>
            </a:r>
            <a:r>
              <a:rPr lang="zh-TW" altLang="en-US" dirty="0"/>
              <a:t> 影片下載完畢之前欲顯示之圖片</a:t>
            </a:r>
            <a:endParaRPr lang="en-US" altLang="zh-TW" dirty="0"/>
          </a:p>
          <a:p>
            <a:pPr lvl="3"/>
            <a:r>
              <a:rPr lang="zh-TW" altLang="en-US" dirty="0"/>
              <a:t>             例如 </a:t>
            </a:r>
            <a:r>
              <a:rPr lang="en-US" altLang="zh-TW" dirty="0"/>
              <a:t>: poster=kitty1.jpg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569005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95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&lt;</a:t>
            </a:r>
            <a:r>
              <a:rPr lang="en-US" altLang="zh-TW" dirty="0" err="1"/>
              <a:t>soruce</a:t>
            </a:r>
            <a:r>
              <a:rPr lang="en-US" altLang="zh-TW" dirty="0"/>
              <a:t>&gt; </a:t>
            </a:r>
            <a:r>
              <a:rPr lang="zh-TW" altLang="en-US" dirty="0"/>
              <a:t>元素可設定多個影片檔來源，不同瀏覽器可識別它所支援的影片格式，並使用第一個可使用的影片格式。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572618" cy="171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4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207680"/>
          </a:xfrm>
        </p:spPr>
        <p:txBody>
          <a:bodyPr/>
          <a:lstStyle/>
          <a:p>
            <a:pPr lvl="2"/>
            <a:r>
              <a:rPr lang="en-US" altLang="zh-TW" dirty="0"/>
              <a:t>3.6 &lt;marquee&gt;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跑馬燈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sz="1800" b="0" u="none" dirty="0">
                <a:solidFill>
                  <a:schemeClr val="tx1"/>
                </a:solidFill>
              </a:rPr>
              <a:t>屬性如下</a:t>
            </a:r>
            <a:r>
              <a:rPr lang="en-US" altLang="zh-TW" sz="1800" b="0" u="none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TW" sz="1800" b="0" u="none" dirty="0">
                <a:solidFill>
                  <a:schemeClr val="tx1"/>
                </a:solidFill>
              </a:rPr>
              <a:t>width 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跑馬燈寬度</a:t>
            </a:r>
            <a:endParaRPr lang="en-US" altLang="zh-TW" sz="1800" b="0" u="none" dirty="0">
              <a:solidFill>
                <a:schemeClr val="tx1"/>
              </a:solidFill>
            </a:endParaRPr>
          </a:p>
          <a:p>
            <a:pPr lvl="2"/>
            <a:r>
              <a:rPr lang="en-US" altLang="zh-TW" sz="1800" b="0" u="none" dirty="0">
                <a:solidFill>
                  <a:schemeClr val="tx1"/>
                </a:solidFill>
              </a:rPr>
              <a:t>height</a:t>
            </a:r>
            <a:r>
              <a:rPr lang="zh-TW" altLang="en-US" sz="1800" b="0" u="none" dirty="0">
                <a:solidFill>
                  <a:schemeClr val="tx1"/>
                </a:solidFill>
              </a:rPr>
              <a:t> </a:t>
            </a:r>
            <a:r>
              <a:rPr lang="en-US" altLang="zh-TW" sz="1800" b="0" u="none" dirty="0">
                <a:solidFill>
                  <a:schemeClr val="tx1"/>
                </a:solidFill>
              </a:rPr>
              <a:t>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跑馬燈高度</a:t>
            </a:r>
            <a:endParaRPr lang="en-US" altLang="zh-TW" sz="1800" b="0" u="none" dirty="0">
              <a:solidFill>
                <a:schemeClr val="tx1"/>
              </a:solidFill>
            </a:endParaRPr>
          </a:p>
          <a:p>
            <a:pPr lvl="2"/>
            <a:r>
              <a:rPr lang="en-US" altLang="zh-TW" sz="1800" b="0" u="none" dirty="0" err="1">
                <a:solidFill>
                  <a:schemeClr val="tx1"/>
                </a:solidFill>
              </a:rPr>
              <a:t>vspace</a:t>
            </a:r>
            <a:r>
              <a:rPr lang="zh-TW" altLang="en-US" sz="1800" b="0" u="none" dirty="0">
                <a:solidFill>
                  <a:schemeClr val="tx1"/>
                </a:solidFill>
              </a:rPr>
              <a:t> </a:t>
            </a:r>
            <a:r>
              <a:rPr lang="en-US" altLang="zh-TW" sz="1800" b="0" u="none" dirty="0">
                <a:solidFill>
                  <a:schemeClr val="tx1"/>
                </a:solidFill>
              </a:rPr>
              <a:t>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跑馬燈上下邊界大小</a:t>
            </a:r>
            <a:endParaRPr lang="en-US" altLang="zh-TW" sz="1800" b="0" u="none" dirty="0">
              <a:solidFill>
                <a:schemeClr val="tx1"/>
              </a:solidFill>
            </a:endParaRPr>
          </a:p>
          <a:p>
            <a:pPr lvl="2"/>
            <a:r>
              <a:rPr lang="en-US" altLang="zh-TW" sz="1800" b="0" u="none" dirty="0" err="1">
                <a:solidFill>
                  <a:schemeClr val="tx1"/>
                </a:solidFill>
              </a:rPr>
              <a:t>hspace</a:t>
            </a:r>
            <a:r>
              <a:rPr lang="zh-TW" altLang="en-US" sz="1800" b="0" u="none" dirty="0">
                <a:solidFill>
                  <a:schemeClr val="tx1"/>
                </a:solidFill>
              </a:rPr>
              <a:t> </a:t>
            </a:r>
            <a:r>
              <a:rPr lang="en-US" altLang="zh-TW" sz="1800" b="0" u="none" dirty="0">
                <a:solidFill>
                  <a:schemeClr val="tx1"/>
                </a:solidFill>
              </a:rPr>
              <a:t>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跑馬燈左右邊界大小</a:t>
            </a:r>
            <a:endParaRPr lang="en-US" altLang="zh-TW" sz="1800" b="0" u="none" dirty="0">
              <a:solidFill>
                <a:schemeClr val="tx1"/>
              </a:solidFill>
            </a:endParaRPr>
          </a:p>
          <a:p>
            <a:pPr lvl="2"/>
            <a:r>
              <a:rPr lang="en-US" altLang="zh-TW" sz="1800" b="0" u="none" dirty="0" err="1">
                <a:solidFill>
                  <a:schemeClr val="tx1"/>
                </a:solidFill>
              </a:rPr>
              <a:t>bgcolor</a:t>
            </a:r>
            <a:r>
              <a:rPr lang="zh-TW" altLang="en-US" sz="1800" b="0" u="none" dirty="0">
                <a:solidFill>
                  <a:schemeClr val="tx1"/>
                </a:solidFill>
              </a:rPr>
              <a:t> </a:t>
            </a:r>
            <a:r>
              <a:rPr lang="en-US" altLang="zh-TW" sz="1800" b="0" u="none" dirty="0">
                <a:solidFill>
                  <a:schemeClr val="tx1"/>
                </a:solidFill>
              </a:rPr>
              <a:t>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跑馬燈背景色彩</a:t>
            </a:r>
            <a:endParaRPr lang="en-US" altLang="zh-TW" sz="1800" b="0" u="none" dirty="0">
              <a:solidFill>
                <a:schemeClr val="tx1"/>
              </a:solidFill>
            </a:endParaRPr>
          </a:p>
          <a:p>
            <a:pPr lvl="2"/>
            <a:r>
              <a:rPr lang="en-US" altLang="zh-TW" sz="1800" b="0" u="none" dirty="0">
                <a:solidFill>
                  <a:schemeClr val="tx1"/>
                </a:solidFill>
              </a:rPr>
              <a:t>direction: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跑馬燈移動方向</a:t>
            </a:r>
            <a:r>
              <a:rPr lang="en-US" altLang="zh-TW" sz="1800" b="0" u="none" dirty="0">
                <a:solidFill>
                  <a:schemeClr val="tx1"/>
                </a:solidFill>
              </a:rPr>
              <a:t>(left, right, up, down)</a:t>
            </a:r>
          </a:p>
          <a:p>
            <a:pPr lvl="2"/>
            <a:r>
              <a:rPr lang="en-US" altLang="zh-TW" sz="1800" b="0" u="none" dirty="0">
                <a:solidFill>
                  <a:schemeClr val="tx1"/>
                </a:solidFill>
              </a:rPr>
              <a:t>behavior: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跑馬燈表現方式</a:t>
            </a:r>
            <a:r>
              <a:rPr lang="en-US" altLang="zh-TW" sz="1800" b="0" u="none" dirty="0">
                <a:solidFill>
                  <a:schemeClr val="tx1"/>
                </a:solidFill>
              </a:rPr>
              <a:t>(scroll, slide, alternate)</a:t>
            </a:r>
          </a:p>
          <a:p>
            <a:pPr lvl="2"/>
            <a:r>
              <a:rPr lang="en-US" altLang="zh-TW" sz="1800" b="0" u="none" dirty="0" err="1">
                <a:solidFill>
                  <a:schemeClr val="tx1"/>
                </a:solidFill>
              </a:rPr>
              <a:t>scrollamount</a:t>
            </a:r>
            <a:r>
              <a:rPr lang="en-US" altLang="zh-TW" sz="1800" b="0" u="none" dirty="0">
                <a:solidFill>
                  <a:schemeClr val="tx1"/>
                </a:solidFill>
              </a:rPr>
              <a:t>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跑馬燈移動距離</a:t>
            </a:r>
            <a:r>
              <a:rPr lang="en-US" altLang="zh-TW" sz="1800" b="0" u="none" dirty="0">
                <a:solidFill>
                  <a:schemeClr val="tx1"/>
                </a:solidFill>
              </a:rPr>
              <a:t>(</a:t>
            </a:r>
            <a:r>
              <a:rPr lang="zh-TW" altLang="en-US" sz="1800" b="0" u="none" dirty="0">
                <a:solidFill>
                  <a:schemeClr val="tx1"/>
                </a:solidFill>
              </a:rPr>
              <a:t>像素</a:t>
            </a:r>
            <a:r>
              <a:rPr lang="en-US" altLang="zh-TW" sz="1800" b="0" u="none" dirty="0" err="1">
                <a:solidFill>
                  <a:schemeClr val="tx1"/>
                </a:solidFill>
              </a:rPr>
              <a:t>px</a:t>
            </a:r>
            <a:r>
              <a:rPr lang="en-US" altLang="zh-TW" sz="1800" b="0" u="none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zh-TW" sz="1800" b="0" u="none" dirty="0" err="1">
                <a:solidFill>
                  <a:schemeClr val="tx1"/>
                </a:solidFill>
              </a:rPr>
              <a:t>scrolldelay</a:t>
            </a:r>
            <a:r>
              <a:rPr lang="en-US" altLang="zh-TW" sz="1800" b="0" u="none" dirty="0">
                <a:solidFill>
                  <a:schemeClr val="tx1"/>
                </a:solidFill>
              </a:rPr>
              <a:t>: </a:t>
            </a:r>
            <a:r>
              <a:rPr lang="zh-TW" altLang="en-US" sz="1800" b="0" u="none" dirty="0">
                <a:solidFill>
                  <a:schemeClr val="tx1"/>
                </a:solidFill>
              </a:rPr>
              <a:t>跑馬燈延遲時間</a:t>
            </a:r>
            <a:r>
              <a:rPr lang="en-US" altLang="zh-TW" sz="1800" b="0" u="none" dirty="0">
                <a:solidFill>
                  <a:schemeClr val="tx1"/>
                </a:solidFill>
              </a:rPr>
              <a:t>(</a:t>
            </a:r>
            <a:r>
              <a:rPr lang="zh-TW" altLang="en-US" sz="1800" b="0" u="none" dirty="0">
                <a:solidFill>
                  <a:schemeClr val="tx1"/>
                </a:solidFill>
              </a:rPr>
              <a:t>毫秒</a:t>
            </a:r>
            <a:r>
              <a:rPr lang="en-US" altLang="zh-TW" sz="1800" b="0" u="none" dirty="0" err="1">
                <a:solidFill>
                  <a:schemeClr val="tx1"/>
                </a:solidFill>
              </a:rPr>
              <a:t>ms</a:t>
            </a:r>
            <a:r>
              <a:rPr lang="en-US" altLang="zh-TW" sz="1800" b="0" u="non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30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絕對路徑</a:t>
            </a:r>
          </a:p>
          <a:p>
            <a:pPr lvl="3"/>
            <a:r>
              <a:rPr lang="zh-TW" altLang="en-US" dirty="0"/>
              <a:t>絕對路徑通常要設定的網頁或是檔案位在網路上，只要直接指定網址即可。因為這個位置不會因為目前的頁面位置的改變而受到影響，所以稱為絕對路徑。</a:t>
            </a:r>
            <a:endParaRPr lang="en-US" altLang="zh-TW" dirty="0"/>
          </a:p>
          <a:p>
            <a:pPr lvl="3"/>
            <a:r>
              <a:rPr lang="zh-TW" altLang="en-US" dirty="0"/>
              <a:t>例如要指定圖片元素的檔案為網路上的圖片，其格式為：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路徑的表示方法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62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相對路徑</a:t>
            </a:r>
          </a:p>
          <a:p>
            <a:pPr lvl="3"/>
            <a:r>
              <a:rPr lang="zh-TW" altLang="en-US" dirty="0"/>
              <a:t>相對路徑通常要設定的網頁或是檔案都在本地，與目前的網頁有相對的關係</a:t>
            </a:r>
            <a:endParaRPr lang="en-US" altLang="zh-TW" dirty="0"/>
          </a:p>
          <a:p>
            <a:pPr lvl="4"/>
            <a:r>
              <a:rPr lang="zh-TW" altLang="en-US" b="1" dirty="0"/>
              <a:t>同層資料夾</a:t>
            </a:r>
            <a:r>
              <a:rPr lang="zh-TW" altLang="en-US" dirty="0"/>
              <a:t>：若連結的網頁與檔案是位於相同資料夾，在指定位置時只要直接填入檔案名稱即可。例如設定的圖片元素的圖檔在同層資料夾，其格式為：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r>
              <a:rPr lang="zh-TW" altLang="en-US" b="1" dirty="0"/>
              <a:t>上層資料夾</a:t>
            </a:r>
            <a:r>
              <a:rPr lang="zh-TW" altLang="en-US" dirty="0"/>
              <a:t>：若連結的網頁與檔案是位於上層資料夾，在指定位置時在檔名前要加入「</a:t>
            </a:r>
            <a:r>
              <a:rPr lang="en-US" altLang="zh-TW" dirty="0"/>
              <a:t>../</a:t>
            </a:r>
            <a:r>
              <a:rPr lang="zh-TW" altLang="en-US" dirty="0"/>
              <a:t>」。例如設定的圖片元素的圖檔在上層資料夾，其格式為：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en-US" altLang="zh-TW" dirty="0"/>
          </a:p>
          <a:p>
            <a:pPr lvl="4"/>
            <a:r>
              <a:rPr lang="zh-TW" altLang="en-US" b="1" dirty="0"/>
              <a:t>下層資料夾</a:t>
            </a:r>
            <a:r>
              <a:rPr lang="zh-TW" altLang="en-US" dirty="0"/>
              <a:t>：若連結的網頁與檔案是位於下層資料夾，在指定位置時在檔名前要加入下層資料夾名稱。例如設定的圖片元素的圖檔在下層資料夾中，其格式為：</a:t>
            </a:r>
          </a:p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3276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6111"/>
            <a:ext cx="3528392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01208"/>
            <a:ext cx="4572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3.2.1 </a:t>
            </a:r>
            <a:r>
              <a:rPr lang="zh-TW" altLang="en-US" dirty="0"/>
              <a:t>認識超連結</a:t>
            </a:r>
          </a:p>
          <a:p>
            <a:pPr lvl="3"/>
            <a:r>
              <a:rPr lang="zh-TW" altLang="en-US" dirty="0"/>
              <a:t>超連結要使用</a:t>
            </a:r>
            <a:r>
              <a:rPr lang="en-US" altLang="zh-TW" dirty="0"/>
              <a:t>&lt;a&gt; </a:t>
            </a:r>
            <a:r>
              <a:rPr lang="zh-TW" altLang="en-US" dirty="0"/>
              <a:t>元素設定，可以在網頁的文字或是圖片上加上連結設定，當瀏覽者點選這個連結之後可以被導引到另外一個位置，如網頁、檔案、電子郵件、</a:t>
            </a:r>
            <a:r>
              <a:rPr lang="en-US" altLang="zh-TW" dirty="0"/>
              <a:t>FTP... </a:t>
            </a:r>
            <a:r>
              <a:rPr lang="zh-TW" altLang="en-US" dirty="0"/>
              <a:t>等。語法如下：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超連結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68960"/>
            <a:ext cx="8153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&lt;a&gt; </a:t>
            </a:r>
            <a:r>
              <a:rPr lang="zh-TW" altLang="en-US" dirty="0"/>
              <a:t>元素中常用的屬性如下：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582692" cy="485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03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3.2.2 </a:t>
            </a:r>
            <a:r>
              <a:rPr lang="zh-TW" altLang="en-US" dirty="0"/>
              <a:t>常見的超連結</a:t>
            </a:r>
            <a:endParaRPr lang="en-US" altLang="zh-TW" dirty="0"/>
          </a:p>
          <a:p>
            <a:pPr lvl="3"/>
            <a:r>
              <a:rPr lang="zh-TW" altLang="en-US" dirty="0"/>
              <a:t>在網頁上使用超連結，能將不同的資源快速的串連起來。一般常見的超連結的使用方式，是連結外部網站、電子郵件、內部網頁以下內部或外部的檔案，相當的實用。</a:t>
            </a:r>
            <a:endParaRPr lang="en-US" altLang="zh-TW" dirty="0"/>
          </a:p>
          <a:p>
            <a:pPr lvl="3"/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5" y="2276872"/>
            <a:ext cx="7632848" cy="347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3.2.3 </a:t>
            </a:r>
            <a:r>
              <a:rPr lang="zh-TW" altLang="en-US" dirty="0"/>
              <a:t>頁內超連結</a:t>
            </a:r>
          </a:p>
          <a:p>
            <a:pPr lvl="2"/>
            <a:r>
              <a:rPr lang="zh-TW" altLang="en-US" dirty="0"/>
              <a:t>頁內超連結的原理</a:t>
            </a:r>
          </a:p>
          <a:p>
            <a:pPr lvl="3"/>
            <a:r>
              <a:rPr lang="zh-TW" altLang="en-US" dirty="0"/>
              <a:t>在</a:t>
            </a:r>
            <a:r>
              <a:rPr lang="en-US" altLang="zh-TW" dirty="0"/>
              <a:t>HTML </a:t>
            </a:r>
            <a:r>
              <a:rPr lang="zh-TW" altLang="en-US" dirty="0"/>
              <a:t>中可以在元素中使用</a:t>
            </a:r>
            <a:r>
              <a:rPr lang="en-US" altLang="zh-TW" dirty="0"/>
              <a:t>id </a:t>
            </a:r>
            <a:r>
              <a:rPr lang="zh-TW" altLang="en-US" dirty="0"/>
              <a:t>識別碼屬性來標示特別的內容，因為</a:t>
            </a:r>
            <a:r>
              <a:rPr lang="en-US" altLang="zh-TW" dirty="0"/>
              <a:t>id </a:t>
            </a:r>
            <a:r>
              <a:rPr lang="zh-TW" altLang="en-US" dirty="0"/>
              <a:t>識別碼屬性在頁面中有索引的特性，所以同一頁的</a:t>
            </a:r>
            <a:r>
              <a:rPr lang="en-US" altLang="zh-TW" dirty="0"/>
              <a:t>HTML </a:t>
            </a:r>
            <a:r>
              <a:rPr lang="zh-TW" altLang="en-US" dirty="0"/>
              <a:t>元素中用過的</a:t>
            </a:r>
            <a:r>
              <a:rPr lang="en-US" altLang="zh-TW" dirty="0"/>
              <a:t>id </a:t>
            </a:r>
            <a:r>
              <a:rPr lang="zh-TW" altLang="en-US" dirty="0"/>
              <a:t>識別碼只能出現一次，不能重複。所以在元素設定</a:t>
            </a:r>
            <a:r>
              <a:rPr lang="en-US" altLang="zh-TW" dirty="0"/>
              <a:t>id </a:t>
            </a:r>
            <a:r>
              <a:rPr lang="zh-TW" altLang="en-US" dirty="0"/>
              <a:t>識別碼，彷彿就是在同一頁面中加入書籤，使用者也就能利用這個書籤找到特定的位置。</a:t>
            </a:r>
          </a:p>
          <a:p>
            <a:pPr lvl="2"/>
            <a:r>
              <a:rPr lang="zh-TW" altLang="en-US" dirty="0"/>
              <a:t>頁內超連結的設定方式</a:t>
            </a:r>
          </a:p>
          <a:p>
            <a:pPr lvl="3"/>
            <a:r>
              <a:rPr lang="zh-TW" altLang="en-US" dirty="0"/>
              <a:t>例如，要在</a:t>
            </a:r>
            <a:r>
              <a:rPr lang="en-US" altLang="zh-TW" dirty="0"/>
              <a:t>&lt;h2&gt; </a:t>
            </a:r>
            <a:r>
              <a:rPr lang="zh-TW" altLang="en-US" dirty="0"/>
              <a:t>元素加入</a:t>
            </a:r>
            <a:r>
              <a:rPr lang="en-US" altLang="zh-TW" dirty="0"/>
              <a:t>id </a:t>
            </a:r>
            <a:r>
              <a:rPr lang="zh-TW" altLang="en-US" dirty="0"/>
              <a:t>識別碼屬性「</a:t>
            </a:r>
            <a:r>
              <a:rPr lang="en-US" altLang="zh-TW" dirty="0"/>
              <a:t>ch01</a:t>
            </a:r>
            <a:r>
              <a:rPr lang="zh-TW" altLang="en-US" dirty="0"/>
              <a:t>」方式如下：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如此一來，同頁中其他的元素就不能再設定以「</a:t>
            </a:r>
            <a:r>
              <a:rPr lang="en-US" altLang="zh-TW" dirty="0"/>
              <a:t>ch01</a:t>
            </a:r>
            <a:r>
              <a:rPr lang="zh-TW" altLang="en-US" dirty="0"/>
              <a:t>」來設定</a:t>
            </a:r>
            <a:r>
              <a:rPr lang="en-US" altLang="zh-TW" dirty="0"/>
              <a:t>id </a:t>
            </a:r>
            <a:r>
              <a:rPr lang="zh-TW" altLang="en-US" dirty="0"/>
              <a:t>識別碼屬性。也因為這個特性，當超連結使用「</a:t>
            </a:r>
            <a:r>
              <a:rPr lang="en-US" altLang="zh-TW" dirty="0"/>
              <a:t>#id </a:t>
            </a:r>
            <a:r>
              <a:rPr lang="zh-TW" altLang="en-US" dirty="0"/>
              <a:t>識別碼」當作連結目標時，整個頁面就會捲動到該元素所在的頁面位置。例如，要設定連結到</a:t>
            </a:r>
            <a:r>
              <a:rPr lang="en-US" altLang="zh-TW" dirty="0"/>
              <a:t>id </a:t>
            </a:r>
            <a:r>
              <a:rPr lang="zh-TW" altLang="en-US" dirty="0"/>
              <a:t>識別碼屬性為「</a:t>
            </a:r>
            <a:r>
              <a:rPr lang="en-US" altLang="zh-TW" dirty="0"/>
              <a:t>ch01</a:t>
            </a:r>
            <a:r>
              <a:rPr lang="zh-TW" altLang="en-US" dirty="0"/>
              <a:t>」方式如下：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3381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805264"/>
            <a:ext cx="3886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06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回到最上方的頁內超連結</a:t>
            </a:r>
          </a:p>
          <a:p>
            <a:pPr lvl="3"/>
            <a:r>
              <a:rPr lang="zh-TW" altLang="en-US" dirty="0"/>
              <a:t>另外一點要注意，若是設定頁內超連結所設定的</a:t>
            </a:r>
            <a:r>
              <a:rPr lang="en-US" altLang="zh-TW" dirty="0"/>
              <a:t>id </a:t>
            </a:r>
            <a:r>
              <a:rPr lang="zh-TW" altLang="en-US" dirty="0"/>
              <a:t>識別碼如果並不存在該頁中，整個頁面會捲動到頁面的最上方。因此許多人都利用這個特性在超連結設定「</a:t>
            </a:r>
            <a:r>
              <a:rPr lang="en-US" altLang="zh-TW" dirty="0"/>
              <a:t>#top</a:t>
            </a:r>
            <a:r>
              <a:rPr lang="zh-TW" altLang="en-US" dirty="0"/>
              <a:t>」的連結，因為頁面上沒有這個</a:t>
            </a:r>
            <a:r>
              <a:rPr lang="en-US" altLang="zh-TW" dirty="0"/>
              <a:t>id </a:t>
            </a:r>
            <a:r>
              <a:rPr lang="zh-TW" altLang="en-US" dirty="0"/>
              <a:t>識別碼，所以整個頁面就會捲動到頁面的最上方。</a:t>
            </a:r>
          </a:p>
        </p:txBody>
      </p:sp>
    </p:spTree>
    <p:extLst>
      <p:ext uri="{BB962C8B-B14F-4D97-AF65-F5344CB8AC3E}">
        <p14:creationId xmlns:p14="http://schemas.microsoft.com/office/powerpoint/2010/main" val="345239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3.3.1 </a:t>
            </a:r>
            <a:r>
              <a:rPr lang="zh-TW" altLang="en-US" dirty="0"/>
              <a:t>網頁中可以使用的圖片格式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在選擇網頁的使用圖片時，要特別注意以下的幾點：</a:t>
            </a:r>
          </a:p>
          <a:p>
            <a:pPr lvl="3"/>
            <a:r>
              <a:rPr lang="en-US" altLang="zh-TW" dirty="0"/>
              <a:t>1. </a:t>
            </a:r>
            <a:r>
              <a:rPr lang="zh-TW" altLang="en-US" dirty="0"/>
              <a:t>一般網頁上使用的照片，建議使用</a:t>
            </a:r>
            <a:r>
              <a:rPr lang="en-US" altLang="zh-TW" dirty="0"/>
              <a:t>JPG </a:t>
            </a:r>
            <a:r>
              <a:rPr lang="zh-TW" altLang="en-US" dirty="0"/>
              <a:t>檔或是</a:t>
            </a:r>
            <a:r>
              <a:rPr lang="en-US" altLang="zh-TW" dirty="0"/>
              <a:t>PNG </a:t>
            </a:r>
            <a:r>
              <a:rPr lang="zh-TW" altLang="en-US" dirty="0"/>
              <a:t>檔，較能呈現豐富的色彩。</a:t>
            </a:r>
          </a:p>
          <a:p>
            <a:pPr lvl="3"/>
            <a:r>
              <a:rPr lang="en-US" altLang="zh-TW" dirty="0"/>
              <a:t>2. </a:t>
            </a:r>
            <a:r>
              <a:rPr lang="zh-TW" altLang="en-US" dirty="0"/>
              <a:t>一般的圖示、線條插圖、灰階圖或是黑白圖，建議使用</a:t>
            </a:r>
            <a:r>
              <a:rPr lang="en-US" altLang="zh-TW" dirty="0"/>
              <a:t>GIF </a:t>
            </a:r>
            <a:r>
              <a:rPr lang="zh-TW" altLang="en-US" dirty="0"/>
              <a:t>檔。</a:t>
            </a:r>
          </a:p>
          <a:p>
            <a:pPr lvl="3"/>
            <a:r>
              <a:rPr lang="en-US" altLang="zh-TW" dirty="0"/>
              <a:t>3. </a:t>
            </a:r>
            <a:r>
              <a:rPr lang="zh-TW" altLang="en-US" dirty="0"/>
              <a:t>目前一般的動畫圖檔都是</a:t>
            </a:r>
            <a:r>
              <a:rPr lang="en-US" altLang="zh-TW" dirty="0"/>
              <a:t>GIF </a:t>
            </a:r>
            <a:r>
              <a:rPr lang="zh-TW" altLang="en-US" dirty="0"/>
              <a:t>檔，</a:t>
            </a:r>
            <a:r>
              <a:rPr lang="en-US" altLang="zh-TW" dirty="0"/>
              <a:t>PNG </a:t>
            </a:r>
            <a:r>
              <a:rPr lang="zh-TW" altLang="en-US" dirty="0"/>
              <a:t>檔的動畫效果並未被所有的瀏覽器支援。</a:t>
            </a:r>
          </a:p>
          <a:p>
            <a:pPr lvl="3"/>
            <a:r>
              <a:rPr lang="en-US" altLang="zh-TW" dirty="0"/>
              <a:t>4. </a:t>
            </a:r>
            <a:r>
              <a:rPr lang="zh-TW" altLang="en-US" dirty="0"/>
              <a:t>目前也只有</a:t>
            </a:r>
            <a:r>
              <a:rPr lang="en-US" altLang="zh-TW" dirty="0"/>
              <a:t>GIF </a:t>
            </a:r>
            <a:r>
              <a:rPr lang="zh-TW" altLang="en-US" dirty="0"/>
              <a:t>檔及</a:t>
            </a:r>
            <a:r>
              <a:rPr lang="en-US" altLang="zh-TW" dirty="0"/>
              <a:t>PNG </a:t>
            </a:r>
            <a:r>
              <a:rPr lang="zh-TW" altLang="en-US" dirty="0"/>
              <a:t>檔能支援背景透明的效果。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</a:t>
            </a:r>
            <a:r>
              <a:rPr lang="zh-TW" altLang="en-US" dirty="0"/>
              <a:t>圖片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301134" cy="193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6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20870</TotalTime>
  <Words>1170</Words>
  <Application>Microsoft Office PowerPoint</Application>
  <PresentationFormat>如螢幕大小 (4:3)</PresentationFormat>
  <Paragraphs>108</Paragraphs>
  <Slides>19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Arial Black</vt:lpstr>
      <vt:lpstr>Calibri</vt:lpstr>
      <vt:lpstr>Wingdings</vt:lpstr>
      <vt:lpstr>Median</vt:lpstr>
      <vt:lpstr>PhotoImpact</vt:lpstr>
      <vt:lpstr>PowerPoint 簡報</vt:lpstr>
      <vt:lpstr>3.1 路徑的表示方法</vt:lpstr>
      <vt:lpstr>PowerPoint 簡報</vt:lpstr>
      <vt:lpstr>3.2 超連結</vt:lpstr>
      <vt:lpstr>PowerPoint 簡報</vt:lpstr>
      <vt:lpstr>PowerPoint 簡報</vt:lpstr>
      <vt:lpstr>PowerPoint 簡報</vt:lpstr>
      <vt:lpstr>PowerPoint 簡報</vt:lpstr>
      <vt:lpstr>3.3 圖片</vt:lpstr>
      <vt:lpstr>PowerPoint 簡報</vt:lpstr>
      <vt:lpstr>PowerPoint 簡報</vt:lpstr>
      <vt:lpstr>3.4 音效的使用</vt:lpstr>
      <vt:lpstr>PowerPoint 簡報</vt:lpstr>
      <vt:lpstr>PowerPoint 簡報</vt:lpstr>
      <vt:lpstr>3.5 影片的使用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詠涵 陸</cp:lastModifiedBy>
  <cp:revision>2082</cp:revision>
  <dcterms:created xsi:type="dcterms:W3CDTF">2011-06-06T16:54:13Z</dcterms:created>
  <dcterms:modified xsi:type="dcterms:W3CDTF">2020-12-15T12:19:48Z</dcterms:modified>
</cp:coreProperties>
</file>