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773" r:id="rId2"/>
    <p:sldId id="774" r:id="rId3"/>
    <p:sldId id="775" r:id="rId4"/>
    <p:sldId id="791" r:id="rId5"/>
    <p:sldId id="797" r:id="rId6"/>
    <p:sldId id="778" r:id="rId7"/>
    <p:sldId id="807" r:id="rId8"/>
    <p:sldId id="808" r:id="rId9"/>
    <p:sldId id="789" r:id="rId10"/>
    <p:sldId id="806" r:id="rId11"/>
    <p:sldId id="798" r:id="rId12"/>
    <p:sldId id="801" r:id="rId13"/>
    <p:sldId id="799" r:id="rId14"/>
    <p:sldId id="81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C2"/>
    <a:srgbClr val="EC6D02"/>
    <a:srgbClr val="7E0F85"/>
    <a:srgbClr val="01538D"/>
    <a:srgbClr val="C67A48"/>
    <a:srgbClr val="786CAE"/>
    <a:srgbClr val="6EB5AF"/>
    <a:srgbClr val="8FC320"/>
    <a:srgbClr val="33CCCC"/>
    <a:srgbClr val="B5D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7" autoAdjust="0"/>
    <p:restoredTop sz="98058" autoAdjust="0"/>
  </p:normalViewPr>
  <p:slideViewPr>
    <p:cSldViewPr>
      <p:cViewPr varScale="1">
        <p:scale>
          <a:sx n="67" d="100"/>
          <a:sy n="67" d="100"/>
        </p:scale>
        <p:origin x="14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ED2FB-9035-420E-9891-748183975B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581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8316464" cy="5976664"/>
          </a:xfrm>
        </p:spPr>
        <p:txBody>
          <a:bodyPr>
            <a:noAutofit/>
          </a:bodyPr>
          <a:lstStyle>
            <a:lvl5pPr>
              <a:spcBef>
                <a:spcPts val="1200"/>
              </a:spcBef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lang="en-US" altLang="zh-TW" dirty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  <p:extLst>
      <p:ext uri="{BB962C8B-B14F-4D97-AF65-F5344CB8AC3E}">
        <p14:creationId xmlns:p14="http://schemas.microsoft.com/office/powerpoint/2010/main" val="365058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rgbClr val="0075C2"/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rgbClr val="007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rgbClr val="0075C2"/>
          </a:solidFill>
          <a:ln w="38100">
            <a:solidFill>
              <a:srgbClr val="007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1pPr>
              <a:defRPr kumimoji="0" lang="zh-TW" altLang="en-US" sz="3200" b="1" u="none" kern="1200" baseline="0" dirty="0" smtClean="0">
                <a:solidFill>
                  <a:srgbClr val="01538D"/>
                </a:solidFill>
                <a:latin typeface="Arial" pitchFamily="34" charset="0"/>
                <a:ea typeface="+mj-ea"/>
                <a:cs typeface="+mj-cs"/>
              </a:defRPr>
            </a:lvl1pPr>
            <a:lvl2pPr>
              <a:defRPr kumimoji="0" lang="zh-TW" altLang="en-US" sz="2800" b="1" kern="1200" dirty="0" smtClean="0">
                <a:solidFill>
                  <a:srgbClr val="7E0F85"/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EC6D02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0075C2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>
                <a:solidFill>
                  <a:srgbClr val="01538D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1pPr>
              <a:defRPr>
                <a:solidFill>
                  <a:srgbClr val="01538D"/>
                </a:solidFill>
              </a:defRPr>
            </a:lvl1pPr>
            <a:lvl2pPr>
              <a:defRPr kumimoji="0" lang="zh-TW" altLang="en-US" sz="2800" b="1" kern="1200" dirty="0" smtClean="0">
                <a:solidFill>
                  <a:srgbClr val="7E0F85"/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EC6D02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1pPr>
              <a:defRPr>
                <a:solidFill>
                  <a:srgbClr val="01538D"/>
                </a:solidFill>
              </a:defRPr>
            </a:lvl1pPr>
            <a:lvl2pPr>
              <a:defRPr kumimoji="0" lang="zh-TW" altLang="en-US" sz="2800" b="1" kern="1200" dirty="0" smtClean="0">
                <a:solidFill>
                  <a:srgbClr val="7E0F85"/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EC6D02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46331"/>
            <a:chOff x="8286776" y="6160557"/>
            <a:chExt cx="579124" cy="646331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0075C2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0557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EC6D02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  <p:sldLayoutId id="2147483695" r:id="rId11"/>
    <p:sldLayoutId id="2147483696" r:id="rId12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6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259632" y="4286256"/>
            <a:ext cx="7670086" cy="1143008"/>
          </a:xfrm>
        </p:spPr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4.1 </a:t>
            </a:r>
            <a:r>
              <a:rPr lang="zh-TW" altLang="en-US" dirty="0">
                <a:hlinkClick r:id="rId2" action="ppaction://hlinksldjump"/>
              </a:rPr>
              <a:t>表格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4.2 </a:t>
            </a:r>
            <a:r>
              <a:rPr lang="zh-TW" altLang="en-US" dirty="0">
                <a:hlinkClick r:id="rId3" action="ppaction://hlinksldjump"/>
              </a:rPr>
              <a:t>表格區塊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4.3 </a:t>
            </a:r>
            <a:r>
              <a:rPr lang="zh-TW" altLang="en-US" dirty="0">
                <a:hlinkClick r:id="rId3" action="ppaction://hlinksldjump"/>
              </a:rPr>
              <a:t>浮動框架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表格、浮動框架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476672"/>
            <a:ext cx="8316464" cy="64807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solidFill>
                  <a:srgbClr val="7E0F85"/>
                </a:solidFill>
                <a:latin typeface="+mj-ea"/>
              </a:rPr>
              <a:t>4.2 </a:t>
            </a:r>
            <a:r>
              <a:rPr lang="zh-TW" altLang="en-US" sz="2800" dirty="0">
                <a:solidFill>
                  <a:srgbClr val="7E0F85"/>
                </a:solidFill>
                <a:latin typeface="+mj-ea"/>
              </a:rPr>
              <a:t>表格群組</a:t>
            </a:r>
            <a:endParaRPr lang="en-US" altLang="zh-TW" sz="2800" dirty="0">
              <a:solidFill>
                <a:srgbClr val="7E0F85"/>
              </a:solidFill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zh-TW" sz="2800" dirty="0">
              <a:solidFill>
                <a:srgbClr val="7E0F85"/>
              </a:solidFill>
              <a:latin typeface="+mj-ea"/>
            </a:endParaRPr>
          </a:p>
        </p:txBody>
      </p:sp>
      <p:sp>
        <p:nvSpPr>
          <p:cNvPr id="20" name="內容版面配置區 7"/>
          <p:cNvSpPr txBox="1">
            <a:spLocks/>
          </p:cNvSpPr>
          <p:nvPr/>
        </p:nvSpPr>
        <p:spPr>
          <a:xfrm>
            <a:off x="455416" y="1412776"/>
            <a:ext cx="4404616" cy="2448272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SzPct val="100000"/>
              <a:buFontTx/>
              <a:buNone/>
              <a:defRPr kumimoji="0" sz="3200" b="1" u="non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  <a:lvl2pPr marL="0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  <a:defRPr kumimoji="0" sz="2800" b="1" kern="1200">
                <a:solidFill>
                  <a:srgbClr val="8FC320"/>
                </a:solidFill>
                <a:latin typeface="+mj-ea"/>
                <a:ea typeface="+mj-ea"/>
                <a:cs typeface="+mn-cs"/>
              </a:defRPr>
            </a:lvl2pPr>
            <a:lvl3pPr marL="360000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  <a:defRPr kumimoji="0" sz="2500" b="1" u="dottedHeavy" kern="1200" baseline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0" indent="-288000" algn="l" rtl="0" eaLnBrk="1" latinLnBrk="0" hangingPunct="1">
              <a:lnSpc>
                <a:spcPts val="2600"/>
              </a:lnSpc>
              <a:spcBef>
                <a:spcPts val="800"/>
              </a:spcBef>
              <a:spcAft>
                <a:spcPts val="0"/>
              </a:spcAft>
              <a:buClr>
                <a:srgbClr val="AE2A7F"/>
              </a:buClr>
              <a:buSzPct val="90000"/>
              <a:buFontTx/>
              <a:buNone/>
              <a:defRPr kumimoji="0"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360000" marR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kumimoji="0" sz="1800" b="0" kern="1200">
                <a:solidFill>
                  <a:srgbClr val="F16237"/>
                </a:solidFill>
                <a:latin typeface="+mj-ea"/>
                <a:ea typeface="+mj-ea"/>
                <a:cs typeface="+mn-cs"/>
              </a:defRPr>
            </a:lvl5pPr>
            <a:lvl6pPr marL="360000" indent="-3420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67A48"/>
              </a:buClr>
              <a:buFont typeface="Wingdings" pitchFamily="2" charset="2"/>
              <a:buChar char="n"/>
              <a:defRPr kumimoji="0"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936000" indent="-228600" algn="l" rtl="0" eaLnBrk="1" latinLnBrk="0" hangingPunct="1">
              <a:spcBef>
                <a:spcPts val="600"/>
              </a:spcBef>
              <a:buClrTx/>
              <a:buFont typeface="Wingdings" pitchFamily="2" charset="2"/>
              <a:buChar char="n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b="0" dirty="0"/>
              <a:t>表格亦可分成三個群組</a:t>
            </a:r>
            <a:r>
              <a:rPr lang="en-US" altLang="zh-TW" sz="2400" b="0" dirty="0"/>
              <a:t>:</a:t>
            </a:r>
          </a:p>
          <a:p>
            <a:r>
              <a:rPr lang="en-US" altLang="zh-TW" sz="2400" b="0" dirty="0"/>
              <a:t>&lt;</a:t>
            </a:r>
            <a:r>
              <a:rPr lang="en-US" altLang="zh-TW" sz="2400" b="0" dirty="0" err="1"/>
              <a:t>thead</a:t>
            </a:r>
            <a:r>
              <a:rPr lang="en-US" altLang="zh-TW" sz="2400" b="0" dirty="0"/>
              <a:t>&gt;</a:t>
            </a:r>
            <a:r>
              <a:rPr lang="zh-TW" altLang="en-US" sz="2400" b="0" dirty="0"/>
              <a:t>表頭</a:t>
            </a:r>
            <a:endParaRPr lang="en-US" altLang="zh-TW" sz="2400" b="0" dirty="0"/>
          </a:p>
          <a:p>
            <a:r>
              <a:rPr lang="en-US" altLang="zh-TW" sz="2400" b="0" dirty="0"/>
              <a:t>&lt;</a:t>
            </a:r>
            <a:r>
              <a:rPr lang="en-US" altLang="zh-TW" sz="2400" b="0" dirty="0" err="1"/>
              <a:t>tbody</a:t>
            </a:r>
            <a:r>
              <a:rPr lang="en-US" altLang="zh-TW" sz="2400" b="0" dirty="0"/>
              <a:t>&gt;</a:t>
            </a:r>
            <a:r>
              <a:rPr lang="zh-TW" altLang="en-US" sz="2400" b="0" dirty="0"/>
              <a:t>主體</a:t>
            </a:r>
            <a:endParaRPr lang="en-US" altLang="zh-TW" sz="2400" b="0" dirty="0"/>
          </a:p>
          <a:p>
            <a:r>
              <a:rPr lang="en-US" altLang="zh-TW" sz="2400" b="0" dirty="0"/>
              <a:t>&lt;</a:t>
            </a:r>
            <a:r>
              <a:rPr lang="en-US" altLang="zh-TW" sz="2400" b="0" dirty="0" err="1"/>
              <a:t>tfoot</a:t>
            </a:r>
            <a:r>
              <a:rPr lang="en-US" altLang="zh-TW" sz="2400" b="0" dirty="0"/>
              <a:t>&gt;</a:t>
            </a:r>
            <a:r>
              <a:rPr lang="zh-TW" altLang="en-US" sz="2400" b="0" dirty="0"/>
              <a:t>註腳</a:t>
            </a:r>
            <a:endParaRPr lang="en-US" altLang="zh-TW" sz="2400" b="0" dirty="0"/>
          </a:p>
        </p:txBody>
      </p:sp>
    </p:spTree>
    <p:extLst>
      <p:ext uri="{BB962C8B-B14F-4D97-AF65-F5344CB8AC3E}">
        <p14:creationId xmlns:p14="http://schemas.microsoft.com/office/powerpoint/2010/main" val="33720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</a:pPr>
            <a:r>
              <a:rPr lang="en-US" altLang="zh-TW" sz="2800" b="1" kern="1200" dirty="0">
                <a:solidFill>
                  <a:srgbClr val="7E0F85"/>
                </a:solidFill>
                <a:latin typeface="+mj-ea"/>
                <a:ea typeface="+mj-ea"/>
                <a:cs typeface="+mn-cs"/>
              </a:rPr>
              <a:t>4.2.1 </a:t>
            </a:r>
            <a:r>
              <a:rPr lang="zh-TW" altLang="en-US" sz="2800" b="1" kern="1200" dirty="0">
                <a:solidFill>
                  <a:srgbClr val="7E0F85"/>
                </a:solidFill>
                <a:latin typeface="+mj-ea"/>
                <a:ea typeface="+mj-ea"/>
                <a:cs typeface="+mn-cs"/>
              </a:rPr>
              <a:t>框線的控制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0352" cy="1944216"/>
          </a:xfrm>
        </p:spPr>
        <p:txBody>
          <a:bodyPr/>
          <a:lstStyle/>
          <a:p>
            <a:r>
              <a:rPr lang="zh-TW" altLang="en-US" sz="2400" b="0" dirty="0"/>
              <a:t>外部框線設定 </a:t>
            </a:r>
            <a:r>
              <a:rPr lang="en-US" altLang="zh-TW" sz="2400" b="0" dirty="0"/>
              <a:t>: frame, </a:t>
            </a:r>
            <a:r>
              <a:rPr lang="zh-TW" altLang="en-US" sz="2400" b="0" dirty="0"/>
              <a:t>用來設定表格的外框</a:t>
            </a:r>
            <a:endParaRPr lang="en-US" altLang="zh-TW" sz="2400" b="0" dirty="0"/>
          </a:p>
          <a:p>
            <a:r>
              <a:rPr lang="zh-TW" altLang="en-US" sz="2400" b="0" dirty="0"/>
              <a:t>內部框線設定 </a:t>
            </a:r>
            <a:r>
              <a:rPr lang="en-US" altLang="zh-TW" sz="2400" b="0" dirty="0"/>
              <a:t>: rules, </a:t>
            </a:r>
            <a:r>
              <a:rPr lang="zh-TW" altLang="en-US" sz="2400" b="0" dirty="0"/>
              <a:t>用來設定表格內各欄位間的框線出現方式。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78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type="title"/>
          </p:nvPr>
        </p:nvSpPr>
        <p:spPr>
          <a:xfrm>
            <a:off x="612648" y="476672"/>
            <a:ext cx="8153400" cy="576064"/>
          </a:xfrm>
        </p:spPr>
        <p:txBody>
          <a:bodyPr>
            <a:normAutofit/>
          </a:bodyPr>
          <a:lstStyle/>
          <a:p>
            <a:pPr lvl="1" algn="l" rtl="0"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</a:pPr>
            <a:r>
              <a:rPr lang="en-US" altLang="zh-TW" sz="2800" b="1" kern="1200" dirty="0">
                <a:solidFill>
                  <a:srgbClr val="7E0F85"/>
                </a:solidFill>
                <a:latin typeface="+mj-ea"/>
                <a:ea typeface="+mj-ea"/>
                <a:cs typeface="+mn-cs"/>
              </a:rPr>
              <a:t>4.2.1.1 frame </a:t>
            </a:r>
            <a:r>
              <a:rPr lang="zh-TW" altLang="en-US" sz="2800" b="1" kern="1200" dirty="0">
                <a:solidFill>
                  <a:srgbClr val="7E0F85"/>
                </a:solidFill>
                <a:latin typeface="+mj-ea"/>
                <a:ea typeface="+mj-ea"/>
                <a:cs typeface="+mn-cs"/>
              </a:rPr>
              <a:t>的屬性值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2648" y="1077997"/>
            <a:ext cx="8153400" cy="4655260"/>
          </a:xfrm>
        </p:spPr>
        <p:txBody>
          <a:bodyPr/>
          <a:lstStyle/>
          <a:p>
            <a:r>
              <a:rPr lang="en-US" altLang="zh-TW" sz="2400" b="0" dirty="0"/>
              <a:t>void</a:t>
            </a:r>
            <a:r>
              <a:rPr lang="zh-TW" altLang="en-US" sz="2400" b="0" dirty="0"/>
              <a:t>：不顯示外框。</a:t>
            </a:r>
          </a:p>
          <a:p>
            <a:r>
              <a:rPr lang="en-US" altLang="zh-TW" sz="2400" b="0" dirty="0" err="1"/>
              <a:t>hsides</a:t>
            </a:r>
            <a:r>
              <a:rPr lang="zh-TW" altLang="en-US" sz="2400" b="0" dirty="0"/>
              <a:t>：只顯示上下兩條水平的外框線。</a:t>
            </a:r>
          </a:p>
          <a:p>
            <a:r>
              <a:rPr lang="en-US" altLang="zh-TW" sz="2400" b="0" dirty="0" err="1"/>
              <a:t>vsides</a:t>
            </a:r>
            <a:r>
              <a:rPr lang="zh-TW" altLang="en-US" sz="2400" b="0" dirty="0"/>
              <a:t>：只顯示左右兩條垂直的外框線。</a:t>
            </a:r>
          </a:p>
          <a:p>
            <a:r>
              <a:rPr lang="en-US" altLang="zh-TW" sz="2400" b="0" dirty="0"/>
              <a:t>above</a:t>
            </a:r>
            <a:r>
              <a:rPr lang="zh-TW" altLang="en-US" sz="2400" b="0" dirty="0"/>
              <a:t>：只顯示上方的外框線。</a:t>
            </a:r>
          </a:p>
          <a:p>
            <a:r>
              <a:rPr lang="en-US" altLang="zh-TW" sz="2400" b="0" dirty="0"/>
              <a:t>below</a:t>
            </a:r>
            <a:r>
              <a:rPr lang="zh-TW" altLang="en-US" sz="2400" b="0" dirty="0"/>
              <a:t>：只顯示下方的外框線。</a:t>
            </a:r>
          </a:p>
          <a:p>
            <a:r>
              <a:rPr lang="en-US" altLang="zh-TW" sz="2400" b="0" dirty="0"/>
              <a:t>lhs</a:t>
            </a:r>
            <a:r>
              <a:rPr lang="zh-TW" altLang="en-US" sz="2400" b="0" dirty="0"/>
              <a:t>：只顯示左邊的外框線。</a:t>
            </a:r>
            <a:endParaRPr lang="en-US" altLang="zh-TW" sz="2400" b="0" dirty="0"/>
          </a:p>
          <a:p>
            <a:r>
              <a:rPr lang="en-US" altLang="zh-TW" sz="2400" b="0" dirty="0" err="1"/>
              <a:t>rhs</a:t>
            </a:r>
            <a:r>
              <a:rPr lang="zh-TW" altLang="en-US" sz="2400" b="0" dirty="0"/>
              <a:t>：只顯示右邊的外框線。</a:t>
            </a:r>
          </a:p>
          <a:p>
            <a:r>
              <a:rPr lang="en-US" altLang="zh-TW" sz="2400" b="0" dirty="0"/>
              <a:t>box</a:t>
            </a:r>
            <a:r>
              <a:rPr lang="zh-TW" altLang="en-US" sz="2400" b="0" dirty="0"/>
              <a:t>、</a:t>
            </a:r>
            <a:r>
              <a:rPr lang="en-US" altLang="zh-TW" sz="2400" b="0" dirty="0"/>
              <a:t>border</a:t>
            </a:r>
            <a:r>
              <a:rPr lang="zh-TW" altLang="en-US" sz="2400" b="0" dirty="0"/>
              <a:t>：四條線都顯示。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950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</a:pPr>
            <a:r>
              <a:rPr lang="en-US" altLang="zh-TW" sz="2800" b="1" kern="1200" dirty="0">
                <a:solidFill>
                  <a:srgbClr val="7E0F85"/>
                </a:solidFill>
                <a:latin typeface="+mj-ea"/>
                <a:ea typeface="+mj-ea"/>
                <a:cs typeface="+mn-cs"/>
              </a:rPr>
              <a:t>4.2.1.2 rules </a:t>
            </a:r>
            <a:r>
              <a:rPr lang="zh-TW" altLang="en-US" sz="2800" b="1" kern="1200" dirty="0">
                <a:solidFill>
                  <a:srgbClr val="7E0F85"/>
                </a:solidFill>
                <a:latin typeface="+mj-ea"/>
                <a:ea typeface="+mj-ea"/>
                <a:cs typeface="+mn-cs"/>
              </a:rPr>
              <a:t>的屬性值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3096344"/>
          </a:xfrm>
        </p:spPr>
        <p:txBody>
          <a:bodyPr/>
          <a:lstStyle/>
          <a:p>
            <a:r>
              <a:rPr lang="en-US" altLang="zh-TW" sz="2400" b="0" dirty="0"/>
              <a:t>none</a:t>
            </a:r>
            <a:r>
              <a:rPr lang="zh-TW" altLang="en-US" sz="2400" b="0" dirty="0"/>
              <a:t>：不要框線</a:t>
            </a:r>
            <a:r>
              <a:rPr lang="en-US" altLang="zh-TW" sz="2400" b="0" dirty="0"/>
              <a:t>, </a:t>
            </a:r>
            <a:r>
              <a:rPr lang="zh-TW" altLang="en-US" sz="2400" b="0" dirty="0"/>
              <a:t>此為預設值。</a:t>
            </a:r>
          </a:p>
          <a:p>
            <a:r>
              <a:rPr lang="en-US" altLang="zh-TW" sz="2400" b="0" dirty="0"/>
              <a:t>groups</a:t>
            </a:r>
            <a:r>
              <a:rPr lang="zh-TW" altLang="en-US" sz="2400" b="0" dirty="0"/>
              <a:t>：只有在列的群組或行的群組間才會顯示框線。</a:t>
            </a:r>
          </a:p>
          <a:p>
            <a:r>
              <a:rPr lang="en-US" altLang="zh-TW" sz="2400" b="0" dirty="0"/>
              <a:t>rows</a:t>
            </a:r>
            <a:r>
              <a:rPr lang="zh-TW" altLang="en-US" sz="2400" b="0" dirty="0"/>
              <a:t>：在各列之間顯示框線。</a:t>
            </a:r>
          </a:p>
          <a:p>
            <a:r>
              <a:rPr lang="en-US" altLang="zh-TW" sz="2400" b="0" dirty="0"/>
              <a:t>cols</a:t>
            </a:r>
            <a:r>
              <a:rPr lang="zh-TW" altLang="en-US" sz="2400" b="0" dirty="0"/>
              <a:t>：在各行之間顯示框線。</a:t>
            </a:r>
          </a:p>
          <a:p>
            <a:r>
              <a:rPr lang="en-US" altLang="zh-TW" sz="2400" b="0" dirty="0"/>
              <a:t>all</a:t>
            </a:r>
            <a:r>
              <a:rPr lang="zh-TW" altLang="en-US" sz="2400" b="0" dirty="0"/>
              <a:t>：所有的列和行之間都顯示框線。</a:t>
            </a:r>
          </a:p>
        </p:txBody>
      </p:sp>
    </p:spTree>
    <p:extLst>
      <p:ext uri="{BB962C8B-B14F-4D97-AF65-F5344CB8AC3E}">
        <p14:creationId xmlns:p14="http://schemas.microsoft.com/office/powerpoint/2010/main" val="42725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SzPct val="100000"/>
            </a:pPr>
            <a:r>
              <a:rPr lang="en-US" altLang="zh-TW" sz="2800" dirty="0">
                <a:solidFill>
                  <a:srgbClr val="7E0F85"/>
                </a:solidFill>
                <a:latin typeface="+mj-ea"/>
                <a:cs typeface="+mn-cs"/>
              </a:rPr>
              <a:t>4.3 </a:t>
            </a:r>
            <a:r>
              <a:rPr lang="zh-TW" altLang="en-US" sz="2800" dirty="0">
                <a:solidFill>
                  <a:srgbClr val="7E0F85"/>
                </a:solidFill>
                <a:latin typeface="+mj-ea"/>
                <a:cs typeface="+mn-cs"/>
              </a:rPr>
              <a:t>嵌入浮動框架－</a:t>
            </a:r>
            <a:r>
              <a:rPr lang="en-US" altLang="zh-TW" sz="2800" dirty="0">
                <a:solidFill>
                  <a:srgbClr val="7E0F85"/>
                </a:solidFill>
                <a:latin typeface="+mj-ea"/>
                <a:cs typeface="+mn-cs"/>
              </a:rPr>
              <a:t>&lt;iframe&gt;</a:t>
            </a:r>
            <a:endParaRPr lang="zh-TW" altLang="en-US" sz="2800" dirty="0">
              <a:solidFill>
                <a:srgbClr val="7E0F85"/>
              </a:solidFill>
              <a:latin typeface="+mj-ea"/>
              <a:cs typeface="+mn-cs"/>
            </a:endParaRP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7919792" cy="4968552"/>
          </a:xfrm>
        </p:spPr>
        <p:txBody>
          <a:bodyPr/>
          <a:lstStyle/>
          <a:p>
            <a:r>
              <a:rPr lang="en-US" altLang="zh-TW" sz="1800" b="0" dirty="0"/>
              <a:t>&lt;!</a:t>
            </a:r>
            <a:r>
              <a:rPr lang="en-US" altLang="zh-TW" sz="1800" b="0" dirty="0" err="1"/>
              <a:t>doctype</a:t>
            </a:r>
            <a:r>
              <a:rPr lang="en-US" altLang="zh-TW" sz="1800" b="0" dirty="0"/>
              <a:t> html&gt;</a:t>
            </a:r>
            <a:endParaRPr lang="zh-TW" altLang="zh-TW" sz="1800" b="0" dirty="0"/>
          </a:p>
          <a:p>
            <a:r>
              <a:rPr lang="en-US" altLang="zh-TW" sz="1800" b="0" dirty="0"/>
              <a:t>&lt;html&gt;</a:t>
            </a:r>
            <a:endParaRPr lang="zh-TW" altLang="zh-TW" sz="1800" b="0" dirty="0"/>
          </a:p>
          <a:p>
            <a:r>
              <a:rPr lang="en-US" altLang="zh-TW" sz="1800" b="0" dirty="0"/>
              <a:t>  &lt;head&gt;</a:t>
            </a:r>
            <a:endParaRPr lang="zh-TW" altLang="zh-TW" sz="1800" b="0" dirty="0"/>
          </a:p>
          <a:p>
            <a:r>
              <a:rPr lang="en-US" altLang="zh-TW" sz="1800" b="0" dirty="0"/>
              <a:t>&lt;title&gt;</a:t>
            </a:r>
            <a:r>
              <a:rPr lang="zh-TW" altLang="zh-TW" sz="1800" b="0" dirty="0"/>
              <a:t>浮動框架</a:t>
            </a:r>
            <a:r>
              <a:rPr lang="en-US" altLang="zh-TW" sz="1800" b="0" dirty="0"/>
              <a:t>&lt;/title&gt;</a:t>
            </a:r>
            <a:endParaRPr lang="zh-TW" altLang="zh-TW" sz="1800" b="0" dirty="0"/>
          </a:p>
          <a:p>
            <a:r>
              <a:rPr lang="en-US" altLang="zh-TW" sz="1800" b="0" dirty="0"/>
              <a:t>  &lt;/head&gt;</a:t>
            </a:r>
            <a:endParaRPr lang="zh-TW" altLang="zh-TW" sz="1800" b="0" dirty="0"/>
          </a:p>
          <a:p>
            <a:r>
              <a:rPr lang="en-US" altLang="zh-TW" sz="1800" b="0" dirty="0"/>
              <a:t>  &lt;body&gt;</a:t>
            </a:r>
            <a:endParaRPr lang="zh-TW" altLang="zh-TW" sz="1800" b="0" dirty="0"/>
          </a:p>
          <a:p>
            <a:r>
              <a:rPr lang="en-US" altLang="zh-TW" sz="1800" b="0" dirty="0">
                <a:solidFill>
                  <a:srgbClr val="00B0F0"/>
                </a:solidFill>
              </a:rPr>
              <a:t>&lt;iframe name="content" width= "620" height="700" </a:t>
            </a:r>
            <a:r>
              <a:rPr lang="en-US" altLang="zh-TW" sz="1800" b="0" dirty="0" err="1">
                <a:solidFill>
                  <a:srgbClr val="00B0F0"/>
                </a:solidFill>
              </a:rPr>
              <a:t>src</a:t>
            </a:r>
            <a:r>
              <a:rPr lang="en-US" altLang="zh-TW" sz="1800" b="0" dirty="0">
                <a:solidFill>
                  <a:srgbClr val="00B0F0"/>
                </a:solidFill>
              </a:rPr>
              <a:t>="test.html"  </a:t>
            </a:r>
            <a:r>
              <a:rPr lang="en-US" altLang="zh-TW" sz="1800" b="0" dirty="0" err="1">
                <a:solidFill>
                  <a:srgbClr val="00B0F0"/>
                </a:solidFill>
              </a:rPr>
              <a:t>marginheight</a:t>
            </a:r>
            <a:r>
              <a:rPr lang="en-US" altLang="zh-TW" sz="1800" b="0" dirty="0">
                <a:solidFill>
                  <a:srgbClr val="00B0F0"/>
                </a:solidFill>
              </a:rPr>
              <a:t>=20px </a:t>
            </a:r>
            <a:r>
              <a:rPr lang="en-US" altLang="zh-TW" sz="1800" b="0" dirty="0" err="1">
                <a:solidFill>
                  <a:srgbClr val="00B0F0"/>
                </a:solidFill>
              </a:rPr>
              <a:t>marginwidth</a:t>
            </a:r>
            <a:r>
              <a:rPr lang="en-US" altLang="zh-TW" sz="1800" b="0" dirty="0">
                <a:solidFill>
                  <a:srgbClr val="00B0F0"/>
                </a:solidFill>
              </a:rPr>
              <a:t>=20px </a:t>
            </a:r>
            <a:r>
              <a:rPr lang="en-US" altLang="zh-TW" sz="1800" b="0" dirty="0" err="1">
                <a:solidFill>
                  <a:srgbClr val="00B0F0"/>
                </a:solidFill>
              </a:rPr>
              <a:t>frameborder</a:t>
            </a:r>
            <a:r>
              <a:rPr lang="en-US" altLang="zh-TW" sz="1800" b="0" dirty="0">
                <a:solidFill>
                  <a:srgbClr val="00B0F0"/>
                </a:solidFill>
              </a:rPr>
              <a:t>="0" scrolling="auto"&gt;</a:t>
            </a:r>
          </a:p>
          <a:p>
            <a:r>
              <a:rPr lang="en-US" altLang="zh-TW" sz="1800" b="0" dirty="0">
                <a:solidFill>
                  <a:srgbClr val="00B0F0"/>
                </a:solidFill>
              </a:rPr>
              <a:t>&lt;/iframe&gt;</a:t>
            </a:r>
            <a:endParaRPr lang="zh-TW" altLang="zh-TW" sz="1800" b="0" dirty="0">
              <a:solidFill>
                <a:srgbClr val="00B0F0"/>
              </a:solidFill>
            </a:endParaRPr>
          </a:p>
          <a:p>
            <a:r>
              <a:rPr lang="en-US" altLang="zh-TW" sz="1800" b="0" dirty="0"/>
              <a:t>  &lt;/body&gt;</a:t>
            </a:r>
            <a:endParaRPr lang="zh-TW" altLang="zh-TW" sz="1800" b="0" dirty="0"/>
          </a:p>
          <a:p>
            <a:r>
              <a:rPr lang="en-US" altLang="zh-TW" sz="1800" b="0" dirty="0"/>
              <a:t>&lt;/html&gt;</a:t>
            </a:r>
            <a:endParaRPr lang="zh-TW" altLang="zh-TW" sz="1800" b="0" dirty="0">
              <a:solidFill>
                <a:srgbClr val="000000"/>
              </a:solidFill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endParaRPr lang="zh-TW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21307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4.1.1 </a:t>
            </a:r>
            <a:r>
              <a:rPr lang="zh-TW" altLang="en-US" dirty="0"/>
              <a:t>基礎的表格結構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4.1 </a:t>
            </a:r>
            <a:r>
              <a:rPr lang="zh-TW" altLang="en-US" dirty="0"/>
              <a:t>表格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6277322" cy="327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4.1.2 </a:t>
            </a:r>
            <a:r>
              <a:rPr lang="zh-TW" altLang="en-US" dirty="0"/>
              <a:t>加入表格：</a:t>
            </a:r>
            <a:r>
              <a:rPr lang="en-US" altLang="zh-TW" dirty="0"/>
              <a:t>&lt;table&gt;</a:t>
            </a:r>
            <a:endParaRPr lang="zh-TW" altLang="en-US" dirty="0"/>
          </a:p>
          <a:p>
            <a:pPr lvl="3"/>
            <a:r>
              <a:rPr lang="en-US" altLang="zh-TW" dirty="0"/>
              <a:t>&lt;table&gt; </a:t>
            </a:r>
            <a:r>
              <a:rPr lang="zh-TW" altLang="en-US" dirty="0"/>
              <a:t>是建構表格的主要元素，並語法格式如下：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&lt;table&gt; </a:t>
            </a:r>
            <a:r>
              <a:rPr lang="zh-TW" altLang="en-US" dirty="0"/>
              <a:t>元素中相關元素如下：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6712991" cy="207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6" y="4437112"/>
            <a:ext cx="4293468" cy="224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03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9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7E0F85"/>
                </a:solidFill>
                <a:latin typeface="+mj-ea"/>
                <a:cs typeface="+mn-cs"/>
              </a:rPr>
              <a:t>4.1.3 </a:t>
            </a:r>
            <a:r>
              <a:rPr lang="zh-TW" altLang="en-US" sz="2800" dirty="0">
                <a:solidFill>
                  <a:srgbClr val="7E0F85"/>
                </a:solidFill>
                <a:latin typeface="+mj-ea"/>
                <a:cs typeface="+mn-cs"/>
              </a:rPr>
              <a:t>表格標籤的基本架構</a:t>
            </a:r>
          </a:p>
        </p:txBody>
      </p:sp>
      <p:pic>
        <p:nvPicPr>
          <p:cNvPr id="26651" name="Picture 27" descr="5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2484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94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&lt;TH&gt; </a:t>
            </a:r>
            <a:r>
              <a:rPr lang="zh-TW" altLang="en-US"/>
              <a:t>與 </a:t>
            </a:r>
            <a:r>
              <a:rPr lang="en-US" altLang="zh-TW"/>
              <a:t>&lt;TD&gt; </a:t>
            </a:r>
            <a:r>
              <a:rPr lang="zh-TW" altLang="en-US"/>
              <a:t>的異同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&lt;TH&gt; </a:t>
            </a:r>
            <a:r>
              <a:rPr lang="zh-TW" altLang="en-US"/>
              <a:t>與 </a:t>
            </a:r>
            <a:r>
              <a:rPr lang="en-US" altLang="zh-TW"/>
              <a:t>&lt;TD&gt; </a:t>
            </a:r>
            <a:r>
              <a:rPr lang="zh-TW" altLang="en-US"/>
              <a:t>都是用來定義每個欄位上的資料</a:t>
            </a:r>
            <a:r>
              <a:rPr lang="en-US" altLang="zh-TW"/>
              <a:t>, </a:t>
            </a:r>
            <a:r>
              <a:rPr lang="zh-TW" altLang="en-US"/>
              <a:t>但差異如下：</a:t>
            </a:r>
          </a:p>
        </p:txBody>
      </p:sp>
      <p:graphicFrame>
        <p:nvGraphicFramePr>
          <p:cNvPr id="74784" name="Group 32"/>
          <p:cNvGraphicFramePr>
            <a:graphicFrameLocks noGrp="1"/>
          </p:cNvGraphicFramePr>
          <p:nvPr/>
        </p:nvGraphicFramePr>
        <p:xfrm>
          <a:off x="1828800" y="3352800"/>
          <a:ext cx="6019800" cy="2809875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8219053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64487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636145049"/>
                    </a:ext>
                  </a:extLst>
                </a:gridCol>
              </a:tblGrid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&lt;TH&gt;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&lt;TD&gt;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06275"/>
                  </a:ext>
                </a:extLst>
              </a:tr>
              <a:tr h="7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適用場合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標頭欄位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資料欄位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917513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字體粗細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加粗字體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正常字體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74785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預設位置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左右居中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靠左對齊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75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11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sz="2800" b="1" dirty="0">
                <a:solidFill>
                  <a:srgbClr val="7E0F85"/>
                </a:solidFill>
              </a:rPr>
              <a:t>4.1.4 &lt;table&gt; </a:t>
            </a:r>
            <a:r>
              <a:rPr lang="zh-TW" altLang="en-US" sz="2800" b="1" dirty="0">
                <a:solidFill>
                  <a:srgbClr val="7E0F85"/>
                </a:solidFill>
              </a:rPr>
              <a:t>元素中常用的屬性如下：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85" y="1484784"/>
            <a:ext cx="7314627" cy="331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914685" y="4830295"/>
            <a:ext cx="4283970" cy="1695481"/>
          </a:xfrm>
          <a:prstGeom prst="rect">
            <a:avLst/>
          </a:prstGeom>
        </p:spPr>
        <p:txBody>
          <a:bodyPr/>
          <a:lstStyle>
            <a:lvl1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SzPct val="100000"/>
              <a:buFontTx/>
              <a:buNone/>
              <a:defRPr kumimoji="0" sz="3200" b="1" u="non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  <a:lvl2pPr marL="0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  <a:defRPr kumimoji="0" sz="2800" b="1" kern="1200">
                <a:solidFill>
                  <a:srgbClr val="8FC320"/>
                </a:solidFill>
                <a:latin typeface="+mj-ea"/>
                <a:ea typeface="+mj-ea"/>
                <a:cs typeface="+mn-cs"/>
              </a:defRPr>
            </a:lvl2pPr>
            <a:lvl3pPr marL="360000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  <a:defRPr kumimoji="0" sz="2500" b="1" u="dottedHeavy" kern="1200" baseline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0" indent="-288000" algn="l" rtl="0" eaLnBrk="1" latinLnBrk="0" hangingPunct="1">
              <a:lnSpc>
                <a:spcPts val="2600"/>
              </a:lnSpc>
              <a:spcBef>
                <a:spcPts val="800"/>
              </a:spcBef>
              <a:spcAft>
                <a:spcPts val="0"/>
              </a:spcAft>
              <a:buClr>
                <a:srgbClr val="AE2A7F"/>
              </a:buClr>
              <a:buSzPct val="90000"/>
              <a:buFontTx/>
              <a:buNone/>
              <a:defRPr kumimoji="0"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360000" marR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kumimoji="0" sz="1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360000" indent="-3420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67A48"/>
              </a:buClr>
              <a:buFont typeface="Wingdings" pitchFamily="2" charset="2"/>
              <a:buChar char="n"/>
              <a:defRPr kumimoji="0"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936000" indent="-228600" algn="l" rtl="0" eaLnBrk="1" latinLnBrk="0" hangingPunct="1">
              <a:spcBef>
                <a:spcPts val="600"/>
              </a:spcBef>
              <a:buClrTx/>
              <a:buFont typeface="Wingdings" pitchFamily="2" charset="2"/>
              <a:buChar char="n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b="0" dirty="0">
                <a:solidFill>
                  <a:schemeClr val="tx1"/>
                </a:solidFill>
                <a:latin typeface="+mj-ea"/>
              </a:rPr>
              <a:t>align :</a:t>
            </a:r>
            <a:r>
              <a:rPr lang="zh-TW" altLang="en-US" sz="1800" b="0" dirty="0">
                <a:solidFill>
                  <a:schemeClr val="tx1"/>
                </a:solidFill>
                <a:latin typeface="+mj-ea"/>
              </a:rPr>
              <a:t> 設定表格位置</a:t>
            </a:r>
            <a:r>
              <a:rPr lang="en-US" altLang="zh-TW" sz="1800" b="0" dirty="0">
                <a:solidFill>
                  <a:schemeClr val="tx1"/>
                </a:solidFill>
                <a:latin typeface="+mj-ea"/>
              </a:rPr>
              <a:t>(left, right, center)</a:t>
            </a:r>
          </a:p>
          <a:p>
            <a:r>
              <a:rPr lang="en-US" altLang="zh-TW" sz="1800" b="0" dirty="0" err="1">
                <a:solidFill>
                  <a:schemeClr val="tx1"/>
                </a:solidFill>
                <a:latin typeface="+mj-ea"/>
              </a:rPr>
              <a:t>bordercolor</a:t>
            </a:r>
            <a:r>
              <a:rPr lang="en-US" altLang="zh-TW" sz="1800" b="0" dirty="0">
                <a:solidFill>
                  <a:schemeClr val="tx1"/>
                </a:solidFill>
                <a:latin typeface="+mj-ea"/>
              </a:rPr>
              <a:t> :</a:t>
            </a:r>
            <a:r>
              <a:rPr lang="zh-TW" altLang="en-US" sz="1800" b="0" dirty="0">
                <a:solidFill>
                  <a:schemeClr val="tx1"/>
                </a:solidFill>
                <a:latin typeface="+mj-ea"/>
              </a:rPr>
              <a:t> 設定表格框線顏色</a:t>
            </a:r>
            <a:endParaRPr lang="en-US" altLang="zh-TW" sz="1800" b="0" dirty="0">
              <a:solidFill>
                <a:schemeClr val="tx1"/>
              </a:solidFill>
              <a:latin typeface="+mj-ea"/>
            </a:endParaRPr>
          </a:p>
          <a:p>
            <a:r>
              <a:rPr lang="en-US" altLang="zh-TW" sz="1800" b="0" dirty="0" err="1">
                <a:solidFill>
                  <a:schemeClr val="tx1"/>
                </a:solidFill>
                <a:latin typeface="+mj-ea"/>
              </a:rPr>
              <a:t>bgcolor</a:t>
            </a:r>
            <a:r>
              <a:rPr lang="zh-TW" altLang="en-US" sz="1800" b="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zh-TW" sz="1800" b="0" dirty="0">
                <a:solidFill>
                  <a:schemeClr val="tx1"/>
                </a:solidFill>
                <a:latin typeface="+mj-ea"/>
              </a:rPr>
              <a:t>:</a:t>
            </a:r>
            <a:r>
              <a:rPr lang="zh-TW" altLang="en-US" sz="1800" b="0" dirty="0">
                <a:solidFill>
                  <a:schemeClr val="tx1"/>
                </a:solidFill>
                <a:latin typeface="+mj-ea"/>
              </a:rPr>
              <a:t> 設定表格背景顏色</a:t>
            </a:r>
            <a:endParaRPr lang="en-US" altLang="zh-TW" sz="1800" b="0" dirty="0">
              <a:solidFill>
                <a:schemeClr val="tx1"/>
              </a:solidFill>
              <a:latin typeface="+mj-ea"/>
            </a:endParaRPr>
          </a:p>
          <a:p>
            <a:r>
              <a:rPr lang="en-US" altLang="zh-TW" sz="1800" b="0" dirty="0">
                <a:solidFill>
                  <a:schemeClr val="tx1"/>
                </a:solidFill>
                <a:latin typeface="+mj-ea"/>
              </a:rPr>
              <a:t>background</a:t>
            </a:r>
            <a:r>
              <a:rPr lang="zh-TW" altLang="en-US" sz="1800" b="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zh-TW" sz="1800" b="0" dirty="0">
                <a:solidFill>
                  <a:schemeClr val="tx1"/>
                </a:solidFill>
                <a:latin typeface="+mj-ea"/>
              </a:rPr>
              <a:t>:</a:t>
            </a:r>
            <a:r>
              <a:rPr lang="zh-TW" altLang="en-US" sz="1800" b="0" dirty="0">
                <a:solidFill>
                  <a:schemeClr val="tx1"/>
                </a:solidFill>
                <a:latin typeface="+mj-ea"/>
              </a:rPr>
              <a:t> 設定表格背景圖片</a:t>
            </a:r>
          </a:p>
        </p:txBody>
      </p:sp>
    </p:spTree>
    <p:extLst>
      <p:ext uri="{BB962C8B-B14F-4D97-AF65-F5344CB8AC3E}">
        <p14:creationId xmlns:p14="http://schemas.microsoft.com/office/powerpoint/2010/main" val="202303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&lt; caption&gt; </a:t>
            </a:r>
            <a:r>
              <a:rPr lang="zh-TW" altLang="en-US" dirty="0"/>
              <a:t>屬性 </a:t>
            </a:r>
            <a:r>
              <a:rPr lang="en-US" altLang="zh-TW" dirty="0"/>
              <a:t>:</a:t>
            </a:r>
          </a:p>
          <a:p>
            <a:r>
              <a:rPr lang="en-US" altLang="zh-TW" b="0" dirty="0"/>
              <a:t>&lt; caption align&gt; - </a:t>
            </a:r>
            <a:r>
              <a:rPr lang="zh-TW" altLang="en-US" b="0" dirty="0"/>
              <a:t>設定表格標題位置</a:t>
            </a:r>
            <a:endParaRPr lang="en-US" altLang="zh-TW" b="0" dirty="0"/>
          </a:p>
          <a:p>
            <a:r>
              <a:rPr lang="en-US" altLang="zh-TW" b="0" dirty="0"/>
              <a:t>align </a:t>
            </a:r>
            <a:r>
              <a:rPr lang="zh-TW" altLang="en-US" b="0" dirty="0"/>
              <a:t>的屬性值有 </a:t>
            </a:r>
            <a:r>
              <a:rPr lang="en-US" altLang="zh-TW" b="0" dirty="0"/>
              <a:t>top </a:t>
            </a:r>
            <a:r>
              <a:rPr lang="zh-TW" altLang="en-US" b="0" dirty="0"/>
              <a:t>與 </a:t>
            </a:r>
            <a:r>
              <a:rPr lang="en-US" altLang="zh-TW" b="0" dirty="0"/>
              <a:t>bottom </a:t>
            </a:r>
            <a:endParaRPr lang="zh-TW" altLang="en-US" b="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58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sz="quarter" idx="10"/>
          </p:nvPr>
        </p:nvSpPr>
        <p:spPr>
          <a:xfrm>
            <a:off x="395536" y="620688"/>
            <a:ext cx="8280000" cy="5904656"/>
          </a:xfrm>
        </p:spPr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&lt;td&gt; </a:t>
            </a:r>
            <a:r>
              <a:rPr lang="zh-TW" altLang="en-US" dirty="0"/>
              <a:t>的屬性 </a:t>
            </a:r>
            <a:r>
              <a:rPr lang="en-US" altLang="zh-TW" dirty="0"/>
              <a:t>:</a:t>
            </a:r>
          </a:p>
          <a:p>
            <a:r>
              <a:rPr lang="en-US" altLang="zh-TW" sz="2000" dirty="0"/>
              <a:t>align </a:t>
            </a:r>
            <a:r>
              <a:rPr lang="zh-TW" altLang="en-US" sz="2000" dirty="0"/>
              <a:t>屬性</a:t>
            </a:r>
            <a:endParaRPr lang="en-US" altLang="zh-TW" sz="2000" dirty="0"/>
          </a:p>
          <a:p>
            <a:pPr lvl="1"/>
            <a:r>
              <a:rPr lang="zh-TW" altLang="en-US" sz="2000" dirty="0"/>
              <a:t> 水平對齊方式</a:t>
            </a:r>
            <a:r>
              <a:rPr lang="en-US" altLang="zh-TW" sz="2000" dirty="0"/>
              <a:t>,  </a:t>
            </a:r>
            <a:r>
              <a:rPr lang="zh-TW" altLang="en-US" sz="2000" dirty="0"/>
              <a:t>分為</a:t>
            </a:r>
            <a:r>
              <a:rPr lang="en-US" altLang="zh-TW" sz="2000" dirty="0"/>
              <a:t>left</a:t>
            </a:r>
            <a:r>
              <a:rPr lang="zh-TW" altLang="en-US" sz="2000" dirty="0"/>
              <a:t>、</a:t>
            </a:r>
            <a:r>
              <a:rPr lang="en-US" altLang="zh-TW" sz="2000" dirty="0"/>
              <a:t>center</a:t>
            </a:r>
            <a:r>
              <a:rPr lang="zh-TW" altLang="en-US" sz="2000" dirty="0"/>
              <a:t>、</a:t>
            </a:r>
            <a:r>
              <a:rPr lang="en-US" altLang="zh-TW" sz="2000" dirty="0"/>
              <a:t>right </a:t>
            </a:r>
            <a:r>
              <a:rPr lang="zh-TW" altLang="en-US" sz="2000" dirty="0"/>
              <a:t>等 </a:t>
            </a:r>
          </a:p>
          <a:p>
            <a:r>
              <a:rPr lang="en-US" altLang="zh-TW" sz="2000" dirty="0" err="1"/>
              <a:t>valign</a:t>
            </a:r>
            <a:r>
              <a:rPr lang="en-US" altLang="zh-TW" sz="2000" dirty="0"/>
              <a:t> </a:t>
            </a:r>
            <a:r>
              <a:rPr lang="zh-TW" altLang="en-US" sz="2000" dirty="0"/>
              <a:t>屬性</a:t>
            </a:r>
          </a:p>
          <a:p>
            <a:pPr lvl="1"/>
            <a:r>
              <a:rPr lang="zh-TW" altLang="en-US" sz="2000" dirty="0"/>
              <a:t>垂直對齊方式</a:t>
            </a:r>
            <a:r>
              <a:rPr lang="en-US" altLang="zh-TW" sz="2000" dirty="0"/>
              <a:t>,</a:t>
            </a:r>
            <a:r>
              <a:rPr lang="zh-TW" altLang="en-US" sz="2000" dirty="0"/>
              <a:t>分為</a:t>
            </a:r>
            <a:r>
              <a:rPr lang="en-US" altLang="zh-TW" sz="2000" dirty="0"/>
              <a:t>top</a:t>
            </a:r>
            <a:r>
              <a:rPr lang="zh-TW" altLang="en-US" sz="2000" dirty="0"/>
              <a:t>、</a:t>
            </a:r>
            <a:r>
              <a:rPr lang="en-US" altLang="zh-TW" sz="2000" dirty="0"/>
              <a:t>middle</a:t>
            </a:r>
            <a:r>
              <a:rPr lang="zh-TW" altLang="en-US" sz="2000" dirty="0"/>
              <a:t>、</a:t>
            </a:r>
            <a:r>
              <a:rPr lang="en-US" altLang="zh-TW" sz="2000" dirty="0"/>
              <a:t>bottom </a:t>
            </a:r>
            <a:r>
              <a:rPr lang="zh-TW" altLang="en-US" sz="2000" dirty="0"/>
              <a:t>等 </a:t>
            </a:r>
          </a:p>
          <a:p>
            <a:r>
              <a:rPr lang="en-US" altLang="zh-TW" sz="2000" dirty="0"/>
              <a:t>width</a:t>
            </a:r>
            <a:r>
              <a:rPr lang="zh-TW" altLang="en-US" sz="2000" dirty="0"/>
              <a:t>、</a:t>
            </a:r>
            <a:r>
              <a:rPr lang="en-US" altLang="zh-TW" sz="2000" dirty="0"/>
              <a:t>height </a:t>
            </a:r>
            <a:r>
              <a:rPr lang="zh-TW" altLang="en-US" sz="2000" dirty="0"/>
              <a:t>屬性</a:t>
            </a:r>
            <a:endParaRPr lang="en-US" altLang="zh-TW" sz="2000" dirty="0"/>
          </a:p>
          <a:p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設定值可為百分比或像素</a:t>
            </a:r>
          </a:p>
          <a:p>
            <a:r>
              <a:rPr lang="en-US" altLang="zh-TW" sz="2000" dirty="0" err="1"/>
              <a:t>bgcolor</a:t>
            </a:r>
            <a:r>
              <a:rPr lang="en-US" altLang="zh-TW" sz="2000" dirty="0"/>
              <a:t> </a:t>
            </a:r>
            <a:r>
              <a:rPr lang="zh-TW" altLang="en-US" sz="2000" dirty="0"/>
              <a:t>屬性</a:t>
            </a:r>
            <a:endParaRPr lang="en-US" altLang="zh-TW" sz="2000" dirty="0"/>
          </a:p>
          <a:p>
            <a:r>
              <a:rPr lang="en-US" altLang="zh-TW" sz="2000" dirty="0" err="1"/>
              <a:t>colspan</a:t>
            </a:r>
            <a:r>
              <a:rPr lang="zh-TW" altLang="en-US" sz="2000" dirty="0"/>
              <a:t>屬性</a:t>
            </a:r>
            <a:endParaRPr lang="en-US" altLang="zh-TW" sz="2000" dirty="0"/>
          </a:p>
          <a:p>
            <a:r>
              <a:rPr lang="en-US" altLang="zh-TW" sz="2000" dirty="0" err="1"/>
              <a:t>rowspan</a:t>
            </a:r>
            <a:r>
              <a:rPr lang="zh-TW" altLang="en-US" sz="2000" dirty="0"/>
              <a:t>屬性</a:t>
            </a:r>
            <a:endParaRPr lang="en-US" altLang="zh-TW" sz="20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63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4.1.5 </a:t>
            </a:r>
            <a:r>
              <a:rPr lang="zh-TW" altLang="en-US" dirty="0"/>
              <a:t>合併儲存格</a:t>
            </a:r>
          </a:p>
          <a:p>
            <a:pPr lvl="3"/>
            <a:r>
              <a:rPr lang="zh-TW" altLang="en-US" dirty="0"/>
              <a:t>在 </a:t>
            </a:r>
            <a:r>
              <a:rPr lang="en-US" altLang="zh-TW" dirty="0"/>
              <a:t>&lt;td&gt; </a:t>
            </a:r>
            <a:r>
              <a:rPr lang="zh-TW" altLang="en-US" dirty="0"/>
              <a:t>或 </a:t>
            </a:r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r>
              <a:rPr lang="en-US" altLang="zh-TW" dirty="0"/>
              <a:t>&gt; </a:t>
            </a:r>
            <a:r>
              <a:rPr lang="zh-TW" altLang="en-US" dirty="0"/>
              <a:t>元素中可以設定合併欄位，語法格式如下：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可以設定</a:t>
            </a:r>
            <a:r>
              <a:rPr lang="en-US" altLang="zh-TW" dirty="0" err="1"/>
              <a:t>rowspan</a:t>
            </a:r>
            <a:r>
              <a:rPr lang="en-US" altLang="zh-TW" dirty="0"/>
              <a:t> </a:t>
            </a:r>
            <a:r>
              <a:rPr lang="zh-TW" altLang="en-US" dirty="0"/>
              <a:t>屬性垂直合併列，語法格式如下：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31998" y="1916832"/>
            <a:ext cx="3563937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&lt;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</a:t>
            </a:r>
            <a:r>
              <a:rPr lang="en-US" altLang="zh-TW" sz="2400" dirty="0" err="1"/>
              <a:t>colspan</a:t>
            </a:r>
            <a:r>
              <a:rPr lang="en-US" altLang="zh-TW" sz="2400" dirty="0"/>
              <a:t>=“</a:t>
            </a:r>
            <a:r>
              <a:rPr lang="zh-TW" altLang="en-US" sz="2400" dirty="0"/>
              <a:t>合併欄數</a:t>
            </a:r>
            <a:r>
              <a:rPr lang="en-US" altLang="zh-TW" sz="2400" dirty="0"/>
              <a:t>”&gt;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31998" y="3252268"/>
            <a:ext cx="3707953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&lt;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</a:t>
            </a:r>
            <a:r>
              <a:rPr lang="en-US" altLang="zh-TW" sz="2400" dirty="0" err="1"/>
              <a:t>rowspan</a:t>
            </a:r>
            <a:r>
              <a:rPr lang="en-US" altLang="zh-TW" sz="2400" dirty="0"/>
              <a:t>=“</a:t>
            </a:r>
            <a:r>
              <a:rPr lang="zh-TW" altLang="en-US" sz="2400" dirty="0"/>
              <a:t>合併列數</a:t>
            </a:r>
            <a:r>
              <a:rPr lang="en-US" altLang="zh-TW" sz="2400" dirty="0"/>
              <a:t>”&gt;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7290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20281</TotalTime>
  <Words>587</Words>
  <Application>Microsoft Office PowerPoint</Application>
  <PresentationFormat>如螢幕大小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Arial</vt:lpstr>
      <vt:lpstr>Arial Black</vt:lpstr>
      <vt:lpstr>Calibri</vt:lpstr>
      <vt:lpstr>Times New Roman</vt:lpstr>
      <vt:lpstr>Wingdings</vt:lpstr>
      <vt:lpstr>Median</vt:lpstr>
      <vt:lpstr>PowerPoint 簡報</vt:lpstr>
      <vt:lpstr>4.1 表格</vt:lpstr>
      <vt:lpstr>PowerPoint 簡報</vt:lpstr>
      <vt:lpstr>4.1.3 表格標籤的基本架構</vt:lpstr>
      <vt:lpstr>&lt;TH&gt; 與 &lt;TD&gt; 的異同</vt:lpstr>
      <vt:lpstr>PowerPoint 簡報</vt:lpstr>
      <vt:lpstr>PowerPoint 簡報</vt:lpstr>
      <vt:lpstr>PowerPoint 簡報</vt:lpstr>
      <vt:lpstr>PowerPoint 簡報</vt:lpstr>
      <vt:lpstr>PowerPoint 簡報</vt:lpstr>
      <vt:lpstr>4.2.1 框線的控制</vt:lpstr>
      <vt:lpstr>4.2.1.1 frame 的屬性值</vt:lpstr>
      <vt:lpstr>4.2.1.2 rules 的屬性值</vt:lpstr>
      <vt:lpstr>4.3 嵌入浮動框架－&lt;iframe&gt;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詠涵 陸</cp:lastModifiedBy>
  <cp:revision>2091</cp:revision>
  <dcterms:created xsi:type="dcterms:W3CDTF">2011-06-06T16:54:13Z</dcterms:created>
  <dcterms:modified xsi:type="dcterms:W3CDTF">2020-12-15T12:20:12Z</dcterms:modified>
</cp:coreProperties>
</file>