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66" r:id="rId2"/>
    <p:sldId id="460" r:id="rId3"/>
    <p:sldId id="373" r:id="rId4"/>
    <p:sldId id="466" r:id="rId5"/>
    <p:sldId id="467" r:id="rId6"/>
    <p:sldId id="461" r:id="rId7"/>
    <p:sldId id="468" r:id="rId8"/>
    <p:sldId id="470" r:id="rId9"/>
    <p:sldId id="469" r:id="rId10"/>
    <p:sldId id="367" r:id="rId11"/>
    <p:sldId id="471" r:id="rId12"/>
    <p:sldId id="472" r:id="rId13"/>
    <p:sldId id="473" r:id="rId14"/>
    <p:sldId id="474" r:id="rId15"/>
    <p:sldId id="475" r:id="rId16"/>
    <p:sldId id="451" r:id="rId17"/>
    <p:sldId id="476" r:id="rId18"/>
    <p:sldId id="477" r:id="rId19"/>
    <p:sldId id="478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4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204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63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3F231-EBD8-4F4B-BAC9-96524D9BF466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824B6-CB4E-422A-9C24-F861A0BCA0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54F45-6022-46CA-A4EC-E3BB56DBF9EB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B5A57-8D53-4F3F-B159-CC185D6CC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2EBA-94BF-40B8-B1C9-5B1FF0F7366E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F253-A8B4-44DD-AE58-8315FD67EF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1862" flipH="1">
            <a:off x="8040275" y="5324683"/>
            <a:ext cx="2833953" cy="377881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1862" flipH="1">
            <a:off x="8040275" y="5324681"/>
            <a:ext cx="2833953" cy="37788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2353627" y="2522904"/>
            <a:ext cx="44367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测试报告评审</a:t>
            </a: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266700" y="2209800"/>
            <a:ext cx="343684" cy="762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  <p:sp>
        <p:nvSpPr>
          <p:cNvPr id="3" name="文本框 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2896870" y="4019149"/>
            <a:ext cx="3350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Team201</a:t>
            </a: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李贞子 张璐 李天宇 张佳琳 王润泽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3440922" y="3768334"/>
            <a:ext cx="22621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测试用例设计</a:t>
            </a:r>
          </a:p>
        </p:txBody>
      </p:sp>
      <p:sp>
        <p:nvSpPr>
          <p:cNvPr id="7" name="六边形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3826019" y="2314278"/>
            <a:ext cx="1491960" cy="1286172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latin typeface="Agency FB" panose="020B0503020202020204" pitchFamily="34" charset="0"/>
              </a:rPr>
              <a:t>02</a:t>
            </a:r>
            <a:endParaRPr lang="zh-CN" altLang="en-US" sz="5400" dirty="0">
              <a:latin typeface="Agency FB" panose="020B0503020202020204" pitchFamily="34" charset="0"/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266700" y="2209800"/>
            <a:ext cx="343684" cy="762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D6FA471-1AB1-422C-8099-ED1720D70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1119"/>
              </p:ext>
            </p:extLst>
          </p:nvPr>
        </p:nvGraphicFramePr>
        <p:xfrm>
          <a:off x="164236" y="854630"/>
          <a:ext cx="8797771" cy="5669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6556">
                  <a:extLst>
                    <a:ext uri="{9D8B030D-6E8A-4147-A177-3AD203B41FA5}">
                      <a16:colId xmlns:a16="http://schemas.microsoft.com/office/drawing/2014/main" val="3658565553"/>
                    </a:ext>
                  </a:extLst>
                </a:gridCol>
                <a:gridCol w="2139518">
                  <a:extLst>
                    <a:ext uri="{9D8B030D-6E8A-4147-A177-3AD203B41FA5}">
                      <a16:colId xmlns:a16="http://schemas.microsoft.com/office/drawing/2014/main" val="1116128758"/>
                    </a:ext>
                  </a:extLst>
                </a:gridCol>
                <a:gridCol w="2139519">
                  <a:extLst>
                    <a:ext uri="{9D8B030D-6E8A-4147-A177-3AD203B41FA5}">
                      <a16:colId xmlns:a16="http://schemas.microsoft.com/office/drawing/2014/main" val="310503381"/>
                    </a:ext>
                  </a:extLst>
                </a:gridCol>
                <a:gridCol w="2672178">
                  <a:extLst>
                    <a:ext uri="{9D8B030D-6E8A-4147-A177-3AD203B41FA5}">
                      <a16:colId xmlns:a16="http://schemas.microsoft.com/office/drawing/2014/main" val="1457661581"/>
                    </a:ext>
                  </a:extLst>
                </a:gridCol>
              </a:tblGrid>
              <a:tr h="26447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测试项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对应测试用例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测试项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对应测试用例</a:t>
                      </a:r>
                    </a:p>
                  </a:txBody>
                  <a:tcPr marL="7306" marR="7306" marT="7306" marB="0" anchor="ctr"/>
                </a:tc>
                <a:extLst>
                  <a:ext uri="{0D108BD9-81ED-4DB2-BD59-A6C34878D82A}">
                    <a16:rowId xmlns:a16="http://schemas.microsoft.com/office/drawing/2014/main" val="1983196038"/>
                  </a:ext>
                </a:extLst>
              </a:tr>
              <a:tr h="52163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避障部分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TC1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速度适宜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能使机器人运动的全部测试用例</a:t>
                      </a:r>
                    </a:p>
                  </a:txBody>
                  <a:tcPr marL="7306" marR="7306" marT="7306" marB="0" anchor="ctr"/>
                </a:tc>
                <a:extLst>
                  <a:ext uri="{0D108BD9-81ED-4DB2-BD59-A6C34878D82A}">
                    <a16:rowId xmlns:a16="http://schemas.microsoft.com/office/drawing/2014/main" val="1358583894"/>
                  </a:ext>
                </a:extLst>
              </a:tr>
              <a:tr h="52163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导航部分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TC2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避免撞击损伤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能使机器人运动的全部测试用例</a:t>
                      </a:r>
                    </a:p>
                  </a:txBody>
                  <a:tcPr marL="7306" marR="7306" marT="7306" marB="0" anchor="ctr"/>
                </a:tc>
                <a:extLst>
                  <a:ext uri="{0D108BD9-81ED-4DB2-BD59-A6C34878D82A}">
                    <a16:rowId xmlns:a16="http://schemas.microsoft.com/office/drawing/2014/main" val="2948781030"/>
                  </a:ext>
                </a:extLst>
              </a:tr>
              <a:tr h="39305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抓取部分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TC3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可维护性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无（开发过程中保证）</a:t>
                      </a:r>
                    </a:p>
                  </a:txBody>
                  <a:tcPr marL="7306" marR="7306" marT="7306" marB="0" anchor="ctr"/>
                </a:tc>
                <a:extLst>
                  <a:ext uri="{0D108BD9-81ED-4DB2-BD59-A6C34878D82A}">
                    <a16:rowId xmlns:a16="http://schemas.microsoft.com/office/drawing/2014/main" val="2443183744"/>
                  </a:ext>
                </a:extLst>
              </a:tr>
              <a:tr h="26447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设定速度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TC1、TC15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操作简单易上手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全部测试用例</a:t>
                      </a:r>
                    </a:p>
                  </a:txBody>
                  <a:tcPr marL="7306" marR="7306" marT="7306" marB="0" anchor="ctr"/>
                </a:tc>
                <a:extLst>
                  <a:ext uri="{0D108BD9-81ED-4DB2-BD59-A6C34878D82A}">
                    <a16:rowId xmlns:a16="http://schemas.microsoft.com/office/drawing/2014/main" val="2798802455"/>
                  </a:ext>
                </a:extLst>
              </a:tr>
              <a:tr h="26447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设定时间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TC1、TC16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航点异常处理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TC13</a:t>
                      </a:r>
                    </a:p>
                  </a:txBody>
                  <a:tcPr marL="7306" marR="7306" marT="7306" marB="0" anchor="ctr"/>
                </a:tc>
                <a:extLst>
                  <a:ext uri="{0D108BD9-81ED-4DB2-BD59-A6C34878D82A}">
                    <a16:rowId xmlns:a16="http://schemas.microsoft.com/office/drawing/2014/main" val="886658599"/>
                  </a:ext>
                </a:extLst>
              </a:tr>
              <a:tr h="39305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随机性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TC1、TC17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地图未设定异常处理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TC14</a:t>
                      </a:r>
                    </a:p>
                  </a:txBody>
                  <a:tcPr marL="7306" marR="7306" marT="7306" marB="0" anchor="ctr"/>
                </a:tc>
                <a:extLst>
                  <a:ext uri="{0D108BD9-81ED-4DB2-BD59-A6C34878D82A}">
                    <a16:rowId xmlns:a16="http://schemas.microsoft.com/office/drawing/2014/main" val="1784669867"/>
                  </a:ext>
                </a:extLst>
              </a:tr>
              <a:tr h="26447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构建与存储地图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TC2、TC11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Key Word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TC4</a:t>
                      </a:r>
                    </a:p>
                  </a:txBody>
                  <a:tcPr marL="7306" marR="7306" marT="7306" marB="0" anchor="ctr"/>
                </a:tc>
                <a:extLst>
                  <a:ext uri="{0D108BD9-81ED-4DB2-BD59-A6C34878D82A}">
                    <a16:rowId xmlns:a16="http://schemas.microsoft.com/office/drawing/2014/main" val="2222010649"/>
                  </a:ext>
                </a:extLst>
              </a:tr>
              <a:tr h="26447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设定航点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TC2、TC12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 Way Points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TC5</a:t>
                      </a:r>
                    </a:p>
                  </a:txBody>
                  <a:tcPr marL="7306" marR="7306" marT="7306" marB="0" anchor="ctr"/>
                </a:tc>
                <a:extLst>
                  <a:ext uri="{0D108BD9-81ED-4DB2-BD59-A6C34878D82A}">
                    <a16:rowId xmlns:a16="http://schemas.microsoft.com/office/drawing/2014/main" val="580192425"/>
                  </a:ext>
                </a:extLst>
              </a:tr>
              <a:tr h="13881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动态避免撞击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TC2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Speak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TC6</a:t>
                      </a:r>
                    </a:p>
                  </a:txBody>
                  <a:tcPr marL="7306" marR="7306" marT="7306" marB="0" anchor="ctr"/>
                </a:tc>
                <a:extLst>
                  <a:ext uri="{0D108BD9-81ED-4DB2-BD59-A6C34878D82A}">
                    <a16:rowId xmlns:a16="http://schemas.microsoft.com/office/drawing/2014/main" val="2670817904"/>
                  </a:ext>
                </a:extLst>
              </a:tr>
              <a:tr h="39305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路径规划导航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TC2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Front Obstacle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TC7</a:t>
                      </a:r>
                    </a:p>
                  </a:txBody>
                  <a:tcPr marL="7306" marR="7306" marT="7306" marB="0" anchor="ctr"/>
                </a:tc>
                <a:extLst>
                  <a:ext uri="{0D108BD9-81ED-4DB2-BD59-A6C34878D82A}">
                    <a16:rowId xmlns:a16="http://schemas.microsoft.com/office/drawing/2014/main" val="2885258393"/>
                  </a:ext>
                </a:extLst>
              </a:tr>
              <a:tr h="26447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预设目标地点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TC3、TC18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Object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TC8</a:t>
                      </a:r>
                    </a:p>
                  </a:txBody>
                  <a:tcPr marL="7306" marR="7306" marT="7306" marB="0" anchor="ctr"/>
                </a:tc>
                <a:extLst>
                  <a:ext uri="{0D108BD9-81ED-4DB2-BD59-A6C34878D82A}">
                    <a16:rowId xmlns:a16="http://schemas.microsoft.com/office/drawing/2014/main" val="2919261571"/>
                  </a:ext>
                </a:extLst>
              </a:tr>
              <a:tr h="13881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识别预设物体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TC3、TC19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Path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TC9</a:t>
                      </a:r>
                    </a:p>
                  </a:txBody>
                  <a:tcPr marL="7306" marR="7306" marT="7306" marB="0" anchor="ctr"/>
                </a:tc>
                <a:extLst>
                  <a:ext uri="{0D108BD9-81ED-4DB2-BD59-A6C34878D82A}">
                    <a16:rowId xmlns:a16="http://schemas.microsoft.com/office/drawing/2014/main" val="2406832708"/>
                  </a:ext>
                </a:extLst>
              </a:tr>
              <a:tr h="26447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导航并抓取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TC3、TC20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Speak &amp; Talk</a:t>
                      </a:r>
                    </a:p>
                  </a:txBody>
                  <a:tcPr marL="7306" marR="7306" marT="73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TC10</a:t>
                      </a:r>
                    </a:p>
                  </a:txBody>
                  <a:tcPr marL="7306" marR="7306" marT="7306" marB="0" anchor="ctr"/>
                </a:tc>
                <a:extLst>
                  <a:ext uri="{0D108BD9-81ED-4DB2-BD59-A6C34878D82A}">
                    <a16:rowId xmlns:a16="http://schemas.microsoft.com/office/drawing/2014/main" val="53293636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B026D1F-2EB0-4F9B-9FDB-2BB396C5AC11}"/>
              </a:ext>
            </a:extLst>
          </p:cNvPr>
          <p:cNvSpPr txBox="1"/>
          <p:nvPr/>
        </p:nvSpPr>
        <p:spPr>
          <a:xfrm>
            <a:off x="5946438" y="346799"/>
            <a:ext cx="30155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累计用例总数：</a:t>
            </a:r>
            <a:r>
              <a:rPr lang="en-US" altLang="zh-CN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7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90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43C851-BD6A-4EF9-9834-9F91340E63B6}"/>
              </a:ext>
            </a:extLst>
          </p:cNvPr>
          <p:cNvSpPr txBox="1"/>
          <p:nvPr/>
        </p:nvSpPr>
        <p:spPr>
          <a:xfrm>
            <a:off x="2084780" y="195309"/>
            <a:ext cx="497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测试项举例</a:t>
            </a:r>
            <a:r>
              <a:rPr lang="en-US" altLang="zh-CN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 避障部分</a:t>
            </a:r>
          </a:p>
          <a:p>
            <a:pPr algn="ctr"/>
            <a:endParaRPr lang="zh-CN" altLang="en-US" sz="27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7E5ED6-56CE-4490-92ED-E48E2ADFFEE1}"/>
              </a:ext>
            </a:extLst>
          </p:cNvPr>
          <p:cNvSpPr txBox="1"/>
          <p:nvPr/>
        </p:nvSpPr>
        <p:spPr>
          <a:xfrm>
            <a:off x="1118662" y="4295911"/>
            <a:ext cx="50321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/>
              <a:t>评价准则：</a:t>
            </a:r>
          </a:p>
          <a:p>
            <a:r>
              <a:rPr lang="zh-CN" altLang="zh-CN" dirty="0"/>
              <a:t>机器人按照预设二元组数据进行运动；</a:t>
            </a:r>
          </a:p>
          <a:p>
            <a:r>
              <a:rPr lang="zh-CN" altLang="zh-CN" dirty="0"/>
              <a:t>机器人没有碰到任何障碍物，包括静态与动态；</a:t>
            </a:r>
          </a:p>
          <a:p>
            <a:r>
              <a:rPr lang="zh-CN" altLang="zh-CN" dirty="0"/>
              <a:t>运动流畅，没有卡顿；</a:t>
            </a:r>
          </a:p>
          <a:p>
            <a:r>
              <a:rPr lang="zh-CN" altLang="zh-CN" dirty="0"/>
              <a:t>没有陷入</a:t>
            </a:r>
            <a:r>
              <a:rPr lang="zh-CN" altLang="en-US" dirty="0"/>
              <a:t>原地</a:t>
            </a:r>
            <a:r>
              <a:rPr lang="zh-CN" altLang="zh-CN" dirty="0"/>
              <a:t>自转</a:t>
            </a:r>
            <a:r>
              <a:rPr lang="zh-CN" altLang="en-US" dirty="0"/>
              <a:t>不停</a:t>
            </a:r>
            <a:r>
              <a:rPr lang="zh-CN" altLang="zh-CN" dirty="0"/>
              <a:t>等异常情况。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6CEA42-7749-44A1-90E4-6D4AC39462ED}"/>
              </a:ext>
            </a:extLst>
          </p:cNvPr>
          <p:cNvSpPr txBox="1"/>
          <p:nvPr/>
        </p:nvSpPr>
        <p:spPr>
          <a:xfrm>
            <a:off x="5506026" y="749307"/>
            <a:ext cx="237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使用的测试用例：</a:t>
            </a:r>
            <a:r>
              <a:rPr lang="en-US" altLang="zh-CN" b="1" dirty="0"/>
              <a:t>TC1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65D7E9-7070-4262-BCA2-1593DB68C22D}"/>
              </a:ext>
            </a:extLst>
          </p:cNvPr>
          <p:cNvSpPr txBox="1"/>
          <p:nvPr/>
        </p:nvSpPr>
        <p:spPr>
          <a:xfrm>
            <a:off x="1686758" y="749307"/>
            <a:ext cx="6365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前置条件</a:t>
            </a:r>
            <a:r>
              <a:rPr lang="en-US" altLang="zh-CN" b="1" dirty="0"/>
              <a:t>\</a:t>
            </a:r>
            <a:r>
              <a:rPr lang="zh-CN" altLang="en-US" b="1" dirty="0"/>
              <a:t>状态：</a:t>
            </a:r>
            <a:endParaRPr lang="en-US" altLang="zh-CN" b="1" dirty="0"/>
          </a:p>
          <a:p>
            <a:r>
              <a:rPr lang="zh-CN" altLang="zh-CN" dirty="0"/>
              <a:t>机器人硬件状态、环境良好；</a:t>
            </a:r>
            <a:endParaRPr lang="en-US" altLang="zh-CN" dirty="0"/>
          </a:p>
          <a:p>
            <a:r>
              <a:rPr lang="zh-CN" altLang="zh-CN" dirty="0"/>
              <a:t>机器人软件环境已正确部署</a:t>
            </a:r>
            <a:r>
              <a:rPr lang="zh-CN" altLang="en-US" dirty="0"/>
              <a:t>，</a:t>
            </a:r>
            <a:r>
              <a:rPr lang="zh-CN" altLang="zh-CN" dirty="0"/>
              <a:t>开关打开。</a:t>
            </a:r>
            <a:endParaRPr lang="en-US" altLang="zh-CN" dirty="0"/>
          </a:p>
          <a:p>
            <a:r>
              <a:rPr lang="zh-CN" altLang="en-US" dirty="0"/>
              <a:t>机器人位于</a:t>
            </a:r>
            <a:r>
              <a:rPr lang="en-US" altLang="zh-CN" dirty="0"/>
              <a:t>1027</a:t>
            </a:r>
            <a:r>
              <a:rPr lang="zh-CN" altLang="en-US" dirty="0"/>
              <a:t>室内，出发时与旁边障碍物有</a:t>
            </a:r>
            <a:r>
              <a:rPr lang="en-US" altLang="zh-CN" dirty="0"/>
              <a:t>1</a:t>
            </a:r>
            <a:r>
              <a:rPr lang="zh-CN" altLang="en-US" dirty="0"/>
              <a:t>米以上的间距；</a:t>
            </a:r>
            <a:endParaRPr lang="en-US" altLang="zh-CN" dirty="0"/>
          </a:p>
          <a:p>
            <a:r>
              <a:rPr lang="zh-CN" altLang="en-US" dirty="0"/>
              <a:t>桌脚布置水瓶防止碰撞；测试过程中人随机遮挡障碍物。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6D2C6C-E800-4A5D-A3DF-271DF2FB7627}"/>
              </a:ext>
            </a:extLst>
          </p:cNvPr>
          <p:cNvSpPr txBox="1"/>
          <p:nvPr/>
        </p:nvSpPr>
        <p:spPr>
          <a:xfrm>
            <a:off x="1118662" y="2226635"/>
            <a:ext cx="8025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输入：</a:t>
            </a:r>
            <a:endParaRPr lang="en-US" altLang="zh-CN" b="1" dirty="0"/>
          </a:p>
          <a:p>
            <a:r>
              <a:rPr lang="zh-CN" altLang="zh-CN" dirty="0"/>
              <a:t>多组</a:t>
            </a:r>
            <a:r>
              <a:rPr lang="en-US" altLang="zh-CN" dirty="0"/>
              <a:t>(</a:t>
            </a:r>
            <a:r>
              <a:rPr lang="zh-CN" altLang="zh-CN" dirty="0"/>
              <a:t>速度</a:t>
            </a:r>
            <a:r>
              <a:rPr lang="en-US" altLang="zh-CN" dirty="0"/>
              <a:t>m/s</a:t>
            </a:r>
            <a:r>
              <a:rPr lang="zh-CN" altLang="zh-CN" dirty="0"/>
              <a:t>，时间</a:t>
            </a:r>
            <a:r>
              <a:rPr lang="en-US" altLang="zh-CN" dirty="0"/>
              <a:t>s)</a:t>
            </a:r>
            <a:r>
              <a:rPr lang="zh-CN" altLang="zh-CN" dirty="0"/>
              <a:t>二元组如下：</a:t>
            </a:r>
            <a:r>
              <a:rPr lang="en-US" altLang="zh-CN" dirty="0"/>
              <a:t>(0,20)</a:t>
            </a:r>
            <a:r>
              <a:rPr lang="zh-CN" altLang="zh-CN" dirty="0"/>
              <a:t>、</a:t>
            </a:r>
            <a:r>
              <a:rPr lang="en-US" altLang="zh-CN" dirty="0"/>
              <a:t>(0.3,20)</a:t>
            </a:r>
            <a:r>
              <a:rPr lang="zh-CN" altLang="zh-CN" dirty="0"/>
              <a:t>、</a:t>
            </a:r>
            <a:r>
              <a:rPr lang="en-US" altLang="zh-CN" dirty="0"/>
              <a:t>(0.5,40) </a:t>
            </a:r>
            <a:r>
              <a:rPr lang="zh-CN" altLang="zh-CN" dirty="0"/>
              <a:t>、</a:t>
            </a:r>
            <a:r>
              <a:rPr lang="en-US" altLang="zh-CN" dirty="0"/>
              <a:t>(0.7,40)</a:t>
            </a:r>
            <a:r>
              <a:rPr lang="zh-CN" altLang="zh-CN" dirty="0"/>
              <a:t>、</a:t>
            </a:r>
            <a:r>
              <a:rPr lang="en-US" altLang="zh-CN" dirty="0"/>
              <a:t>(1,60)</a:t>
            </a:r>
            <a:endParaRPr lang="zh-CN" altLang="zh-CN" dirty="0"/>
          </a:p>
          <a:p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2D6612-78E3-4FA5-A8E1-5E04C72BFE10}"/>
              </a:ext>
            </a:extLst>
          </p:cNvPr>
          <p:cNvSpPr txBox="1"/>
          <p:nvPr/>
        </p:nvSpPr>
        <p:spPr>
          <a:xfrm>
            <a:off x="506669" y="2956859"/>
            <a:ext cx="8725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预期的输出：</a:t>
            </a:r>
            <a:endParaRPr lang="en-US" altLang="zh-CN" b="1" dirty="0"/>
          </a:p>
          <a:p>
            <a:r>
              <a:rPr lang="zh-CN" altLang="en-US" dirty="0"/>
              <a:t>没有显示与语音输出，只有机器人运动；</a:t>
            </a:r>
            <a:endParaRPr lang="en-US" altLang="zh-CN" dirty="0"/>
          </a:p>
          <a:p>
            <a:r>
              <a:rPr lang="zh-CN" altLang="en-US" dirty="0"/>
              <a:t>机器人按照设定速度运动到设定时间时停止，遇到静态或者动态障碍物会及时避开；</a:t>
            </a:r>
            <a:endParaRPr lang="en-US" altLang="zh-CN" dirty="0"/>
          </a:p>
          <a:p>
            <a:r>
              <a:rPr lang="zh-CN" altLang="en-US" dirty="0"/>
              <a:t>转向为顺时针，转向角度随机。</a:t>
            </a:r>
          </a:p>
        </p:txBody>
      </p:sp>
    </p:spTree>
    <p:extLst>
      <p:ext uri="{BB962C8B-B14F-4D97-AF65-F5344CB8AC3E}">
        <p14:creationId xmlns:p14="http://schemas.microsoft.com/office/powerpoint/2010/main" val="2252434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D39265-1D68-4132-89D0-ACE5DF09DC9A}"/>
              </a:ext>
            </a:extLst>
          </p:cNvPr>
          <p:cNvSpPr txBox="1"/>
          <p:nvPr/>
        </p:nvSpPr>
        <p:spPr>
          <a:xfrm>
            <a:off x="1738531" y="195309"/>
            <a:ext cx="56669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测试项举例</a:t>
            </a:r>
            <a:r>
              <a:rPr lang="en-US" altLang="zh-CN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功能测试 </a:t>
            </a:r>
            <a:r>
              <a:rPr lang="zh-CN" altLang="zh-CN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导航地图构建</a:t>
            </a:r>
            <a:endParaRPr lang="zh-CN" altLang="en-US" sz="27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830246-9A3C-4A30-8454-AE8F0BD30493}"/>
              </a:ext>
            </a:extLst>
          </p:cNvPr>
          <p:cNvSpPr txBox="1"/>
          <p:nvPr/>
        </p:nvSpPr>
        <p:spPr>
          <a:xfrm>
            <a:off x="5506026" y="749307"/>
            <a:ext cx="249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使用的测试用例：</a:t>
            </a:r>
            <a:r>
              <a:rPr lang="en-US" altLang="zh-CN" b="1" dirty="0"/>
              <a:t>TC11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215DE2-01B5-455C-8820-D5B01A599F3F}"/>
              </a:ext>
            </a:extLst>
          </p:cNvPr>
          <p:cNvSpPr txBox="1"/>
          <p:nvPr/>
        </p:nvSpPr>
        <p:spPr>
          <a:xfrm>
            <a:off x="1198561" y="1995803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输入：</a:t>
            </a:r>
            <a:endParaRPr lang="en-US" altLang="zh-CN" b="1" dirty="0"/>
          </a:p>
          <a:p>
            <a:r>
              <a:rPr lang="zh-CN" altLang="en-US" dirty="0"/>
              <a:t>没有显示输入，需要按照流程进行操作</a:t>
            </a:r>
            <a:endParaRPr lang="zh-CN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98A4A3-D0D1-43C4-9E0E-3595883BEB4F}"/>
              </a:ext>
            </a:extLst>
          </p:cNvPr>
          <p:cNvSpPr txBox="1"/>
          <p:nvPr/>
        </p:nvSpPr>
        <p:spPr>
          <a:xfrm>
            <a:off x="1686758" y="749307"/>
            <a:ext cx="6365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前置条件</a:t>
            </a:r>
            <a:r>
              <a:rPr lang="en-US" altLang="zh-CN" b="1" dirty="0"/>
              <a:t>\</a:t>
            </a:r>
            <a:r>
              <a:rPr lang="zh-CN" altLang="en-US" b="1" dirty="0"/>
              <a:t>状态：</a:t>
            </a:r>
            <a:endParaRPr lang="en-US" altLang="zh-CN" b="1" dirty="0"/>
          </a:p>
          <a:p>
            <a:r>
              <a:rPr lang="zh-CN" altLang="zh-CN" dirty="0"/>
              <a:t>机器人硬件状态、环境良好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zh-CN" dirty="0"/>
              <a:t>机器人软件环境已正确部署</a:t>
            </a:r>
            <a:r>
              <a:rPr lang="zh-CN" altLang="en-US" dirty="0"/>
              <a:t>；开关打开。</a:t>
            </a:r>
            <a:endParaRPr lang="zh-CN" altLang="zh-CN" dirty="0"/>
          </a:p>
          <a:p>
            <a:r>
              <a:rPr lang="zh-CN" altLang="en-US" dirty="0"/>
              <a:t>机器人位于</a:t>
            </a:r>
            <a:r>
              <a:rPr lang="en-US" altLang="zh-CN" dirty="0"/>
              <a:t>1027</a:t>
            </a:r>
            <a:r>
              <a:rPr lang="zh-CN" altLang="en-US" dirty="0"/>
              <a:t>室内。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E9DE9F-3F75-4854-9BD5-D64E4BA5E9D8}"/>
              </a:ext>
            </a:extLst>
          </p:cNvPr>
          <p:cNvSpPr txBox="1"/>
          <p:nvPr/>
        </p:nvSpPr>
        <p:spPr>
          <a:xfrm>
            <a:off x="506669" y="2688301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预期的输出：</a:t>
            </a:r>
            <a:endParaRPr lang="en-US" altLang="zh-CN" b="1" dirty="0"/>
          </a:p>
          <a:p>
            <a:r>
              <a:rPr lang="zh-CN" altLang="en-US" dirty="0"/>
              <a:t>新构建的地图文件应该出现在规定的文件夹中。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A8188B-D657-46A6-89CB-235BEC7CE507}"/>
              </a:ext>
            </a:extLst>
          </p:cNvPr>
          <p:cNvSpPr txBox="1"/>
          <p:nvPr/>
        </p:nvSpPr>
        <p:spPr>
          <a:xfrm>
            <a:off x="506668" y="3429000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/>
              <a:t>评价准则：</a:t>
            </a:r>
          </a:p>
          <a:p>
            <a:r>
              <a:rPr lang="zh-CN" altLang="en-US" dirty="0"/>
              <a:t>规定文件夹中是否出现刚刚构建的地图文件（需要注意是否为本次构建）。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D7874C-437D-41E5-84FE-5A5378B3AF03}"/>
              </a:ext>
            </a:extLst>
          </p:cNvPr>
          <p:cNvSpPr txBox="1"/>
          <p:nvPr/>
        </p:nvSpPr>
        <p:spPr>
          <a:xfrm>
            <a:off x="506668" y="4167665"/>
            <a:ext cx="78021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流程</a:t>
            </a:r>
            <a:r>
              <a:rPr lang="zh-CN" altLang="zh-CN" b="1" dirty="0"/>
              <a:t>：</a:t>
            </a:r>
          </a:p>
          <a:p>
            <a:r>
              <a:rPr lang="zh-CN" altLang="zh-CN" dirty="0"/>
              <a:t>测试人员启动操作界面，点击进入导航界面。以下操作进行多组反复测试：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/>
              <a:t>点击构建地图按钮，使用手柄操作机器人构建地图；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/>
              <a:t>点击保存地图按钮；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/>
              <a:t>进入指定文件夹查看是否已保存新构建的地图。</a:t>
            </a:r>
          </a:p>
        </p:txBody>
      </p:sp>
    </p:spTree>
    <p:extLst>
      <p:ext uri="{BB962C8B-B14F-4D97-AF65-F5344CB8AC3E}">
        <p14:creationId xmlns:p14="http://schemas.microsoft.com/office/powerpoint/2010/main" val="2314867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400D2E3-77B2-4FAF-8774-589E720E2381}"/>
              </a:ext>
            </a:extLst>
          </p:cNvPr>
          <p:cNvSpPr txBox="1"/>
          <p:nvPr/>
        </p:nvSpPr>
        <p:spPr>
          <a:xfrm>
            <a:off x="1874788" y="195309"/>
            <a:ext cx="5394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测试项举例</a:t>
            </a:r>
            <a:r>
              <a:rPr lang="en-US" altLang="zh-CN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 </a:t>
            </a:r>
            <a:r>
              <a:rPr lang="en-US" altLang="zh-CN" sz="27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FindObject</a:t>
            </a:r>
            <a:endParaRPr lang="zh-CN" altLang="en-US" sz="27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7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0333A8-1116-4D00-966C-7A1C8A67BA55}"/>
              </a:ext>
            </a:extLst>
          </p:cNvPr>
          <p:cNvSpPr txBox="1"/>
          <p:nvPr/>
        </p:nvSpPr>
        <p:spPr>
          <a:xfrm>
            <a:off x="5506026" y="749307"/>
            <a:ext cx="237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使用的测试用例：</a:t>
            </a:r>
            <a:r>
              <a:rPr lang="en-US" altLang="zh-CN" b="1" dirty="0"/>
              <a:t>TC8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7B75CC-1F32-4788-BD87-2659AE348C1C}"/>
              </a:ext>
            </a:extLst>
          </p:cNvPr>
          <p:cNvSpPr txBox="1"/>
          <p:nvPr/>
        </p:nvSpPr>
        <p:spPr>
          <a:xfrm>
            <a:off x="1686758" y="749307"/>
            <a:ext cx="4270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前置条件</a:t>
            </a:r>
            <a:r>
              <a:rPr lang="en-US" altLang="zh-CN" b="1" dirty="0"/>
              <a:t>\</a:t>
            </a:r>
            <a:r>
              <a:rPr lang="zh-CN" altLang="en-US" b="1" dirty="0"/>
              <a:t>状态：</a:t>
            </a:r>
            <a:endParaRPr lang="en-US" altLang="zh-CN" b="1" dirty="0"/>
          </a:p>
          <a:p>
            <a:r>
              <a:rPr lang="zh-CN" altLang="zh-CN" dirty="0"/>
              <a:t>机器人硬件状态、环境良好；</a:t>
            </a:r>
            <a:endParaRPr lang="en-US" altLang="zh-CN" dirty="0"/>
          </a:p>
          <a:p>
            <a:r>
              <a:rPr lang="zh-CN" altLang="zh-CN" dirty="0"/>
              <a:t>机器人软件环境已正确部署</a:t>
            </a:r>
            <a:r>
              <a:rPr lang="zh-CN" altLang="en-US" dirty="0"/>
              <a:t>，</a:t>
            </a:r>
            <a:r>
              <a:rPr lang="zh-CN" altLang="zh-CN" dirty="0"/>
              <a:t>开关打开。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5452FA-60E4-4185-AECC-7CC8263729DE}"/>
              </a:ext>
            </a:extLst>
          </p:cNvPr>
          <p:cNvSpPr txBox="1"/>
          <p:nvPr/>
        </p:nvSpPr>
        <p:spPr>
          <a:xfrm>
            <a:off x="1184720" y="2226635"/>
            <a:ext cx="78520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输入：</a:t>
            </a:r>
            <a:endParaRPr lang="en-US" altLang="zh-CN" b="1" dirty="0"/>
          </a:p>
          <a:p>
            <a:r>
              <a:rPr lang="zh-CN" altLang="zh-CN" dirty="0"/>
              <a:t>输入三个参数，分别是</a:t>
            </a:r>
            <a:endParaRPr lang="en-US" altLang="zh-CN" dirty="0"/>
          </a:p>
          <a:p>
            <a:r>
              <a:rPr lang="zh-CN" altLang="zh-CN" dirty="0"/>
              <a:t>检测到的物体个数</a:t>
            </a:r>
            <a:r>
              <a:rPr lang="en-US" altLang="zh-CN" dirty="0" err="1"/>
              <a:t>object_detected</a:t>
            </a:r>
            <a:r>
              <a:rPr lang="zh-CN" altLang="zh-CN" dirty="0"/>
              <a:t>、物体标签数组</a:t>
            </a:r>
            <a:r>
              <a:rPr lang="en-US" altLang="zh-CN" dirty="0"/>
              <a:t>object</a:t>
            </a:r>
            <a:r>
              <a:rPr lang="zh-CN" altLang="zh-CN" dirty="0"/>
              <a:t>、物体在图片中的左</a:t>
            </a:r>
            <a:endParaRPr lang="en-US" altLang="zh-CN" dirty="0"/>
          </a:p>
          <a:p>
            <a:r>
              <a:rPr lang="zh-CN" altLang="zh-CN" dirty="0"/>
              <a:t>边界数组</a:t>
            </a:r>
            <a:r>
              <a:rPr lang="en-US" altLang="zh-CN" dirty="0" err="1"/>
              <a:t>xmin</a:t>
            </a:r>
            <a:r>
              <a:rPr lang="zh-CN" altLang="zh-CN" dirty="0"/>
              <a:t>，程序希望机器人寻找</a:t>
            </a:r>
            <a:r>
              <a:rPr lang="en-US" altLang="zh-CN" dirty="0"/>
              <a:t>bottle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zh-CN" altLang="zh-CN" dirty="0"/>
              <a:t>在实际情况下</a:t>
            </a:r>
            <a:r>
              <a:rPr lang="en-US" altLang="zh-CN" dirty="0" err="1"/>
              <a:t>xmin</a:t>
            </a:r>
            <a:r>
              <a:rPr lang="zh-CN" altLang="zh-CN" dirty="0"/>
              <a:t>数组是一个已经排序好的数组</a:t>
            </a:r>
            <a:r>
              <a:rPr lang="zh-CN" altLang="en-US" dirty="0"/>
              <a:t>）</a:t>
            </a:r>
            <a:endParaRPr lang="zh-CN" altLang="zh-CN" dirty="0"/>
          </a:p>
          <a:p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F896BC-D691-4AFC-AB96-19E4720CF4D6}"/>
              </a:ext>
            </a:extLst>
          </p:cNvPr>
          <p:cNvSpPr txBox="1"/>
          <p:nvPr/>
        </p:nvSpPr>
        <p:spPr>
          <a:xfrm>
            <a:off x="204913" y="4102222"/>
            <a:ext cx="83231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 err="1"/>
              <a:t>object_detected</a:t>
            </a:r>
            <a:r>
              <a:rPr lang="en-US" altLang="zh-CN" dirty="0"/>
              <a:t> = 2, object[] = {"</a:t>
            </a:r>
            <a:r>
              <a:rPr lang="en-US" altLang="zh-CN" dirty="0" err="1"/>
              <a:t>cup","bottle</a:t>
            </a:r>
            <a:r>
              <a:rPr lang="en-US" altLang="zh-CN" dirty="0"/>
              <a:t>"}, </a:t>
            </a:r>
            <a:r>
              <a:rPr lang="en-US" altLang="zh-CN" dirty="0" err="1"/>
              <a:t>xmin</a:t>
            </a:r>
            <a:r>
              <a:rPr lang="en-US" altLang="zh-CN" dirty="0"/>
              <a:t>[] = {700,800} 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object_detected</a:t>
            </a:r>
            <a:r>
              <a:rPr lang="en-US" altLang="zh-CN" dirty="0"/>
              <a:t> = 3, object[] = {"</a:t>
            </a:r>
            <a:r>
              <a:rPr lang="en-US" altLang="zh-CN" dirty="0" err="1"/>
              <a:t>bottle","cup","laptop</a:t>
            </a:r>
            <a:r>
              <a:rPr lang="en-US" altLang="zh-CN" dirty="0"/>
              <a:t>"}, </a:t>
            </a:r>
            <a:r>
              <a:rPr lang="en-US" altLang="zh-CN" dirty="0" err="1"/>
              <a:t>xmin</a:t>
            </a:r>
            <a:r>
              <a:rPr lang="en-US" altLang="zh-CN" dirty="0"/>
              <a:t>[] = {100,200,300} 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 err="1"/>
              <a:t>object_detected</a:t>
            </a:r>
            <a:r>
              <a:rPr lang="en-US" altLang="zh-CN" dirty="0"/>
              <a:t> = 3, object[] = {"</a:t>
            </a:r>
            <a:r>
              <a:rPr lang="en-US" altLang="zh-CN" dirty="0" err="1"/>
              <a:t>cup","laptop","bottle</a:t>
            </a:r>
            <a:r>
              <a:rPr lang="en-US" altLang="zh-CN" dirty="0"/>
              <a:t>"}, </a:t>
            </a:r>
            <a:r>
              <a:rPr lang="en-US" altLang="zh-CN" dirty="0" err="1"/>
              <a:t>xmin</a:t>
            </a:r>
            <a:r>
              <a:rPr lang="en-US" altLang="zh-CN" dirty="0"/>
              <a:t>[] = {100,200,300}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 err="1"/>
              <a:t>object_detected</a:t>
            </a:r>
            <a:r>
              <a:rPr lang="en-US" altLang="zh-CN" dirty="0"/>
              <a:t> =5, object[] = {"</a:t>
            </a:r>
            <a:r>
              <a:rPr lang="en-US" altLang="zh-CN" dirty="0" err="1"/>
              <a:t>bottle","cup","laptop","bottle","bottle</a:t>
            </a:r>
            <a:r>
              <a:rPr lang="en-US" altLang="zh-CN" dirty="0"/>
              <a:t>"}, </a:t>
            </a:r>
          </a:p>
          <a:p>
            <a:r>
              <a:rPr lang="en-US" altLang="zh-CN" dirty="0"/>
              <a:t>						</a:t>
            </a:r>
            <a:r>
              <a:rPr lang="en-US" altLang="zh-CN" dirty="0" err="1"/>
              <a:t>xmin</a:t>
            </a:r>
            <a:r>
              <a:rPr lang="en-US" altLang="zh-CN" dirty="0"/>
              <a:t>[] = {100,200,300,400,500}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</a:t>
            </a:r>
            <a:r>
              <a:rPr lang="en-US" altLang="zh-CN" dirty="0" err="1"/>
              <a:t>object_detected</a:t>
            </a:r>
            <a:r>
              <a:rPr lang="en-US" altLang="zh-CN" dirty="0"/>
              <a:t> =4, object[] = {"</a:t>
            </a:r>
            <a:r>
              <a:rPr lang="en-US" altLang="zh-CN" dirty="0" err="1"/>
              <a:t>mouse","person","laptop","cell</a:t>
            </a:r>
            <a:r>
              <a:rPr lang="en-US" altLang="zh-CN" dirty="0"/>
              <a:t> phone"},</a:t>
            </a:r>
          </a:p>
          <a:p>
            <a:r>
              <a:rPr lang="en-US" altLang="zh-CN" dirty="0"/>
              <a:t>						 </a:t>
            </a:r>
            <a:r>
              <a:rPr lang="en-US" altLang="zh-CN" dirty="0" err="1"/>
              <a:t>xmin</a:t>
            </a:r>
            <a:r>
              <a:rPr lang="en-US" altLang="zh-CN" dirty="0"/>
              <a:t>[] = {700,800,900,1000}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40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411AAD-3127-44C2-ACF7-E2736AFFEF41}"/>
              </a:ext>
            </a:extLst>
          </p:cNvPr>
          <p:cNvSpPr txBox="1"/>
          <p:nvPr/>
        </p:nvSpPr>
        <p:spPr>
          <a:xfrm>
            <a:off x="1874788" y="195309"/>
            <a:ext cx="5394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测试项举例</a:t>
            </a:r>
            <a:r>
              <a:rPr lang="en-US" altLang="zh-CN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 </a:t>
            </a:r>
            <a:r>
              <a:rPr lang="en-US" altLang="zh-CN" sz="27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FindObject</a:t>
            </a:r>
            <a:endParaRPr lang="zh-CN" altLang="en-US" sz="27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7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76D4AB-6E18-427C-896D-A3A600B534C5}"/>
              </a:ext>
            </a:extLst>
          </p:cNvPr>
          <p:cNvSpPr txBox="1"/>
          <p:nvPr/>
        </p:nvSpPr>
        <p:spPr>
          <a:xfrm>
            <a:off x="5506026" y="749307"/>
            <a:ext cx="237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使用的测试用例：</a:t>
            </a:r>
            <a:r>
              <a:rPr lang="en-US" altLang="zh-CN" b="1" dirty="0"/>
              <a:t>TC8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A5AEE1-8039-48AB-AE51-A0B02177E11E}"/>
              </a:ext>
            </a:extLst>
          </p:cNvPr>
          <p:cNvSpPr txBox="1"/>
          <p:nvPr/>
        </p:nvSpPr>
        <p:spPr>
          <a:xfrm>
            <a:off x="1526959" y="1384969"/>
            <a:ext cx="7734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预期的输出：</a:t>
            </a:r>
            <a:endParaRPr lang="en-US" altLang="zh-CN" b="1" dirty="0"/>
          </a:p>
          <a:p>
            <a:r>
              <a:rPr lang="zh-CN" altLang="zh-CN" dirty="0"/>
              <a:t>除了每个样例都共有的过程提示外，程序依次输出字符串</a:t>
            </a:r>
            <a:r>
              <a:rPr lang="en-US" altLang="zh-CN" dirty="0"/>
              <a:t>”size = A”, “</a:t>
            </a:r>
            <a:r>
              <a:rPr lang="en-US" altLang="zh-CN" dirty="0" err="1"/>
              <a:t>cnt</a:t>
            </a:r>
            <a:r>
              <a:rPr lang="en-US" altLang="zh-CN" dirty="0"/>
              <a:t> = B”</a:t>
            </a:r>
          </a:p>
          <a:p>
            <a:r>
              <a:rPr lang="zh-CN" altLang="zh-CN" dirty="0"/>
              <a:t>代表处理了</a:t>
            </a:r>
            <a:r>
              <a:rPr lang="en-US" altLang="zh-CN" dirty="0"/>
              <a:t>A</a:t>
            </a:r>
            <a:r>
              <a:rPr lang="zh-CN" altLang="zh-CN" dirty="0"/>
              <a:t>个物体，发现</a:t>
            </a:r>
            <a:r>
              <a:rPr lang="en-US" altLang="zh-CN" dirty="0"/>
              <a:t>bottle</a:t>
            </a:r>
            <a:r>
              <a:rPr lang="zh-CN" altLang="zh-CN" dirty="0"/>
              <a:t>的位置在第</a:t>
            </a:r>
            <a:r>
              <a:rPr lang="en-US" altLang="zh-CN" dirty="0"/>
              <a:t>B</a:t>
            </a:r>
            <a:r>
              <a:rPr lang="zh-CN" altLang="zh-CN" dirty="0"/>
              <a:t>个</a:t>
            </a:r>
            <a:r>
              <a:rPr lang="zh-CN" altLang="en-US" dirty="0"/>
              <a:t>，即：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054B39-89EA-40B8-B8CE-5723FDD077B8}"/>
              </a:ext>
            </a:extLst>
          </p:cNvPr>
          <p:cNvSpPr txBox="1"/>
          <p:nvPr/>
        </p:nvSpPr>
        <p:spPr>
          <a:xfrm>
            <a:off x="771259" y="2396971"/>
            <a:ext cx="84913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A = 2, B = 2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A = 3, B = 1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A = 3, B = 3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/>
              <a:t>A = 5, B = 5</a:t>
            </a:r>
            <a:r>
              <a:rPr lang="zh-CN" altLang="zh-CN" dirty="0"/>
              <a:t>，这个样例中有多个</a:t>
            </a:r>
            <a:r>
              <a:rPr lang="en-US" altLang="zh-CN" dirty="0"/>
              <a:t>bottle</a:t>
            </a:r>
            <a:r>
              <a:rPr lang="zh-CN" altLang="zh-CN" dirty="0"/>
              <a:t>，程序按照最后一个为准，不会报错。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</a:t>
            </a:r>
            <a:r>
              <a:rPr lang="en-US" altLang="zh-CN" dirty="0"/>
              <a:t>A = 4</a:t>
            </a:r>
            <a:r>
              <a:rPr lang="zh-CN" altLang="zh-CN" dirty="0"/>
              <a:t>，这个样例中没有要找的</a:t>
            </a:r>
            <a:r>
              <a:rPr lang="en-US" altLang="zh-CN" dirty="0"/>
              <a:t>bottle</a:t>
            </a:r>
            <a:r>
              <a:rPr lang="zh-CN" altLang="zh-CN" dirty="0"/>
              <a:t>，所以程序一直</a:t>
            </a:r>
            <a:r>
              <a:rPr lang="zh-CN" altLang="en-US" dirty="0"/>
              <a:t>循环</a:t>
            </a:r>
            <a:r>
              <a:rPr lang="zh-CN" altLang="zh-CN" dirty="0"/>
              <a:t>输出过程提示信息</a:t>
            </a:r>
            <a:r>
              <a:rPr lang="zh-CN" altLang="en-US" dirty="0"/>
              <a:t>。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5DC4A9-BBA6-449B-AA90-A1F570705826}"/>
              </a:ext>
            </a:extLst>
          </p:cNvPr>
          <p:cNvSpPr txBox="1"/>
          <p:nvPr/>
        </p:nvSpPr>
        <p:spPr>
          <a:xfrm>
            <a:off x="1022412" y="4239969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评价准则：</a:t>
            </a:r>
            <a:endParaRPr lang="en-US" altLang="zh-CN" b="1" dirty="0"/>
          </a:p>
          <a:p>
            <a:r>
              <a:rPr lang="zh-CN" altLang="en-US" dirty="0"/>
              <a:t>是否得到预期的输出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0222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3440922" y="3768334"/>
            <a:ext cx="22621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测试结果分析</a:t>
            </a:r>
          </a:p>
        </p:txBody>
      </p:sp>
      <p:sp>
        <p:nvSpPr>
          <p:cNvPr id="7" name="六边形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3826019" y="2314278"/>
            <a:ext cx="1491960" cy="1286172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latin typeface="Agency FB" panose="020B0503020202020204" pitchFamily="34" charset="0"/>
              </a:rPr>
              <a:t>03</a:t>
            </a:r>
            <a:endParaRPr lang="zh-CN" altLang="en-US" sz="5400" dirty="0">
              <a:latin typeface="Agency FB" panose="020B0503020202020204" pitchFamily="34" charset="0"/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266700" y="2209800"/>
            <a:ext cx="343684" cy="762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254AD5-5528-45BE-A306-3408D238A5DC}"/>
              </a:ext>
            </a:extLst>
          </p:cNvPr>
          <p:cNvSpPr txBox="1"/>
          <p:nvPr/>
        </p:nvSpPr>
        <p:spPr>
          <a:xfrm>
            <a:off x="3787169" y="273425"/>
            <a:ext cx="15696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可追踪性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5A7798-902B-42EA-ADD4-8AC854407DE6}"/>
              </a:ext>
            </a:extLst>
          </p:cNvPr>
          <p:cNvSpPr txBox="1"/>
          <p:nvPr/>
        </p:nvSpPr>
        <p:spPr>
          <a:xfrm>
            <a:off x="1757778" y="1109709"/>
            <a:ext cx="6474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设计的测试样例按照单元测试、功能测试、集成测试分类：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单元测试负责测试每部分对应的重要函数（函数级测试）；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功能测试对应每个功能需求；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集成测试对应整体需求（三大需求）。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16B834-5EE1-49FC-A449-0DA46799B932}"/>
              </a:ext>
            </a:extLst>
          </p:cNvPr>
          <p:cNvSpPr txBox="1"/>
          <p:nvPr/>
        </p:nvSpPr>
        <p:spPr>
          <a:xfrm>
            <a:off x="1109709" y="2459114"/>
            <a:ext cx="62472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测试的覆盖情况：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7</a:t>
            </a:r>
            <a:r>
              <a:rPr lang="zh-CN" altLang="en-US" dirty="0"/>
              <a:t>个单元测试用例，对所有重要函数进行了全覆盖；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10</a:t>
            </a:r>
            <a:r>
              <a:rPr lang="zh-CN" altLang="en-US" dirty="0"/>
              <a:t>个功能测试用例，对所有功能需求进行了全覆盖；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3</a:t>
            </a:r>
            <a:r>
              <a:rPr lang="zh-CN" altLang="en-US" dirty="0"/>
              <a:t>个集成测试用例，对三大需求进行了全覆盖。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6C98F7-A61A-4670-B2B7-821C50A4A786}"/>
              </a:ext>
            </a:extLst>
          </p:cNvPr>
          <p:cNvSpPr txBox="1"/>
          <p:nvPr/>
        </p:nvSpPr>
        <p:spPr>
          <a:xfrm>
            <a:off x="1109709" y="3808519"/>
            <a:ext cx="68900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#</a:t>
            </a:r>
            <a:r>
              <a:rPr lang="zh-CN" altLang="en-US" b="1" dirty="0"/>
              <a:t>非功能需求的可追踪性：</a:t>
            </a:r>
            <a:endParaRPr lang="en-US" altLang="zh-CN" b="1" dirty="0"/>
          </a:p>
          <a:p>
            <a:r>
              <a:rPr lang="zh-CN" altLang="en-US" dirty="0"/>
              <a:t>对所有非功能需求的测试融入在功能测试与集成测试中，例如：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非功能需求（</a:t>
            </a:r>
            <a:r>
              <a:rPr lang="en-US" altLang="zh-CN" dirty="0"/>
              <a:t>R4</a:t>
            </a:r>
            <a:r>
              <a:rPr lang="zh-CN" altLang="en-US" dirty="0"/>
              <a:t>）要求机器人在三个模式中运动速度不应超过</a:t>
            </a:r>
            <a:endParaRPr lang="en-US" altLang="zh-CN" dirty="0"/>
          </a:p>
          <a:p>
            <a:r>
              <a:rPr lang="en-US" altLang="zh-CN" dirty="0"/>
              <a:t>	1m/s</a:t>
            </a:r>
            <a:r>
              <a:rPr lang="zh-CN" altLang="en-US" dirty="0"/>
              <a:t>、</a:t>
            </a:r>
            <a:r>
              <a:rPr lang="en-US" altLang="zh-CN" dirty="0"/>
              <a:t>1.5m/s</a:t>
            </a:r>
            <a:r>
              <a:rPr lang="zh-CN" altLang="en-US" dirty="0"/>
              <a:t>、</a:t>
            </a:r>
            <a:r>
              <a:rPr lang="en-US" altLang="zh-CN" dirty="0"/>
              <a:t>1.5m/s</a:t>
            </a:r>
            <a:r>
              <a:rPr lang="zh-CN" altLang="en-US" dirty="0"/>
              <a:t>，那么在进行所有机器人运动的测试中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就观察机器人是否会超速运动。</a:t>
            </a:r>
          </a:p>
        </p:txBody>
      </p:sp>
    </p:spTree>
    <p:extLst>
      <p:ext uri="{BB962C8B-B14F-4D97-AF65-F5344CB8AC3E}">
        <p14:creationId xmlns:p14="http://schemas.microsoft.com/office/powerpoint/2010/main" val="2052882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6CCB1F-89C7-4D4B-AF6A-DDF82502267E}"/>
              </a:ext>
            </a:extLst>
          </p:cNvPr>
          <p:cNvSpPr txBox="1"/>
          <p:nvPr/>
        </p:nvSpPr>
        <p:spPr>
          <a:xfrm>
            <a:off x="2748422" y="273425"/>
            <a:ext cx="364715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发现问题与分析、解决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06D8E1-4360-4A0A-8936-74C93BC24E81}"/>
              </a:ext>
            </a:extLst>
          </p:cNvPr>
          <p:cNvSpPr txBox="1"/>
          <p:nvPr/>
        </p:nvSpPr>
        <p:spPr>
          <a:xfrm>
            <a:off x="1766656" y="985421"/>
            <a:ext cx="4277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主要发现一个问题：</a:t>
            </a:r>
            <a:endParaRPr lang="en-US" altLang="zh-CN" b="1" dirty="0"/>
          </a:p>
          <a:p>
            <a:r>
              <a:rPr lang="zh-CN" altLang="en-US" dirty="0"/>
              <a:t>机器人抓取的成功率比预想的低</a:t>
            </a:r>
            <a:r>
              <a:rPr lang="en-US" altLang="zh-CN" dirty="0"/>
              <a:t>10%</a:t>
            </a:r>
            <a:r>
              <a:rPr lang="zh-CN" altLang="en-US" dirty="0"/>
              <a:t>左右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4D91B9-633C-4B0E-9BFA-2A782DBD2B76}"/>
              </a:ext>
            </a:extLst>
          </p:cNvPr>
          <p:cNvSpPr txBox="1"/>
          <p:nvPr/>
        </p:nvSpPr>
        <p:spPr>
          <a:xfrm>
            <a:off x="1304930" y="1835917"/>
            <a:ext cx="75713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分析原因：</a:t>
            </a:r>
            <a:endParaRPr lang="en-US" altLang="zh-CN" b="1" dirty="0"/>
          </a:p>
          <a:p>
            <a:r>
              <a:rPr lang="en-US" altLang="zh-CN" dirty="0"/>
              <a:t>	</a:t>
            </a:r>
            <a:r>
              <a:rPr lang="zh-CN" altLang="zh-CN" dirty="0"/>
              <a:t>机器人在抓取时成功率仅有</a:t>
            </a:r>
            <a:r>
              <a:rPr lang="en-US" altLang="zh-CN" dirty="0"/>
              <a:t>70%</a:t>
            </a:r>
            <a:r>
              <a:rPr lang="zh-CN" altLang="zh-CN" dirty="0"/>
              <a:t>左右，略低于预期的</a:t>
            </a:r>
            <a:r>
              <a:rPr lang="en-US" altLang="zh-CN" dirty="0"/>
              <a:t>80%</a:t>
            </a:r>
            <a:r>
              <a:rPr lang="zh-CN" altLang="zh-CN" dirty="0"/>
              <a:t>。这是因为</a:t>
            </a:r>
            <a:endParaRPr lang="en-US" altLang="zh-CN" dirty="0"/>
          </a:p>
          <a:p>
            <a:r>
              <a:rPr lang="zh-CN" altLang="zh-CN" dirty="0"/>
              <a:t>实际上机器人每次运行后的位置有一定的偏移，导致机械臂在抓取物体时</a:t>
            </a:r>
            <a:endParaRPr lang="en-US" altLang="zh-CN" dirty="0"/>
          </a:p>
          <a:p>
            <a:r>
              <a:rPr lang="zh-CN" altLang="zh-CN" dirty="0"/>
              <a:t>会有更大的概率失败。</a:t>
            </a:r>
          </a:p>
          <a:p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9FF199-7664-49D9-8CC3-CF200CDC6732}"/>
              </a:ext>
            </a:extLst>
          </p:cNvPr>
          <p:cNvSpPr txBox="1"/>
          <p:nvPr/>
        </p:nvSpPr>
        <p:spPr>
          <a:xfrm>
            <a:off x="267767" y="3132467"/>
            <a:ext cx="89562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解决方案与追踪：</a:t>
            </a:r>
            <a:endParaRPr lang="en-US" altLang="zh-CN" b="1" dirty="0"/>
          </a:p>
          <a:p>
            <a:r>
              <a:rPr lang="zh-CN" altLang="zh-CN" dirty="0"/>
              <a:t>修正这个问题需要我们使用更加精细的雷达或相机，对当前环境进行动态的数据处理，</a:t>
            </a:r>
            <a:endParaRPr lang="en-US" altLang="zh-CN" dirty="0"/>
          </a:p>
          <a:p>
            <a:r>
              <a:rPr lang="zh-CN" altLang="zh-CN" dirty="0"/>
              <a:t>而不是使用预设的数据对机械臂进行操作。除此之外，抓取功能的实现对环境布置和</a:t>
            </a:r>
            <a:endParaRPr lang="en-US" altLang="zh-CN" dirty="0"/>
          </a:p>
          <a:p>
            <a:r>
              <a:rPr lang="zh-CN" altLang="zh-CN" dirty="0"/>
              <a:t>识别算法有一定要求，目前采用的</a:t>
            </a:r>
            <a:r>
              <a:rPr lang="en-US" altLang="zh-CN" dirty="0"/>
              <a:t>YOLO</a:t>
            </a:r>
            <a:r>
              <a:rPr lang="zh-CN" altLang="zh-CN" dirty="0"/>
              <a:t>可以识别多个物体，但是准确率不够高，</a:t>
            </a:r>
            <a:endParaRPr lang="en-US" altLang="zh-CN" dirty="0"/>
          </a:p>
          <a:p>
            <a:r>
              <a:rPr lang="zh-CN" altLang="zh-CN" dirty="0"/>
              <a:t>要求不能有杂物，光线也有一定影响。因此修正这个问题需要更加强大的软</a:t>
            </a:r>
            <a:endParaRPr lang="en-US" altLang="zh-CN" dirty="0"/>
          </a:p>
          <a:p>
            <a:r>
              <a:rPr lang="zh-CN" altLang="zh-CN" dirty="0"/>
              <a:t>硬件资源和一定人力的软件实现，这会导致整个产品发布的拖慢。因此这</a:t>
            </a:r>
            <a:endParaRPr lang="en-US" altLang="zh-CN" dirty="0"/>
          </a:p>
          <a:p>
            <a:r>
              <a:rPr lang="zh-CN" altLang="zh-CN" dirty="0"/>
              <a:t>里评估认为</a:t>
            </a:r>
            <a:r>
              <a:rPr lang="en-US" altLang="zh-CN" dirty="0"/>
              <a:t>10%</a:t>
            </a:r>
            <a:r>
              <a:rPr lang="zh-CN" altLang="zh-CN" dirty="0"/>
              <a:t>抓取成功率的低于预期是可以被接受的。</a:t>
            </a:r>
            <a:endParaRPr lang="en-US" altLang="zh-CN" dirty="0"/>
          </a:p>
          <a:p>
            <a:r>
              <a:rPr lang="zh-CN" altLang="en-US" dirty="0"/>
              <a:t>故没有提出</a:t>
            </a:r>
            <a:r>
              <a:rPr lang="en-US" altLang="zh-CN" dirty="0"/>
              <a:t>issue</a:t>
            </a:r>
            <a:r>
              <a:rPr lang="zh-CN" altLang="en-US" dirty="0"/>
              <a:t>要求解决发现的这个问题。</a:t>
            </a:r>
          </a:p>
        </p:txBody>
      </p:sp>
    </p:spTree>
    <p:extLst>
      <p:ext uri="{BB962C8B-B14F-4D97-AF65-F5344CB8AC3E}">
        <p14:creationId xmlns:p14="http://schemas.microsoft.com/office/powerpoint/2010/main" val="677336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10D2A5-3E85-4703-93CE-F3A8FC56CD75}"/>
              </a:ext>
            </a:extLst>
          </p:cNvPr>
          <p:cNvSpPr txBox="1"/>
          <p:nvPr/>
        </p:nvSpPr>
        <p:spPr>
          <a:xfrm>
            <a:off x="3787169" y="273425"/>
            <a:ext cx="15696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总体评价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FFA605-8A83-48F2-9B10-1448E0642E56}"/>
              </a:ext>
            </a:extLst>
          </p:cNvPr>
          <p:cNvSpPr txBox="1"/>
          <p:nvPr/>
        </p:nvSpPr>
        <p:spPr>
          <a:xfrm>
            <a:off x="1159521" y="1720840"/>
            <a:ext cx="72760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zh-CN" dirty="0"/>
              <a:t>在测试结果中，大部分测试项目都与预期一致。这说明整体软件设计达到了预期的需求。并且在功能实现和界面简洁美观上都做到了优秀的程度。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在集成测试时，测试人员充当用户的角色使用产品的相应功能。因为无需在命令行界面输入指令，只需点击</a:t>
            </a:r>
            <a:r>
              <a:rPr lang="en-US" altLang="zh-CN" dirty="0"/>
              <a:t>UI</a:t>
            </a:r>
            <a:r>
              <a:rPr lang="zh-CN" altLang="en-US" dirty="0"/>
              <a:t>界面的相应按钮完成操作，所以产品对用户是十分友好的。</a:t>
            </a:r>
            <a:endParaRPr lang="en-US" altLang="zh-CN" dirty="0"/>
          </a:p>
          <a:p>
            <a:r>
              <a:rPr lang="en-US" altLang="zh-CN" dirty="0"/>
              <a:t>	 </a:t>
            </a:r>
            <a:r>
              <a:rPr lang="zh-CN" altLang="en-US" dirty="0"/>
              <a:t>软件开发的过程中就明确了前后端分离、三大功能分离的开发方式，因此整体软件的开发、集成和扩展都是比较顺利的，可以认为开发的过程也是良好的，有利于增强软件的可扩展性。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综上所述：软件总体评价为良好，具备一定的实用价值。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21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9446A7CB-ED4F-457F-B942-183385FC716A}"/>
              </a:ext>
            </a:extLst>
          </p:cNvPr>
          <p:cNvSpPr/>
          <p:nvPr/>
        </p:nvSpPr>
        <p:spPr>
          <a:xfrm>
            <a:off x="1810787" y="1417634"/>
            <a:ext cx="1138608" cy="981558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latin typeface="Agency FB" panose="020B0503020202020204" pitchFamily="34" charset="0"/>
              </a:rPr>
              <a:t>01</a:t>
            </a:r>
            <a:endParaRPr lang="zh-CN" altLang="en-US" sz="5400" dirty="0">
              <a:latin typeface="Agency FB" panose="020B0503020202020204" pitchFamily="34" charset="0"/>
            </a:endParaRPr>
          </a:p>
        </p:txBody>
      </p:sp>
      <p:sp>
        <p:nvSpPr>
          <p:cNvPr id="3" name="文本框 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70ACE76D-53C8-4D6E-A827-1D5659F0E282}"/>
              </a:ext>
            </a:extLst>
          </p:cNvPr>
          <p:cNvSpPr txBox="1"/>
          <p:nvPr/>
        </p:nvSpPr>
        <p:spPr>
          <a:xfrm>
            <a:off x="2775096" y="1654497"/>
            <a:ext cx="22402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测试准备</a:t>
            </a:r>
          </a:p>
        </p:txBody>
      </p:sp>
      <p:sp>
        <p:nvSpPr>
          <p:cNvPr id="4" name="文本框 3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96CE1F2C-C2B8-4B3B-9AD1-54D381AFC03B}"/>
              </a:ext>
            </a:extLst>
          </p:cNvPr>
          <p:cNvSpPr txBox="1"/>
          <p:nvPr/>
        </p:nvSpPr>
        <p:spPr>
          <a:xfrm>
            <a:off x="3884297" y="3203396"/>
            <a:ext cx="22621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测试用例设计</a:t>
            </a:r>
          </a:p>
        </p:txBody>
      </p:sp>
      <p:sp>
        <p:nvSpPr>
          <p:cNvPr id="5" name="六边形 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3B580577-DF33-4469-A5E8-9156912045DE}"/>
              </a:ext>
            </a:extLst>
          </p:cNvPr>
          <p:cNvSpPr/>
          <p:nvPr/>
        </p:nvSpPr>
        <p:spPr>
          <a:xfrm>
            <a:off x="2380091" y="2965676"/>
            <a:ext cx="1138608" cy="981558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latin typeface="Agency FB" panose="020B0503020202020204" pitchFamily="34" charset="0"/>
              </a:rPr>
              <a:t>02</a:t>
            </a:r>
            <a:endParaRPr lang="zh-CN" altLang="en-US" sz="5400" dirty="0">
              <a:latin typeface="Agency FB" panose="020B0503020202020204" pitchFamily="34" charset="0"/>
            </a:endParaRPr>
          </a:p>
        </p:txBody>
      </p:sp>
      <p:sp>
        <p:nvSpPr>
          <p:cNvPr id="6" name="文本框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531BAF02-6AF0-402B-9429-6874834751AF}"/>
              </a:ext>
            </a:extLst>
          </p:cNvPr>
          <p:cNvSpPr txBox="1"/>
          <p:nvPr/>
        </p:nvSpPr>
        <p:spPr>
          <a:xfrm>
            <a:off x="4452974" y="4733530"/>
            <a:ext cx="22621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测试结果分析</a:t>
            </a:r>
          </a:p>
        </p:txBody>
      </p:sp>
      <p:sp>
        <p:nvSpPr>
          <p:cNvPr id="7" name="六边形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EB24B6D6-B324-4242-9F2D-8DBE60550BA1}"/>
              </a:ext>
            </a:extLst>
          </p:cNvPr>
          <p:cNvSpPr/>
          <p:nvPr/>
        </p:nvSpPr>
        <p:spPr>
          <a:xfrm>
            <a:off x="2949395" y="4496667"/>
            <a:ext cx="1138608" cy="981558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latin typeface="Agency FB" panose="020B0503020202020204" pitchFamily="34" charset="0"/>
              </a:rPr>
              <a:t>03</a:t>
            </a:r>
            <a:endParaRPr lang="zh-CN" altLang="en-US" sz="5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25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3451861" y="3768334"/>
            <a:ext cx="22402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测试准备</a:t>
            </a:r>
          </a:p>
        </p:txBody>
      </p:sp>
      <p:sp>
        <p:nvSpPr>
          <p:cNvPr id="7" name="六边形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3826019" y="2314278"/>
            <a:ext cx="1491960" cy="1286172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latin typeface="Agency FB" panose="020B0503020202020204" pitchFamily="34" charset="0"/>
              </a:rPr>
              <a:t>01</a:t>
            </a:r>
            <a:endParaRPr lang="zh-CN" altLang="en-US" sz="5400" dirty="0">
              <a:latin typeface="Agency FB" panose="020B0503020202020204" pitchFamily="34" charset="0"/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266700" y="2209800"/>
            <a:ext cx="343684" cy="762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CA05A2C-84B1-4E51-ABF3-A8D35DF7AC6F}"/>
              </a:ext>
            </a:extLst>
          </p:cNvPr>
          <p:cNvSpPr txBox="1"/>
          <p:nvPr/>
        </p:nvSpPr>
        <p:spPr>
          <a:xfrm>
            <a:off x="3267798" y="455133"/>
            <a:ext cx="26084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软硬件环境准备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27061D-669D-4C65-8DEA-93DB4EB2408C}"/>
              </a:ext>
            </a:extLst>
          </p:cNvPr>
          <p:cNvSpPr txBox="1"/>
          <p:nvPr/>
        </p:nvSpPr>
        <p:spPr>
          <a:xfrm>
            <a:off x="1761616" y="1553592"/>
            <a:ext cx="4166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硬件环境：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ROS</a:t>
            </a:r>
            <a:r>
              <a:rPr lang="zh-CN" altLang="zh-CN" dirty="0"/>
              <a:t>启智机器人</a:t>
            </a:r>
            <a:r>
              <a:rPr lang="zh-CN" altLang="en-US" dirty="0"/>
              <a:t>状态正常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一定大小的室内空间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障碍物（避障部分、导航部分应用）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桌子、待抓取物体、干扰物体若干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758DF2-41EE-45F0-A1D0-C15670207EF5}"/>
              </a:ext>
            </a:extLst>
          </p:cNvPr>
          <p:cNvSpPr txBox="1"/>
          <p:nvPr/>
        </p:nvSpPr>
        <p:spPr>
          <a:xfrm>
            <a:off x="3657600" y="3827081"/>
            <a:ext cx="2942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软件环境：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启智机器人出厂系统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已部署的</a:t>
            </a:r>
            <a:r>
              <a:rPr lang="en-US" altLang="zh-CN" dirty="0"/>
              <a:t>Team201</a:t>
            </a:r>
            <a:r>
              <a:rPr lang="zh-CN" altLang="zh-CN" dirty="0"/>
              <a:t>软件包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24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A8DD5B-50A5-4A46-BAE5-96CC5ABC8964}"/>
              </a:ext>
            </a:extLst>
          </p:cNvPr>
          <p:cNvSpPr txBox="1"/>
          <p:nvPr/>
        </p:nvSpPr>
        <p:spPr>
          <a:xfrm>
            <a:off x="3440922" y="455133"/>
            <a:ext cx="22621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整体测试流程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35BD16-FED4-4116-8BDF-5F2541AA6A25}"/>
              </a:ext>
            </a:extLst>
          </p:cNvPr>
          <p:cNvSpPr txBox="1"/>
          <p:nvPr/>
        </p:nvSpPr>
        <p:spPr>
          <a:xfrm>
            <a:off x="4276884" y="495380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非功能需求方面的测试与完善</a:t>
            </a:r>
          </a:p>
        </p:txBody>
      </p:sp>
      <p:sp>
        <p:nvSpPr>
          <p:cNvPr id="4" name="六边形 3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1CC44411-0BF3-4943-9AD0-7557601691C9}"/>
              </a:ext>
            </a:extLst>
          </p:cNvPr>
          <p:cNvSpPr/>
          <p:nvPr/>
        </p:nvSpPr>
        <p:spPr>
          <a:xfrm>
            <a:off x="2215783" y="1328856"/>
            <a:ext cx="590232" cy="508821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gency FB" panose="020B0503020202020204" pitchFamily="34" charset="0"/>
              </a:rPr>
              <a:t>1</a:t>
            </a:r>
            <a:endParaRPr lang="zh-CN" altLang="en-US" dirty="0">
              <a:latin typeface="Agency FB" panose="020B0503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77C045-4C2B-49BA-AC93-D91A89AA6953}"/>
              </a:ext>
            </a:extLst>
          </p:cNvPr>
          <p:cNvSpPr txBox="1"/>
          <p:nvPr/>
        </p:nvSpPr>
        <p:spPr>
          <a:xfrm>
            <a:off x="2806015" y="13969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单元测试</a:t>
            </a:r>
          </a:p>
        </p:txBody>
      </p:sp>
      <p:sp>
        <p:nvSpPr>
          <p:cNvPr id="6" name="六边形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E7A39B71-1E74-490C-B17B-5EF1BA2FA135}"/>
              </a:ext>
            </a:extLst>
          </p:cNvPr>
          <p:cNvSpPr/>
          <p:nvPr/>
        </p:nvSpPr>
        <p:spPr>
          <a:xfrm>
            <a:off x="5229989" y="2365402"/>
            <a:ext cx="590232" cy="508821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gency FB" panose="020B0503020202020204" pitchFamily="34" charset="0"/>
              </a:rPr>
              <a:t>2</a:t>
            </a:r>
            <a:endParaRPr lang="zh-CN" altLang="en-US" dirty="0">
              <a:latin typeface="Agency FB" panose="020B0503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0696F5-BC5C-4B90-BD98-214D49D7E3C4}"/>
              </a:ext>
            </a:extLst>
          </p:cNvPr>
          <p:cNvSpPr txBox="1"/>
          <p:nvPr/>
        </p:nvSpPr>
        <p:spPr>
          <a:xfrm>
            <a:off x="5820221" y="24351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功能测试</a:t>
            </a:r>
          </a:p>
        </p:txBody>
      </p:sp>
      <p:sp>
        <p:nvSpPr>
          <p:cNvPr id="8" name="六边形 7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87D7D697-8823-46F3-9FA6-69AA38396AF4}"/>
              </a:ext>
            </a:extLst>
          </p:cNvPr>
          <p:cNvSpPr/>
          <p:nvPr/>
        </p:nvSpPr>
        <p:spPr>
          <a:xfrm>
            <a:off x="1354649" y="3174589"/>
            <a:ext cx="590232" cy="508821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gency FB" panose="020B0503020202020204" pitchFamily="34" charset="0"/>
              </a:rPr>
              <a:t>3</a:t>
            </a:r>
            <a:endParaRPr lang="zh-CN" altLang="en-US" dirty="0">
              <a:latin typeface="Agency FB" panose="020B0503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DA3B6F-91BE-4547-A830-164073476FBE}"/>
              </a:ext>
            </a:extLst>
          </p:cNvPr>
          <p:cNvSpPr txBox="1"/>
          <p:nvPr/>
        </p:nvSpPr>
        <p:spPr>
          <a:xfrm>
            <a:off x="1944881" y="32443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集成测试</a:t>
            </a:r>
          </a:p>
        </p:txBody>
      </p:sp>
      <p:sp>
        <p:nvSpPr>
          <p:cNvPr id="10" name="六边形 9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5FB56754-51DF-46BD-86EE-5CFF7A248DDB}"/>
              </a:ext>
            </a:extLst>
          </p:cNvPr>
          <p:cNvSpPr/>
          <p:nvPr/>
        </p:nvSpPr>
        <p:spPr>
          <a:xfrm>
            <a:off x="3686652" y="4884063"/>
            <a:ext cx="590232" cy="508821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gency FB" panose="020B0503020202020204" pitchFamily="34" charset="0"/>
              </a:rPr>
              <a:t>4</a:t>
            </a:r>
            <a:endParaRPr lang="zh-CN" altLang="en-US" dirty="0">
              <a:latin typeface="Agency FB" panose="020B0503020202020204" pitchFamily="34" charset="0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14644238-E687-4556-A8E6-AD69A168739B}"/>
              </a:ext>
            </a:extLst>
          </p:cNvPr>
          <p:cNvSpPr/>
          <p:nvPr/>
        </p:nvSpPr>
        <p:spPr>
          <a:xfrm rot="17776740">
            <a:off x="4306269" y="1493028"/>
            <a:ext cx="496412" cy="10323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BB677590-63FF-4AD6-94E7-64C6A4FF57CF}"/>
              </a:ext>
            </a:extLst>
          </p:cNvPr>
          <p:cNvSpPr/>
          <p:nvPr/>
        </p:nvSpPr>
        <p:spPr>
          <a:xfrm rot="4364410">
            <a:off x="3868448" y="2229343"/>
            <a:ext cx="475231" cy="1500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497971DF-2580-4C1F-AA78-FC01ED3CDF4E}"/>
              </a:ext>
            </a:extLst>
          </p:cNvPr>
          <p:cNvSpPr/>
          <p:nvPr/>
        </p:nvSpPr>
        <p:spPr>
          <a:xfrm rot="18545740">
            <a:off x="2990277" y="3621591"/>
            <a:ext cx="600569" cy="1324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74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88D406C-95C6-4687-BC44-C6C2D334A450}"/>
              </a:ext>
            </a:extLst>
          </p:cNvPr>
          <p:cNvSpPr txBox="1"/>
          <p:nvPr/>
        </p:nvSpPr>
        <p:spPr>
          <a:xfrm>
            <a:off x="2748424" y="455133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待测试需求和测试安排</a:t>
            </a:r>
            <a:endParaRPr lang="en-US" altLang="zh-CN" sz="27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5872C76-2D22-4B7C-899D-B9A09EDC7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48734"/>
              </p:ext>
            </p:extLst>
          </p:nvPr>
        </p:nvGraphicFramePr>
        <p:xfrm>
          <a:off x="244135" y="1562470"/>
          <a:ext cx="8655730" cy="4948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0782">
                  <a:extLst>
                    <a:ext uri="{9D8B030D-6E8A-4147-A177-3AD203B41FA5}">
                      <a16:colId xmlns:a16="http://schemas.microsoft.com/office/drawing/2014/main" val="3816880451"/>
                    </a:ext>
                  </a:extLst>
                </a:gridCol>
                <a:gridCol w="1669001">
                  <a:extLst>
                    <a:ext uri="{9D8B030D-6E8A-4147-A177-3AD203B41FA5}">
                      <a16:colId xmlns:a16="http://schemas.microsoft.com/office/drawing/2014/main" val="564599652"/>
                    </a:ext>
                  </a:extLst>
                </a:gridCol>
                <a:gridCol w="3320249">
                  <a:extLst>
                    <a:ext uri="{9D8B030D-6E8A-4147-A177-3AD203B41FA5}">
                      <a16:colId xmlns:a16="http://schemas.microsoft.com/office/drawing/2014/main" val="4044821762"/>
                    </a:ext>
                  </a:extLst>
                </a:gridCol>
                <a:gridCol w="1091953">
                  <a:extLst>
                    <a:ext uri="{9D8B030D-6E8A-4147-A177-3AD203B41FA5}">
                      <a16:colId xmlns:a16="http://schemas.microsoft.com/office/drawing/2014/main" val="801407143"/>
                    </a:ext>
                  </a:extLst>
                </a:gridCol>
                <a:gridCol w="1433745">
                  <a:extLst>
                    <a:ext uri="{9D8B030D-6E8A-4147-A177-3AD203B41FA5}">
                      <a16:colId xmlns:a16="http://schemas.microsoft.com/office/drawing/2014/main" val="655510754"/>
                    </a:ext>
                  </a:extLst>
                </a:gridCol>
              </a:tblGrid>
              <a:tr h="61860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测试项分类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测试项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测试项描述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人员分配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时间分配（截止日期）</a:t>
                      </a:r>
                    </a:p>
                  </a:txBody>
                  <a:tcPr marL="9003" marR="9003" marT="9003" marB="0" anchor="ctr"/>
                </a:tc>
                <a:extLst>
                  <a:ext uri="{0D108BD9-81ED-4DB2-BD59-A6C34878D82A}">
                    <a16:rowId xmlns:a16="http://schemas.microsoft.com/office/drawing/2014/main" val="2360718224"/>
                  </a:ext>
                </a:extLst>
              </a:tr>
              <a:tr h="618603">
                <a:tc rowSpan="7"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单元测试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Key Word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测试输入字符串</a:t>
                      </a:r>
                      <a:r>
                        <a:rPr lang="en-US" altLang="zh-CN" sz="2000" u="none" strike="noStrike" dirty="0">
                          <a:effectLst/>
                        </a:rPr>
                        <a:t>A</a:t>
                      </a:r>
                      <a:r>
                        <a:rPr lang="zh-CN" altLang="en-US" sz="2000" u="none" strike="noStrike" dirty="0">
                          <a:effectLst/>
                        </a:rPr>
                        <a:t>，对应的函数是否能检测出字符串</a:t>
                      </a:r>
                      <a:r>
                        <a:rPr lang="en-US" altLang="zh-CN" sz="2000" u="none" strike="noStrike" dirty="0">
                          <a:effectLst/>
                        </a:rPr>
                        <a:t>B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李贞子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9003" marR="9003" marT="9003" marB="0" anchor="ctr"/>
                </a:tc>
                <a:extLst>
                  <a:ext uri="{0D108BD9-81ED-4DB2-BD59-A6C34878D82A}">
                    <a16:rowId xmlns:a16="http://schemas.microsoft.com/office/drawing/2014/main" val="2989253947"/>
                  </a:ext>
                </a:extLst>
              </a:tr>
              <a:tr h="6186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 Way Points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测试相应函数是否能把航点标号正确放入向量中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张璐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9003" marR="9003" marT="9003" marB="0" anchor="ctr"/>
                </a:tc>
                <a:extLst>
                  <a:ext uri="{0D108BD9-81ED-4DB2-BD59-A6C34878D82A}">
                    <a16:rowId xmlns:a16="http://schemas.microsoft.com/office/drawing/2014/main" val="3272036651"/>
                  </a:ext>
                </a:extLst>
              </a:tr>
              <a:tr h="6186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Speak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测试相应函数是否能正确调用机器人语音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张佳琳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9003" marR="9003" marT="9003" marB="0" anchor="ctr"/>
                </a:tc>
                <a:extLst>
                  <a:ext uri="{0D108BD9-81ED-4DB2-BD59-A6C34878D82A}">
                    <a16:rowId xmlns:a16="http://schemas.microsoft.com/office/drawing/2014/main" val="2014944647"/>
                  </a:ext>
                </a:extLst>
              </a:tr>
              <a:tr h="6186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Front Obstacle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测试相应函数是否正确返回前方障碍物情况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李贞子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9003" marR="9003" marT="9003" marB="0" anchor="ctr"/>
                </a:tc>
                <a:extLst>
                  <a:ext uri="{0D108BD9-81ED-4DB2-BD59-A6C34878D82A}">
                    <a16:rowId xmlns:a16="http://schemas.microsoft.com/office/drawing/2014/main" val="712952961"/>
                  </a:ext>
                </a:extLst>
              </a:tr>
              <a:tr h="6186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Object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测试相应函数是否正确返回处理物体个数与</a:t>
                      </a:r>
                      <a:r>
                        <a:rPr lang="en-US" altLang="zh-CN" sz="2000" u="none" strike="noStrike" dirty="0">
                          <a:effectLst/>
                        </a:rPr>
                        <a:t>Bottle</a:t>
                      </a:r>
                      <a:r>
                        <a:rPr lang="zh-CN" altLang="en-US" sz="2000" u="none" strike="noStrike" dirty="0">
                          <a:effectLst/>
                        </a:rPr>
                        <a:t>位置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王润泽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9003" marR="9003" marT="9003" marB="0" anchor="ctr"/>
                </a:tc>
                <a:extLst>
                  <a:ext uri="{0D108BD9-81ED-4DB2-BD59-A6C34878D82A}">
                    <a16:rowId xmlns:a16="http://schemas.microsoft.com/office/drawing/2014/main" val="796657174"/>
                  </a:ext>
                </a:extLst>
              </a:tr>
              <a:tr h="6186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Path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测试相应函数是否正确找到路径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王润泽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9003" marR="9003" marT="9003" marB="0" anchor="ctr"/>
                </a:tc>
                <a:extLst>
                  <a:ext uri="{0D108BD9-81ED-4DB2-BD59-A6C34878D82A}">
                    <a16:rowId xmlns:a16="http://schemas.microsoft.com/office/drawing/2014/main" val="1390857912"/>
                  </a:ext>
                </a:extLst>
              </a:tr>
              <a:tr h="6186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Speak &amp; Talk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测试机器人是否识别并重复导航员说出的关键词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李贞子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9003" marR="9003" marT="9003" marB="0" anchor="ctr"/>
                </a:tc>
                <a:extLst>
                  <a:ext uri="{0D108BD9-81ED-4DB2-BD59-A6C34878D82A}">
                    <a16:rowId xmlns:a16="http://schemas.microsoft.com/office/drawing/2014/main" val="332347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08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88D406C-95C6-4687-BC44-C6C2D334A450}"/>
              </a:ext>
            </a:extLst>
          </p:cNvPr>
          <p:cNvSpPr txBox="1"/>
          <p:nvPr/>
        </p:nvSpPr>
        <p:spPr>
          <a:xfrm>
            <a:off x="2748424" y="418210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待测试需求和测试安排</a:t>
            </a:r>
            <a:endParaRPr lang="en-US" altLang="zh-CN" sz="27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功能测试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440A4AC-4D49-425D-B87C-FEDFD3379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98161"/>
              </p:ext>
            </p:extLst>
          </p:nvPr>
        </p:nvGraphicFramePr>
        <p:xfrm>
          <a:off x="150920" y="1786836"/>
          <a:ext cx="8842160" cy="3729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1550">
                  <a:extLst>
                    <a:ext uri="{9D8B030D-6E8A-4147-A177-3AD203B41FA5}">
                      <a16:colId xmlns:a16="http://schemas.microsoft.com/office/drawing/2014/main" val="1440310490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449576605"/>
                    </a:ext>
                  </a:extLst>
                </a:gridCol>
                <a:gridCol w="3817398">
                  <a:extLst>
                    <a:ext uri="{9D8B030D-6E8A-4147-A177-3AD203B41FA5}">
                      <a16:colId xmlns:a16="http://schemas.microsoft.com/office/drawing/2014/main" val="3575475699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4002504576"/>
                    </a:ext>
                  </a:extLst>
                </a:gridCol>
                <a:gridCol w="1464816">
                  <a:extLst>
                    <a:ext uri="{9D8B030D-6E8A-4147-A177-3AD203B41FA5}">
                      <a16:colId xmlns:a16="http://schemas.microsoft.com/office/drawing/2014/main" val="3983329983"/>
                    </a:ext>
                  </a:extLst>
                </a:gridCol>
              </a:tblGrid>
              <a:tr h="17105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测试项分类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测试项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测试项描述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人员分配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时间分配（截止日期）</a:t>
                      </a:r>
                    </a:p>
                  </a:txBody>
                  <a:tcPr marL="9003" marR="9003" marT="9003" marB="0" anchor="ctr"/>
                </a:tc>
                <a:extLst>
                  <a:ext uri="{0D108BD9-81ED-4DB2-BD59-A6C34878D82A}">
                    <a16:rowId xmlns:a16="http://schemas.microsoft.com/office/drawing/2014/main" val="4110854028"/>
                  </a:ext>
                </a:extLst>
              </a:tr>
              <a:tr h="171059">
                <a:tc rowSpan="7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功能测试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设定速度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避障部分可以设定速度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李天宇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9003" marR="9003" marT="9003" marB="0" anchor="ctr"/>
                </a:tc>
                <a:extLst>
                  <a:ext uri="{0D108BD9-81ED-4DB2-BD59-A6C34878D82A}">
                    <a16:rowId xmlns:a16="http://schemas.microsoft.com/office/drawing/2014/main" val="3759966516"/>
                  </a:ext>
                </a:extLst>
              </a:tr>
              <a:tr h="1710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设定时间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避障部分可以设定时间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李天宇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9003" marR="9003" marT="9003" marB="0" anchor="ctr"/>
                </a:tc>
                <a:extLst>
                  <a:ext uri="{0D108BD9-81ED-4DB2-BD59-A6C34878D82A}">
                    <a16:rowId xmlns:a16="http://schemas.microsoft.com/office/drawing/2014/main" val="630106894"/>
                  </a:ext>
                </a:extLst>
              </a:tr>
              <a:tr h="1710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随机性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避障时机器人行走有一定随机性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李天宇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9003" marR="9003" marT="9003" marB="0" anchor="ctr"/>
                </a:tc>
                <a:extLst>
                  <a:ext uri="{0D108BD9-81ED-4DB2-BD59-A6C34878D82A}">
                    <a16:rowId xmlns:a16="http://schemas.microsoft.com/office/drawing/2014/main" val="3114007931"/>
                  </a:ext>
                </a:extLst>
              </a:tr>
              <a:tr h="1710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构建与存储地图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导航部分构建存储地狱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张璐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9003" marR="9003" marT="9003" marB="0" anchor="ctr"/>
                </a:tc>
                <a:extLst>
                  <a:ext uri="{0D108BD9-81ED-4DB2-BD59-A6C34878D82A}">
                    <a16:rowId xmlns:a16="http://schemas.microsoft.com/office/drawing/2014/main" val="1800343566"/>
                  </a:ext>
                </a:extLst>
              </a:tr>
              <a:tr h="1710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设定航点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导航部分可以设定航点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李天宇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9003" marR="9003" marT="9003" marB="0" anchor="ctr"/>
                </a:tc>
                <a:extLst>
                  <a:ext uri="{0D108BD9-81ED-4DB2-BD59-A6C34878D82A}">
                    <a16:rowId xmlns:a16="http://schemas.microsoft.com/office/drawing/2014/main" val="2692761802"/>
                  </a:ext>
                </a:extLst>
              </a:tr>
              <a:tr h="1710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动态避免撞击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导航部分不会撞击动态障碍物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张佳琳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9003" marR="9003" marT="9003" marB="0" anchor="ctr"/>
                </a:tc>
                <a:extLst>
                  <a:ext uri="{0D108BD9-81ED-4DB2-BD59-A6C34878D82A}">
                    <a16:rowId xmlns:a16="http://schemas.microsoft.com/office/drawing/2014/main" val="937876003"/>
                  </a:ext>
                </a:extLst>
              </a:tr>
              <a:tr h="1710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路径规划导航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导航部分能够导航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李天宇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9003" marR="9003" marT="9003" marB="0" anchor="ctr"/>
                </a:tc>
                <a:extLst>
                  <a:ext uri="{0D108BD9-81ED-4DB2-BD59-A6C34878D82A}">
                    <a16:rowId xmlns:a16="http://schemas.microsoft.com/office/drawing/2014/main" val="201272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98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88D406C-95C6-4687-BC44-C6C2D334A450}"/>
              </a:ext>
            </a:extLst>
          </p:cNvPr>
          <p:cNvSpPr txBox="1"/>
          <p:nvPr/>
        </p:nvSpPr>
        <p:spPr>
          <a:xfrm>
            <a:off x="2748424" y="0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待测试需求和测试安排</a:t>
            </a:r>
            <a:endParaRPr lang="en-US" altLang="zh-CN" sz="27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功能测试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5027C96-1740-4028-890B-DBA82C774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3060"/>
              </p:ext>
            </p:extLst>
          </p:nvPr>
        </p:nvGraphicFramePr>
        <p:xfrm>
          <a:off x="190870" y="923330"/>
          <a:ext cx="8828843" cy="5710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1083">
                  <a:extLst>
                    <a:ext uri="{9D8B030D-6E8A-4147-A177-3AD203B41FA5}">
                      <a16:colId xmlns:a16="http://schemas.microsoft.com/office/drawing/2014/main" val="3588355520"/>
                    </a:ext>
                  </a:extLst>
                </a:gridCol>
                <a:gridCol w="1717829">
                  <a:extLst>
                    <a:ext uri="{9D8B030D-6E8A-4147-A177-3AD203B41FA5}">
                      <a16:colId xmlns:a16="http://schemas.microsoft.com/office/drawing/2014/main" val="13809595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59687141"/>
                    </a:ext>
                  </a:extLst>
                </a:gridCol>
                <a:gridCol w="1136341">
                  <a:extLst>
                    <a:ext uri="{9D8B030D-6E8A-4147-A177-3AD203B41FA5}">
                      <a16:colId xmlns:a16="http://schemas.microsoft.com/office/drawing/2014/main" val="2825120220"/>
                    </a:ext>
                  </a:extLst>
                </a:gridCol>
                <a:gridCol w="1415990">
                  <a:extLst>
                    <a:ext uri="{9D8B030D-6E8A-4147-A177-3AD203B41FA5}">
                      <a16:colId xmlns:a16="http://schemas.microsoft.com/office/drawing/2014/main" val="3151892803"/>
                    </a:ext>
                  </a:extLst>
                </a:gridCol>
              </a:tblGrid>
              <a:tr h="5235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测试项分类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测试项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测试项描述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人员分配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时间分配（截止日期）</a:t>
                      </a:r>
                    </a:p>
                  </a:txBody>
                  <a:tcPr marL="9003" marR="9003" marT="9003" marB="0" anchor="ctr"/>
                </a:tc>
                <a:extLst>
                  <a:ext uri="{0D108BD9-81ED-4DB2-BD59-A6C34878D82A}">
                    <a16:rowId xmlns:a16="http://schemas.microsoft.com/office/drawing/2014/main" val="403520725"/>
                  </a:ext>
                </a:extLst>
              </a:tr>
              <a:tr h="523540">
                <a:tc rowSpan="9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功能测试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预设目标地点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抓取部分能预设目标地点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王润泽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9003" marR="9003" marT="9003" marB="0" anchor="ctr"/>
                </a:tc>
                <a:extLst>
                  <a:ext uri="{0D108BD9-81ED-4DB2-BD59-A6C34878D82A}">
                    <a16:rowId xmlns:a16="http://schemas.microsoft.com/office/drawing/2014/main" val="1662984142"/>
                  </a:ext>
                </a:extLst>
              </a:tr>
              <a:tr h="5235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识别预设物体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抓取部分能识别预设物体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王润泽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9003" marR="9003" marT="9003" marB="0" anchor="ctr"/>
                </a:tc>
                <a:extLst>
                  <a:ext uri="{0D108BD9-81ED-4DB2-BD59-A6C34878D82A}">
                    <a16:rowId xmlns:a16="http://schemas.microsoft.com/office/drawing/2014/main" val="3443924316"/>
                  </a:ext>
                </a:extLst>
              </a:tr>
              <a:tr h="5235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导航并抓取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抓取部分能导航并抓取到目标物体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王润泽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9003" marR="9003" marT="9003" marB="0" anchor="ctr"/>
                </a:tc>
                <a:extLst>
                  <a:ext uri="{0D108BD9-81ED-4DB2-BD59-A6C34878D82A}">
                    <a16:rowId xmlns:a16="http://schemas.microsoft.com/office/drawing/2014/main" val="2455892065"/>
                  </a:ext>
                </a:extLst>
              </a:tr>
              <a:tr h="5235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速度适宜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在三个模式中，速度不应超过</a:t>
                      </a:r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李天宇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9003" marR="9003" marT="9003" marB="0" anchor="ctr"/>
                </a:tc>
                <a:extLst>
                  <a:ext uri="{0D108BD9-81ED-4DB2-BD59-A6C34878D82A}">
                    <a16:rowId xmlns:a16="http://schemas.microsoft.com/office/drawing/2014/main" val="2087909431"/>
                  </a:ext>
                </a:extLst>
              </a:tr>
              <a:tr h="5235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避免撞击损伤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不应发生撞击损伤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李天宇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9003" marR="9003" marT="9003" marB="0" anchor="ctr"/>
                </a:tc>
                <a:extLst>
                  <a:ext uri="{0D108BD9-81ED-4DB2-BD59-A6C34878D82A}">
                    <a16:rowId xmlns:a16="http://schemas.microsoft.com/office/drawing/2014/main" val="368183874"/>
                  </a:ext>
                </a:extLst>
              </a:tr>
              <a:tr h="5235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可维护性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系统代码应当容易扩展维护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全体人员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9003" marR="9003" marT="9003" marB="0" anchor="ctr"/>
                </a:tc>
                <a:extLst>
                  <a:ext uri="{0D108BD9-81ED-4DB2-BD59-A6C34878D82A}">
                    <a16:rowId xmlns:a16="http://schemas.microsoft.com/office/drawing/2014/main" val="1792262747"/>
                  </a:ext>
                </a:extLst>
              </a:tr>
              <a:tr h="5235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操作简单易上手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机器人操作界面应当简单易上手，方便用户使用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李天宇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9003" marR="9003" marT="9003" marB="0" anchor="ctr"/>
                </a:tc>
                <a:extLst>
                  <a:ext uri="{0D108BD9-81ED-4DB2-BD59-A6C34878D82A}">
                    <a16:rowId xmlns:a16="http://schemas.microsoft.com/office/drawing/2014/main" val="3049295325"/>
                  </a:ext>
                </a:extLst>
              </a:tr>
              <a:tr h="5235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航点异常处理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导航至地图外的航点时不应撞墙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李天宇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9003" marR="9003" marT="9003" marB="0" anchor="ctr"/>
                </a:tc>
                <a:extLst>
                  <a:ext uri="{0D108BD9-81ED-4DB2-BD59-A6C34878D82A}">
                    <a16:rowId xmlns:a16="http://schemas.microsoft.com/office/drawing/2014/main" val="2026966015"/>
                  </a:ext>
                </a:extLst>
              </a:tr>
              <a:tr h="5235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地图未设定异常处理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未设定地图的情况下设定航点不应弹出</a:t>
                      </a:r>
                      <a:r>
                        <a:rPr lang="en-US" altLang="zh-CN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Rviz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界面，应当报错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李天宇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9003" marR="9003" marT="9003" marB="0" anchor="ctr"/>
                </a:tc>
                <a:extLst>
                  <a:ext uri="{0D108BD9-81ED-4DB2-BD59-A6C34878D82A}">
                    <a16:rowId xmlns:a16="http://schemas.microsoft.com/office/drawing/2014/main" val="3372880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94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88D406C-95C6-4687-BC44-C6C2D334A450}"/>
              </a:ext>
            </a:extLst>
          </p:cNvPr>
          <p:cNvSpPr txBox="1"/>
          <p:nvPr/>
        </p:nvSpPr>
        <p:spPr>
          <a:xfrm>
            <a:off x="2748424" y="455133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待测试需求和测试安排</a:t>
            </a:r>
            <a:endParaRPr lang="en-US" altLang="zh-CN" sz="27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7B2A229-0980-4C6B-BDED-DEFAA21ED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94539"/>
              </p:ext>
            </p:extLst>
          </p:nvPr>
        </p:nvGraphicFramePr>
        <p:xfrm>
          <a:off x="389785" y="2377475"/>
          <a:ext cx="8364429" cy="15600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5697">
                  <a:extLst>
                    <a:ext uri="{9D8B030D-6E8A-4147-A177-3AD203B41FA5}">
                      <a16:colId xmlns:a16="http://schemas.microsoft.com/office/drawing/2014/main" val="1373581478"/>
                    </a:ext>
                  </a:extLst>
                </a:gridCol>
                <a:gridCol w="1307950">
                  <a:extLst>
                    <a:ext uri="{9D8B030D-6E8A-4147-A177-3AD203B41FA5}">
                      <a16:colId xmlns:a16="http://schemas.microsoft.com/office/drawing/2014/main" val="2547694631"/>
                    </a:ext>
                  </a:extLst>
                </a:gridCol>
                <a:gridCol w="2937041">
                  <a:extLst>
                    <a:ext uri="{9D8B030D-6E8A-4147-A177-3AD203B41FA5}">
                      <a16:colId xmlns:a16="http://schemas.microsoft.com/office/drawing/2014/main" val="1258831242"/>
                    </a:ext>
                  </a:extLst>
                </a:gridCol>
                <a:gridCol w="1301797">
                  <a:extLst>
                    <a:ext uri="{9D8B030D-6E8A-4147-A177-3AD203B41FA5}">
                      <a16:colId xmlns:a16="http://schemas.microsoft.com/office/drawing/2014/main" val="1452529639"/>
                    </a:ext>
                  </a:extLst>
                </a:gridCol>
                <a:gridCol w="1451944">
                  <a:extLst>
                    <a:ext uri="{9D8B030D-6E8A-4147-A177-3AD203B41FA5}">
                      <a16:colId xmlns:a16="http://schemas.microsoft.com/office/drawing/2014/main" val="3618528257"/>
                    </a:ext>
                  </a:extLst>
                </a:gridCol>
              </a:tblGrid>
              <a:tr h="17105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测试项分类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测试项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测试项描述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人员分配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时间分配（截止日期）</a:t>
                      </a:r>
                    </a:p>
                  </a:txBody>
                  <a:tcPr marL="9003" marR="9003" marT="9003" marB="0" anchor="ctr"/>
                </a:tc>
                <a:extLst>
                  <a:ext uri="{0D108BD9-81ED-4DB2-BD59-A6C34878D82A}">
                    <a16:rowId xmlns:a16="http://schemas.microsoft.com/office/drawing/2014/main" val="950442136"/>
                  </a:ext>
                </a:extLst>
              </a:tr>
              <a:tr h="171059">
                <a:tc rowSpan="3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集成测试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避障部分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避障部分的集成测试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李贞子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9003" marR="9003" marT="9003" marB="0" anchor="ctr"/>
                </a:tc>
                <a:extLst>
                  <a:ext uri="{0D108BD9-81ED-4DB2-BD59-A6C34878D82A}">
                    <a16:rowId xmlns:a16="http://schemas.microsoft.com/office/drawing/2014/main" val="2639340597"/>
                  </a:ext>
                </a:extLst>
              </a:tr>
              <a:tr h="1710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导航部分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导航部分的集成测试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李天宇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9003" marR="9003" marT="9003" marB="0" anchor="ctr"/>
                </a:tc>
                <a:extLst>
                  <a:ext uri="{0D108BD9-81ED-4DB2-BD59-A6C34878D82A}">
                    <a16:rowId xmlns:a16="http://schemas.microsoft.com/office/drawing/2014/main" val="3239223108"/>
                  </a:ext>
                </a:extLst>
              </a:tr>
              <a:tr h="1710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抓取部分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抓取部分的集成测试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王润泽</a:t>
                      </a:r>
                    </a:p>
                  </a:txBody>
                  <a:tcPr marL="9003" marR="9003" marT="90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9003" marR="9003" marT="9003" marB="0" anchor="ctr"/>
                </a:tc>
                <a:extLst>
                  <a:ext uri="{0D108BD9-81ED-4DB2-BD59-A6C34878D82A}">
                    <a16:rowId xmlns:a16="http://schemas.microsoft.com/office/drawing/2014/main" val="2387475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3495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d375f5c-8a4e-443c-b479-607cffd64b97}"/>
</p:tagLst>
</file>

<file path=ppt/theme/theme1.xml><?xml version="1.0" encoding="utf-8"?>
<a:theme xmlns:a="http://schemas.openxmlformats.org/drawingml/2006/main" name="Default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1711</Words>
  <Application>Microsoft Office PowerPoint</Application>
  <PresentationFormat>全屏显示(4:3)</PresentationFormat>
  <Paragraphs>329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宋体</vt:lpstr>
      <vt:lpstr>微软雅黑</vt:lpstr>
      <vt:lpstr>Agency FB</vt:lpstr>
      <vt:lpstr>Arial</vt:lpstr>
      <vt:lpstr>Calibri</vt:lpstr>
      <vt:lpstr>Calibri Light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天宇 李</cp:lastModifiedBy>
  <cp:revision>98</cp:revision>
  <dcterms:created xsi:type="dcterms:W3CDTF">2016-09-01T12:32:00Z</dcterms:created>
  <dcterms:modified xsi:type="dcterms:W3CDTF">2019-06-04T03:46:02Z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