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6" r:id="rId2"/>
    <p:sldId id="373" r:id="rId3"/>
    <p:sldId id="384" r:id="rId4"/>
    <p:sldId id="416" r:id="rId5"/>
    <p:sldId id="417" r:id="rId6"/>
    <p:sldId id="385" r:id="rId7"/>
    <p:sldId id="386" r:id="rId8"/>
    <p:sldId id="459" r:id="rId9"/>
    <p:sldId id="367" r:id="rId10"/>
    <p:sldId id="419" r:id="rId11"/>
    <p:sldId id="458" r:id="rId12"/>
    <p:sldId id="451" r:id="rId13"/>
    <p:sldId id="452" r:id="rId14"/>
    <p:sldId id="455" r:id="rId15"/>
    <p:sldId id="456" r:id="rId16"/>
    <p:sldId id="457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6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6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3F231-EBD8-4F4B-BAC9-96524D9BF466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824B6-CB4E-422A-9C24-F861A0BCA0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4F45-6022-46CA-A4EC-E3BB56DBF9EB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5A57-8D53-4F3F-B159-CC185D6CC2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4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38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0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914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98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2EBA-94BF-40B8-B1C9-5B1FF0F7366E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F253-A8B4-44DD-AE58-8315FD67EF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8040275" y="5324683"/>
            <a:ext cx="2833953" cy="377881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8040275" y="5324681"/>
            <a:ext cx="2833953" cy="37788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785745" y="2558415"/>
            <a:ext cx="44367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第一次迭代评审</a:t>
            </a: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232785" y="4187825"/>
            <a:ext cx="3350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Team201</a:t>
            </a: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李贞子 张璐 李天宇 张佳琳 王润泽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308" y="463103"/>
            <a:ext cx="2280285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自由避障</a:t>
            </a: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" y="1136649"/>
            <a:ext cx="8529320" cy="48397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308" y="463103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2FCE9B-8B96-4E7D-9E53-FEAB06D85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59" y="1399364"/>
            <a:ext cx="7186081" cy="45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794761" y="3768334"/>
            <a:ext cx="15544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测试要点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3826019" y="2314278"/>
            <a:ext cx="1491960" cy="1286172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03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308" y="463103"/>
            <a:ext cx="2280285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自由避障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1845" y="1213485"/>
            <a:ext cx="7560310" cy="44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ym typeface="+mn-ea"/>
              </a:rPr>
              <a:t>雷达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1. view_rplidar.launch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2.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测试雷达广播消息中的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ranges[]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数组、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最小角度和最大角度以及角度分辨率</a:t>
            </a:r>
          </a:p>
          <a:p>
            <a:pPr fontAlgn="auto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避障</a:t>
            </a:r>
            <a:endParaRPr lang="zh-CN" altLang="en-US" sz="2000" b="1" dirty="0">
              <a:latin typeface="黑体" panose="02010609060101010101" charset="-122"/>
              <a:ea typeface="黑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1.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测试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check_obstacles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函数是否能检测到目标前方一定距离内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的障碍物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2.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测试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find_path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laser,int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angle)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函数能否返回一个可行的方向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308" y="463103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导航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D0BBAED-3299-4917-854F-E22AC3649FCB}"/>
              </a:ext>
            </a:extLst>
          </p:cNvPr>
          <p:cNvSpPr txBox="1"/>
          <p:nvPr/>
        </p:nvSpPr>
        <p:spPr>
          <a:xfrm>
            <a:off x="706754" y="1282135"/>
            <a:ext cx="453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黑体" panose="02010609060101010101" charset="-122"/>
              </a:rPr>
              <a:t>地图构建和设定航点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7E3FFEF-0DEE-409B-88DB-0173CEE02CFF}"/>
              </a:ext>
            </a:extLst>
          </p:cNvPr>
          <p:cNvSpPr txBox="1"/>
          <p:nvPr/>
        </p:nvSpPr>
        <p:spPr>
          <a:xfrm>
            <a:off x="1246449" y="2008343"/>
            <a:ext cx="60445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测试指令“</a:t>
            </a:r>
            <a:r>
              <a:rPr lang="en-US" altLang="zh-CN" sz="2000" dirty="0" err="1"/>
              <a:t>roslaunch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wpb_home_tutorials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hector_mapping.launch</a:t>
            </a:r>
            <a:r>
              <a:rPr lang="zh-CN" altLang="en-US" sz="2000" dirty="0"/>
              <a:t>” 能否实现建图；测试指令“</a:t>
            </a:r>
            <a:r>
              <a:rPr lang="en-US" altLang="zh-CN" sz="2000" dirty="0" err="1"/>
              <a:t>rosrun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map_server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map_saver</a:t>
            </a:r>
            <a:r>
              <a:rPr lang="en-US" altLang="zh-CN" sz="2000" dirty="0"/>
              <a:t> –f map</a:t>
            </a:r>
            <a:r>
              <a:rPr lang="zh-CN" altLang="en-US" sz="2000" dirty="0"/>
              <a:t>” 能否保存建好的地图以及将会保存的位置。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测试指令“</a:t>
            </a:r>
            <a:r>
              <a:rPr lang="en-US" altLang="zh-CN" sz="2000" dirty="0" err="1"/>
              <a:t>roslaunch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waterplus_map_tools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add_waypoint.launch</a:t>
            </a:r>
            <a:r>
              <a:rPr lang="zh-CN" altLang="en-US" sz="2000" dirty="0"/>
              <a:t>” 能否打开添加航点界面以及如何添加航点；测试指令“</a:t>
            </a:r>
            <a:r>
              <a:rPr lang="en-US" altLang="zh-CN" sz="2000" dirty="0" err="1"/>
              <a:t>rosrun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waterplus_map_tools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wp_saver</a:t>
            </a:r>
            <a:r>
              <a:rPr lang="zh-CN" altLang="en-US" sz="2000" dirty="0"/>
              <a:t>”能否保存以选定的航点。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087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308" y="463103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导航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D0BBAED-3299-4917-854F-E22AC3649FCB}"/>
              </a:ext>
            </a:extLst>
          </p:cNvPr>
          <p:cNvSpPr txBox="1"/>
          <p:nvPr/>
        </p:nvSpPr>
        <p:spPr>
          <a:xfrm>
            <a:off x="706754" y="1282135"/>
            <a:ext cx="453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黑体" panose="02010609060101010101" charset="-122"/>
              </a:rPr>
              <a:t>导航程序编写（</a:t>
            </a:r>
            <a:r>
              <a:rPr lang="en-US" altLang="zh-CN" sz="2800" b="1" dirty="0">
                <a:ea typeface="黑体" panose="02010609060101010101" charset="-122"/>
              </a:rPr>
              <a:t>CPP</a:t>
            </a:r>
            <a:r>
              <a:rPr lang="zh-CN" altLang="en-US" sz="2800" b="1" dirty="0">
                <a:ea typeface="黑体" panose="02010609060101010101" charset="-122"/>
              </a:rPr>
              <a:t>文件）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ACF8827-4F41-4018-BB99-F2EC73047BE0}"/>
              </a:ext>
            </a:extLst>
          </p:cNvPr>
          <p:cNvSpPr txBox="1"/>
          <p:nvPr/>
        </p:nvSpPr>
        <p:spPr>
          <a:xfrm>
            <a:off x="1036384" y="2431286"/>
            <a:ext cx="7312469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使用例程进行修改以达到目的，具体测试内容有以下部分：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/>
              <a:t>测试更改后的例程能否按照设计正确读写交互文件。</a:t>
            </a:r>
            <a:endParaRPr lang="en-US" altLang="zh-CN" sz="2000" dirty="0"/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/>
              <a:t>测试能否根据输入数字选择正确的航点进行导航并到达。</a:t>
            </a:r>
            <a:endParaRPr lang="en-US" altLang="zh-CN" sz="2000" dirty="0"/>
          </a:p>
          <a:p>
            <a:pPr marL="457200" indent="-457200" fontAlgn="auto">
              <a:lnSpc>
                <a:spcPct val="150000"/>
              </a:lnSpc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045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308" y="463103"/>
            <a:ext cx="173477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用户界面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D0BBAED-3299-4917-854F-E22AC3649FCB}"/>
              </a:ext>
            </a:extLst>
          </p:cNvPr>
          <p:cNvSpPr txBox="1"/>
          <p:nvPr/>
        </p:nvSpPr>
        <p:spPr>
          <a:xfrm>
            <a:off x="706754" y="1282135"/>
            <a:ext cx="453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黑体" panose="02010609060101010101" charset="-122"/>
              </a:rPr>
              <a:t>用户输入的速度和时间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FBC65F-AC27-4D36-9261-631EA454AC11}"/>
              </a:ext>
            </a:extLst>
          </p:cNvPr>
          <p:cNvSpPr txBox="1"/>
          <p:nvPr/>
        </p:nvSpPr>
        <p:spPr>
          <a:xfrm>
            <a:off x="1269693" y="1839556"/>
            <a:ext cx="7510069" cy="96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测试能否限制用户只能进行合法输入。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测试用户输入的文本能否写入</a:t>
            </a:r>
            <a:r>
              <a:rPr lang="en-US" altLang="zh-CN" sz="2000" dirty="0"/>
              <a:t>config.txt</a:t>
            </a:r>
            <a:r>
              <a:rPr lang="zh-CN" altLang="en-US" sz="2000" dirty="0"/>
              <a:t>文件中，供主程序读取。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26DEB4B-45E6-4527-BAB4-F49012B93401}"/>
              </a:ext>
            </a:extLst>
          </p:cNvPr>
          <p:cNvSpPr txBox="1"/>
          <p:nvPr/>
        </p:nvSpPr>
        <p:spPr>
          <a:xfrm>
            <a:off x="706754" y="3003406"/>
            <a:ext cx="453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黑体" panose="02010609060101010101" charset="-122"/>
              </a:rPr>
              <a:t>将输出重定向到命令行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CD1AC5-9AD1-45ED-9B2E-71B42509751B}"/>
              </a:ext>
            </a:extLst>
          </p:cNvPr>
          <p:cNvSpPr txBox="1"/>
          <p:nvPr/>
        </p:nvSpPr>
        <p:spPr>
          <a:xfrm>
            <a:off x="1269693" y="3721878"/>
            <a:ext cx="4444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测试</a:t>
            </a:r>
            <a:r>
              <a:rPr lang="en-US" altLang="zh-CN" sz="2000" dirty="0" err="1"/>
              <a:t>os.system</a:t>
            </a:r>
            <a:r>
              <a:rPr lang="en-US" altLang="zh-CN" sz="2000" dirty="0"/>
              <a:t>()</a:t>
            </a:r>
            <a:r>
              <a:rPr lang="zh-CN" altLang="en-US" sz="2000" dirty="0"/>
              <a:t>函数是否能达到效果。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6FE4B39A-730A-428F-A026-22F30C55BA11}"/>
              </a:ext>
            </a:extLst>
          </p:cNvPr>
          <p:cNvSpPr txBox="1"/>
          <p:nvPr/>
        </p:nvSpPr>
        <p:spPr>
          <a:xfrm>
            <a:off x="706754" y="4529425"/>
            <a:ext cx="6089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黑体" panose="02010609060101010101" charset="-122"/>
              </a:rPr>
              <a:t>前后端交互文件是否能正确写入（读）</a:t>
            </a:r>
          </a:p>
        </p:txBody>
      </p:sp>
    </p:spTree>
    <p:extLst>
      <p:ext uri="{BB962C8B-B14F-4D97-AF65-F5344CB8AC3E}">
        <p14:creationId xmlns:p14="http://schemas.microsoft.com/office/powerpoint/2010/main" val="30411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451861" y="3768334"/>
            <a:ext cx="22402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团队开发进展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3826019" y="2314278"/>
            <a:ext cx="1491960" cy="1286172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01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308" y="463103"/>
            <a:ext cx="2370455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自由避障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372235" y="1681480"/>
          <a:ext cx="6399530" cy="349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项目功能完成度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已完成功能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自由避障行走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异常处理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暂未实现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完成度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已完成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可以完全实现对应机器人功能</a:t>
                      </a: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实现美化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308" y="46310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功能用例</a:t>
            </a: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95" y="556895"/>
            <a:ext cx="4290695" cy="6315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308" y="46310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设计说明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4840" y="982980"/>
            <a:ext cx="853821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/>
              <a:t>node_avoid: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/>
              <a:t>	</a:t>
            </a:r>
            <a:r>
              <a:rPr lang="en-US" altLang="zh-CN" sz="2000"/>
              <a:t>subscriber: </a:t>
            </a:r>
            <a:r>
              <a:rPr lang="zh-CN" altLang="en-US" sz="2000"/>
              <a:t>接受雷达消息，计算障碍物位置信息；计算可通行方向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	pubisher:  </a:t>
            </a:r>
            <a:r>
              <a:rPr lang="zh-CN" altLang="en-US" sz="2000"/>
              <a:t>发布线速度和角速度，使机器人按照该速度行走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800" b="1"/>
              <a:t>node_vel: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sz="2800" b="1"/>
              <a:t>	</a:t>
            </a:r>
            <a:r>
              <a:rPr lang="en-US" altLang="zh-CN" sz="2000"/>
              <a:t>subscriber: </a:t>
            </a:r>
            <a:r>
              <a:rPr lang="zh-CN" altLang="en-US" sz="2000"/>
              <a:t>订阅</a:t>
            </a:r>
            <a:r>
              <a:rPr lang="en-US" altLang="zh-CN" sz="2000"/>
              <a:t>node_avoid</a:t>
            </a:r>
            <a:r>
              <a:rPr lang="zh-CN" altLang="en-US" sz="2000"/>
              <a:t>速度信息，回调函数串口通信控制底层部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000"/>
              <a:t>        件完成运动</a:t>
            </a:r>
            <a:endParaRPr lang="en-US" altLang="zh-CN" sz="2000" b="1"/>
          </a:p>
          <a:p>
            <a:pPr fontAlgn="auto">
              <a:lnSpc>
                <a:spcPct val="150000"/>
              </a:lnSpc>
            </a:pPr>
            <a:r>
              <a:rPr lang="en-US" altLang="zh-CN" sz="2800" b="1"/>
              <a:t>node_rplidar:</a:t>
            </a:r>
          </a:p>
          <a:p>
            <a:pPr fontAlgn="auto">
              <a:lnSpc>
                <a:spcPct val="150000"/>
              </a:lnSpc>
            </a:pPr>
            <a:r>
              <a:rPr lang="en-US" altLang="zh-CN" sz="2800" b="1"/>
              <a:t>	</a:t>
            </a:r>
            <a:r>
              <a:rPr lang="en-US" altLang="zh-CN" sz="2000"/>
              <a:t>publisher: </a:t>
            </a:r>
            <a:r>
              <a:rPr lang="zh-CN" altLang="en-US" sz="2000"/>
              <a:t>发布雷达信息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590" y="462915"/>
            <a:ext cx="2588260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导航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107440" y="1257300"/>
          <a:ext cx="6399530" cy="4893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项目功能完成度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已完成功能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静态避障导航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未完成功能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动态避障导航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结束并退出功能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异常处理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暂未实现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完成度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70%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已完成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可以完全实现对应机器人功能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未完成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界面美化</a:t>
                      </a: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添加第二次迭代对应</a:t>
                      </a: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UI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308" y="46310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功能用例</a:t>
            </a:r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55" y="923290"/>
            <a:ext cx="6562725" cy="5618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2080" y="2419985"/>
            <a:ext cx="1057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未建图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0" y="623211"/>
            <a:ext cx="107150" cy="141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02308" y="4631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站酷高端黑" panose="02010600030101010101" pitchFamily="2" charset="-122"/>
                <a:ea typeface="站酷高端黑" panose="02010600030101010101" pitchFamily="2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设计说明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6ADAF7B9-8E42-4655-886C-6AF7D90BAE34}"/>
              </a:ext>
            </a:extLst>
          </p:cNvPr>
          <p:cNvSpPr txBox="1"/>
          <p:nvPr/>
        </p:nvSpPr>
        <p:spPr>
          <a:xfrm>
            <a:off x="663962" y="1239674"/>
            <a:ext cx="7280631" cy="466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/>
              <a:t>1.</a:t>
            </a:r>
            <a:r>
              <a:rPr lang="zh-CN" altLang="en-US" sz="2000" dirty="0"/>
              <a:t>构建建图。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点击</a:t>
            </a:r>
            <a:r>
              <a:rPr lang="en-US" altLang="zh-CN" sz="2000" dirty="0"/>
              <a:t>【</a:t>
            </a:r>
            <a:r>
              <a:rPr lang="zh-CN" altLang="en-US" sz="2000" dirty="0"/>
              <a:t>构建地图</a:t>
            </a:r>
            <a:r>
              <a:rPr lang="en-US" altLang="zh-CN" sz="2000" dirty="0"/>
              <a:t>】</a:t>
            </a:r>
            <a:r>
              <a:rPr lang="zh-CN" altLang="en-US" sz="2000" dirty="0"/>
              <a:t>按钮利用手柄构建地图，建完图之后点击</a:t>
            </a:r>
            <a:r>
              <a:rPr lang="en-US" altLang="zh-CN" sz="2000" dirty="0"/>
              <a:t>【</a:t>
            </a:r>
            <a:r>
              <a:rPr lang="zh-CN" altLang="en-US" sz="2000" dirty="0"/>
              <a:t>保存地图</a:t>
            </a:r>
            <a:r>
              <a:rPr lang="en-US" altLang="zh-CN" sz="2000" dirty="0"/>
              <a:t>】</a:t>
            </a:r>
            <a:r>
              <a:rPr lang="zh-CN" altLang="en-US" sz="2000" dirty="0"/>
              <a:t>按钮对地图进行保存。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2.</a:t>
            </a:r>
            <a:r>
              <a:rPr lang="zh-CN" altLang="en-US" sz="2000" dirty="0"/>
              <a:t>新建航点。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点击</a:t>
            </a:r>
            <a:r>
              <a:rPr lang="en-US" altLang="zh-CN" sz="2000" dirty="0"/>
              <a:t>【</a:t>
            </a:r>
            <a:r>
              <a:rPr lang="zh-CN" altLang="en-US" sz="2000" dirty="0"/>
              <a:t>设定航点</a:t>
            </a:r>
            <a:r>
              <a:rPr lang="en-US" altLang="zh-CN" sz="2000" dirty="0"/>
              <a:t>】</a:t>
            </a:r>
            <a:r>
              <a:rPr lang="zh-CN" altLang="en-US" sz="2000" dirty="0"/>
              <a:t>按钮，在</a:t>
            </a:r>
            <a:r>
              <a:rPr lang="en-US" altLang="zh-CN" sz="2000" dirty="0" err="1"/>
              <a:t>Rviz</a:t>
            </a:r>
            <a:r>
              <a:rPr lang="zh-CN" altLang="en-US" sz="2000" dirty="0"/>
              <a:t>界面里利用</a:t>
            </a:r>
            <a:r>
              <a:rPr lang="en-US" altLang="zh-CN" sz="2000" dirty="0"/>
              <a:t>Add Waypoint</a:t>
            </a:r>
            <a:r>
              <a:rPr lang="zh-CN" altLang="en-US" sz="2000" dirty="0"/>
              <a:t>设定航点，点击</a:t>
            </a:r>
            <a:r>
              <a:rPr lang="en-US" altLang="zh-CN" sz="2000" dirty="0"/>
              <a:t>【</a:t>
            </a:r>
            <a:r>
              <a:rPr lang="zh-CN" altLang="en-US" sz="2000" dirty="0"/>
              <a:t>保存航点</a:t>
            </a:r>
            <a:r>
              <a:rPr lang="en-US" altLang="zh-CN" sz="2000" dirty="0"/>
              <a:t>】</a:t>
            </a:r>
            <a:r>
              <a:rPr lang="zh-CN" altLang="en-US" sz="2000" dirty="0"/>
              <a:t>按钮进行保存。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3.</a:t>
            </a:r>
            <a:r>
              <a:rPr lang="zh-CN" altLang="en-US" sz="2000" dirty="0"/>
              <a:t>导航。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点击</a:t>
            </a:r>
            <a:r>
              <a:rPr lang="en-US" altLang="zh-CN" sz="2000" dirty="0"/>
              <a:t>【</a:t>
            </a:r>
            <a:r>
              <a:rPr lang="zh-CN" altLang="en-US" sz="2000" dirty="0"/>
              <a:t>开始导航</a:t>
            </a:r>
            <a:r>
              <a:rPr lang="en-US" altLang="zh-CN" sz="2000" dirty="0"/>
              <a:t>】</a:t>
            </a:r>
            <a:r>
              <a:rPr lang="zh-CN" altLang="en-US" sz="2000" dirty="0"/>
              <a:t>按钮，进入导航</a:t>
            </a:r>
            <a:r>
              <a:rPr lang="en-US" altLang="zh-CN" sz="2000" dirty="0" err="1"/>
              <a:t>Rviz</a:t>
            </a:r>
            <a:r>
              <a:rPr lang="zh-CN" altLang="en-US" sz="2000" dirty="0"/>
              <a:t>界面。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在航点的下拉菜单中选择航点，点击</a:t>
            </a:r>
            <a:r>
              <a:rPr lang="en-US" altLang="zh-CN" sz="2000" dirty="0"/>
              <a:t>【GO!】</a:t>
            </a:r>
            <a:r>
              <a:rPr lang="zh-CN" altLang="en-US" sz="2000" dirty="0"/>
              <a:t>按钮，到达航点位置。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7458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3794761" y="3768334"/>
            <a:ext cx="15544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  <p:sp>
        <p:nvSpPr>
          <p:cNvPr id="7" name="六边形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3826019" y="2314278"/>
            <a:ext cx="1491960" cy="1286172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Agency FB" panose="020B0503020202020204" pitchFamily="34" charset="0"/>
              </a:rPr>
              <a:t>02</a:t>
            </a:r>
            <a:endParaRPr lang="zh-CN" altLang="en-US" sz="5400" dirty="0">
              <a:latin typeface="Agency FB" panose="020B0503020202020204" pitchFamily="34" charset="0"/>
            </a:endParaRP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266700" y="2209800"/>
            <a:ext cx="343684" cy="762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lang="zh-CN" altLang="en-US" sz="1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d375f5c-8a4e-443c-b479-607cffd64b9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Default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491</Words>
  <Application>Microsoft Office PowerPoint</Application>
  <PresentationFormat>全屏显示(4:3)</PresentationFormat>
  <Paragraphs>101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黑体</vt:lpstr>
      <vt:lpstr>微软雅黑</vt:lpstr>
      <vt:lpstr>Agency FB</vt:lpstr>
      <vt:lpstr>Arial</vt:lpstr>
      <vt:lpstr>Calibri</vt:lpstr>
      <vt:lpstr>Calibri Light</vt:lpstr>
      <vt:lpstr>Times New Roman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璐 张</cp:lastModifiedBy>
  <cp:revision>60</cp:revision>
  <dcterms:created xsi:type="dcterms:W3CDTF">2016-09-01T12:32:00Z</dcterms:created>
  <dcterms:modified xsi:type="dcterms:W3CDTF">2019-05-14T03:59:24Z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