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Chloe" charset="1" panose="00000000000000000000"/>
      <p:regular r:id="rId23"/>
    </p:embeddedFont>
    <p:embeddedFont>
      <p:font typeface="Gotham Bold" charset="1" panose="00000000000000000000"/>
      <p:regular r:id="rId24"/>
    </p:embeddedFont>
    <p:embeddedFont>
      <p:font typeface="Gotham" charset="1" panose="00000000000000000000"/>
      <p:regular r:id="rId25"/>
    </p:embeddedFont>
    <p:embeddedFont>
      <p:font typeface="Gotham Italics" charset="1" panose="00000000000000000000"/>
      <p:regular r:id="rId29"/>
    </p:embeddedFont>
    <p:embeddedFont>
      <p:font typeface="Arimo" charset="1" panose="020B0604020202020204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notesMasters/notesMaster1.xml" Type="http://schemas.openxmlformats.org/officeDocument/2006/relationships/notesMaster"/><Relationship Id="rId27" Target="theme/theme2.xml" Type="http://schemas.openxmlformats.org/officeDocument/2006/relationships/theme"/><Relationship Id="rId28" Target="notesSlides/notesSlide1.xml" Type="http://schemas.openxmlformats.org/officeDocument/2006/relationships/notes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notesSlides/notesSlide2.xml" Type="http://schemas.openxmlformats.org/officeDocument/2006/relationships/notesSlide"/><Relationship Id="rId31" Target="notesSlides/notesSlide3.xml" Type="http://schemas.openxmlformats.org/officeDocument/2006/relationships/notesSlide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 tecnologia usada no front-end, que é a parte visual da aplicação web, foi o React. Uma das características fundamentais do React é a capacidade de criar componentes personalizáveis, o que permite uma construção de interface mais eficiente. Afinal é possivel reutilizar esses componentes, que podem ser desde telas inteiras até mesmo um botão. </a:t>
            </a:r>
          </a:p>
          <a:p>
            <a:r>
              <a:rPr lang="en-US"/>
              <a:t>E a experiência do usuário e a interface do usuário neste projeto tem como objetivo desenvolver uma interface intuitiva que atenda as expectativas dos usuários e supram suas necessidades promovendo as acessibilidades necessárias.</a:t>
            </a:r>
          </a:p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 tecnologia usada no front-end, que é a parte visual da aplicação web, foi o React. Uma das características fundamentais do React é a capacidade de criar componentes personalizáveis, o que permite uma construção de interface mais eficiente. Afinal é possivel reutilizar esses componentes, que podem ser desde telas inteiras até mesmo um botão. </a:t>
            </a:r>
          </a:p>
          <a:p>
            <a:r>
              <a:rPr lang="en-US"/>
              <a:t>E a experiência do usuário e a interface do usuário neste projeto tem como objetivo desenvolver uma interface intuitiva que atenda as expectativas dos usuários e supram suas necessidades promovendo as acessibilidades necessárias.</a:t>
            </a:r>
          </a:p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 tecnologia usada no front-end, que é a parte visual da aplicação web, foi o React. Uma das características fundamentais do React é a capacidade de criar componentes personalizáveis, o que permite uma construção de interface mais eficiente. Afinal é possivel reutilizar esses componentes, que podem ser desde telas inteiras até mesmo um botão. </a:t>
            </a:r>
          </a:p>
          <a:p>
            <a:r>
              <a:rPr lang="en-US"/>
              <a:t>E a experiência do usuário e a interface do usuário neste projeto tem como objetivo desenvolver uma interface intuitiva que atenda as expectativas dos usuários e supram suas necessidades promovendo as acessibilidades necessárias.</a:t>
            </a:r>
          </a:p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https://lpxz8z-3000.csb.app" TargetMode="External" Type="http://schemas.openxmlformats.org/officeDocument/2006/relationships/hyperlink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ric.cps.sp.gov.br/bitstream/123456789/14482/1/LivroNauta.pdf" TargetMode="External" Type="http://schemas.openxmlformats.org/officeDocument/2006/relationships/hyperlink"/><Relationship Id="rId3" Target="http://hdl.handle.net/10183/230032" TargetMode="External" Type="http://schemas.openxmlformats.org/officeDocument/2006/relationships/hyperlink"/><Relationship Id="rId4" Target="https://www.taniarascia.com/getting-started-with-react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99741" y="2173503"/>
            <a:ext cx="5272961" cy="527296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0522D">
                <a:alpha val="7176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228588" y="-1439142"/>
            <a:ext cx="10165022" cy="8483173"/>
          </a:xfrm>
          <a:custGeom>
            <a:avLst/>
            <a:gdLst/>
            <a:ahLst/>
            <a:cxnLst/>
            <a:rect r="r" b="b" t="t" l="l"/>
            <a:pathLst>
              <a:path h="8483173" w="10165022">
                <a:moveTo>
                  <a:pt x="0" y="0"/>
                </a:moveTo>
                <a:lnTo>
                  <a:pt x="10165022" y="0"/>
                </a:lnTo>
                <a:lnTo>
                  <a:pt x="10165022" y="8483173"/>
                </a:lnTo>
                <a:lnTo>
                  <a:pt x="0" y="84831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628217" y="2173503"/>
            <a:ext cx="5272961" cy="527296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7AA">
                <a:alpha val="71765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227164" y="2173503"/>
            <a:ext cx="5272961" cy="527296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86B45">
                <a:alpha val="71765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59489" y="3514827"/>
            <a:ext cx="17769022" cy="2827706"/>
            <a:chOff x="0" y="0"/>
            <a:chExt cx="3690106" cy="58723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90107" cy="587232"/>
            </a:xfrm>
            <a:custGeom>
              <a:avLst/>
              <a:gdLst/>
              <a:ahLst/>
              <a:cxnLst/>
              <a:rect r="r" b="b" t="t" l="l"/>
              <a:pathLst>
                <a:path h="587232" w="3690107">
                  <a:moveTo>
                    <a:pt x="0" y="0"/>
                  </a:moveTo>
                  <a:lnTo>
                    <a:pt x="3690107" y="0"/>
                  </a:lnTo>
                  <a:lnTo>
                    <a:pt x="3690107" y="587232"/>
                  </a:lnTo>
                  <a:lnTo>
                    <a:pt x="0" y="587232"/>
                  </a:lnTo>
                  <a:close/>
                </a:path>
              </a:pathLst>
            </a:custGeom>
            <a:solidFill>
              <a:srgbClr val="FDEFE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3690106" cy="634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534928" y="4164664"/>
            <a:ext cx="14776022" cy="1585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48"/>
              </a:lnSpc>
            </a:pPr>
            <a:r>
              <a:rPr lang="en-US" sz="5693">
                <a:solidFill>
                  <a:srgbClr val="9E512D"/>
                </a:solidFill>
                <a:latin typeface="Chloe"/>
                <a:ea typeface="Chloe"/>
                <a:cs typeface="Chloe"/>
                <a:sym typeface="Chloe"/>
              </a:rPr>
              <a:t>Design de Interface Front-End de uma aplicação web para organização pessoal de leitura de livros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103256" y="8118726"/>
            <a:ext cx="12081489" cy="832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3"/>
              </a:lnSpc>
            </a:pPr>
            <a:r>
              <a:rPr lang="en-US" b="true" sz="2367" spc="224">
                <a:solidFill>
                  <a:srgbClr val="986B45"/>
                </a:solidFill>
                <a:latin typeface="Gotham Bold"/>
                <a:ea typeface="Gotham Bold"/>
                <a:cs typeface="Gotham Bold"/>
                <a:sym typeface="Gotham Bold"/>
              </a:rPr>
              <a:t>LUANA MATALLO RUGGIERO</a:t>
            </a:r>
          </a:p>
          <a:p>
            <a:pPr algn="ctr">
              <a:lnSpc>
                <a:spcPts val="3313"/>
              </a:lnSpc>
            </a:pPr>
            <a:r>
              <a:rPr lang="en-US" b="true" sz="2367" spc="224">
                <a:solidFill>
                  <a:srgbClr val="986B45"/>
                </a:solidFill>
                <a:latin typeface="Gotham Bold"/>
                <a:ea typeface="Gotham Bold"/>
                <a:cs typeface="Gotham Bold"/>
                <a:sym typeface="Gotham Bold"/>
              </a:rPr>
              <a:t> ORIENTADOR: PROF. DRA. BIANCA MARIA PEDROSA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259300" y="9224947"/>
            <a:ext cx="570617" cy="9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0"/>
              </a:lnSpc>
            </a:pPr>
            <a:r>
              <a:rPr lang="en-US" sz="6602" spc="231">
                <a:solidFill>
                  <a:srgbClr val="E2C7AA"/>
                </a:solidFill>
                <a:latin typeface="Chloe"/>
                <a:ea typeface="Chloe"/>
                <a:cs typeface="Chloe"/>
                <a:sym typeface="Chloe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003140"/>
            <a:ext cx="3614129" cy="62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9"/>
              </a:lnSpc>
            </a:pPr>
            <a:r>
              <a:rPr lang="en-US" sz="4370" spc="152">
                <a:solidFill>
                  <a:srgbClr val="986B45"/>
                </a:solidFill>
                <a:latin typeface="Chloe"/>
                <a:ea typeface="Chloe"/>
                <a:cs typeface="Chloe"/>
                <a:sym typeface="Chloe"/>
              </a:rPr>
              <a:t>Comunicação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93688" y="148024"/>
            <a:ext cx="1579452" cy="157945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0522D">
                <a:alpha val="7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50220" y="307867"/>
            <a:ext cx="866387" cy="1419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7"/>
              </a:lnSpc>
            </a:pPr>
            <a:r>
              <a:rPr lang="en-US" sz="10025" spc="350">
                <a:solidFill>
                  <a:srgbClr val="FFFFFF"/>
                </a:solidFill>
                <a:latin typeface="Chloe"/>
                <a:ea typeface="Chloe"/>
                <a:cs typeface="Chloe"/>
                <a:sym typeface="Chloe"/>
              </a:rPr>
              <a:t>1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941967" y="9244620"/>
            <a:ext cx="2084759" cy="208475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86B45">
                <a:alpha val="71765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363070" y="9378348"/>
            <a:ext cx="2084759" cy="2084759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0522D">
                <a:alpha val="71765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152518" y="9258300"/>
            <a:ext cx="2084759" cy="208475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7AA">
                <a:alpha val="71765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728868" y="2865927"/>
            <a:ext cx="10183875" cy="5253921"/>
          </a:xfrm>
          <a:custGeom>
            <a:avLst/>
            <a:gdLst/>
            <a:ahLst/>
            <a:cxnLst/>
            <a:rect r="r" b="b" t="t" l="l"/>
            <a:pathLst>
              <a:path h="5253921" w="10183875">
                <a:moveTo>
                  <a:pt x="0" y="0"/>
                </a:moveTo>
                <a:lnTo>
                  <a:pt x="10183875" y="0"/>
                </a:lnTo>
                <a:lnTo>
                  <a:pt x="10183875" y="5253922"/>
                </a:lnTo>
                <a:lnTo>
                  <a:pt x="0" y="52539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699186" y="2865927"/>
            <a:ext cx="10716282" cy="5253921"/>
          </a:xfrm>
          <a:custGeom>
            <a:avLst/>
            <a:gdLst/>
            <a:ahLst/>
            <a:cxnLst/>
            <a:rect r="r" b="b" t="t" l="l"/>
            <a:pathLst>
              <a:path h="5253921" w="10716282">
                <a:moveTo>
                  <a:pt x="0" y="0"/>
                </a:moveTo>
                <a:lnTo>
                  <a:pt x="10716282" y="0"/>
                </a:lnTo>
                <a:lnTo>
                  <a:pt x="10716282" y="5253922"/>
                </a:lnTo>
                <a:lnTo>
                  <a:pt x="0" y="52539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285" t="0" r="-5285" b="-5227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389756" y="8525209"/>
            <a:ext cx="13202715" cy="719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2"/>
              </a:lnSpc>
              <a:spcBef>
                <a:spcPct val="0"/>
              </a:spcBef>
            </a:pPr>
            <a:r>
              <a:rPr lang="en-US" b="true" sz="2051" spc="194">
                <a:solidFill>
                  <a:srgbClr val="986B45"/>
                </a:solidFill>
                <a:latin typeface="Gotham Bold"/>
                <a:ea typeface="Gotham Bold"/>
                <a:cs typeface="Gotham Bold"/>
                <a:sym typeface="Gotham Bold"/>
              </a:rPr>
              <a:t>TANTO O SKOOB QUANTO O GOODREADS APRESENTAM UMA INTERFACE DESATUALIZADA E CARENTE DE PERSONALIZAÇÃO.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259300" y="9224947"/>
            <a:ext cx="1028700" cy="9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0"/>
              </a:lnSpc>
            </a:pPr>
            <a:r>
              <a:rPr lang="en-US" sz="6602" spc="231">
                <a:solidFill>
                  <a:srgbClr val="E2C7AA"/>
                </a:solidFill>
                <a:latin typeface="Chloe"/>
                <a:ea typeface="Chloe"/>
                <a:cs typeface="Chloe"/>
                <a:sym typeface="Chloe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3688" y="148024"/>
            <a:ext cx="1579452" cy="157945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0522D">
                <a:alpha val="7176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941967" y="9244620"/>
            <a:ext cx="2084759" cy="208475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86B45">
                <a:alpha val="71765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363070" y="9378348"/>
            <a:ext cx="2084759" cy="208475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0522D">
                <a:alpha val="71765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152518" y="9258300"/>
            <a:ext cx="2084759" cy="2084759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7AA">
                <a:alpha val="71765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718282" y="3449063"/>
            <a:ext cx="12851436" cy="4711795"/>
          </a:xfrm>
          <a:custGeom>
            <a:avLst/>
            <a:gdLst/>
            <a:ahLst/>
            <a:cxnLst/>
            <a:rect r="r" b="b" t="t" l="l"/>
            <a:pathLst>
              <a:path h="4711795" w="12851436">
                <a:moveTo>
                  <a:pt x="0" y="0"/>
                </a:moveTo>
                <a:lnTo>
                  <a:pt x="12851436" y="0"/>
                </a:lnTo>
                <a:lnTo>
                  <a:pt x="12851436" y="4711795"/>
                </a:lnTo>
                <a:lnTo>
                  <a:pt x="0" y="47117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768" r="-508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0" y="2141909"/>
            <a:ext cx="3614129" cy="62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9"/>
              </a:lnSpc>
            </a:pPr>
            <a:r>
              <a:rPr lang="en-US" sz="4370" spc="152">
                <a:solidFill>
                  <a:srgbClr val="986B45"/>
                </a:solidFill>
                <a:latin typeface="Chloe"/>
                <a:ea typeface="Chloe"/>
                <a:cs typeface="Chloe"/>
                <a:sym typeface="Chloe"/>
              </a:rPr>
              <a:t>Plano Rápido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50220" y="307867"/>
            <a:ext cx="866387" cy="1419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7"/>
              </a:lnSpc>
            </a:pPr>
            <a:r>
              <a:rPr lang="en-US" sz="10025" spc="350">
                <a:solidFill>
                  <a:srgbClr val="FFFFFF"/>
                </a:solidFill>
                <a:latin typeface="Chloe"/>
                <a:ea typeface="Chloe"/>
                <a:cs typeface="Chloe"/>
                <a:sym typeface="Chloe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259300" y="9224947"/>
            <a:ext cx="1028700" cy="9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0"/>
              </a:lnSpc>
            </a:pPr>
            <a:r>
              <a:rPr lang="en-US" sz="6602" spc="231">
                <a:solidFill>
                  <a:srgbClr val="E2C7AA"/>
                </a:solidFill>
                <a:latin typeface="Chloe"/>
                <a:ea typeface="Chloe"/>
                <a:cs typeface="Chloe"/>
                <a:sym typeface="Chloe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3688" y="148024"/>
            <a:ext cx="1579452" cy="157945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0522D">
                <a:alpha val="7176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941967" y="9244620"/>
            <a:ext cx="2084759" cy="208475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86B45">
                <a:alpha val="71765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363070" y="9378348"/>
            <a:ext cx="2084759" cy="208475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0522D">
                <a:alpha val="71765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152518" y="9258300"/>
            <a:ext cx="2084759" cy="2084759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7AA">
                <a:alpha val="71765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573139" y="2452665"/>
            <a:ext cx="14316657" cy="6925683"/>
          </a:xfrm>
          <a:custGeom>
            <a:avLst/>
            <a:gdLst/>
            <a:ahLst/>
            <a:cxnLst/>
            <a:rect r="r" b="b" t="t" l="l"/>
            <a:pathLst>
              <a:path h="6925683" w="14316657">
                <a:moveTo>
                  <a:pt x="0" y="0"/>
                </a:moveTo>
                <a:lnTo>
                  <a:pt x="14316657" y="0"/>
                </a:lnTo>
                <a:lnTo>
                  <a:pt x="14316657" y="6925683"/>
                </a:lnTo>
                <a:lnTo>
                  <a:pt x="0" y="69256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0" y="1796509"/>
            <a:ext cx="3614129" cy="62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9"/>
              </a:lnSpc>
            </a:pPr>
            <a:r>
              <a:rPr lang="en-US" sz="4370" spc="152">
                <a:solidFill>
                  <a:srgbClr val="986B45"/>
                </a:solidFill>
                <a:latin typeface="Chloe"/>
                <a:ea typeface="Chloe"/>
                <a:cs typeface="Chloe"/>
                <a:sym typeface="Chloe"/>
              </a:rPr>
              <a:t>Protótipo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50220" y="307867"/>
            <a:ext cx="866387" cy="1419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7"/>
              </a:lnSpc>
            </a:pPr>
            <a:r>
              <a:rPr lang="en-US" sz="10025" spc="350">
                <a:solidFill>
                  <a:srgbClr val="FFFFFF"/>
                </a:solidFill>
                <a:latin typeface="Chloe"/>
                <a:ea typeface="Chloe"/>
                <a:cs typeface="Chloe"/>
                <a:sym typeface="Chloe"/>
              </a:rPr>
              <a:t>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259300" y="9224947"/>
            <a:ext cx="1028700" cy="9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0"/>
              </a:lnSpc>
            </a:pPr>
            <a:r>
              <a:rPr lang="en-US" sz="6602" spc="231">
                <a:solidFill>
                  <a:srgbClr val="E2C7AA"/>
                </a:solidFill>
                <a:latin typeface="Chloe"/>
                <a:ea typeface="Chloe"/>
                <a:cs typeface="Chloe"/>
                <a:sym typeface="Chloe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3688" y="148024"/>
            <a:ext cx="1579452" cy="157945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0522D">
                <a:alpha val="7176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942127" y="9671929"/>
            <a:ext cx="2084759" cy="208475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86B45">
                <a:alpha val="71765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363070" y="9671929"/>
            <a:ext cx="2084759" cy="208475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0522D">
                <a:alpha val="71765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152599" y="9671929"/>
            <a:ext cx="2084759" cy="2084759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7AA">
                <a:alpha val="71765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363070" y="148024"/>
            <a:ext cx="11576715" cy="7780803"/>
          </a:xfrm>
          <a:custGeom>
            <a:avLst/>
            <a:gdLst/>
            <a:ahLst/>
            <a:cxnLst/>
            <a:rect r="r" b="b" t="t" l="l"/>
            <a:pathLst>
              <a:path h="7780803" w="11576715">
                <a:moveTo>
                  <a:pt x="0" y="0"/>
                </a:moveTo>
                <a:lnTo>
                  <a:pt x="11576715" y="0"/>
                </a:lnTo>
                <a:lnTo>
                  <a:pt x="11576715" y="7780803"/>
                </a:lnTo>
                <a:lnTo>
                  <a:pt x="0" y="77808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46" r="0" b="-1046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0" y="2042495"/>
            <a:ext cx="4057263" cy="62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9"/>
              </a:lnSpc>
            </a:pPr>
            <a:r>
              <a:rPr lang="en-US" sz="4370" spc="152">
                <a:solidFill>
                  <a:srgbClr val="986B45"/>
                </a:solidFill>
                <a:latin typeface="Chloe"/>
                <a:ea typeface="Chloe"/>
                <a:cs typeface="Chloe"/>
                <a:sym typeface="Chloe"/>
              </a:rPr>
              <a:t>Implementação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50220" y="307867"/>
            <a:ext cx="866387" cy="1419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7"/>
              </a:lnSpc>
            </a:pPr>
            <a:r>
              <a:rPr lang="en-US" sz="10025" spc="350">
                <a:solidFill>
                  <a:srgbClr val="FFFFFF"/>
                </a:solidFill>
                <a:latin typeface="Chloe"/>
                <a:ea typeface="Chloe"/>
                <a:cs typeface="Chloe"/>
                <a:sym typeface="Chloe"/>
              </a:rPr>
              <a:t>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09254" y="8050658"/>
            <a:ext cx="14030531" cy="1461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29"/>
              </a:lnSpc>
              <a:spcBef>
                <a:spcPct val="0"/>
              </a:spcBef>
            </a:pPr>
            <a:r>
              <a:rPr lang="en-US" b="true" sz="2092" spc="198">
                <a:solidFill>
                  <a:srgbClr val="986B45"/>
                </a:solidFill>
                <a:latin typeface="Gotham Bold"/>
                <a:ea typeface="Gotham Bold"/>
                <a:cs typeface="Gotham Bold"/>
                <a:sym typeface="Gotham Bold"/>
              </a:rPr>
              <a:t>QUANDO O USUÁRIO PERSONALIZA AS CORES DA APLICAÇÃO OU ADICIONA METAS, ESSES DADOS SÃO SALVOS NO LOCALSTORAGE. ESSE CÓDIGO RECUPERA ESSAS INFORMAÇÕES E AS APLICA AUTOMATICAMENTE NA INTERFACE AO CARREGAR A APLICAÇÃO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259300" y="9224947"/>
            <a:ext cx="1028700" cy="9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0"/>
              </a:lnSpc>
            </a:pPr>
            <a:r>
              <a:rPr lang="en-US" sz="6602" spc="231">
                <a:solidFill>
                  <a:srgbClr val="E2C7AA"/>
                </a:solidFill>
                <a:latin typeface="Chloe"/>
                <a:ea typeface="Chloe"/>
                <a:cs typeface="Chloe"/>
                <a:sym typeface="Chloe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81145" y="-2485410"/>
            <a:ext cx="15257820" cy="1525782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7AA">
                <a:alpha val="7176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236354" y="946154"/>
            <a:ext cx="8273643" cy="1409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7"/>
              </a:lnSpc>
            </a:pPr>
            <a:r>
              <a:rPr lang="en-US" sz="10025" spc="350">
                <a:solidFill>
                  <a:srgbClr val="986B45"/>
                </a:solidFill>
                <a:latin typeface="Chloe"/>
                <a:ea typeface="Chloe"/>
                <a:cs typeface="Chloe"/>
                <a:sym typeface="Chloe"/>
              </a:rPr>
              <a:t>Resultados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3818641" y="5367652"/>
            <a:ext cx="1325008" cy="132500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68F88">
                <a:alpha val="71765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341322" y="3312120"/>
            <a:ext cx="1042380" cy="104238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8888">
                <a:alpha val="71765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549948" y="2586735"/>
            <a:ext cx="14833753" cy="6671565"/>
          </a:xfrm>
          <a:custGeom>
            <a:avLst/>
            <a:gdLst/>
            <a:ahLst/>
            <a:cxnLst/>
            <a:rect r="r" b="b" t="t" l="l"/>
            <a:pathLst>
              <a:path h="6671565" w="14833753">
                <a:moveTo>
                  <a:pt x="0" y="0"/>
                </a:moveTo>
                <a:lnTo>
                  <a:pt x="14833754" y="0"/>
                </a:lnTo>
                <a:lnTo>
                  <a:pt x="14833754" y="6671565"/>
                </a:lnTo>
                <a:lnTo>
                  <a:pt x="0" y="66715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50" r="0" b="-225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775067" y="9598610"/>
            <a:ext cx="3412574" cy="38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0"/>
              </a:lnSpc>
            </a:pPr>
            <a:r>
              <a:rPr lang="en-US" sz="2207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3" tooltip="https://lpxz8z-3000.csb.app"/>
              </a:rPr>
              <a:t>https://lpxz8z-3000.csb.app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259300" y="9224947"/>
            <a:ext cx="1028700" cy="9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0"/>
              </a:lnSpc>
            </a:pPr>
            <a:r>
              <a:rPr lang="en-US" sz="6602" spc="231">
                <a:solidFill>
                  <a:srgbClr val="E2C7AA"/>
                </a:solidFill>
                <a:latin typeface="Chloe"/>
                <a:ea typeface="Chloe"/>
                <a:cs typeface="Chloe"/>
                <a:sym typeface="Chloe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81145" y="-2485410"/>
            <a:ext cx="15257820" cy="1525782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7AA">
                <a:alpha val="7176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832564" y="2615661"/>
            <a:ext cx="15426736" cy="6642639"/>
          </a:xfrm>
          <a:custGeom>
            <a:avLst/>
            <a:gdLst/>
            <a:ahLst/>
            <a:cxnLst/>
            <a:rect r="r" b="b" t="t" l="l"/>
            <a:pathLst>
              <a:path h="6642639" w="15426736">
                <a:moveTo>
                  <a:pt x="0" y="0"/>
                </a:moveTo>
                <a:lnTo>
                  <a:pt x="15426736" y="0"/>
                </a:lnTo>
                <a:lnTo>
                  <a:pt x="15426736" y="6642639"/>
                </a:lnTo>
                <a:lnTo>
                  <a:pt x="0" y="66426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832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36354" y="946154"/>
            <a:ext cx="8273643" cy="1409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7"/>
              </a:lnSpc>
            </a:pPr>
            <a:r>
              <a:rPr lang="en-US" sz="10025" spc="350">
                <a:solidFill>
                  <a:srgbClr val="986B45"/>
                </a:solidFill>
                <a:latin typeface="Chloe"/>
                <a:ea typeface="Chloe"/>
                <a:cs typeface="Chloe"/>
                <a:sym typeface="Chloe"/>
              </a:rPr>
              <a:t>Resultados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24947"/>
            <a:ext cx="1028700" cy="9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0"/>
              </a:lnSpc>
            </a:pPr>
            <a:r>
              <a:rPr lang="en-US" sz="6602" spc="231">
                <a:solidFill>
                  <a:srgbClr val="E2C7AA"/>
                </a:solidFill>
                <a:latin typeface="Chloe"/>
                <a:ea typeface="Chloe"/>
                <a:cs typeface="Chloe"/>
                <a:sym typeface="Chloe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D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60713" y="2053071"/>
            <a:ext cx="9250925" cy="1409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7"/>
              </a:lnSpc>
            </a:pPr>
            <a:r>
              <a:rPr lang="en-US" sz="10025" spc="350">
                <a:solidFill>
                  <a:srgbClr val="A0522D"/>
                </a:solidFill>
                <a:latin typeface="Chloe"/>
                <a:ea typeface="Chloe"/>
                <a:cs typeface="Chloe"/>
                <a:sym typeface="Chloe"/>
              </a:rPr>
              <a:t>Conclusão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560713" y="3578733"/>
            <a:ext cx="9417519" cy="5108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24"/>
              </a:lnSpc>
            </a:pPr>
            <a:r>
              <a:rPr lang="en-US" sz="2600" spc="143">
                <a:solidFill>
                  <a:srgbClr val="986B45"/>
                </a:solidFill>
                <a:latin typeface="Gotham"/>
                <a:ea typeface="Gotham"/>
                <a:cs typeface="Gotham"/>
                <a:sym typeface="Gotham"/>
              </a:rPr>
              <a:t>A aplicação desenvolvida atendeu aos objetivos propostos, fornecendo uma solução prática e eficiente para o gerenciamento de leitura pessoal. Através de uma abordagem centrada no usuário, baseada em prototipagem e validação contínua com feedback, a aplicação permite um controle mais intuitivo e acessível das leituras, com funcionalidades que visam incentivar hábitos de leitura consistentes e personalizados.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740759" y="1028700"/>
            <a:ext cx="1481517" cy="1325008"/>
            <a:chOff x="0" y="0"/>
            <a:chExt cx="908808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08808" cy="812800"/>
            </a:xfrm>
            <a:custGeom>
              <a:avLst/>
              <a:gdLst/>
              <a:ahLst/>
              <a:cxnLst/>
              <a:rect r="r" b="b" t="t" l="l"/>
              <a:pathLst>
                <a:path h="812800" w="908808">
                  <a:moveTo>
                    <a:pt x="454404" y="0"/>
                  </a:moveTo>
                  <a:cubicBezTo>
                    <a:pt x="203444" y="0"/>
                    <a:pt x="0" y="181951"/>
                    <a:pt x="0" y="406400"/>
                  </a:cubicBezTo>
                  <a:cubicBezTo>
                    <a:pt x="0" y="630849"/>
                    <a:pt x="203444" y="812800"/>
                    <a:pt x="454404" y="812800"/>
                  </a:cubicBezTo>
                  <a:cubicBezTo>
                    <a:pt x="705364" y="812800"/>
                    <a:pt x="908808" y="630849"/>
                    <a:pt x="908808" y="406400"/>
                  </a:cubicBezTo>
                  <a:cubicBezTo>
                    <a:pt x="908808" y="181951"/>
                    <a:pt x="705364" y="0"/>
                    <a:pt x="454404" y="0"/>
                  </a:cubicBezTo>
                  <a:close/>
                </a:path>
              </a:pathLst>
            </a:custGeom>
            <a:solidFill>
              <a:srgbClr val="986B45">
                <a:alpha val="71765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85201" y="28575"/>
              <a:ext cx="738406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887463" y="1543050"/>
            <a:ext cx="1042380" cy="104238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0522D">
                <a:alpha val="71765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78287" y="3581804"/>
            <a:ext cx="2084759" cy="2084759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7AA">
                <a:alpha val="71765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7259300" y="9224947"/>
            <a:ext cx="1028700" cy="9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0"/>
              </a:lnSpc>
            </a:pPr>
            <a:r>
              <a:rPr lang="en-US" sz="6602" spc="231">
                <a:solidFill>
                  <a:srgbClr val="E2C7AA"/>
                </a:solidFill>
                <a:latin typeface="Chloe"/>
                <a:ea typeface="Chloe"/>
                <a:cs typeface="Chloe"/>
                <a:sym typeface="Chloe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240113" y="-2485410"/>
            <a:ext cx="15257820" cy="1525782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7AA">
                <a:alpha val="7176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181313" y="2088073"/>
            <a:ext cx="12824585" cy="778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2109" indent="-226054" lvl="1">
              <a:lnSpc>
                <a:spcPts val="3643"/>
              </a:lnSpc>
              <a:buFont typeface="Arial"/>
              <a:buChar char="•"/>
            </a:pPr>
            <a:r>
              <a:rPr lang="en-US" sz="2094" spc="115">
                <a:solidFill>
                  <a:srgbClr val="986B45"/>
                </a:solidFill>
                <a:latin typeface="Gotham"/>
                <a:ea typeface="Gotham"/>
                <a:cs typeface="Gotham"/>
                <a:sym typeface="Gotham"/>
              </a:rPr>
              <a:t>BEZERRA, David de Jesus; GANDELMAN, Isabela Baraldi. “Livronauta Gerenciador de Leituras”, 2023. Disponível em: </a:t>
            </a:r>
            <a:r>
              <a:rPr lang="en-US" sz="2094" spc="115" u="sng">
                <a:solidFill>
                  <a:srgbClr val="986B45"/>
                </a:solidFill>
                <a:latin typeface="Gotham"/>
                <a:ea typeface="Gotham"/>
                <a:cs typeface="Gotham"/>
                <a:sym typeface="Gotham"/>
                <a:hlinkClick r:id="rId2" tooltip="https://ric.cps.sp.gov.br/bitstream/123456789/14482/1/LivroNauta.pdf"/>
              </a:rPr>
              <a:t>https://ric.cps.sp.gov.br/bitstream/123456789/14482/1/LivroNauta.pdf</a:t>
            </a:r>
            <a:r>
              <a:rPr lang="en-US" sz="2094" spc="115">
                <a:solidFill>
                  <a:srgbClr val="986B45"/>
                </a:solidFill>
                <a:latin typeface="Gotham"/>
                <a:ea typeface="Gotham"/>
                <a:cs typeface="Gotham"/>
                <a:sym typeface="Gotham"/>
              </a:rPr>
              <a:t>. Acesso em: 17 mar. 2024.</a:t>
            </a:r>
          </a:p>
          <a:p>
            <a:pPr algn="l" marL="452109" indent="-226054" lvl="1">
              <a:lnSpc>
                <a:spcPts val="3643"/>
              </a:lnSpc>
              <a:buFont typeface="Arial"/>
              <a:buChar char="•"/>
            </a:pPr>
            <a:r>
              <a:rPr lang="en-US" sz="2094" spc="115">
                <a:solidFill>
                  <a:srgbClr val="986B45"/>
                </a:solidFill>
                <a:latin typeface="Gotham"/>
                <a:ea typeface="Gotham"/>
                <a:cs typeface="Gotham"/>
                <a:sym typeface="Gotham"/>
              </a:rPr>
              <a:t>CARVALHO, A. M. de. (2021). "A rede social Skoob: análise da interface sob a perspectiva da Arquitetura da Informação". (Trabalho de conclusão de graduação, Universidade Federal do Rio Grande do Sul, Faculdade de Biblioteconomia e Comunicação, Departamento de Ciência da Informação, Curso de Biblioteconomia). Disponível em: &lt;</a:t>
            </a:r>
            <a:r>
              <a:rPr lang="en-US" sz="2094" spc="115" u="sng">
                <a:solidFill>
                  <a:srgbClr val="986B45"/>
                </a:solidFill>
                <a:latin typeface="Gotham"/>
                <a:ea typeface="Gotham"/>
                <a:cs typeface="Gotham"/>
                <a:sym typeface="Gotham"/>
                <a:hlinkClick r:id="rId3" tooltip="http://hdl.handle.net/10183/230032"/>
              </a:rPr>
              <a:t>http://hdl.handle.net/10183/230032</a:t>
            </a:r>
            <a:r>
              <a:rPr lang="en-US" sz="2094" spc="115">
                <a:solidFill>
                  <a:srgbClr val="986B45"/>
                </a:solidFill>
                <a:latin typeface="Gotham"/>
                <a:ea typeface="Gotham"/>
                <a:cs typeface="Gotham"/>
                <a:sym typeface="Gotham"/>
              </a:rPr>
              <a:t>&gt;. Acesso em: 17 mar. 2024.</a:t>
            </a:r>
          </a:p>
          <a:p>
            <a:pPr algn="l" marL="452109" indent="-226054" lvl="1">
              <a:lnSpc>
                <a:spcPts val="3643"/>
              </a:lnSpc>
              <a:buFont typeface="Arial"/>
              <a:buChar char="•"/>
            </a:pPr>
            <a:r>
              <a:rPr lang="en-US" sz="2094" spc="115">
                <a:solidFill>
                  <a:srgbClr val="986B45"/>
                </a:solidFill>
                <a:latin typeface="Gotham"/>
                <a:ea typeface="Gotham"/>
                <a:cs typeface="Gotham"/>
                <a:sym typeface="Gotham"/>
              </a:rPr>
              <a:t>Mozilla Developer Network. "CSS" Disponível em: https://developer.mozilla.org/pt-BR/docs/Web/CSS. Acesso em: 11 de jun de 2024.</a:t>
            </a:r>
          </a:p>
          <a:p>
            <a:pPr algn="l" marL="452109" indent="-226054" lvl="1">
              <a:lnSpc>
                <a:spcPts val="3643"/>
              </a:lnSpc>
              <a:buFont typeface="Arial"/>
              <a:buChar char="•"/>
            </a:pPr>
            <a:r>
              <a:rPr lang="en-US" sz="2094" spc="115">
                <a:solidFill>
                  <a:srgbClr val="986B45"/>
                </a:solidFill>
                <a:latin typeface="Gotham"/>
                <a:ea typeface="Gotham"/>
                <a:cs typeface="Gotham"/>
                <a:sym typeface="Gotham"/>
              </a:rPr>
              <a:t>Mozilla Developer Network. "JavaScript" Disponível em: https://developer.mozilla.org/pt-BR/docs/Web/JavaScript. Acesso em: 11 de jun de 2024.</a:t>
            </a:r>
          </a:p>
          <a:p>
            <a:pPr algn="l" marL="452109" indent="-226054" lvl="1">
              <a:lnSpc>
                <a:spcPts val="3643"/>
              </a:lnSpc>
              <a:buFont typeface="Arial"/>
              <a:buChar char="•"/>
            </a:pPr>
            <a:r>
              <a:rPr lang="en-US" sz="2094" spc="115">
                <a:solidFill>
                  <a:srgbClr val="986B45"/>
                </a:solidFill>
                <a:latin typeface="Gotham"/>
                <a:ea typeface="Gotham"/>
                <a:cs typeface="Gotham"/>
                <a:sym typeface="Gotham"/>
              </a:rPr>
              <a:t>RASCIA, Tania. "Getting Started with React." 20 de agosto de 2018. Disponível em: </a:t>
            </a:r>
            <a:r>
              <a:rPr lang="en-US" sz="2094" spc="115" u="sng">
                <a:solidFill>
                  <a:srgbClr val="986B45"/>
                </a:solidFill>
                <a:latin typeface="Gotham"/>
                <a:ea typeface="Gotham"/>
                <a:cs typeface="Gotham"/>
                <a:sym typeface="Gotham"/>
                <a:hlinkClick r:id="rId4" tooltip="https://www.taniarascia.com/getting-started-with-react/"/>
              </a:rPr>
              <a:t>https://www.taniarascia.com/getting-started-with-react/</a:t>
            </a:r>
            <a:r>
              <a:rPr lang="en-US" sz="2094" spc="115">
                <a:solidFill>
                  <a:srgbClr val="986B45"/>
                </a:solidFill>
                <a:latin typeface="Gotham"/>
                <a:ea typeface="Gotham"/>
                <a:cs typeface="Gotham"/>
                <a:sym typeface="Gotham"/>
              </a:rPr>
              <a:t>. Acesso em: 03 jun. 2024.</a:t>
            </a:r>
          </a:p>
          <a:p>
            <a:pPr algn="l">
              <a:lnSpc>
                <a:spcPts val="364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504172" y="486803"/>
            <a:ext cx="8273643" cy="1419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7"/>
              </a:lnSpc>
            </a:pPr>
            <a:r>
              <a:rPr lang="en-US" sz="10025" spc="150">
                <a:solidFill>
                  <a:srgbClr val="A0522D"/>
                </a:solidFill>
                <a:latin typeface="Chloe"/>
                <a:ea typeface="Chloe"/>
                <a:cs typeface="Chloe"/>
                <a:sym typeface="Chloe"/>
              </a:rPr>
              <a:t>Referências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24947"/>
            <a:ext cx="1028700" cy="9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0"/>
              </a:lnSpc>
            </a:pPr>
            <a:r>
              <a:rPr lang="en-US" sz="6602" spc="231">
                <a:solidFill>
                  <a:srgbClr val="E2C7AA"/>
                </a:solidFill>
                <a:latin typeface="Chloe"/>
                <a:ea typeface="Chloe"/>
                <a:cs typeface="Chloe"/>
                <a:sym typeface="Chloe"/>
              </a:rPr>
              <a:t>17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13194" y="3359407"/>
            <a:ext cx="4157729" cy="415772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0522D">
                <a:alpha val="7176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897447" y="3359407"/>
            <a:ext cx="4157729" cy="415772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7AA">
                <a:alpha val="71765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215717" y="3359407"/>
            <a:ext cx="4157729" cy="415772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86B45">
                <a:alpha val="71765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425336" y="4004201"/>
            <a:ext cx="3504922" cy="2925017"/>
          </a:xfrm>
          <a:custGeom>
            <a:avLst/>
            <a:gdLst/>
            <a:ahLst/>
            <a:cxnLst/>
            <a:rect r="r" b="b" t="t" l="l"/>
            <a:pathLst>
              <a:path h="2925017" w="3504922">
                <a:moveTo>
                  <a:pt x="0" y="0"/>
                </a:moveTo>
                <a:lnTo>
                  <a:pt x="3504922" y="0"/>
                </a:lnTo>
                <a:lnTo>
                  <a:pt x="3504922" y="2925017"/>
                </a:lnTo>
                <a:lnTo>
                  <a:pt x="0" y="29250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968998" y="1955137"/>
            <a:ext cx="783636" cy="61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34"/>
              </a:lnSpc>
            </a:pPr>
            <a:r>
              <a:rPr lang="en-US" sz="4290">
                <a:solidFill>
                  <a:srgbClr val="9E512D"/>
                </a:solidFill>
                <a:latin typeface="Chloe"/>
                <a:ea typeface="Chloe"/>
                <a:cs typeface="Chloe"/>
                <a:sym typeface="Chloe"/>
              </a:rPr>
              <a:t>03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68998" y="2919713"/>
            <a:ext cx="783636" cy="61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34"/>
              </a:lnSpc>
            </a:pPr>
            <a:r>
              <a:rPr lang="en-US" sz="4290">
                <a:solidFill>
                  <a:srgbClr val="9E512D"/>
                </a:solidFill>
                <a:latin typeface="Chloe"/>
                <a:ea typeface="Chloe"/>
                <a:cs typeface="Chloe"/>
                <a:sym typeface="Chloe"/>
              </a:rPr>
              <a:t>04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68998" y="3884289"/>
            <a:ext cx="783636" cy="61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34"/>
              </a:lnSpc>
            </a:pPr>
            <a:r>
              <a:rPr lang="en-US" sz="4290">
                <a:solidFill>
                  <a:srgbClr val="9E512D"/>
                </a:solidFill>
                <a:latin typeface="Chloe"/>
                <a:ea typeface="Chloe"/>
                <a:cs typeface="Chloe"/>
                <a:sym typeface="Chloe"/>
              </a:rPr>
              <a:t>05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68998" y="4848865"/>
            <a:ext cx="783636" cy="61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34"/>
              </a:lnSpc>
            </a:pPr>
            <a:r>
              <a:rPr lang="en-US" sz="4290">
                <a:solidFill>
                  <a:srgbClr val="9E512D"/>
                </a:solidFill>
                <a:latin typeface="Chloe"/>
                <a:ea typeface="Chloe"/>
                <a:cs typeface="Chloe"/>
                <a:sym typeface="Chloe"/>
              </a:rPr>
              <a:t>06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68998" y="5955878"/>
            <a:ext cx="783636" cy="61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34"/>
              </a:lnSpc>
            </a:pPr>
            <a:r>
              <a:rPr lang="en-US" sz="4290">
                <a:solidFill>
                  <a:srgbClr val="9E512D"/>
                </a:solidFill>
                <a:latin typeface="Chloe"/>
                <a:ea typeface="Chloe"/>
                <a:cs typeface="Chloe"/>
                <a:sym typeface="Chloe"/>
              </a:rPr>
              <a:t>07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68998" y="6920454"/>
            <a:ext cx="783636" cy="61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34"/>
              </a:lnSpc>
            </a:pPr>
            <a:r>
              <a:rPr lang="en-US" sz="4290">
                <a:solidFill>
                  <a:srgbClr val="9E512D"/>
                </a:solidFill>
                <a:latin typeface="Chloe"/>
                <a:ea typeface="Chloe"/>
                <a:cs typeface="Chloe"/>
                <a:sym typeface="Chloe"/>
              </a:rPr>
              <a:t>08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68998" y="7885030"/>
            <a:ext cx="783636" cy="61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34"/>
              </a:lnSpc>
            </a:pPr>
            <a:r>
              <a:rPr lang="en-US" sz="4290">
                <a:solidFill>
                  <a:srgbClr val="9E512D"/>
                </a:solidFill>
                <a:latin typeface="Chloe"/>
                <a:ea typeface="Chloe"/>
                <a:cs typeface="Chloe"/>
                <a:sym typeface="Chloe"/>
              </a:rPr>
              <a:t>09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171169" y="2045513"/>
            <a:ext cx="3702323" cy="423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9"/>
              </a:lnSpc>
            </a:pPr>
            <a:r>
              <a:rPr lang="en-US" b="true" sz="2449" spc="195">
                <a:solidFill>
                  <a:srgbClr val="986B45"/>
                </a:solidFill>
                <a:latin typeface="Gotham Bold"/>
                <a:ea typeface="Gotham Bold"/>
                <a:cs typeface="Gotham Bold"/>
                <a:sym typeface="Gotham Bold"/>
              </a:rPr>
              <a:t>INTRODUÇÃO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171169" y="3008283"/>
            <a:ext cx="3352307" cy="423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9"/>
              </a:lnSpc>
            </a:pPr>
            <a:r>
              <a:rPr lang="en-US" b="true" sz="2449" spc="195">
                <a:solidFill>
                  <a:srgbClr val="986B45"/>
                </a:solidFill>
                <a:latin typeface="Gotham Bold"/>
                <a:ea typeface="Gotham Bold"/>
                <a:cs typeface="Gotham Bold"/>
                <a:sym typeface="Gotham Bold"/>
              </a:rPr>
              <a:t>JUSTIFICATIVA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171169" y="3971053"/>
            <a:ext cx="2185585" cy="423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9"/>
              </a:lnSpc>
            </a:pPr>
            <a:r>
              <a:rPr lang="en-US" b="true" sz="2449" spc="195">
                <a:solidFill>
                  <a:srgbClr val="986B45"/>
                </a:solidFill>
                <a:latin typeface="Gotham Bold"/>
                <a:ea typeface="Gotham Bold"/>
                <a:cs typeface="Gotham Bold"/>
                <a:sym typeface="Gotham Bold"/>
              </a:rPr>
              <a:t>OBJETIVOS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171169" y="4933823"/>
            <a:ext cx="4424626" cy="852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9"/>
              </a:lnSpc>
            </a:pPr>
            <a:r>
              <a:rPr lang="en-US" b="true" sz="2449" spc="195">
                <a:solidFill>
                  <a:srgbClr val="986B45"/>
                </a:solidFill>
                <a:latin typeface="Gotham Bold"/>
                <a:ea typeface="Gotham Bold"/>
                <a:cs typeface="Gotham Bold"/>
                <a:sym typeface="Gotham Bold"/>
              </a:rPr>
              <a:t>FUNDAMENTAÇÃO TEÓRICA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171169" y="6039029"/>
            <a:ext cx="3702323" cy="423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9"/>
              </a:lnSpc>
            </a:pPr>
            <a:r>
              <a:rPr lang="en-US" b="true" sz="2449" spc="195">
                <a:solidFill>
                  <a:srgbClr val="986B45"/>
                </a:solidFill>
                <a:latin typeface="Gotham Bold"/>
                <a:ea typeface="Gotham Bold"/>
                <a:cs typeface="Gotham Bold"/>
                <a:sym typeface="Gotham Bold"/>
              </a:rPr>
              <a:t>METODOLOGIA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171169" y="7001799"/>
            <a:ext cx="3702323" cy="423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9"/>
              </a:lnSpc>
            </a:pPr>
            <a:r>
              <a:rPr lang="en-US" b="true" sz="2449" spc="195">
                <a:solidFill>
                  <a:srgbClr val="986B45"/>
                </a:solidFill>
                <a:latin typeface="Gotham Bold"/>
                <a:ea typeface="Gotham Bold"/>
                <a:cs typeface="Gotham Bold"/>
                <a:sym typeface="Gotham Bold"/>
              </a:rPr>
              <a:t>RESULTADOS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171169" y="7964569"/>
            <a:ext cx="3702323" cy="423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9"/>
              </a:lnSpc>
            </a:pPr>
            <a:r>
              <a:rPr lang="en-US" b="true" sz="2449" spc="195">
                <a:solidFill>
                  <a:srgbClr val="986B45"/>
                </a:solidFill>
                <a:latin typeface="Gotham Bold"/>
                <a:ea typeface="Gotham Bold"/>
                <a:cs typeface="Gotham Bold"/>
                <a:sym typeface="Gotham Bold"/>
              </a:rPr>
              <a:t>CONCLUSÃO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208932" y="482587"/>
            <a:ext cx="5626797" cy="1177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059"/>
              </a:lnSpc>
            </a:pPr>
            <a:r>
              <a:rPr lang="en-US" sz="8388">
                <a:solidFill>
                  <a:srgbClr val="9E512D"/>
                </a:solidFill>
                <a:latin typeface="Chloe"/>
                <a:ea typeface="Chloe"/>
                <a:cs typeface="Chloe"/>
                <a:sym typeface="Chloe"/>
              </a:rPr>
              <a:t>Sumário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7259300" y="9224947"/>
            <a:ext cx="570617" cy="9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0"/>
              </a:lnSpc>
            </a:pPr>
            <a:r>
              <a:rPr lang="en-US" sz="6602" spc="231">
                <a:solidFill>
                  <a:srgbClr val="E2C7AA"/>
                </a:solidFill>
                <a:latin typeface="Chloe"/>
                <a:ea typeface="Chloe"/>
                <a:cs typeface="Chloe"/>
                <a:sym typeface="Chloe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D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08632" y="1783398"/>
            <a:ext cx="2084759" cy="208475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512D">
                <a:alpha val="7176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608632" y="6418843"/>
            <a:ext cx="2084759" cy="208475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7AA">
                <a:alpha val="71765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608632" y="4101120"/>
            <a:ext cx="2084759" cy="208475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86B45">
                <a:alpha val="71765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971786" y="2173359"/>
            <a:ext cx="8130399" cy="1409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7"/>
              </a:lnSpc>
            </a:pPr>
            <a:r>
              <a:rPr lang="en-US" sz="10025" spc="350">
                <a:solidFill>
                  <a:srgbClr val="A0522D"/>
                </a:solidFill>
                <a:latin typeface="Chloe"/>
                <a:ea typeface="Chloe"/>
                <a:cs typeface="Chloe"/>
                <a:sym typeface="Chloe"/>
              </a:rPr>
              <a:t>Introdução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71786" y="3974435"/>
            <a:ext cx="9749641" cy="3965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24"/>
              </a:lnSpc>
            </a:pPr>
            <a:r>
              <a:rPr lang="en-US" sz="2600" spc="143">
                <a:solidFill>
                  <a:srgbClr val="986B45"/>
                </a:solidFill>
                <a:latin typeface="Gotham"/>
                <a:ea typeface="Gotham"/>
                <a:cs typeface="Gotham"/>
                <a:sym typeface="Gotham"/>
              </a:rPr>
              <a:t>Mediante os resultados das pesquisas feitas, foi possível notar que atualmente a leitura vem ganhando uma grande popularidade no Brasil. E com isso uma crescente demanda por organizar as leituras, o que reflete uma busca por experiências mais enriquecedoras e personalizadas desse processo.</a:t>
            </a:r>
            <a:r>
              <a:rPr lang="en-US" sz="2600" spc="143">
                <a:solidFill>
                  <a:srgbClr val="986B45"/>
                </a:solidFill>
                <a:latin typeface="Gotham"/>
                <a:ea typeface="Gotham"/>
                <a:cs typeface="Gotham"/>
                <a:sym typeface="Gotham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9224947"/>
            <a:ext cx="570617" cy="9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0"/>
              </a:lnSpc>
            </a:pPr>
            <a:r>
              <a:rPr lang="en-US" sz="6602" spc="231">
                <a:solidFill>
                  <a:srgbClr val="E2C7AA"/>
                </a:solidFill>
                <a:latin typeface="Chloe"/>
                <a:ea typeface="Chloe"/>
                <a:cs typeface="Chloe"/>
                <a:sym typeface="Chloe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D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81288" y="2638610"/>
            <a:ext cx="2241829" cy="224182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86B45">
                <a:alpha val="7176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150791" y="5713648"/>
            <a:ext cx="3544652" cy="354465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0522D">
                <a:alpha val="71765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120831" y="387213"/>
            <a:ext cx="1681372" cy="168137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7AA">
                <a:alpha val="71765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971786" y="2173359"/>
            <a:ext cx="8273643" cy="1409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7"/>
              </a:lnSpc>
            </a:pPr>
            <a:r>
              <a:rPr lang="en-US" sz="10025" spc="350">
                <a:solidFill>
                  <a:srgbClr val="A0522D"/>
                </a:solidFill>
                <a:latin typeface="Chloe"/>
                <a:ea typeface="Chloe"/>
                <a:cs typeface="Chloe"/>
                <a:sym typeface="Chloe"/>
              </a:rPr>
              <a:t>Justificativa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71786" y="3974435"/>
            <a:ext cx="10602191" cy="3393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24"/>
              </a:lnSpc>
            </a:pPr>
            <a:r>
              <a:rPr lang="en-US" sz="2600" spc="143">
                <a:solidFill>
                  <a:srgbClr val="986B45"/>
                </a:solidFill>
                <a:latin typeface="Gotham"/>
                <a:ea typeface="Gotham"/>
                <a:cs typeface="Gotham"/>
                <a:sym typeface="Gotham"/>
              </a:rPr>
              <a:t>Embora as aplicações atuais busquem atender à demanda dos leitores, a insatisfação dos usuários com suas interfaces desatualizadas e pouco personalizáveis destaca a necessidade de uma nova alternativa no mercado que não limite a eficácia da organização pessoal de leituras.</a:t>
            </a:r>
            <a:r>
              <a:rPr lang="en-US" sz="2600" spc="143">
                <a:solidFill>
                  <a:srgbClr val="986B45"/>
                </a:solidFill>
                <a:latin typeface="Gotham"/>
                <a:ea typeface="Gotham"/>
                <a:cs typeface="Gotham"/>
                <a:sym typeface="Gotham"/>
              </a:rPr>
              <a:t> </a:t>
            </a:r>
          </a:p>
          <a:p>
            <a:pPr algn="just">
              <a:lnSpc>
                <a:spcPts val="4524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9224947"/>
            <a:ext cx="570617" cy="9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0"/>
              </a:lnSpc>
            </a:pPr>
            <a:r>
              <a:rPr lang="en-US" sz="6602" spc="231">
                <a:solidFill>
                  <a:srgbClr val="E2C7AA"/>
                </a:solidFill>
                <a:latin typeface="Chloe"/>
                <a:ea typeface="Chloe"/>
                <a:cs typeface="Chloe"/>
                <a:sym typeface="Chloe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D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46933" y="-1330916"/>
            <a:ext cx="3527603" cy="352760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86B45">
                <a:alpha val="7176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415173" y="-1330916"/>
            <a:ext cx="3527603" cy="352760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0522D">
                <a:alpha val="71765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39874" y="-1330916"/>
            <a:ext cx="3527603" cy="352760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7AA">
                <a:alpha val="71765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971786" y="2301462"/>
            <a:ext cx="8273643" cy="1409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7"/>
              </a:lnSpc>
            </a:pPr>
            <a:r>
              <a:rPr lang="en-US" sz="10025" spc="350">
                <a:solidFill>
                  <a:srgbClr val="A0522D"/>
                </a:solidFill>
                <a:latin typeface="Chloe"/>
                <a:ea typeface="Chloe"/>
                <a:cs typeface="Chloe"/>
                <a:sym typeface="Chloe"/>
              </a:rPr>
              <a:t>Objetivos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19536" y="3568198"/>
            <a:ext cx="14939764" cy="9108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4"/>
              </a:lnSpc>
            </a:pPr>
            <a:r>
              <a:rPr lang="en-US" sz="2600" spc="143">
                <a:solidFill>
                  <a:srgbClr val="986B45"/>
                </a:solidFill>
                <a:latin typeface="Gotham"/>
                <a:ea typeface="Gotham"/>
                <a:cs typeface="Gotham"/>
                <a:sym typeface="Gotham"/>
              </a:rPr>
              <a:t>Desenvolver uma aplicação web que permita aos leitores organizar suas leituras atuais, antigas e futuras, otimizando sua rotina de leitura e proporcionando uma experiência de usuário agradável e acessível.</a:t>
            </a:r>
            <a:r>
              <a:rPr lang="en-US" sz="2600" spc="143">
                <a:solidFill>
                  <a:srgbClr val="986B45"/>
                </a:solidFill>
                <a:latin typeface="Gotham"/>
                <a:ea typeface="Gotham"/>
                <a:cs typeface="Gotham"/>
                <a:sym typeface="Gotham"/>
              </a:rPr>
              <a:t> </a:t>
            </a:r>
          </a:p>
          <a:p>
            <a:pPr algn="l">
              <a:lnSpc>
                <a:spcPts val="4524"/>
              </a:lnSpc>
            </a:pPr>
          </a:p>
          <a:p>
            <a:pPr algn="l" marL="561341" indent="-280670" lvl="1">
              <a:lnSpc>
                <a:spcPts val="4524"/>
              </a:lnSpc>
              <a:buFont typeface="Arial"/>
              <a:buChar char="•"/>
            </a:pPr>
            <a:r>
              <a:rPr lang="en-US" sz="2600" spc="143">
                <a:solidFill>
                  <a:srgbClr val="986B45"/>
                </a:solidFill>
                <a:latin typeface="Gotham"/>
                <a:ea typeface="Gotham"/>
                <a:cs typeface="Gotham"/>
                <a:sym typeface="Gotham"/>
              </a:rPr>
              <a:t>Comparar as interfaces de aplicações existentes </a:t>
            </a:r>
          </a:p>
          <a:p>
            <a:pPr algn="l" marL="561341" indent="-280670" lvl="1">
              <a:lnSpc>
                <a:spcPts val="4524"/>
              </a:lnSpc>
              <a:buFont typeface="Arial"/>
              <a:buChar char="•"/>
            </a:pPr>
            <a:r>
              <a:rPr lang="en-US" sz="2600" spc="143">
                <a:solidFill>
                  <a:srgbClr val="986B45"/>
                </a:solidFill>
                <a:latin typeface="Gotham"/>
                <a:ea typeface="Gotham"/>
                <a:cs typeface="Gotham"/>
                <a:sym typeface="Gotham"/>
              </a:rPr>
              <a:t>Desenvolver o design de interface </a:t>
            </a:r>
          </a:p>
          <a:p>
            <a:pPr algn="l" marL="561341" indent="-280670" lvl="1">
              <a:lnSpc>
                <a:spcPts val="4524"/>
              </a:lnSpc>
              <a:buFont typeface="Arial"/>
              <a:buChar char="•"/>
            </a:pPr>
            <a:r>
              <a:rPr lang="en-US" sz="2600" spc="143">
                <a:solidFill>
                  <a:srgbClr val="986B45"/>
                </a:solidFill>
                <a:latin typeface="Gotham"/>
                <a:ea typeface="Gotham"/>
                <a:cs typeface="Gotham"/>
                <a:sym typeface="Gotham"/>
              </a:rPr>
              <a:t>Desenvolver as funcionalidades requeridas pelos leitores</a:t>
            </a:r>
          </a:p>
          <a:p>
            <a:pPr algn="l" marL="561341" indent="-280670" lvl="1">
              <a:lnSpc>
                <a:spcPts val="4524"/>
              </a:lnSpc>
              <a:buFont typeface="Arial"/>
              <a:buChar char="•"/>
            </a:pPr>
            <a:r>
              <a:rPr lang="en-US" sz="2600" spc="143">
                <a:solidFill>
                  <a:srgbClr val="986B45"/>
                </a:solidFill>
                <a:latin typeface="Gotham"/>
                <a:ea typeface="Gotham"/>
                <a:cs typeface="Gotham"/>
                <a:sym typeface="Gotham"/>
              </a:rPr>
              <a:t>Aplicar tecnologias e frameworks mais recentes </a:t>
            </a:r>
          </a:p>
          <a:p>
            <a:pPr algn="l">
              <a:lnSpc>
                <a:spcPts val="4524"/>
              </a:lnSpc>
            </a:pPr>
          </a:p>
          <a:p>
            <a:pPr algn="l">
              <a:lnSpc>
                <a:spcPts val="4524"/>
              </a:lnSpc>
            </a:pPr>
          </a:p>
          <a:p>
            <a:pPr algn="l">
              <a:lnSpc>
                <a:spcPts val="4524"/>
              </a:lnSpc>
            </a:pPr>
          </a:p>
          <a:p>
            <a:pPr algn="l">
              <a:lnSpc>
                <a:spcPts val="4524"/>
              </a:lnSpc>
            </a:pPr>
          </a:p>
          <a:p>
            <a:pPr algn="l">
              <a:lnSpc>
                <a:spcPts val="4524"/>
              </a:lnSpc>
            </a:pPr>
          </a:p>
          <a:p>
            <a:pPr algn="l">
              <a:lnSpc>
                <a:spcPts val="4524"/>
              </a:lnSpc>
            </a:pPr>
          </a:p>
          <a:p>
            <a:pPr algn="l">
              <a:lnSpc>
                <a:spcPts val="4524"/>
              </a:lnSpc>
            </a:pPr>
          </a:p>
          <a:p>
            <a:pPr algn="l">
              <a:lnSpc>
                <a:spcPts val="4524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9224947"/>
            <a:ext cx="570617" cy="9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0"/>
              </a:lnSpc>
            </a:pPr>
            <a:r>
              <a:rPr lang="en-US" sz="6602" spc="231">
                <a:solidFill>
                  <a:srgbClr val="E2C7AA"/>
                </a:solidFill>
                <a:latin typeface="Chloe"/>
                <a:ea typeface="Chloe"/>
                <a:cs typeface="Chloe"/>
                <a:sym typeface="Chloe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D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70958" y="-2485410"/>
            <a:ext cx="15257820" cy="1525782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512D">
                <a:alpha val="7176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562648" y="5779155"/>
            <a:ext cx="1709607" cy="170960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86B45">
                <a:alpha val="71765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270958" y="1708147"/>
            <a:ext cx="3156461" cy="315646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7AA">
                <a:alpha val="71765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971786" y="2644362"/>
            <a:ext cx="9378530" cy="1992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8"/>
              </a:lnSpc>
            </a:pPr>
            <a:r>
              <a:rPr lang="en-US" sz="10025" spc="350">
                <a:solidFill>
                  <a:srgbClr val="A0522D"/>
                </a:solidFill>
                <a:latin typeface="Chloe"/>
                <a:ea typeface="Chloe"/>
                <a:cs typeface="Chloe"/>
                <a:sym typeface="Chloe"/>
              </a:rPr>
              <a:t>Fundamentação teórica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71786" y="4721733"/>
            <a:ext cx="7741958" cy="3393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24"/>
              </a:lnSpc>
            </a:pPr>
            <a:r>
              <a:rPr lang="en-US" sz="2600" spc="143">
                <a:solidFill>
                  <a:srgbClr val="986B45"/>
                </a:solidFill>
                <a:latin typeface="Gotham"/>
                <a:ea typeface="Gotham"/>
                <a:cs typeface="Gotham"/>
                <a:sym typeface="Gotham"/>
              </a:rPr>
              <a:t>São apresentados os conceitos de leitura e seus hábitos, além de um breve relato sobre o BookTok e seu incentivo à leitura. Em seguida, houve uma explicação sobre o desenvolvimento</a:t>
            </a:r>
            <a:r>
              <a:rPr lang="en-US" sz="2600" i="true" spc="143">
                <a:solidFill>
                  <a:srgbClr val="986B45"/>
                </a:solidFill>
                <a:latin typeface="Gotham Italics"/>
                <a:ea typeface="Gotham Italics"/>
                <a:cs typeface="Gotham Italics"/>
                <a:sym typeface="Gotham Italics"/>
              </a:rPr>
              <a:t> front-end</a:t>
            </a:r>
            <a:r>
              <a:rPr lang="en-US" sz="2600" spc="143">
                <a:solidFill>
                  <a:srgbClr val="986B45"/>
                </a:solidFill>
                <a:latin typeface="Gotham"/>
                <a:ea typeface="Gotham"/>
                <a:cs typeface="Gotham"/>
                <a:sym typeface="Gotham"/>
              </a:rPr>
              <a:t>, incluindo React, UX e UI.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9224947"/>
            <a:ext cx="570617" cy="9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0"/>
              </a:lnSpc>
            </a:pPr>
            <a:r>
              <a:rPr lang="en-US" sz="6602" spc="231">
                <a:solidFill>
                  <a:srgbClr val="E2C7AA"/>
                </a:solidFill>
                <a:latin typeface="Chloe"/>
                <a:ea typeface="Chloe"/>
                <a:cs typeface="Chloe"/>
                <a:sym typeface="Chloe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D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965816" y="-2004230"/>
            <a:ext cx="15257820" cy="1525782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512D">
                <a:alpha val="7176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526419" y="6864373"/>
            <a:ext cx="1732881" cy="1709607"/>
            <a:chOff x="0" y="0"/>
            <a:chExt cx="82386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3865" cy="812800"/>
            </a:xfrm>
            <a:custGeom>
              <a:avLst/>
              <a:gdLst/>
              <a:ahLst/>
              <a:cxnLst/>
              <a:rect r="r" b="b" t="t" l="l"/>
              <a:pathLst>
                <a:path h="812800" w="823865">
                  <a:moveTo>
                    <a:pt x="411933" y="0"/>
                  </a:moveTo>
                  <a:cubicBezTo>
                    <a:pt x="184428" y="0"/>
                    <a:pt x="0" y="181951"/>
                    <a:pt x="0" y="406400"/>
                  </a:cubicBezTo>
                  <a:cubicBezTo>
                    <a:pt x="0" y="630849"/>
                    <a:pt x="184428" y="812800"/>
                    <a:pt x="411933" y="812800"/>
                  </a:cubicBezTo>
                  <a:cubicBezTo>
                    <a:pt x="639437" y="812800"/>
                    <a:pt x="823865" y="630849"/>
                    <a:pt x="823865" y="406400"/>
                  </a:cubicBezTo>
                  <a:cubicBezTo>
                    <a:pt x="823865" y="181951"/>
                    <a:pt x="639437" y="0"/>
                    <a:pt x="411933" y="0"/>
                  </a:cubicBezTo>
                  <a:close/>
                </a:path>
              </a:pathLst>
            </a:custGeom>
            <a:solidFill>
              <a:srgbClr val="986B45">
                <a:alpha val="71765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7237" y="28575"/>
              <a:ext cx="66939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542236" y="1165537"/>
            <a:ext cx="3156461" cy="315646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7AA">
                <a:alpha val="71765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971786" y="2644362"/>
            <a:ext cx="9378530" cy="1992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8"/>
              </a:lnSpc>
            </a:pPr>
            <a:r>
              <a:rPr lang="en-US" sz="10025" spc="350">
                <a:solidFill>
                  <a:srgbClr val="A0522D"/>
                </a:solidFill>
                <a:latin typeface="Chloe"/>
                <a:ea typeface="Chloe"/>
                <a:cs typeface="Chloe"/>
                <a:sym typeface="Chloe"/>
              </a:rPr>
              <a:t>Fundamentação teórica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71786" y="4493747"/>
            <a:ext cx="13455633" cy="3393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24"/>
              </a:lnSpc>
            </a:pPr>
            <a:r>
              <a:rPr lang="en-US" sz="2600" spc="143">
                <a:solidFill>
                  <a:srgbClr val="986B45"/>
                </a:solidFill>
                <a:latin typeface="Gotham"/>
                <a:ea typeface="Gotham"/>
                <a:cs typeface="Gotham"/>
                <a:sym typeface="Gotham"/>
              </a:rPr>
              <a:t>A tecnologia usada no front-end, que é a parte visual da aplicação web, foi o React. Uma das características fundamentais do React é a capacidade de criar componentes personalizáveis, o que permite uma construção de interface mais eficiente. Afinal é possivel reutilizar esses componentes, que podem ser desde telas inteiras até mesmo um botão</a:t>
            </a:r>
            <a:r>
              <a:rPr lang="en-US" sz="2600" spc="143">
                <a:solidFill>
                  <a:srgbClr val="986B45"/>
                </a:solidFill>
                <a:latin typeface="Gotham"/>
                <a:ea typeface="Gotham"/>
                <a:cs typeface="Gotham"/>
                <a:sym typeface="Gotham"/>
              </a:rPr>
              <a:t>.</a:t>
            </a:r>
          </a:p>
          <a:p>
            <a:pPr algn="just">
              <a:lnSpc>
                <a:spcPts val="4524"/>
              </a:lnSpc>
            </a:pPr>
            <a:r>
              <a:rPr lang="en-US" sz="2600" spc="143">
                <a:solidFill>
                  <a:srgbClr val="986B45"/>
                </a:solidFill>
                <a:latin typeface="Gotham"/>
                <a:ea typeface="Gotham"/>
                <a:cs typeface="Gotham"/>
                <a:sym typeface="Gotham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9224947"/>
            <a:ext cx="570617" cy="9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0"/>
              </a:lnSpc>
            </a:pPr>
            <a:r>
              <a:rPr lang="en-US" sz="6602" spc="231">
                <a:solidFill>
                  <a:srgbClr val="E2C7AA"/>
                </a:solidFill>
                <a:latin typeface="Chloe"/>
                <a:ea typeface="Chloe"/>
                <a:cs typeface="Chloe"/>
                <a:sym typeface="Chloe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D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965816" y="-2004230"/>
            <a:ext cx="15257820" cy="1525782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512D">
                <a:alpha val="7176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526419" y="6864373"/>
            <a:ext cx="1732881" cy="1709607"/>
            <a:chOff x="0" y="0"/>
            <a:chExt cx="82386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3865" cy="812800"/>
            </a:xfrm>
            <a:custGeom>
              <a:avLst/>
              <a:gdLst/>
              <a:ahLst/>
              <a:cxnLst/>
              <a:rect r="r" b="b" t="t" l="l"/>
              <a:pathLst>
                <a:path h="812800" w="823865">
                  <a:moveTo>
                    <a:pt x="411933" y="0"/>
                  </a:moveTo>
                  <a:cubicBezTo>
                    <a:pt x="184428" y="0"/>
                    <a:pt x="0" y="181951"/>
                    <a:pt x="0" y="406400"/>
                  </a:cubicBezTo>
                  <a:cubicBezTo>
                    <a:pt x="0" y="630849"/>
                    <a:pt x="184428" y="812800"/>
                    <a:pt x="411933" y="812800"/>
                  </a:cubicBezTo>
                  <a:cubicBezTo>
                    <a:pt x="639437" y="812800"/>
                    <a:pt x="823865" y="630849"/>
                    <a:pt x="823865" y="406400"/>
                  </a:cubicBezTo>
                  <a:cubicBezTo>
                    <a:pt x="823865" y="181951"/>
                    <a:pt x="639437" y="0"/>
                    <a:pt x="411933" y="0"/>
                  </a:cubicBezTo>
                  <a:close/>
                </a:path>
              </a:pathLst>
            </a:custGeom>
            <a:solidFill>
              <a:srgbClr val="986B45">
                <a:alpha val="71765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7237" y="28575"/>
              <a:ext cx="66939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542236" y="1165537"/>
            <a:ext cx="3156461" cy="315646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7AA">
                <a:alpha val="71765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971786" y="2644362"/>
            <a:ext cx="9378530" cy="1992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8"/>
              </a:lnSpc>
            </a:pPr>
            <a:r>
              <a:rPr lang="en-US" sz="10025" spc="350">
                <a:solidFill>
                  <a:srgbClr val="A0522D"/>
                </a:solidFill>
                <a:latin typeface="Chloe"/>
                <a:ea typeface="Chloe"/>
                <a:cs typeface="Chloe"/>
                <a:sym typeface="Chloe"/>
              </a:rPr>
              <a:t>Fundamentação teórica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71786" y="4493747"/>
            <a:ext cx="13455633" cy="2822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24"/>
              </a:lnSpc>
            </a:pPr>
            <a:r>
              <a:rPr lang="en-US" sz="2600" spc="143">
                <a:solidFill>
                  <a:srgbClr val="986B45"/>
                </a:solidFill>
                <a:latin typeface="Gotham"/>
                <a:ea typeface="Gotham"/>
                <a:cs typeface="Gotham"/>
                <a:sym typeface="Gotham"/>
              </a:rPr>
              <a:t>A experiência do usuário e a interface do usuário neste projeto tem como objetivo desenvolver uma interface intuitiva que atenda as expectativas dos usuários e supram suas necessidades promovendo as acessibilidades necessárias.</a:t>
            </a:r>
          </a:p>
          <a:p>
            <a:pPr algn="just">
              <a:lnSpc>
                <a:spcPts val="4524"/>
              </a:lnSpc>
            </a:pPr>
            <a:r>
              <a:rPr lang="en-US" sz="2600" spc="143">
                <a:solidFill>
                  <a:srgbClr val="986B45"/>
                </a:solidFill>
                <a:latin typeface="Gotham"/>
                <a:ea typeface="Gotham"/>
                <a:cs typeface="Gotham"/>
                <a:sym typeface="Gotham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9224947"/>
            <a:ext cx="570617" cy="9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0"/>
              </a:lnSpc>
            </a:pPr>
            <a:r>
              <a:rPr lang="en-US" sz="6602" spc="231">
                <a:solidFill>
                  <a:srgbClr val="E2C7AA"/>
                </a:solidFill>
                <a:latin typeface="Chloe"/>
                <a:ea typeface="Chloe"/>
                <a:cs typeface="Chloe"/>
                <a:sym typeface="Chloe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30593" y="628605"/>
            <a:ext cx="8273643" cy="1409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7"/>
              </a:lnSpc>
            </a:pPr>
            <a:r>
              <a:rPr lang="en-US" sz="10025" spc="350">
                <a:solidFill>
                  <a:srgbClr val="A0522D"/>
                </a:solidFill>
                <a:latin typeface="Chloe"/>
                <a:ea typeface="Chloe"/>
                <a:cs typeface="Chloe"/>
                <a:sym typeface="Chloe"/>
              </a:rPr>
              <a:t>Metodologia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245620" y="1783398"/>
            <a:ext cx="2084759" cy="208475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86B45">
                <a:alpha val="7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59300" y="6414480"/>
            <a:ext cx="2084759" cy="208475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0522D">
                <a:alpha val="71765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245620" y="4101120"/>
            <a:ext cx="2084759" cy="208475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7AA">
                <a:alpha val="71765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2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767730" y="2038216"/>
            <a:ext cx="10484135" cy="7116107"/>
          </a:xfrm>
          <a:custGeom>
            <a:avLst/>
            <a:gdLst/>
            <a:ahLst/>
            <a:cxnLst/>
            <a:rect r="r" b="b" t="t" l="l"/>
            <a:pathLst>
              <a:path h="7116107" w="10484135">
                <a:moveTo>
                  <a:pt x="0" y="0"/>
                </a:moveTo>
                <a:lnTo>
                  <a:pt x="10484134" y="0"/>
                </a:lnTo>
                <a:lnTo>
                  <a:pt x="10484134" y="7116107"/>
                </a:lnTo>
                <a:lnTo>
                  <a:pt x="0" y="71161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259300" y="9224947"/>
            <a:ext cx="570617" cy="9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0"/>
              </a:lnSpc>
            </a:pPr>
            <a:r>
              <a:rPr lang="en-US" sz="6602" spc="231">
                <a:solidFill>
                  <a:srgbClr val="E2C7AA"/>
                </a:solidFill>
                <a:latin typeface="Chloe"/>
                <a:ea typeface="Chloe"/>
                <a:cs typeface="Chloe"/>
                <a:sym typeface="Chloe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DAGYRD3cOwo</dc:identifier>
  <dcterms:modified xsi:type="dcterms:W3CDTF">2011-08-01T06:04:30Z</dcterms:modified>
  <cp:revision>1</cp:revision>
  <dc:title>Apresent</dc:title>
</cp:coreProperties>
</file>