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99" r:id="rId4"/>
    <p:sldId id="300" r:id="rId5"/>
    <p:sldId id="335" r:id="rId6"/>
    <p:sldId id="336" r:id="rId7"/>
    <p:sldId id="334" r:id="rId8"/>
    <p:sldId id="333" r:id="rId9"/>
    <p:sldId id="346" r:id="rId10"/>
    <p:sldId id="366" r:id="rId11"/>
    <p:sldId id="367" r:id="rId12"/>
    <p:sldId id="368" r:id="rId13"/>
    <p:sldId id="369" r:id="rId14"/>
    <p:sldId id="370" r:id="rId15"/>
    <p:sldId id="342" r:id="rId16"/>
    <p:sldId id="337" r:id="rId17"/>
    <p:sldId id="343" r:id="rId18"/>
    <p:sldId id="344" r:id="rId19"/>
    <p:sldId id="339" r:id="rId20"/>
    <p:sldId id="352" r:id="rId21"/>
    <p:sldId id="353" r:id="rId22"/>
    <p:sldId id="358" r:id="rId23"/>
    <p:sldId id="359" r:id="rId24"/>
    <p:sldId id="363" r:id="rId25"/>
    <p:sldId id="364" r:id="rId26"/>
    <p:sldId id="365" r:id="rId27"/>
    <p:sldId id="355" r:id="rId28"/>
    <p:sldId id="356" r:id="rId29"/>
    <p:sldId id="34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129" autoAdjust="0"/>
    <p:restoredTop sz="90148" autoAdjust="0"/>
  </p:normalViewPr>
  <p:slideViewPr>
    <p:cSldViewPr snapToGrid="0">
      <p:cViewPr varScale="1">
        <p:scale>
          <a:sx n="100" d="100"/>
          <a:sy n="100" d="100"/>
        </p:scale>
        <p:origin x="1080" y="62"/>
      </p:cViewPr>
      <p:guideLst>
        <p:guide orient="horz" pos="2157"/>
        <p:guide pos="322"/>
        <p:guide pos="73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9D1A84C-A6D8-4A09-98C9-FB7309F428FC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9A555CB-6AE1-42C5-9542-41E21F80799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73F080E-4792-493C-9440-95A9166BCB8B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A67F00E-4E18-46E3-BCCE-07794E3D7D5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F00E-4E18-46E3-BCCE-07794E3D7D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4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F00E-4E18-46E3-BCCE-07794E3D7D5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77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F00E-4E18-46E3-BCCE-07794E3D7D5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9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F00E-4E18-46E3-BCCE-07794E3D7D5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6211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F00E-4E18-46E3-BCCE-07794E3D7D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1002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13DB-B229-4BB1-9F2D-8D3C0361C932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45E-536F-4CEB-9861-AB33642B80B2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DAE-CA0B-4A9B-8664-AC99CEF7C212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2AB1-A1A0-4FA9-B848-7349FAF8A1ED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B3C-3AB1-4EE1-B674-656ACB4FB543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D8-B692-4032-B6C5-383C3E06FC51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E92A-565C-47F6-B5C5-C66C579ACA17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F268-E097-4AB0-97F7-FE23526CB152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DD1-0396-4FCA-ACA7-FAA19477F32F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F5B-7433-4896-828D-3A8AA760A33D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26-4686-44AE-AE79-3B9AC4982035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5AB8-B355-46E0-85E5-BCFCB445B3D0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hyperlink" Target="http://165.229.187.224:8080/login" TargetMode="External" /><Relationship Id="rId4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598" y="158118"/>
            <a:ext cx="4380867" cy="7258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bg1"/>
                </a:solidFill>
              </a:rPr>
              <a:t>YeungNam University Information and Communication Team Project</a:t>
            </a:r>
            <a:endParaRPr lang="en-US" altLang="ko-KR" sz="1400" spc="-15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400" spc="-15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 spc="-150">
                <a:solidFill>
                  <a:schemeClr val="bg1"/>
                </a:solidFill>
              </a:rPr>
              <a:t>Web , DB developed by Jung Jin Young, Ji Jun Young</a:t>
            </a:r>
            <a:endParaRPr lang="en-US" altLang="ko-KR" sz="1400" spc="-15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 rot="0">
            <a:off x="2386039" y="1807537"/>
            <a:ext cx="7419922" cy="2739065"/>
            <a:chOff x="2386039" y="1384582"/>
            <a:chExt cx="7419922" cy="2739065"/>
          </a:xfrm>
        </p:grpSpPr>
        <p:sp>
          <p:nvSpPr>
            <p:cNvPr id="4" name="TextBox 3"/>
            <p:cNvSpPr txBox="1"/>
            <p:nvPr/>
          </p:nvSpPr>
          <p:spPr>
            <a:xfrm>
              <a:off x="3913415" y="1384582"/>
              <a:ext cx="4365170" cy="17543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5400" b="1">
                  <a:solidFill>
                    <a:schemeClr val="bg1"/>
                  </a:solidFill>
                  <a:latin typeface="Arial"/>
                  <a:cs typeface="Arial"/>
                </a:rPr>
                <a:t>DATABASE</a:t>
              </a:r>
              <a:endParaRPr lang="en-US" altLang="ko-KR" sz="5400" b="1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>
                <a:defRPr/>
              </a:pPr>
              <a:r>
                <a:rPr lang="en-US" altLang="ko-KR" sz="5400" b="1">
                  <a:solidFill>
                    <a:schemeClr val="bg1"/>
                  </a:solidFill>
                  <a:latin typeface="Arial"/>
                  <a:cs typeface="Arial"/>
                </a:rPr>
                <a:t>Term Project</a:t>
              </a:r>
              <a:endParaRPr lang="ko-KR" altLang="en-US" sz="5400" b="1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86039" y="3366334"/>
              <a:ext cx="7419922" cy="62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302" y="3754315"/>
              <a:ext cx="57193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>
                  <a:solidFill>
                    <a:schemeClr val="bg1"/>
                  </a:solidFill>
                </a:rPr>
                <a:t>Comprehensive management system for COVID-19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618785" y="6425219"/>
            <a:ext cx="2479430" cy="327273"/>
          </a:xfrm>
          <a:prstGeom prst="rect">
            <a:avLst/>
          </a:prstGeom>
          <a:solidFill>
            <a:srgbClr val="62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2" y="1560229"/>
            <a:ext cx="5013136" cy="5246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508760"/>
            <a:ext cx="12192000" cy="534924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solidFill>
              <a:srgbClr val="7DC7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2762" y="2610078"/>
            <a:ext cx="6563015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병원은 여러 환자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입원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퇴원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사망자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ko-KR" sz="1500" b="1" dirty="0" err="1">
                <a:solidFill>
                  <a:schemeClr val="bg1"/>
                </a:solidFill>
                <a:latin typeface="+mj-ea"/>
                <a:ea typeface="+mj-ea"/>
              </a:rPr>
              <a:t>이상반응자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들의 정보를 입력할 수 있고</a:t>
            </a:r>
          </a:p>
          <a:p>
            <a:pPr algn="ctr">
              <a:lnSpc>
                <a:spcPct val="150000"/>
              </a:lnSpc>
            </a:pP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환자들도 여러 병원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경북대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영남대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ko-KR" sz="1500" b="1" dirty="0" err="1">
                <a:solidFill>
                  <a:schemeClr val="bg1"/>
                </a:solidFill>
                <a:latin typeface="+mj-ea"/>
                <a:ea typeface="+mj-ea"/>
              </a:rPr>
              <a:t>대구병원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에 정보를 입력할 수 있다</a:t>
            </a:r>
            <a:r>
              <a:rPr lang="en-US" altLang="ko-KR" sz="1500" b="1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endParaRPr lang="ko-KR" altLang="en-US" sz="1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꺾인 연결선 13"/>
          <p:cNvCxnSpPr/>
          <p:nvPr/>
        </p:nvCxnSpPr>
        <p:spPr>
          <a:xfrm flipH="1" flipV="1">
            <a:off x="1554096" y="3330550"/>
            <a:ext cx="2281956" cy="2052000"/>
          </a:xfrm>
          <a:prstGeom prst="bentConnector2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11311" t="66962" r="36724" b="6698"/>
          <a:stretch/>
        </p:blipFill>
        <p:spPr>
          <a:xfrm>
            <a:off x="3099572" y="4264097"/>
            <a:ext cx="4008170" cy="21262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7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2" y="1560229"/>
            <a:ext cx="5013136" cy="5246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508760"/>
            <a:ext cx="12192000" cy="534924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solidFill>
              <a:srgbClr val="7DC7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98259" y="4689687"/>
            <a:ext cx="289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+mj-ea"/>
                <a:ea typeface="+mj-ea"/>
              </a:rPr>
              <a:t>제약사는 백신의 공급과 </a:t>
            </a:r>
            <a:endParaRPr lang="en-US" altLang="ko-KR" sz="15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500" b="1" dirty="0">
                <a:solidFill>
                  <a:schemeClr val="bg1"/>
                </a:solidFill>
                <a:latin typeface="+mj-ea"/>
                <a:ea typeface="+mj-ea"/>
              </a:rPr>
              <a:t>임상 실험자의 정보를 관리한다</a:t>
            </a:r>
            <a:r>
              <a:rPr lang="en-US" altLang="ko-KR" sz="15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1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9022075" y="5310130"/>
            <a:ext cx="1656000" cy="540000"/>
          </a:xfrm>
          <a:prstGeom prst="bentConnector2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78190" t="46127" r="1392" b="22189"/>
          <a:stretch/>
        </p:blipFill>
        <p:spPr>
          <a:xfrm>
            <a:off x="6875981" y="3017520"/>
            <a:ext cx="2075490" cy="33704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78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2" y="1560229"/>
            <a:ext cx="5013136" cy="5246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508760"/>
            <a:ext cx="12192000" cy="534924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solidFill>
              <a:srgbClr val="7DC7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45591" t="45368" r="7241" b="6050"/>
          <a:stretch/>
        </p:blipFill>
        <p:spPr>
          <a:xfrm>
            <a:off x="5966467" y="3363192"/>
            <a:ext cx="2996759" cy="32301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801142" y="4525201"/>
            <a:ext cx="6965471" cy="567660"/>
            <a:chOff x="801142" y="4525201"/>
            <a:chExt cx="6965471" cy="567660"/>
          </a:xfrm>
        </p:grpSpPr>
        <p:sp>
          <p:nvSpPr>
            <p:cNvPr id="25" name="TextBox 24"/>
            <p:cNvSpPr txBox="1"/>
            <p:nvPr/>
          </p:nvSpPr>
          <p:spPr>
            <a:xfrm>
              <a:off x="801142" y="4525201"/>
              <a:ext cx="4578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종합 보고서의 정보를 정부에 제공할 수 있고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정부는 정보를 여러 종합 보고서에 제공할 수 있다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  <a:endParaRPr lang="ko-KR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26967" y="4537276"/>
              <a:ext cx="1339646" cy="555585"/>
            </a:xfrm>
            <a:prstGeom prst="rect">
              <a:avLst/>
            </a:prstGeom>
            <a:noFill/>
            <a:ln w="28575">
              <a:solidFill>
                <a:srgbClr val="7DC7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220182" y="4802200"/>
              <a:ext cx="1206785" cy="0"/>
            </a:xfrm>
            <a:prstGeom prst="line">
              <a:avLst/>
            </a:prstGeom>
            <a:ln w="28575">
              <a:solidFill>
                <a:srgbClr val="7DC7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7747686" y="4900123"/>
            <a:ext cx="4554676" cy="892552"/>
            <a:chOff x="7747686" y="4900123"/>
            <a:chExt cx="4554676" cy="892552"/>
          </a:xfrm>
        </p:grpSpPr>
        <p:sp>
          <p:nvSpPr>
            <p:cNvPr id="21" name="직사각형 20"/>
            <p:cNvSpPr/>
            <p:nvPr/>
          </p:nvSpPr>
          <p:spPr>
            <a:xfrm>
              <a:off x="7747686" y="5183540"/>
              <a:ext cx="786713" cy="325719"/>
            </a:xfrm>
            <a:prstGeom prst="rect">
              <a:avLst/>
            </a:prstGeom>
            <a:noFill/>
            <a:ln w="28575">
              <a:solidFill>
                <a:srgbClr val="7DC7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8534399" y="5419711"/>
              <a:ext cx="962527" cy="0"/>
            </a:xfrm>
            <a:prstGeom prst="line">
              <a:avLst/>
            </a:prstGeom>
            <a:ln w="28575">
              <a:solidFill>
                <a:srgbClr val="7DC7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110942" y="4900123"/>
              <a:ext cx="31914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+mj-ea"/>
                  <a:ea typeface="+mj-ea"/>
                </a:rPr>
                <a:t>종합보고서의 정보를</a:t>
              </a:r>
              <a:endParaRPr lang="en-US" altLang="ko-KR" sz="13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+mj-ea"/>
                  <a:ea typeface="+mj-ea"/>
                </a:rPr>
                <a:t>여러 임상실험자에게 제공할 수 있고</a:t>
              </a:r>
              <a:r>
                <a:rPr lang="en-US" altLang="ko-KR" sz="1300" b="1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</a:p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+mj-ea"/>
                  <a:ea typeface="+mj-ea"/>
                </a:rPr>
                <a:t>임상실험자는 정보를</a:t>
              </a:r>
              <a:endParaRPr lang="en-US" altLang="ko-KR" sz="13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+mj-ea"/>
                  <a:ea typeface="+mj-ea"/>
                </a:rPr>
                <a:t>여러 종합보고서에 제공할 수 있다</a:t>
              </a:r>
              <a:r>
                <a:rPr lang="en-US" altLang="ko-KR" sz="1300" b="1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  <a:endParaRPr lang="ko-KR" altLang="en-US" sz="1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46928" y="5578781"/>
            <a:ext cx="7861238" cy="685970"/>
            <a:chOff x="-46928" y="5578781"/>
            <a:chExt cx="7861238" cy="685970"/>
          </a:xfrm>
        </p:grpSpPr>
        <p:sp>
          <p:nvSpPr>
            <p:cNvPr id="17" name="직사각형 16"/>
            <p:cNvSpPr/>
            <p:nvPr/>
          </p:nvSpPr>
          <p:spPr>
            <a:xfrm>
              <a:off x="6785030" y="5578781"/>
              <a:ext cx="1029280" cy="685970"/>
            </a:xfrm>
            <a:prstGeom prst="rect">
              <a:avLst/>
            </a:prstGeom>
            <a:noFill/>
            <a:ln w="28575">
              <a:solidFill>
                <a:srgbClr val="7DC7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937760" y="5963468"/>
              <a:ext cx="1849377" cy="0"/>
            </a:xfrm>
            <a:prstGeom prst="line">
              <a:avLst/>
            </a:prstGeom>
            <a:ln w="28575">
              <a:solidFill>
                <a:srgbClr val="7DC7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-46928" y="5660156"/>
              <a:ext cx="52776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종합 보고서의 정보를 여러 이상증상자에게 제공할 수 있고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이상증상자는 정보를 여러 종합보고서에 제공할 수 있다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  <a:endParaRPr lang="ko-KR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2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31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Data 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0C90559-1185-45E5-B5F3-D2DF9390D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8548"/>
              </p:ext>
            </p:extLst>
          </p:nvPr>
        </p:nvGraphicFramePr>
        <p:xfrm>
          <a:off x="353333" y="2682453"/>
          <a:ext cx="11486307" cy="35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901">
                  <a:extLst>
                    <a:ext uri="{9D8B030D-6E8A-4147-A177-3AD203B41FA5}">
                      <a16:colId xmlns:a16="http://schemas.microsoft.com/office/drawing/2014/main" val="1709239894"/>
                    </a:ext>
                  </a:extLst>
                </a:gridCol>
                <a:gridCol w="1640901">
                  <a:extLst>
                    <a:ext uri="{9D8B030D-6E8A-4147-A177-3AD203B41FA5}">
                      <a16:colId xmlns:a16="http://schemas.microsoft.com/office/drawing/2014/main" val="433119147"/>
                    </a:ext>
                  </a:extLst>
                </a:gridCol>
                <a:gridCol w="1640901">
                  <a:extLst>
                    <a:ext uri="{9D8B030D-6E8A-4147-A177-3AD203B41FA5}">
                      <a16:colId xmlns:a16="http://schemas.microsoft.com/office/drawing/2014/main" val="4125401595"/>
                    </a:ext>
                  </a:extLst>
                </a:gridCol>
                <a:gridCol w="1640901">
                  <a:extLst>
                    <a:ext uri="{9D8B030D-6E8A-4147-A177-3AD203B41FA5}">
                      <a16:colId xmlns:a16="http://schemas.microsoft.com/office/drawing/2014/main" val="3544957441"/>
                    </a:ext>
                  </a:extLst>
                </a:gridCol>
                <a:gridCol w="1640901">
                  <a:extLst>
                    <a:ext uri="{9D8B030D-6E8A-4147-A177-3AD203B41FA5}">
                      <a16:colId xmlns:a16="http://schemas.microsoft.com/office/drawing/2014/main" val="3493943600"/>
                    </a:ext>
                  </a:extLst>
                </a:gridCol>
                <a:gridCol w="1640901">
                  <a:extLst>
                    <a:ext uri="{9D8B030D-6E8A-4147-A177-3AD203B41FA5}">
                      <a16:colId xmlns:a16="http://schemas.microsoft.com/office/drawing/2014/main" val="478915405"/>
                    </a:ext>
                  </a:extLst>
                </a:gridCol>
                <a:gridCol w="1640901">
                  <a:extLst>
                    <a:ext uri="{9D8B030D-6E8A-4147-A177-3AD203B41FA5}">
                      <a16:colId xmlns:a16="http://schemas.microsoft.com/office/drawing/2014/main" val="2747784209"/>
                    </a:ext>
                  </a:extLst>
                </a:gridCol>
              </a:tblGrid>
              <a:tr h="318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u="sng" dirty="0"/>
                        <a:t>Date</a:t>
                      </a:r>
                      <a:endParaRPr lang="ko-KR" altLang="en-US" sz="900" u="sng" dirty="0"/>
                    </a:p>
                  </a:txBody>
                  <a:tcPr marL="80720" marR="80720" marT="40360" marB="40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</a:t>
                      </a:r>
                      <a:r>
                        <a:rPr lang="en-US" altLang="ko-KR" sz="900" baseline="30000" dirty="0"/>
                        <a:t>st </a:t>
                      </a:r>
                      <a:r>
                        <a:rPr lang="en-US" altLang="ko-KR" sz="900" dirty="0" err="1"/>
                        <a:t>inoculation_P</a:t>
                      </a:r>
                      <a:endParaRPr lang="ko-KR" altLang="en-US" sz="900" dirty="0"/>
                    </a:p>
                  </a:txBody>
                  <a:tcPr marL="80720" marR="80720" marT="40360" marB="40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r>
                        <a:rPr lang="en-US" altLang="ko-KR" sz="900" baseline="30000" dirty="0"/>
                        <a:t>nd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inoculation_P</a:t>
                      </a:r>
                      <a:endParaRPr lang="ko-KR" altLang="en-US" sz="900" dirty="0"/>
                    </a:p>
                  </a:txBody>
                  <a:tcPr marL="80720" marR="80720" marT="40360" marB="40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Booster </a:t>
                      </a:r>
                      <a:r>
                        <a:rPr lang="en-US" altLang="ko-KR" sz="900" dirty="0" err="1"/>
                        <a:t>vaccine_P</a:t>
                      </a:r>
                      <a:endParaRPr lang="ko-KR" altLang="en-US" sz="900" dirty="0"/>
                    </a:p>
                  </a:txBody>
                  <a:tcPr marL="80720" marR="80720" marT="40360" marB="403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en-US" altLang="ko-KR" sz="900" baseline="30000" dirty="0"/>
                        <a:t>st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inoculation_M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80720" marR="80720" marT="40360" marB="403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</a:t>
                      </a:r>
                      <a:r>
                        <a:rPr lang="en-US" altLang="ko-KR" sz="900" baseline="30000" dirty="0"/>
                        <a:t>nd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inoculation_M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80720" marR="80720" marT="40360" marB="40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Booster </a:t>
                      </a:r>
                      <a:r>
                        <a:rPr lang="en-US" altLang="ko-KR" sz="900" dirty="0" err="1"/>
                        <a:t>vaccine_M</a:t>
                      </a:r>
                      <a:endParaRPr lang="ko-KR" altLang="en-US" sz="900" dirty="0"/>
                    </a:p>
                  </a:txBody>
                  <a:tcPr marL="80720" marR="80720" marT="40360" marB="40360"/>
                </a:tc>
                <a:extLst>
                  <a:ext uri="{0D108BD9-81ED-4DB2-BD59-A6C34878D82A}">
                    <a16:rowId xmlns:a16="http://schemas.microsoft.com/office/drawing/2014/main" val="21110837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CF448B-01F1-4D3A-BE83-88C6A8629F0F}"/>
              </a:ext>
            </a:extLst>
          </p:cNvPr>
          <p:cNvSpPr txBox="1"/>
          <p:nvPr/>
        </p:nvSpPr>
        <p:spPr>
          <a:xfrm>
            <a:off x="275732" y="2381914"/>
            <a:ext cx="1189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G_VACCINATED</a:t>
            </a:r>
            <a:endParaRPr lang="ko-KR" altLang="en-US" sz="1000" b="1" dirty="0"/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02F0FEEA-9408-4BD7-8ACC-8366DE32B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39437"/>
              </p:ext>
            </p:extLst>
          </p:nvPr>
        </p:nvGraphicFramePr>
        <p:xfrm>
          <a:off x="353333" y="3811645"/>
          <a:ext cx="11486310" cy="355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070">
                  <a:extLst>
                    <a:ext uri="{9D8B030D-6E8A-4147-A177-3AD203B41FA5}">
                      <a16:colId xmlns:a16="http://schemas.microsoft.com/office/drawing/2014/main" val="3805018613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2600469304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2461445648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33523072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123230401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424769953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53104268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96174571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6417010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46312099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706202456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2694061058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71264708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219259767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533445333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613060062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452854519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780098498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2457545423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184067275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855527524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57534858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415429483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2231359772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03269419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864645114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37405991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4249665419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296178344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642716833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611731630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238846368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443024379"/>
                    </a:ext>
                  </a:extLst>
                </a:gridCol>
              </a:tblGrid>
              <a:tr h="35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u="sng" dirty="0"/>
                        <a:t>Date</a:t>
                      </a:r>
                      <a:endParaRPr lang="ko-KR" altLang="en-US" sz="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Domestic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Overseas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Death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0_9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10s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20s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30s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40s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50s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60s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70s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80_or_older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Male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Female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Seoul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Busan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Daegu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Incheon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Gwangju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Daejeon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Ulsan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Sejong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Gyeonggi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Gangwon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Chungbuk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Chungnam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Jeonbuk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Jeonnam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Gyeongbuk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Gyeongnam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Jeju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Quarantine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02371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76810B2F-1254-4499-8991-63C564CD3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7424"/>
              </p:ext>
            </p:extLst>
          </p:nvPr>
        </p:nvGraphicFramePr>
        <p:xfrm>
          <a:off x="353333" y="4941585"/>
          <a:ext cx="11486307" cy="311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769">
                  <a:extLst>
                    <a:ext uri="{9D8B030D-6E8A-4147-A177-3AD203B41FA5}">
                      <a16:colId xmlns:a16="http://schemas.microsoft.com/office/drawing/2014/main" val="1666162169"/>
                    </a:ext>
                  </a:extLst>
                </a:gridCol>
                <a:gridCol w="3828769">
                  <a:extLst>
                    <a:ext uri="{9D8B030D-6E8A-4147-A177-3AD203B41FA5}">
                      <a16:colId xmlns:a16="http://schemas.microsoft.com/office/drawing/2014/main" val="1566893485"/>
                    </a:ext>
                  </a:extLst>
                </a:gridCol>
                <a:gridCol w="3828769">
                  <a:extLst>
                    <a:ext uri="{9D8B030D-6E8A-4147-A177-3AD203B41FA5}">
                      <a16:colId xmlns:a16="http://schemas.microsoft.com/office/drawing/2014/main" val="3539672260"/>
                    </a:ext>
                  </a:extLst>
                </a:gridCol>
              </a:tblGrid>
              <a:tr h="3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Date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Remaining_amount_P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Remaining_amount_M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84053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86DA9A4D-26C7-4E42-A443-B84D5D268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91240"/>
              </p:ext>
            </p:extLst>
          </p:nvPr>
        </p:nvGraphicFramePr>
        <p:xfrm>
          <a:off x="353333" y="6027731"/>
          <a:ext cx="11486308" cy="370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1577">
                  <a:extLst>
                    <a:ext uri="{9D8B030D-6E8A-4147-A177-3AD203B41FA5}">
                      <a16:colId xmlns:a16="http://schemas.microsoft.com/office/drawing/2014/main" val="1290769663"/>
                    </a:ext>
                  </a:extLst>
                </a:gridCol>
                <a:gridCol w="2871577">
                  <a:extLst>
                    <a:ext uri="{9D8B030D-6E8A-4147-A177-3AD203B41FA5}">
                      <a16:colId xmlns:a16="http://schemas.microsoft.com/office/drawing/2014/main" val="345397224"/>
                    </a:ext>
                  </a:extLst>
                </a:gridCol>
                <a:gridCol w="2871577">
                  <a:extLst>
                    <a:ext uri="{9D8B030D-6E8A-4147-A177-3AD203B41FA5}">
                      <a16:colId xmlns:a16="http://schemas.microsoft.com/office/drawing/2014/main" val="3184340701"/>
                    </a:ext>
                  </a:extLst>
                </a:gridCol>
                <a:gridCol w="2871577">
                  <a:extLst>
                    <a:ext uri="{9D8B030D-6E8A-4147-A177-3AD203B41FA5}">
                      <a16:colId xmlns:a16="http://schemas.microsoft.com/office/drawing/2014/main" val="3599318812"/>
                    </a:ext>
                  </a:extLst>
                </a:gridCol>
              </a:tblGrid>
              <a:tr h="37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No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Discarded_date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Type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Amount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4278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A17BF3-06B2-4D4B-A5A1-111D0B2438D5}"/>
              </a:ext>
            </a:extLst>
          </p:cNvPr>
          <p:cNvSpPr txBox="1"/>
          <p:nvPr/>
        </p:nvSpPr>
        <p:spPr>
          <a:xfrm>
            <a:off x="284524" y="3536280"/>
            <a:ext cx="1128553" cy="25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G_CONFIRMED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C5465-0202-412D-A0CB-5C7273F57C9E}"/>
              </a:ext>
            </a:extLst>
          </p:cNvPr>
          <p:cNvSpPr txBox="1"/>
          <p:nvPr/>
        </p:nvSpPr>
        <p:spPr>
          <a:xfrm>
            <a:off x="256621" y="4666307"/>
            <a:ext cx="16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G_HOLDING_VACCINE</a:t>
            </a:r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656C2-AEE8-4C72-9062-8B94E3ED2C1D}"/>
              </a:ext>
            </a:extLst>
          </p:cNvPr>
          <p:cNvSpPr txBox="1"/>
          <p:nvPr/>
        </p:nvSpPr>
        <p:spPr>
          <a:xfrm>
            <a:off x="256621" y="5762333"/>
            <a:ext cx="1780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G_DISCARDED_VACCINE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76518" y="16712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GOVERNMENT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31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Data 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28734" y="1671232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HOSPITAL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366A64-7168-4B8C-AB45-3F2D49F6783A}"/>
              </a:ext>
            </a:extLst>
          </p:cNvPr>
          <p:cNvSpPr txBox="1"/>
          <p:nvPr/>
        </p:nvSpPr>
        <p:spPr>
          <a:xfrm>
            <a:off x="768650" y="2258912"/>
            <a:ext cx="17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H_PATIENT</a:t>
            </a:r>
            <a:endParaRPr lang="ko-KR" altLang="en-US" sz="1000" b="1" dirty="0"/>
          </a:p>
        </p:txBody>
      </p:sp>
      <p:graphicFrame>
        <p:nvGraphicFramePr>
          <p:cNvPr id="29" name="표 8">
            <a:extLst>
              <a:ext uri="{FF2B5EF4-FFF2-40B4-BE49-F238E27FC236}">
                <a16:creationId xmlns:a16="http://schemas.microsoft.com/office/drawing/2014/main" id="{085D9902-3F14-4708-BC41-D1FA7B2AA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38416"/>
              </p:ext>
            </p:extLst>
          </p:nvPr>
        </p:nvGraphicFramePr>
        <p:xfrm>
          <a:off x="850396" y="3399486"/>
          <a:ext cx="108256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566">
                  <a:extLst>
                    <a:ext uri="{9D8B030D-6E8A-4147-A177-3AD203B41FA5}">
                      <a16:colId xmlns:a16="http://schemas.microsoft.com/office/drawing/2014/main" val="1050565274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1350422075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636475199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342003571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2148551293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2462432142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1222317861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790376679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2607829952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134187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/>
                        <a:t>ID</a:t>
                      </a:r>
                      <a:endParaRPr lang="ko-KR" altLang="en-US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Hospital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Admission_num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Admission_date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Condition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Ward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Inpatient_room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Medical_attendant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Underlying_disease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Side_effects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73841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id="{092FD358-5171-4C1B-8310-ACE0BD1F1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00325"/>
              </p:ext>
            </p:extLst>
          </p:nvPr>
        </p:nvGraphicFramePr>
        <p:xfrm>
          <a:off x="850388" y="4251431"/>
          <a:ext cx="108256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79">
                  <a:extLst>
                    <a:ext uri="{9D8B030D-6E8A-4147-A177-3AD203B41FA5}">
                      <a16:colId xmlns:a16="http://schemas.microsoft.com/office/drawing/2014/main" val="3345654075"/>
                    </a:ext>
                  </a:extLst>
                </a:gridCol>
                <a:gridCol w="1804279">
                  <a:extLst>
                    <a:ext uri="{9D8B030D-6E8A-4147-A177-3AD203B41FA5}">
                      <a16:colId xmlns:a16="http://schemas.microsoft.com/office/drawing/2014/main" val="3192814956"/>
                    </a:ext>
                  </a:extLst>
                </a:gridCol>
                <a:gridCol w="1804279">
                  <a:extLst>
                    <a:ext uri="{9D8B030D-6E8A-4147-A177-3AD203B41FA5}">
                      <a16:colId xmlns:a16="http://schemas.microsoft.com/office/drawing/2014/main" val="1330097976"/>
                    </a:ext>
                  </a:extLst>
                </a:gridCol>
                <a:gridCol w="1804279">
                  <a:extLst>
                    <a:ext uri="{9D8B030D-6E8A-4147-A177-3AD203B41FA5}">
                      <a16:colId xmlns:a16="http://schemas.microsoft.com/office/drawing/2014/main" val="1594908618"/>
                    </a:ext>
                  </a:extLst>
                </a:gridCol>
                <a:gridCol w="1804279">
                  <a:extLst>
                    <a:ext uri="{9D8B030D-6E8A-4147-A177-3AD203B41FA5}">
                      <a16:colId xmlns:a16="http://schemas.microsoft.com/office/drawing/2014/main" val="3415092667"/>
                    </a:ext>
                  </a:extLst>
                </a:gridCol>
                <a:gridCol w="1804279">
                  <a:extLst>
                    <a:ext uri="{9D8B030D-6E8A-4147-A177-3AD203B41FA5}">
                      <a16:colId xmlns:a16="http://schemas.microsoft.com/office/drawing/2014/main" val="389700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ID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Hospital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Discharge_num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Admission_date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Discharge_date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Total_cost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38003"/>
                  </a:ext>
                </a:extLst>
              </a:tr>
            </a:tbl>
          </a:graphicData>
        </a:graphic>
      </p:graphicFrame>
      <p:graphicFrame>
        <p:nvGraphicFramePr>
          <p:cNvPr id="31" name="표 10">
            <a:extLst>
              <a:ext uri="{FF2B5EF4-FFF2-40B4-BE49-F238E27FC236}">
                <a16:creationId xmlns:a16="http://schemas.microsoft.com/office/drawing/2014/main" id="{6FCC6601-559A-4978-B7DD-D4196C1B7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56511"/>
              </p:ext>
            </p:extLst>
          </p:nvPr>
        </p:nvGraphicFramePr>
        <p:xfrm>
          <a:off x="850386" y="5103376"/>
          <a:ext cx="10825676" cy="368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6419">
                  <a:extLst>
                    <a:ext uri="{9D8B030D-6E8A-4147-A177-3AD203B41FA5}">
                      <a16:colId xmlns:a16="http://schemas.microsoft.com/office/drawing/2014/main" val="1831116504"/>
                    </a:ext>
                  </a:extLst>
                </a:gridCol>
                <a:gridCol w="2706419">
                  <a:extLst>
                    <a:ext uri="{9D8B030D-6E8A-4147-A177-3AD203B41FA5}">
                      <a16:colId xmlns:a16="http://schemas.microsoft.com/office/drawing/2014/main" val="1274951891"/>
                    </a:ext>
                  </a:extLst>
                </a:gridCol>
                <a:gridCol w="2706419">
                  <a:extLst>
                    <a:ext uri="{9D8B030D-6E8A-4147-A177-3AD203B41FA5}">
                      <a16:colId xmlns:a16="http://schemas.microsoft.com/office/drawing/2014/main" val="1088125471"/>
                    </a:ext>
                  </a:extLst>
                </a:gridCol>
                <a:gridCol w="2706419">
                  <a:extLst>
                    <a:ext uri="{9D8B030D-6E8A-4147-A177-3AD203B41FA5}">
                      <a16:colId xmlns:a16="http://schemas.microsoft.com/office/drawing/2014/main" val="1620271592"/>
                    </a:ext>
                  </a:extLst>
                </a:gridCol>
              </a:tblGrid>
              <a:tr h="3682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u="sng" dirty="0"/>
                        <a:t>ID</a:t>
                      </a:r>
                      <a:endParaRPr lang="ko-KR" altLang="en-US" sz="9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Hospital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Date_of_death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Death_diagnosis_doctor_number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26428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:a16="http://schemas.microsoft.com/office/drawing/2014/main" id="{4F86A77C-66BD-444E-8D00-E30D3F169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16888"/>
              </p:ext>
            </p:extLst>
          </p:nvPr>
        </p:nvGraphicFramePr>
        <p:xfrm>
          <a:off x="850390" y="5952780"/>
          <a:ext cx="1082567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209">
                  <a:extLst>
                    <a:ext uri="{9D8B030D-6E8A-4147-A177-3AD203B41FA5}">
                      <a16:colId xmlns:a16="http://schemas.microsoft.com/office/drawing/2014/main" val="3660642547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2832121384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2192597297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2266593333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3102341831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792987613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3902307990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2679839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ID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Hospital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Gender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Underlying_disease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Side_effects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Death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Type_of_getting_vaccine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1436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73F4EF6-D73B-42F4-A4CD-2C5940ED5699}"/>
              </a:ext>
            </a:extLst>
          </p:cNvPr>
          <p:cNvSpPr txBox="1"/>
          <p:nvPr/>
        </p:nvSpPr>
        <p:spPr>
          <a:xfrm>
            <a:off x="768650" y="3126745"/>
            <a:ext cx="17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H_HOSPITALIZATION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D645DA-1D36-4FC2-A781-5FD88F90A2A6}"/>
              </a:ext>
            </a:extLst>
          </p:cNvPr>
          <p:cNvSpPr txBox="1"/>
          <p:nvPr/>
        </p:nvSpPr>
        <p:spPr>
          <a:xfrm>
            <a:off x="768649" y="3989570"/>
            <a:ext cx="17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H_DISCHARGE</a:t>
            </a:r>
            <a:endParaRPr lang="ko-KR" alt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5F23BE-9715-4051-A32D-0ED59C506067}"/>
              </a:ext>
            </a:extLst>
          </p:cNvPr>
          <p:cNvSpPr txBox="1"/>
          <p:nvPr/>
        </p:nvSpPr>
        <p:spPr>
          <a:xfrm>
            <a:off x="768651" y="4834403"/>
            <a:ext cx="17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H_DEAD</a:t>
            </a:r>
            <a:endParaRPr lang="ko-KR" alt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0C0C9D-8C6B-49FE-B244-995B8F6D1ADC}"/>
              </a:ext>
            </a:extLst>
          </p:cNvPr>
          <p:cNvSpPr txBox="1"/>
          <p:nvPr/>
        </p:nvSpPr>
        <p:spPr>
          <a:xfrm>
            <a:off x="768650" y="5690919"/>
            <a:ext cx="17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H_CONFIRMED</a:t>
            </a:r>
            <a:endParaRPr lang="ko-KR" altLang="en-US" sz="1000" b="1" dirty="0"/>
          </a:p>
        </p:txBody>
      </p:sp>
      <p:graphicFrame>
        <p:nvGraphicFramePr>
          <p:cNvPr id="41" name="표 6">
            <a:extLst>
              <a:ext uri="{FF2B5EF4-FFF2-40B4-BE49-F238E27FC236}">
                <a16:creationId xmlns:a16="http://schemas.microsoft.com/office/drawing/2014/main" id="{4F2137CE-2664-48E2-B856-88B1AF2BA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29668"/>
              </p:ext>
            </p:extLst>
          </p:nvPr>
        </p:nvGraphicFramePr>
        <p:xfrm>
          <a:off x="850394" y="2544942"/>
          <a:ext cx="1082566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51">
                  <a:extLst>
                    <a:ext uri="{9D8B030D-6E8A-4147-A177-3AD203B41FA5}">
                      <a16:colId xmlns:a16="http://schemas.microsoft.com/office/drawing/2014/main" val="2668073875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2295186398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3067271490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777775508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3322383638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1819310529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150884303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3195391540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2219529751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3975859611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1009768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ID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Hospital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Gender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Phone_num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Guatdian_tel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Address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Domestic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1st_inoculation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2nd_inoculation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Booster_shot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15298"/>
                  </a:ext>
                </a:extLst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828518" y="2593859"/>
            <a:ext cx="21860" cy="3564000"/>
            <a:chOff x="828518" y="2584528"/>
            <a:chExt cx="21860" cy="3564000"/>
          </a:xfrm>
        </p:grpSpPr>
        <p:cxnSp>
          <p:nvCxnSpPr>
            <p:cNvPr id="49" name="꺾인 연결선 48"/>
            <p:cNvCxnSpPr/>
            <p:nvPr/>
          </p:nvCxnSpPr>
          <p:spPr>
            <a:xfrm rot="10800000">
              <a:off x="835328" y="2873378"/>
              <a:ext cx="12700" cy="72000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/>
            <p:nvPr/>
          </p:nvCxnSpPr>
          <p:spPr>
            <a:xfrm rot="10800000" flipH="1">
              <a:off x="828518" y="2769436"/>
              <a:ext cx="12708" cy="1656000"/>
            </a:xfrm>
            <a:prstGeom prst="bentConnector3">
              <a:avLst>
                <a:gd name="adj1" fmla="val -2518414"/>
              </a:avLst>
            </a:prstGeom>
            <a:ln w="190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/>
            <p:nvPr/>
          </p:nvCxnSpPr>
          <p:spPr>
            <a:xfrm rot="10800000" flipH="1">
              <a:off x="844020" y="2665386"/>
              <a:ext cx="6358" cy="2592000"/>
            </a:xfrm>
            <a:prstGeom prst="bentConnector3">
              <a:avLst>
                <a:gd name="adj1" fmla="val -6471846"/>
              </a:avLst>
            </a:prstGeom>
            <a:ln w="190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/>
            <p:nvPr/>
          </p:nvCxnSpPr>
          <p:spPr>
            <a:xfrm rot="10800000">
              <a:off x="837888" y="2584528"/>
              <a:ext cx="6350" cy="3564000"/>
            </a:xfrm>
            <a:prstGeom prst="bentConnector3">
              <a:avLst>
                <a:gd name="adj1" fmla="val 8164000"/>
              </a:avLst>
            </a:prstGeom>
            <a:ln w="190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0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31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Data 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34226" y="167123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PHARMACIST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2E4FC-88E9-4024-A5ED-15184D04E40A}"/>
              </a:ext>
            </a:extLst>
          </p:cNvPr>
          <p:cNvSpPr txBox="1"/>
          <p:nvPr/>
        </p:nvSpPr>
        <p:spPr>
          <a:xfrm>
            <a:off x="515938" y="2425270"/>
            <a:ext cx="1826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P_SUPPLY_VACCINE</a:t>
            </a:r>
            <a:endParaRPr lang="ko-KR" altLang="en-US" sz="1000" b="1" dirty="0"/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2F04474C-187D-49CE-987A-CA2FC6BA2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62718"/>
              </p:ext>
            </p:extLst>
          </p:nvPr>
        </p:nvGraphicFramePr>
        <p:xfrm>
          <a:off x="515938" y="2696861"/>
          <a:ext cx="11160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208166006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798204583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035253937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260958269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38503871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93848634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32792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No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Vaccine_type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Approval_date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Shipment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Expiration_date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Company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7818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DF7C3C8-214C-4B9A-8B06-427C85D01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7728"/>
              </p:ext>
            </p:extLst>
          </p:nvPr>
        </p:nvGraphicFramePr>
        <p:xfrm>
          <a:off x="515937" y="3566892"/>
          <a:ext cx="11160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208166006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798204583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035253937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260958269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38503871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93848634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32792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/>
                        <a:t>Code</a:t>
                      </a:r>
                      <a:endParaRPr lang="ko-KR" altLang="en-US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Gender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Underlying_disease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Side_effects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Death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7818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38B9BE2-163D-4EFA-AC58-02B83A259572}"/>
              </a:ext>
            </a:extLst>
          </p:cNvPr>
          <p:cNvSpPr txBox="1"/>
          <p:nvPr/>
        </p:nvSpPr>
        <p:spPr>
          <a:xfrm>
            <a:off x="515937" y="3294673"/>
            <a:ext cx="1826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P_CLINICAL_TRIAL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075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53940" y="2744804"/>
            <a:ext cx="2484120" cy="2484120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0" y="3172134"/>
            <a:ext cx="1920240" cy="16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897905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713" y="2132517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정부 페이지 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5209" y="3112606"/>
            <a:ext cx="4679578" cy="2961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B751-E630-4638-8603-ED2579736E2C}"/>
              </a:ext>
            </a:extLst>
          </p:cNvPr>
          <p:cNvSpPr txBox="1"/>
          <p:nvPr/>
        </p:nvSpPr>
        <p:spPr>
          <a:xfrm>
            <a:off x="1025210" y="3357248"/>
            <a:ext cx="4499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“fail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ko-KR" alt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6DB02-7E61-470F-AC43-4CF21AC40A89}"/>
              </a:ext>
            </a:extLst>
          </p:cNvPr>
          <p:cNvSpPr txBox="1"/>
          <p:nvPr/>
        </p:nvSpPr>
        <p:spPr>
          <a:xfrm>
            <a:off x="1136650" y="4711828"/>
            <a:ext cx="609460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effectLst/>
                <a:latin typeface="Consolas" panose="020B0609020204030204" pitchFamily="49" charset="0"/>
              </a:rPr>
              <a:t>테이블 출력</a:t>
            </a:r>
            <a:endParaRPr lang="en-US" altLang="ko-KR" sz="1300" b="1" dirty="0">
              <a:latin typeface="Consolas" panose="020B0609020204030204" pitchFamily="49" charset="0"/>
            </a:endParaRPr>
          </a:p>
          <a:p>
            <a:endParaRPr lang="en-US" altLang="ko-KR" sz="1300" b="1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effectLst/>
                <a:latin typeface="Consolas" panose="020B0609020204030204" pitchFamily="49" charset="0"/>
              </a:rPr>
              <a:t>성별 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1" dirty="0" err="1">
                <a:effectLst/>
                <a:latin typeface="Consolas" panose="020B0609020204030204" pitchFamily="49" charset="0"/>
              </a:rPr>
              <a:t>나이대</a:t>
            </a:r>
            <a:r>
              <a:rPr lang="ko-KR" altLang="en-US" sz="1300" b="1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1" dirty="0">
                <a:effectLst/>
                <a:latin typeface="Consolas" panose="020B0609020204030204" pitchFamily="49" charset="0"/>
              </a:rPr>
              <a:t>거주지역 분류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79129" y="2599705"/>
            <a:ext cx="2582584" cy="3474191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15576" y="2208633"/>
            <a:ext cx="19096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Government Web page</a:t>
            </a:r>
            <a:endParaRPr lang="ko-KR" altLang="en-US" sz="13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958618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64581" y="3106403"/>
            <a:ext cx="2011680" cy="1252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8585590" y="4654511"/>
            <a:ext cx="1569662" cy="1103758"/>
            <a:chOff x="8585590" y="4654511"/>
            <a:chExt cx="1569662" cy="110375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8585590" y="5758269"/>
              <a:ext cx="1569662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8796108" y="507654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112012" y="4654511"/>
              <a:ext cx="225959" cy="1103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427915" y="5314686"/>
              <a:ext cx="225959" cy="443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743818" y="507667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>
            <a:off x="3799840" y="5437662"/>
            <a:ext cx="4588143" cy="0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971" y="2708847"/>
            <a:ext cx="463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php</a:t>
            </a:r>
            <a:endParaRPr lang="ko-KR" altLang="en-US" sz="1300" dirty="0"/>
          </a:p>
        </p:txBody>
      </p:sp>
      <p:cxnSp>
        <p:nvCxnSpPr>
          <p:cNvPr id="40" name="꺾인 연결선 39"/>
          <p:cNvCxnSpPr/>
          <p:nvPr/>
        </p:nvCxnSpPr>
        <p:spPr>
          <a:xfrm flipV="1">
            <a:off x="2259020" y="3692668"/>
            <a:ext cx="6128963" cy="1368000"/>
          </a:xfrm>
          <a:prstGeom prst="bentConnector3">
            <a:avLst>
              <a:gd name="adj1" fmla="val 77352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A329E0-8942-4C0F-95F7-ED0E2DD186DF}"/>
              </a:ext>
            </a:extLst>
          </p:cNvPr>
          <p:cNvSpPr/>
          <p:nvPr/>
        </p:nvSpPr>
        <p:spPr>
          <a:xfrm>
            <a:off x="6311550" y="5245915"/>
            <a:ext cx="1160816" cy="37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JavaScript</a:t>
            </a:r>
            <a:endParaRPr lang="ko-KR" altLang="en-US" sz="15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52" name="TextBox 51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897905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713" y="2132517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정부 페이지 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5209" y="3112606"/>
            <a:ext cx="4855242" cy="2961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B751-E630-4638-8603-ED2579736E2C}"/>
              </a:ext>
            </a:extLst>
          </p:cNvPr>
          <p:cNvSpPr txBox="1"/>
          <p:nvPr/>
        </p:nvSpPr>
        <p:spPr>
          <a:xfrm>
            <a:off x="1054407" y="3386016"/>
            <a:ext cx="4499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“fail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ko-KR" alt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6DB02-7E61-470F-AC43-4CF21AC40A89}"/>
              </a:ext>
            </a:extLst>
          </p:cNvPr>
          <p:cNvSpPr txBox="1"/>
          <p:nvPr/>
        </p:nvSpPr>
        <p:spPr>
          <a:xfrm>
            <a:off x="1136650" y="4711828"/>
            <a:ext cx="609460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effectLst/>
                <a:latin typeface="Consolas" panose="020B0609020204030204" pitchFamily="49" charset="0"/>
              </a:rPr>
              <a:t>테이블 출력</a:t>
            </a:r>
            <a:endParaRPr lang="en-US" altLang="ko-KR" sz="1300" b="1" dirty="0">
              <a:latin typeface="Consolas" panose="020B0609020204030204" pitchFamily="49" charset="0"/>
            </a:endParaRPr>
          </a:p>
          <a:p>
            <a:endParaRPr lang="en-US" altLang="ko-KR" sz="1300" b="1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effectLst/>
                <a:latin typeface="Consolas" panose="020B0609020204030204" pitchFamily="49" charset="0"/>
              </a:rPr>
              <a:t>종류별 </a:t>
            </a:r>
            <a:r>
              <a:rPr lang="ko-KR" altLang="en-US" sz="1300" b="1" dirty="0" err="1">
                <a:effectLst/>
                <a:latin typeface="Consolas" panose="020B0609020204030204" pitchFamily="49" charset="0"/>
              </a:rPr>
              <a:t>잔여백신량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79129" y="2599705"/>
            <a:ext cx="2582584" cy="3474191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15576" y="2208633"/>
            <a:ext cx="19096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Government Web page</a:t>
            </a:r>
            <a:endParaRPr lang="ko-KR" altLang="en-US" sz="13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958618"/>
            <a:ext cx="6479096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 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holding_vaccine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</a:t>
            </a: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      DESC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64581" y="3106403"/>
            <a:ext cx="2011680" cy="1252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8585590" y="4654511"/>
            <a:ext cx="1569662" cy="1103758"/>
            <a:chOff x="8585590" y="4654511"/>
            <a:chExt cx="1569662" cy="110375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8585590" y="5758269"/>
              <a:ext cx="1569662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8796108" y="507654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112012" y="4654511"/>
              <a:ext cx="225959" cy="1103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427915" y="5314686"/>
              <a:ext cx="225959" cy="443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743818" y="507667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/>
          <p:cNvCxnSpPr>
            <a:cxnSpLocks/>
          </p:cNvCxnSpPr>
          <p:nvPr/>
        </p:nvCxnSpPr>
        <p:spPr>
          <a:xfrm>
            <a:off x="2771480" y="5437662"/>
            <a:ext cx="5616503" cy="0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971" y="2708847"/>
            <a:ext cx="463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php</a:t>
            </a:r>
            <a:endParaRPr lang="ko-KR" altLang="en-US" sz="1300" dirty="0"/>
          </a:p>
        </p:txBody>
      </p:sp>
      <p:cxnSp>
        <p:nvCxnSpPr>
          <p:cNvPr id="40" name="꺾인 연결선 39"/>
          <p:cNvCxnSpPr/>
          <p:nvPr/>
        </p:nvCxnSpPr>
        <p:spPr>
          <a:xfrm flipV="1">
            <a:off x="2259020" y="3692668"/>
            <a:ext cx="6128963" cy="1368000"/>
          </a:xfrm>
          <a:prstGeom prst="bentConnector3">
            <a:avLst>
              <a:gd name="adj1" fmla="val 77352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A329E0-8942-4C0F-95F7-ED0E2DD186DF}"/>
              </a:ext>
            </a:extLst>
          </p:cNvPr>
          <p:cNvSpPr/>
          <p:nvPr/>
        </p:nvSpPr>
        <p:spPr>
          <a:xfrm>
            <a:off x="6311550" y="5245915"/>
            <a:ext cx="1160816" cy="37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JavaScript</a:t>
            </a:r>
            <a:endParaRPr lang="ko-KR" altLang="en-US" sz="15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32" name="TextBox 31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897905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713" y="2132517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정부 페이지 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5209" y="3112606"/>
            <a:ext cx="4679578" cy="2961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B751-E630-4638-8603-ED2579736E2C}"/>
              </a:ext>
            </a:extLst>
          </p:cNvPr>
          <p:cNvSpPr txBox="1"/>
          <p:nvPr/>
        </p:nvSpPr>
        <p:spPr>
          <a:xfrm>
            <a:off x="1054407" y="3386016"/>
            <a:ext cx="4499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“fail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ko-KR" alt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6DB02-7E61-470F-AC43-4CF21AC40A89}"/>
              </a:ext>
            </a:extLst>
          </p:cNvPr>
          <p:cNvSpPr txBox="1"/>
          <p:nvPr/>
        </p:nvSpPr>
        <p:spPr>
          <a:xfrm>
            <a:off x="1136650" y="4711828"/>
            <a:ext cx="609460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effectLst/>
                <a:latin typeface="Consolas" panose="020B0609020204030204" pitchFamily="49" charset="0"/>
              </a:rPr>
              <a:t>테이블 출력</a:t>
            </a:r>
            <a:endParaRPr lang="en-US" altLang="ko-KR" sz="1300" b="1" dirty="0">
              <a:latin typeface="Consolas" panose="020B0609020204030204" pitchFamily="49" charset="0"/>
            </a:endParaRPr>
          </a:p>
          <a:p>
            <a:endParaRPr lang="en-US" altLang="ko-KR" sz="1300" b="1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300" b="1" dirty="0" err="1">
                <a:effectLst/>
                <a:latin typeface="Consolas" panose="020B0609020204030204" pitchFamily="49" charset="0"/>
              </a:rPr>
              <a:t>백신별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1" dirty="0">
                <a:effectLst/>
                <a:latin typeface="Consolas" panose="020B0609020204030204" pitchFamily="49" charset="0"/>
              </a:rPr>
              <a:t>접종횟수별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1" dirty="0">
                <a:effectLst/>
                <a:latin typeface="Consolas" panose="020B0609020204030204" pitchFamily="49" charset="0"/>
              </a:rPr>
              <a:t>총합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1" dirty="0">
                <a:effectLst/>
                <a:latin typeface="Consolas" panose="020B0609020204030204" pitchFamily="49" charset="0"/>
              </a:rPr>
              <a:t>누적 </a:t>
            </a:r>
            <a:r>
              <a:rPr lang="ko-KR" altLang="en-US" sz="1300" b="1" dirty="0" err="1">
                <a:effectLst/>
                <a:latin typeface="Consolas" panose="020B0609020204030204" pitchFamily="49" charset="0"/>
              </a:rPr>
              <a:t>접종자</a:t>
            </a:r>
            <a:r>
              <a:rPr lang="ko-KR" altLang="en-US" sz="1300" b="1" dirty="0">
                <a:effectLst/>
                <a:latin typeface="Consolas" panose="020B0609020204030204" pitchFamily="49" charset="0"/>
              </a:rPr>
              <a:t> 수 계산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79129" y="2599705"/>
            <a:ext cx="2582584" cy="3474191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15576" y="2208633"/>
            <a:ext cx="19096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Government Web page</a:t>
            </a:r>
            <a:endParaRPr lang="ko-KR" altLang="en-US" sz="13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958618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 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vaccinated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64581" y="3106403"/>
            <a:ext cx="2011680" cy="1252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8585590" y="4654511"/>
            <a:ext cx="1569662" cy="1103758"/>
            <a:chOff x="8585590" y="4654511"/>
            <a:chExt cx="1569662" cy="110375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8585590" y="5758269"/>
              <a:ext cx="1569662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8796108" y="507654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112012" y="4654511"/>
              <a:ext cx="225959" cy="1103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427915" y="5314686"/>
              <a:ext cx="225959" cy="443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743818" y="507667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/>
          <p:cNvCxnSpPr>
            <a:cxnSpLocks/>
          </p:cNvCxnSpPr>
          <p:nvPr/>
        </p:nvCxnSpPr>
        <p:spPr>
          <a:xfrm>
            <a:off x="5015060" y="5437662"/>
            <a:ext cx="3372923" cy="0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971" y="2708847"/>
            <a:ext cx="463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php</a:t>
            </a:r>
            <a:endParaRPr lang="ko-KR" altLang="en-US" sz="1300" dirty="0"/>
          </a:p>
        </p:txBody>
      </p:sp>
      <p:cxnSp>
        <p:nvCxnSpPr>
          <p:cNvPr id="40" name="꺾인 연결선 39"/>
          <p:cNvCxnSpPr/>
          <p:nvPr/>
        </p:nvCxnSpPr>
        <p:spPr>
          <a:xfrm flipV="1">
            <a:off x="2259020" y="3692668"/>
            <a:ext cx="6128963" cy="1368000"/>
          </a:xfrm>
          <a:prstGeom prst="bentConnector3">
            <a:avLst>
              <a:gd name="adj1" fmla="val 77352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A329E0-8942-4C0F-95F7-ED0E2DD186DF}"/>
              </a:ext>
            </a:extLst>
          </p:cNvPr>
          <p:cNvSpPr/>
          <p:nvPr/>
        </p:nvSpPr>
        <p:spPr>
          <a:xfrm>
            <a:off x="6311550" y="5245915"/>
            <a:ext cx="1160816" cy="37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JavaScript</a:t>
            </a:r>
            <a:endParaRPr lang="ko-KR" altLang="en-US" sz="15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32" name="TextBox 31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0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7106" y="0"/>
            <a:ext cx="12237082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804180" y="967477"/>
            <a:ext cx="2212082" cy="394732"/>
            <a:chOff x="4804180" y="1333630"/>
            <a:chExt cx="2212082" cy="394732"/>
          </a:xfrm>
        </p:grpSpPr>
        <p:sp>
          <p:nvSpPr>
            <p:cNvPr id="3" name="타원 2"/>
            <p:cNvSpPr/>
            <p:nvPr/>
          </p:nvSpPr>
          <p:spPr>
            <a:xfrm>
              <a:off x="4804180" y="1333630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9A6A6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8804" y="135903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4146" y="135903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Summary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44146" y="1280784"/>
            <a:ext cx="174537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Main objective</a:t>
            </a:r>
            <a:endParaRPr lang="ko-KR" altLang="en-US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4146" y="2749326"/>
            <a:ext cx="154136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Diagram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ER Diagram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Data Table</a:t>
            </a:r>
            <a:r>
              <a:rPr lang="ko-KR" altLang="en-US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804180" y="2473979"/>
            <a:ext cx="2096666" cy="388681"/>
            <a:chOff x="4804180" y="2627849"/>
            <a:chExt cx="2096666" cy="388681"/>
          </a:xfrm>
        </p:grpSpPr>
        <p:sp>
          <p:nvSpPr>
            <p:cNvPr id="10" name="TextBox 9"/>
            <p:cNvSpPr txBox="1"/>
            <p:nvPr/>
          </p:nvSpPr>
          <p:spPr>
            <a:xfrm>
              <a:off x="5298804" y="262784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4146" y="262784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Diagram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804180" y="2627849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04180" y="3974430"/>
            <a:ext cx="1694954" cy="419306"/>
            <a:chOff x="4804180" y="4224528"/>
            <a:chExt cx="1694954" cy="419306"/>
          </a:xfrm>
        </p:grpSpPr>
        <p:sp>
          <p:nvSpPr>
            <p:cNvPr id="11" name="TextBox 10"/>
            <p:cNvSpPr txBox="1"/>
            <p:nvPr/>
          </p:nvSpPr>
          <p:spPr>
            <a:xfrm>
              <a:off x="5298804" y="422452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44146" y="4224528"/>
              <a:ext cx="654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Web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804180" y="4255153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16880" y="5505507"/>
            <a:ext cx="3020119" cy="409682"/>
            <a:chOff x="4816880" y="5114687"/>
            <a:chExt cx="3020119" cy="409682"/>
          </a:xfrm>
        </p:grpSpPr>
        <p:sp>
          <p:nvSpPr>
            <p:cNvPr id="12" name="TextBox 11"/>
            <p:cNvSpPr txBox="1"/>
            <p:nvPr/>
          </p:nvSpPr>
          <p:spPr>
            <a:xfrm>
              <a:off x="5298804" y="515503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44146" y="5155037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Contribution table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816880" y="5114687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18785" y="6425219"/>
            <a:ext cx="2479430" cy="327273"/>
          </a:xfrm>
          <a:prstGeom prst="rect">
            <a:avLst/>
          </a:prstGeom>
          <a:solidFill>
            <a:srgbClr val="5D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0751" y="942811"/>
            <a:ext cx="45720" cy="497237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897905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713" y="2132517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병원 페이지 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5208" y="3112606"/>
            <a:ext cx="5019991" cy="241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B751-E630-4638-8603-ED2579736E2C}"/>
              </a:ext>
            </a:extLst>
          </p:cNvPr>
          <p:cNvSpPr txBox="1"/>
          <p:nvPr/>
        </p:nvSpPr>
        <p:spPr>
          <a:xfrm>
            <a:off x="1054407" y="3386016"/>
            <a:ext cx="4499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“fail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ko-KR" alt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6DB02-7E61-470F-AC43-4CF21AC40A89}"/>
              </a:ext>
            </a:extLst>
          </p:cNvPr>
          <p:cNvSpPr txBox="1"/>
          <p:nvPr/>
        </p:nvSpPr>
        <p:spPr>
          <a:xfrm>
            <a:off x="1136650" y="4711828"/>
            <a:ext cx="609460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1" dirty="0" err="1">
                <a:latin typeface="Consolas" panose="020B0609020204030204" pitchFamily="49" charset="0"/>
              </a:rPr>
              <a:t>확진자</a:t>
            </a:r>
            <a:r>
              <a:rPr lang="ko-KR" altLang="en-US" sz="1300" b="1" dirty="0">
                <a:latin typeface="Consolas" panose="020B0609020204030204" pitchFamily="49" charset="0"/>
              </a:rPr>
              <a:t> 차트 출력</a:t>
            </a:r>
            <a:endParaRPr lang="en-US" altLang="ko-KR" sz="1300" b="1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79129" y="2599706"/>
            <a:ext cx="2582584" cy="3084658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74276" y="2208633"/>
            <a:ext cx="159229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Hospital Web page</a:t>
            </a:r>
            <a:endParaRPr lang="ko-KR" altLang="en-US" sz="13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958618"/>
            <a:ext cx="7025159" cy="892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 FROM  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h_hospitalization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HS, 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h_patient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                   WHERE (HS.ID = P.ID) AND 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HS.hospital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= ‘DH’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  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64581" y="3106403"/>
            <a:ext cx="2011680" cy="1252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cxnSpLocks/>
          </p:cNvCxnSpPr>
          <p:nvPr/>
        </p:nvCxnSpPr>
        <p:spPr>
          <a:xfrm rot="10800000">
            <a:off x="895546" y="3686091"/>
            <a:ext cx="8472838" cy="2096958"/>
          </a:xfrm>
          <a:prstGeom prst="bentConnector3">
            <a:avLst>
              <a:gd name="adj1" fmla="val 105407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971" y="2708847"/>
            <a:ext cx="463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php</a:t>
            </a:r>
            <a:endParaRPr lang="ko-KR" altLang="en-US" sz="1300" dirty="0"/>
          </a:p>
        </p:txBody>
      </p:sp>
      <p:cxnSp>
        <p:nvCxnSpPr>
          <p:cNvPr id="40" name="꺾인 연결선 39"/>
          <p:cNvCxnSpPr>
            <a:cxnSpLocks/>
          </p:cNvCxnSpPr>
          <p:nvPr/>
        </p:nvCxnSpPr>
        <p:spPr>
          <a:xfrm flipV="1">
            <a:off x="2630078" y="3745323"/>
            <a:ext cx="5677667" cy="1331223"/>
          </a:xfrm>
          <a:prstGeom prst="bentConnector3">
            <a:avLst>
              <a:gd name="adj1" fmla="val 64923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0200F-6B95-41DC-ABA0-FC8E136BFE36}"/>
              </a:ext>
            </a:extLst>
          </p:cNvPr>
          <p:cNvSpPr txBox="1"/>
          <p:nvPr/>
        </p:nvSpPr>
        <p:spPr>
          <a:xfrm>
            <a:off x="8360508" y="4651115"/>
            <a:ext cx="2015753" cy="6771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   </a:t>
            </a:r>
            <a:r>
              <a:rPr lang="en-US" altLang="ko-KR" sz="2000" dirty="0"/>
              <a:t>Data</a:t>
            </a:r>
          </a:p>
          <a:p>
            <a:r>
              <a:rPr lang="ko-KR" altLang="en-US" dirty="0"/>
              <a:t>  삽입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6742BD7-E800-4619-A01A-360D3D2D7D9D}"/>
              </a:ext>
            </a:extLst>
          </p:cNvPr>
          <p:cNvCxnSpPr>
            <a:cxnSpLocks/>
          </p:cNvCxnSpPr>
          <p:nvPr/>
        </p:nvCxnSpPr>
        <p:spPr>
          <a:xfrm>
            <a:off x="9368384" y="5323664"/>
            <a:ext cx="0" cy="459385"/>
          </a:xfrm>
          <a:prstGeom prst="line">
            <a:avLst/>
          </a:prstGeom>
          <a:ln w="28575">
            <a:solidFill>
              <a:srgbClr val="49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346371-668F-43FB-830D-058B35D7CD8D}"/>
              </a:ext>
            </a:extLst>
          </p:cNvPr>
          <p:cNvSpPr txBox="1"/>
          <p:nvPr/>
        </p:nvSpPr>
        <p:spPr>
          <a:xfrm>
            <a:off x="4688333" y="2765128"/>
            <a:ext cx="3109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환자 개인 정보 테이블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입원 관리 테이블 </a:t>
            </a:r>
            <a:r>
              <a:rPr lang="en-US" altLang="ko-KR" sz="1100" b="1" dirty="0"/>
              <a:t>JOIN   </a:t>
            </a:r>
            <a:endParaRPr lang="ko-KR" altLang="en-US" sz="1100" b="1" dirty="0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3889976" y="3356054"/>
            <a:ext cx="1260000" cy="360000"/>
          </a:xfrm>
          <a:prstGeom prst="bentConnector2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33" name="TextBox 32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6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944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897905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713" y="2132517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병원 페이지 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5209" y="3112606"/>
            <a:ext cx="4679578" cy="241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B751-E630-4638-8603-ED2579736E2C}"/>
              </a:ext>
            </a:extLst>
          </p:cNvPr>
          <p:cNvSpPr txBox="1"/>
          <p:nvPr/>
        </p:nvSpPr>
        <p:spPr>
          <a:xfrm>
            <a:off x="1054407" y="3386016"/>
            <a:ext cx="4499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“fail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ko-KR" alt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6DB02-7E61-470F-AC43-4CF21AC40A89}"/>
              </a:ext>
            </a:extLst>
          </p:cNvPr>
          <p:cNvSpPr txBox="1"/>
          <p:nvPr/>
        </p:nvSpPr>
        <p:spPr>
          <a:xfrm>
            <a:off x="1136650" y="4711828"/>
            <a:ext cx="609460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effectLst/>
                <a:latin typeface="Consolas" panose="020B0609020204030204" pitchFamily="49" charset="0"/>
              </a:rPr>
              <a:t>백신 이상증세 환자 차트 출력</a:t>
            </a:r>
            <a:endParaRPr lang="en-US" altLang="ko-KR" sz="1300" b="1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79129" y="2599706"/>
            <a:ext cx="2582584" cy="3084658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74276" y="2208633"/>
            <a:ext cx="159229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Hospital Web page</a:t>
            </a:r>
            <a:endParaRPr lang="ko-KR" altLang="en-US" sz="13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958618"/>
            <a:ext cx="6119365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 FROM  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h_confirmed_case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  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64581" y="3106403"/>
            <a:ext cx="2011680" cy="1252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cxnSpLocks/>
          </p:cNvCxnSpPr>
          <p:nvPr/>
        </p:nvCxnSpPr>
        <p:spPr>
          <a:xfrm rot="10800000">
            <a:off x="895546" y="3686091"/>
            <a:ext cx="8472838" cy="2096958"/>
          </a:xfrm>
          <a:prstGeom prst="bentConnector3">
            <a:avLst>
              <a:gd name="adj1" fmla="val 105407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971" y="2708847"/>
            <a:ext cx="463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php</a:t>
            </a:r>
            <a:endParaRPr lang="ko-KR" altLang="en-US" sz="1300" dirty="0"/>
          </a:p>
        </p:txBody>
      </p:sp>
      <p:cxnSp>
        <p:nvCxnSpPr>
          <p:cNvPr id="40" name="꺾인 연결선 39"/>
          <p:cNvCxnSpPr>
            <a:cxnSpLocks/>
          </p:cNvCxnSpPr>
          <p:nvPr/>
        </p:nvCxnSpPr>
        <p:spPr>
          <a:xfrm flipV="1">
            <a:off x="3892492" y="3745324"/>
            <a:ext cx="4415253" cy="1321626"/>
          </a:xfrm>
          <a:prstGeom prst="bentConnector3">
            <a:avLst>
              <a:gd name="adj1" fmla="val 50000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0200F-6B95-41DC-ABA0-FC8E136BFE36}"/>
              </a:ext>
            </a:extLst>
          </p:cNvPr>
          <p:cNvSpPr txBox="1"/>
          <p:nvPr/>
        </p:nvSpPr>
        <p:spPr>
          <a:xfrm>
            <a:off x="8360508" y="4651115"/>
            <a:ext cx="2015753" cy="6771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   </a:t>
            </a:r>
            <a:r>
              <a:rPr lang="en-US" altLang="ko-KR" sz="2000" dirty="0"/>
              <a:t>Data</a:t>
            </a:r>
          </a:p>
          <a:p>
            <a:r>
              <a:rPr lang="ko-KR" altLang="en-US" dirty="0"/>
              <a:t>  삽입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6742BD7-E800-4619-A01A-360D3D2D7D9D}"/>
              </a:ext>
            </a:extLst>
          </p:cNvPr>
          <p:cNvCxnSpPr>
            <a:cxnSpLocks/>
          </p:cNvCxnSpPr>
          <p:nvPr/>
        </p:nvCxnSpPr>
        <p:spPr>
          <a:xfrm>
            <a:off x="9368384" y="5323664"/>
            <a:ext cx="0" cy="459385"/>
          </a:xfrm>
          <a:prstGeom prst="line">
            <a:avLst/>
          </a:prstGeom>
          <a:ln w="28575">
            <a:solidFill>
              <a:srgbClr val="49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29" name="TextBox 28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9531881" y="6494460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93581" y="3782822"/>
            <a:ext cx="6577531" cy="28931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/>
              <a:t>$insert = </a:t>
            </a:r>
            <a:r>
              <a:rPr lang="en-US" altLang="ko-KR" sz="1300" dirty="0" err="1"/>
              <a:t>mysqli_query</a:t>
            </a:r>
            <a:r>
              <a:rPr lang="en-US" altLang="ko-KR" sz="1300" dirty="0"/>
              <a:t>($connection, </a:t>
            </a:r>
          </a:p>
          <a:p>
            <a:pPr>
              <a:defRPr/>
            </a:pPr>
            <a:r>
              <a:rPr lang="en-US" altLang="ko-KR" sz="1300" dirty="0"/>
              <a:t>"INSERT INTO </a:t>
            </a:r>
            <a:r>
              <a:rPr lang="en-US" altLang="ko-KR" sz="1300" dirty="0" err="1"/>
              <a:t>h_patient</a:t>
            </a:r>
            <a:r>
              <a:rPr lang="en-US" altLang="ko-KR" sz="1300" dirty="0"/>
              <a:t> VALUES (</a:t>
            </a:r>
          </a:p>
          <a:p>
            <a:pPr>
              <a:defRPr/>
            </a:pPr>
            <a:r>
              <a:rPr lang="en-US" altLang="ko-KR" sz="1300" dirty="0"/>
              <a:t>    '{$_POST["ID"]}-{$_POST["ID2"]}',</a:t>
            </a:r>
          </a:p>
          <a:p>
            <a:pPr>
              <a:defRPr/>
            </a:pPr>
            <a:r>
              <a:rPr lang="en-US" altLang="ko-KR" sz="1300" dirty="0"/>
              <a:t>    '{$_POST["</a:t>
            </a:r>
            <a:r>
              <a:rPr lang="en-US" altLang="ko-KR" sz="1300" dirty="0" err="1"/>
              <a:t>univ</a:t>
            </a:r>
            <a:r>
              <a:rPr lang="en-US" altLang="ko-KR" sz="1300" dirty="0"/>
              <a:t>"]}',</a:t>
            </a:r>
            <a:r>
              <a:rPr lang="ko-KR" altLang="en-US" sz="1300" dirty="0"/>
              <a:t>  </a:t>
            </a:r>
            <a:r>
              <a:rPr lang="en-US" altLang="ko-KR" sz="1300" dirty="0">
                <a:solidFill>
                  <a:schemeClr val="accent2"/>
                </a:solidFill>
              </a:rPr>
              <a:t>// . . . . .</a:t>
            </a:r>
          </a:p>
          <a:p>
            <a:pPr>
              <a:defRPr/>
            </a:pPr>
            <a:r>
              <a:rPr lang="en-US" altLang="ko-KR" sz="1300" dirty="0"/>
              <a:t>    '{$_POST["subject"]}')");</a:t>
            </a:r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r>
              <a:rPr lang="en-US" altLang="ko-KR" sz="1300" dirty="0"/>
              <a:t>    if($insert == false) {</a:t>
            </a:r>
          </a:p>
          <a:p>
            <a:pPr>
              <a:defRPr/>
            </a:pPr>
            <a:r>
              <a:rPr lang="en-US" altLang="ko-KR" sz="1300" dirty="0"/>
              <a:t>        echo "&lt;script&gt;alert(\"</a:t>
            </a:r>
            <a:r>
              <a:rPr lang="en-US" altLang="ko-KR" sz="1300" dirty="0" err="1"/>
              <a:t>주민등록번호가</a:t>
            </a:r>
            <a:r>
              <a:rPr lang="en-US" altLang="ko-KR" sz="1300" dirty="0"/>
              <a:t> </a:t>
            </a:r>
            <a:r>
              <a:rPr lang="en-US" altLang="ko-KR" sz="1300" dirty="0" err="1"/>
              <a:t>중복되었습니다</a:t>
            </a:r>
            <a:r>
              <a:rPr lang="en-US" altLang="ko-KR" sz="1300" dirty="0"/>
              <a:t>!\"); </a:t>
            </a:r>
            <a:r>
              <a:rPr lang="en-US" altLang="ko-KR" sz="1300" dirty="0" err="1"/>
              <a:t>location.href</a:t>
            </a:r>
            <a:r>
              <a:rPr lang="en-US" altLang="ko-KR" sz="1300" dirty="0"/>
              <a:t>='../home;&lt;/script&gt;";</a:t>
            </a:r>
          </a:p>
          <a:p>
            <a:pPr>
              <a:defRPr/>
            </a:pPr>
            <a:r>
              <a:rPr lang="en-US" altLang="ko-KR" sz="1300" dirty="0"/>
              <a:t>    } else {</a:t>
            </a:r>
          </a:p>
          <a:p>
            <a:pPr>
              <a:defRPr/>
            </a:pPr>
            <a:r>
              <a:rPr lang="en-US" altLang="ko-KR" sz="1300" dirty="0"/>
              <a:t>        echo "&lt;script&gt;alert(\"</a:t>
            </a:r>
            <a:r>
              <a:rPr lang="en-US" altLang="ko-KR" sz="1300" dirty="0" err="1"/>
              <a:t>입력에</a:t>
            </a:r>
            <a:r>
              <a:rPr lang="en-US" altLang="ko-KR" sz="1300" dirty="0"/>
              <a:t> </a:t>
            </a:r>
            <a:r>
              <a:rPr lang="en-US" altLang="ko-KR" sz="1300" dirty="0" err="1"/>
              <a:t>성공했습니다</a:t>
            </a:r>
            <a:r>
              <a:rPr lang="en-US" altLang="ko-KR" sz="1300" dirty="0"/>
              <a:t>!\"); </a:t>
            </a:r>
            <a:r>
              <a:rPr lang="en-US" altLang="ko-KR" sz="1300" dirty="0" err="1"/>
              <a:t>location.href</a:t>
            </a:r>
            <a:r>
              <a:rPr lang="en-US" altLang="ko-KR" sz="1300" dirty="0"/>
              <a:t>='../home;&lt;/script&gt;";</a:t>
            </a:r>
          </a:p>
          <a:p>
            <a:pPr>
              <a:defRPr/>
            </a:pPr>
            <a:r>
              <a:rPr lang="en-US" altLang="ko-KR" sz="1300" dirty="0"/>
              <a:t>    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4944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995" y="1511505"/>
            <a:ext cx="6007531" cy="225988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679454" y="2202947"/>
            <a:ext cx="2205956" cy="79870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병원 페이지</a:t>
            </a:r>
            <a:r>
              <a:rPr lang="en-US" altLang="ko-KR" sz="1500" dirty="0">
                <a:solidFill>
                  <a:schemeClr val="dk1"/>
                </a:solidFill>
              </a:rPr>
              <a:t>(html)</a:t>
            </a:r>
            <a:r>
              <a:rPr lang="ko-KR" altLang="en-US" sz="1500" dirty="0">
                <a:solidFill>
                  <a:schemeClr val="dk1"/>
                </a:solidFill>
              </a:rPr>
              <a:t>에서</a:t>
            </a:r>
          </a:p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환자의 정보 입력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6401478" y="2647968"/>
            <a:ext cx="1039201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17766" y="4385477"/>
            <a:ext cx="2748413" cy="5253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MySQL </a:t>
            </a:r>
            <a:r>
              <a:rPr lang="ko-KR" altLang="en-US" sz="1500">
                <a:solidFill>
                  <a:schemeClr val="dk1"/>
                </a:solidFill>
              </a:rPr>
              <a:t>서버 연결 </a:t>
            </a:r>
            <a:r>
              <a:rPr lang="en-US" altLang="ko-KR" sz="1500">
                <a:solidFill>
                  <a:schemeClr val="dk1"/>
                </a:solidFill>
              </a:rPr>
              <a:t>SQL</a:t>
            </a:r>
            <a:r>
              <a:rPr lang="ko-KR" altLang="en-US" sz="1500">
                <a:solidFill>
                  <a:schemeClr val="dk1"/>
                </a:solidFill>
              </a:rPr>
              <a:t>문 실행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91642" y="3826487"/>
            <a:ext cx="17136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b="1" dirty="0"/>
              <a:t>post </a:t>
            </a:r>
            <a:r>
              <a:rPr lang="en-US" altLang="ko-KR" sz="1300" b="1" dirty="0" err="1"/>
              <a:t>insert.php</a:t>
            </a:r>
            <a:endParaRPr lang="en-US" altLang="ko-KR" sz="1300" b="1" dirty="0"/>
          </a:p>
        </p:txBody>
      </p:sp>
      <p:sp>
        <p:nvSpPr>
          <p:cNvPr id="20" name="직사각형 19"/>
          <p:cNvSpPr/>
          <p:nvPr/>
        </p:nvSpPr>
        <p:spPr>
          <a:xfrm>
            <a:off x="5526828" y="5617306"/>
            <a:ext cx="4574328" cy="229336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457116" y="4031943"/>
            <a:ext cx="2827267" cy="213360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8407449" y="4130682"/>
            <a:ext cx="526837" cy="0"/>
          </a:xfrm>
          <a:prstGeom prst="straightConnector1">
            <a:avLst/>
          </a:prstGeom>
          <a:ln w="19050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76167" y="3999877"/>
            <a:ext cx="15765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 dirty="0"/>
              <a:t>INSERT SQL </a:t>
            </a:r>
            <a:r>
              <a:rPr lang="ko-KR" altLang="en-US" sz="1100" b="1" dirty="0"/>
              <a:t>실행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82246" y="5169296"/>
            <a:ext cx="28784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/>
              <a:t>동일 환자가 있을 시 </a:t>
            </a:r>
            <a:r>
              <a:rPr lang="ko-KR" altLang="en-US" sz="1100" b="1" dirty="0" err="1"/>
              <a:t>에러메세지</a:t>
            </a:r>
            <a:r>
              <a:rPr lang="ko-KR" altLang="en-US" sz="1100" b="1" dirty="0"/>
              <a:t> 출력</a:t>
            </a:r>
          </a:p>
        </p:txBody>
      </p:sp>
      <p:cxnSp>
        <p:nvCxnSpPr>
          <p:cNvPr id="35" name="꺾인 연결선 34"/>
          <p:cNvCxnSpPr/>
          <p:nvPr/>
        </p:nvCxnSpPr>
        <p:spPr>
          <a:xfrm rot="5400000" flipH="1" flipV="1">
            <a:off x="8216756" y="4997010"/>
            <a:ext cx="288000" cy="864000"/>
          </a:xfrm>
          <a:prstGeom prst="bentConnector2">
            <a:avLst/>
          </a:prstGeom>
          <a:ln w="19050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410336" y="3636603"/>
            <a:ext cx="0" cy="711603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973138" y="4678575"/>
            <a:ext cx="1338756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19495" y="6116320"/>
            <a:ext cx="2544954" cy="5494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입력 성공시 메세지 출력 후 </a:t>
            </a:r>
            <a:r>
              <a:rPr lang="en-US" altLang="ko-KR" sz="1500">
                <a:solidFill>
                  <a:schemeClr val="dk1"/>
                </a:solidFill>
              </a:rPr>
              <a:t>MySQL Server Update!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3973138" y="6396945"/>
            <a:ext cx="1338756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51" name="TextBox 50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607108" y="6218088"/>
            <a:ext cx="6053586" cy="430041"/>
          </a:xfrm>
          <a:prstGeom prst="rect">
            <a:avLst/>
          </a:prstGeom>
          <a:noFill/>
          <a:ln w="28575">
            <a:solidFill>
              <a:srgbClr val="49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6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944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3924" y="1655384"/>
            <a:ext cx="7042424" cy="180823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629801" y="2112247"/>
            <a:ext cx="2470533" cy="89450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병원 페이지</a:t>
            </a:r>
            <a:r>
              <a:rPr lang="en-US" altLang="ko-KR" sz="1500">
                <a:solidFill>
                  <a:schemeClr val="dk1"/>
                </a:solidFill>
              </a:rPr>
              <a:t>(html)</a:t>
            </a:r>
            <a:r>
              <a:rPr lang="ko-KR" altLang="en-US" sz="1500">
                <a:solidFill>
                  <a:schemeClr val="dk1"/>
                </a:solidFill>
              </a:rPr>
              <a:t>에서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환자의 주민등록번호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94010" y="4626918"/>
            <a:ext cx="2770504" cy="49430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MySQL </a:t>
            </a:r>
            <a:r>
              <a:rPr lang="ko-KR" altLang="en-US" sz="1500">
                <a:solidFill>
                  <a:schemeClr val="dk1"/>
                </a:solidFill>
              </a:rPr>
              <a:t>서버 연결 </a:t>
            </a:r>
            <a:r>
              <a:rPr lang="en-US" altLang="ko-KR" sz="1500">
                <a:solidFill>
                  <a:schemeClr val="dk1"/>
                </a:solidFill>
              </a:rPr>
              <a:t>SQL</a:t>
            </a:r>
            <a:r>
              <a:rPr lang="ko-KR" altLang="en-US" sz="1500">
                <a:solidFill>
                  <a:schemeClr val="dk1"/>
                </a:solidFill>
              </a:rPr>
              <a:t>문 실행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11798" y="4237521"/>
            <a:ext cx="6887502" cy="20126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$delete = mysqli_query($connection, "</a:t>
            </a:r>
          </a:p>
          <a:p>
            <a:pPr>
              <a:defRPr/>
            </a:pPr>
            <a:r>
              <a:rPr lang="en-US" altLang="ko-KR" sz="1400"/>
              <a:t>DELETE FROM h_patient WHERE ID = '{$_POST["ID"]}-{$_POST["ID2"]}'");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if($delete == false) {</a:t>
            </a:r>
          </a:p>
          <a:p>
            <a:pPr>
              <a:defRPr/>
            </a:pPr>
            <a:r>
              <a:rPr lang="en-US" altLang="ko-KR" sz="1400"/>
              <a:t>    echo "&lt;script&gt;alert(\"환자 명부가 없습니다!\"); location.href='../home;&lt;/script&gt;";</a:t>
            </a:r>
          </a:p>
          <a:p>
            <a:pPr>
              <a:defRPr/>
            </a:pPr>
            <a:r>
              <a:rPr lang="en-US" altLang="ko-KR" sz="1400"/>
              <a:t>} else {</a:t>
            </a:r>
          </a:p>
          <a:p>
            <a:pPr>
              <a:defRPr/>
            </a:pPr>
            <a:r>
              <a:rPr lang="en-US" altLang="ko-KR" sz="1400"/>
              <a:t>echo "&lt;script&gt;alert(\"환자 명부를 삭제했습니다!\"); location.href='../home;&lt;/script&gt;";</a:t>
            </a:r>
          </a:p>
          <a:p>
            <a:pPr>
              <a:defRPr/>
            </a:pPr>
            <a:r>
              <a:rPr lang="en-US" altLang="ko-KR" sz="1400"/>
              <a:t>}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4010" y="5361500"/>
            <a:ext cx="2770504" cy="86015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입력 성공시 메세지 출력 후 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환자 명부 삭제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0697" y="3782153"/>
            <a:ext cx="147644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b="1" dirty="0"/>
              <a:t>post </a:t>
            </a:r>
            <a:r>
              <a:rPr lang="en-US" altLang="ko-KR" sz="1300" b="1" dirty="0" err="1"/>
              <a:t>delete.php</a:t>
            </a:r>
            <a:endParaRPr lang="en-US" altLang="ko-KR" sz="13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122130" y="3870116"/>
            <a:ext cx="1464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 b="1" dirty="0"/>
              <a:t>DELETE SQL </a:t>
            </a:r>
            <a:r>
              <a:rPr lang="ko-KR" altLang="en-US" sz="1100" b="1" dirty="0"/>
              <a:t>실행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17938" y="4966779"/>
            <a:ext cx="29027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/>
              <a:t>해당하는 환자가 없다면 에러 </a:t>
            </a:r>
            <a:r>
              <a:rPr lang="ko-KR" altLang="en-US" sz="1100" b="1" dirty="0" err="1"/>
              <a:t>메세지</a:t>
            </a:r>
            <a:r>
              <a:rPr lang="ko-KR" altLang="en-US" sz="1100" b="1" dirty="0"/>
              <a:t> 반환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7316348" y="2556528"/>
            <a:ext cx="1039201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978201" y="4511615"/>
            <a:ext cx="6122133" cy="229344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/>
          <p:nvPr/>
        </p:nvCxnSpPr>
        <p:spPr>
          <a:xfrm rot="5400000" flipH="1" flipV="1">
            <a:off x="8571549" y="3784921"/>
            <a:ext cx="432000" cy="864000"/>
          </a:xfrm>
          <a:prstGeom prst="bentConnector2">
            <a:avLst/>
          </a:prstGeom>
          <a:ln w="19050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64129" y="5361500"/>
            <a:ext cx="6271967" cy="229344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꺾인 연결선 41"/>
          <p:cNvCxnSpPr/>
          <p:nvPr/>
        </p:nvCxnSpPr>
        <p:spPr>
          <a:xfrm rot="5400000" flipH="1" flipV="1">
            <a:off x="7817873" y="4777618"/>
            <a:ext cx="216000" cy="864000"/>
          </a:xfrm>
          <a:prstGeom prst="bentConnector2">
            <a:avLst/>
          </a:prstGeom>
          <a:ln w="19050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902336" y="3463615"/>
            <a:ext cx="0" cy="1048000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333058" y="4893254"/>
            <a:ext cx="1437062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72934" y="5772151"/>
            <a:ext cx="6654356" cy="449502"/>
          </a:xfrm>
          <a:prstGeom prst="rect">
            <a:avLst/>
          </a:prstGeom>
          <a:noFill/>
          <a:ln w="28575">
            <a:solidFill>
              <a:srgbClr val="49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3322898" y="5993583"/>
            <a:ext cx="1437062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54" name="TextBox 5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13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944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2055" r="2761" b="6820"/>
          <a:stretch/>
        </p:blipFill>
        <p:spPr>
          <a:xfrm>
            <a:off x="498709" y="1804283"/>
            <a:ext cx="5763096" cy="19829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7682228" y="2519063"/>
            <a:ext cx="2888132" cy="68927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병원 페이지</a:t>
            </a:r>
            <a:r>
              <a:rPr lang="en-US" altLang="ko-KR" sz="1500" dirty="0">
                <a:solidFill>
                  <a:schemeClr val="dk1"/>
                </a:solidFill>
              </a:rPr>
              <a:t>(html)</a:t>
            </a:r>
            <a:r>
              <a:rPr lang="ko-KR" altLang="en-US" sz="1500" dirty="0">
                <a:solidFill>
                  <a:schemeClr val="dk1"/>
                </a:solidFill>
              </a:rPr>
              <a:t>에서</a:t>
            </a:r>
          </a:p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환자의 주민등록번호</a:t>
            </a:r>
            <a:r>
              <a:rPr lang="en-US" altLang="ko-KR" sz="1500" dirty="0">
                <a:solidFill>
                  <a:schemeClr val="dk1"/>
                </a:solidFill>
              </a:rPr>
              <a:t>,</a:t>
            </a:r>
            <a:r>
              <a:rPr lang="ko-KR" altLang="en-US" sz="1500" dirty="0">
                <a:solidFill>
                  <a:schemeClr val="dk1"/>
                </a:solidFill>
              </a:rPr>
              <a:t> 상태 입력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98709" y="4657381"/>
            <a:ext cx="2064632" cy="69706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>
                <a:solidFill>
                  <a:schemeClr val="dk1"/>
                </a:solidFill>
              </a:rPr>
              <a:t>MySQL </a:t>
            </a:r>
            <a:r>
              <a:rPr lang="ko-KR" altLang="en-US" sz="1500" dirty="0">
                <a:solidFill>
                  <a:schemeClr val="dk1"/>
                </a:solidFill>
              </a:rPr>
              <a:t>서버 연결 후</a:t>
            </a:r>
          </a:p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 </a:t>
            </a:r>
            <a:r>
              <a:rPr lang="en-US" altLang="ko-KR" sz="1500" dirty="0">
                <a:solidFill>
                  <a:schemeClr val="dk1"/>
                </a:solidFill>
              </a:rPr>
              <a:t>SQL</a:t>
            </a:r>
            <a:r>
              <a:rPr lang="ko-KR" altLang="en-US" sz="1500" dirty="0">
                <a:solidFill>
                  <a:schemeClr val="dk1"/>
                </a:solidFill>
              </a:rPr>
              <a:t>문 실행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59512" y="4123337"/>
            <a:ext cx="7062411" cy="246221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$update = </a:t>
            </a:r>
            <a:r>
              <a:rPr lang="en-US" altLang="ko-KR" sz="1400" dirty="0" err="1"/>
              <a:t>mysqli_query</a:t>
            </a:r>
            <a:r>
              <a:rPr lang="en-US" altLang="ko-KR" sz="1400" dirty="0"/>
              <a:t>($connection, "</a:t>
            </a:r>
          </a:p>
          <a:p>
            <a:pPr>
              <a:defRPr/>
            </a:pPr>
            <a:r>
              <a:rPr lang="en-US" altLang="ko-KR" sz="1400" dirty="0"/>
              <a:t>UPDATE </a:t>
            </a:r>
            <a:r>
              <a:rPr lang="en-US" altLang="ko-KR" sz="1400" dirty="0" err="1"/>
              <a:t>h_hospitalization</a:t>
            </a:r>
            <a:r>
              <a:rPr lang="en-US" altLang="ko-KR" sz="1400" dirty="0"/>
              <a:t> SET Condition='{$_POST["Cond"]}' WHERE ID='{$_POST["ID"]}-{$_POST["ID2"]}'");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if($update == false) {</a:t>
            </a:r>
          </a:p>
          <a:p>
            <a:pPr>
              <a:defRPr/>
            </a:pPr>
            <a:r>
              <a:rPr lang="en-US" altLang="ko-KR" sz="1400" dirty="0"/>
              <a:t>    echo "&lt;script&gt;alert(\"</a:t>
            </a:r>
            <a:r>
              <a:rPr lang="en-US" altLang="ko-KR" sz="1400" dirty="0" err="1"/>
              <a:t>환자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명부가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없습니다</a:t>
            </a:r>
            <a:r>
              <a:rPr lang="en-US" altLang="ko-KR" sz="1400" dirty="0"/>
              <a:t>!\"); </a:t>
            </a:r>
            <a:r>
              <a:rPr lang="en-US" altLang="ko-KR" sz="1400" dirty="0" err="1"/>
              <a:t>location.href</a:t>
            </a:r>
            <a:r>
              <a:rPr lang="en-US" altLang="ko-KR" sz="1400" dirty="0"/>
              <a:t>='../home';&lt;/script&gt;";</a:t>
            </a:r>
          </a:p>
          <a:p>
            <a:pPr>
              <a:defRPr/>
            </a:pPr>
            <a:r>
              <a:rPr lang="en-US" altLang="ko-KR" sz="1400" dirty="0"/>
              <a:t>} else {</a:t>
            </a:r>
          </a:p>
          <a:p>
            <a:pPr>
              <a:defRPr/>
            </a:pPr>
            <a:r>
              <a:rPr lang="en-US" altLang="ko-KR" sz="1400" dirty="0"/>
              <a:t>echo "&lt;script&gt;alert(\"</a:t>
            </a:r>
            <a:r>
              <a:rPr lang="en-US" altLang="ko-KR" sz="1400" dirty="0" err="1"/>
              <a:t>환자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명부가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수정되었습니다</a:t>
            </a:r>
            <a:r>
              <a:rPr lang="en-US" altLang="ko-KR" sz="1400" dirty="0"/>
              <a:t>.!\"); </a:t>
            </a:r>
            <a:r>
              <a:rPr lang="en-US" altLang="ko-KR" sz="1400" dirty="0" err="1"/>
              <a:t>location.href</a:t>
            </a:r>
            <a:r>
              <a:rPr lang="en-US" altLang="ko-KR" sz="1400" dirty="0"/>
              <a:t>='../home';&lt;/script&gt;";</a:t>
            </a:r>
          </a:p>
          <a:p>
            <a:pPr>
              <a:defRPr/>
            </a:pPr>
            <a:r>
              <a:rPr lang="en-US" altLang="ko-KR" sz="1400" dirty="0"/>
              <a:t>}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8709" y="5896171"/>
            <a:ext cx="2846756" cy="65555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입력 </a:t>
            </a:r>
            <a:r>
              <a:rPr lang="ko-KR" altLang="en-US" sz="1500" dirty="0" err="1">
                <a:solidFill>
                  <a:schemeClr val="dk1"/>
                </a:solidFill>
              </a:rPr>
              <a:t>성공시</a:t>
            </a:r>
            <a:r>
              <a:rPr lang="ko-KR" altLang="en-US" sz="1500" dirty="0">
                <a:solidFill>
                  <a:schemeClr val="dk1"/>
                </a:solidFill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</a:rPr>
              <a:t>메세지</a:t>
            </a:r>
            <a:r>
              <a:rPr lang="ko-KR" altLang="en-US" sz="1500" dirty="0">
                <a:solidFill>
                  <a:schemeClr val="dk1"/>
                </a:solidFill>
              </a:rPr>
              <a:t> 출력 후 </a:t>
            </a:r>
          </a:p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환자의 상태를 </a:t>
            </a:r>
            <a:r>
              <a:rPr lang="ko-KR" altLang="en-US" sz="1500" dirty="0" err="1">
                <a:solidFill>
                  <a:schemeClr val="dk1"/>
                </a:solidFill>
              </a:rPr>
              <a:t>사망상태로</a:t>
            </a:r>
            <a:r>
              <a:rPr lang="ko-KR" altLang="en-US" sz="1500" dirty="0">
                <a:solidFill>
                  <a:schemeClr val="dk1"/>
                </a:solidFill>
              </a:rPr>
              <a:t> 수정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780039" y="3773993"/>
            <a:ext cx="18897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n-US" altLang="ko-KR" sz="1100" b="1" dirty="0"/>
              <a:t>UPDATE SQL </a:t>
            </a:r>
            <a:r>
              <a:rPr lang="ko-KR" altLang="en-US" sz="1100" b="1" dirty="0"/>
              <a:t>실행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04540" y="5270177"/>
            <a:ext cx="31579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/>
              <a:t>일치 주민등록번호가 없을 시 </a:t>
            </a:r>
            <a:r>
              <a:rPr lang="ko-KR" altLang="en-US" sz="1100" b="1" dirty="0" err="1"/>
              <a:t>에러메세지</a:t>
            </a:r>
            <a:r>
              <a:rPr lang="ko-KR" altLang="en-US" sz="1100" b="1" dirty="0"/>
              <a:t> 출력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2336" y="4076099"/>
            <a:ext cx="151768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/>
              <a:t>post </a:t>
            </a:r>
            <a:r>
              <a:rPr lang="en-US" altLang="ko-KR" sz="1300" b="1" dirty="0" err="1"/>
              <a:t>update.php</a:t>
            </a:r>
            <a:endParaRPr lang="en-US" altLang="ko-KR" sz="1300" b="1" dirty="0"/>
          </a:p>
        </p:txBody>
      </p:sp>
      <p:sp>
        <p:nvSpPr>
          <p:cNvPr id="50" name="직사각형 49"/>
          <p:cNvSpPr/>
          <p:nvPr/>
        </p:nvSpPr>
        <p:spPr>
          <a:xfrm>
            <a:off x="4930632" y="4386715"/>
            <a:ext cx="5696728" cy="437743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50"/>
          <p:cNvCxnSpPr/>
          <p:nvPr/>
        </p:nvCxnSpPr>
        <p:spPr>
          <a:xfrm rot="5400000" flipH="1" flipV="1">
            <a:off x="8658980" y="3691337"/>
            <a:ext cx="432000" cy="864000"/>
          </a:xfrm>
          <a:prstGeom prst="bentConnector2">
            <a:avLst/>
          </a:prstGeom>
          <a:ln w="19050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132596" y="5666827"/>
            <a:ext cx="6271967" cy="229344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/>
          <p:nvPr/>
        </p:nvCxnSpPr>
        <p:spPr>
          <a:xfrm rot="5400000" flipH="1" flipV="1">
            <a:off x="7820527" y="5090532"/>
            <a:ext cx="216000" cy="864000"/>
          </a:xfrm>
          <a:prstGeom prst="bentConnector2">
            <a:avLst/>
          </a:prstGeom>
          <a:ln w="19050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02336" y="3787205"/>
            <a:ext cx="0" cy="870176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650603" y="5020575"/>
            <a:ext cx="2118167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3462685" y="6317675"/>
            <a:ext cx="1271360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930632" y="6092924"/>
            <a:ext cx="6880368" cy="449502"/>
          </a:xfrm>
          <a:prstGeom prst="rect">
            <a:avLst/>
          </a:prstGeom>
          <a:noFill/>
          <a:ln w="28575">
            <a:solidFill>
              <a:srgbClr val="49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6457326" y="2785128"/>
            <a:ext cx="1039201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64" name="TextBox 6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43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897905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713" y="2132517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제약사 페이지 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5209" y="3112606"/>
            <a:ext cx="4679578" cy="2556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B751-E630-4638-8603-ED2579736E2C}"/>
              </a:ext>
            </a:extLst>
          </p:cNvPr>
          <p:cNvSpPr txBox="1"/>
          <p:nvPr/>
        </p:nvSpPr>
        <p:spPr>
          <a:xfrm>
            <a:off x="1054407" y="3386016"/>
            <a:ext cx="4499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“fail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ko-KR" alt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6DB02-7E61-470F-AC43-4CF21AC40A89}"/>
              </a:ext>
            </a:extLst>
          </p:cNvPr>
          <p:cNvSpPr txBox="1"/>
          <p:nvPr/>
        </p:nvSpPr>
        <p:spPr>
          <a:xfrm>
            <a:off x="1136650" y="4711828"/>
            <a:ext cx="609460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latin typeface="Consolas" panose="020B0609020204030204" pitchFamily="49" charset="0"/>
              </a:rPr>
              <a:t>해당 제약사의 백신 </a:t>
            </a:r>
            <a:r>
              <a:rPr lang="ko-KR" altLang="en-US" sz="1300" b="1" dirty="0" err="1">
                <a:latin typeface="Consolas" panose="020B0609020204030204" pitchFamily="49" charset="0"/>
              </a:rPr>
              <a:t>선적량</a:t>
            </a:r>
            <a:r>
              <a:rPr lang="ko-KR" altLang="en-US" sz="1300" b="1" dirty="0">
                <a:latin typeface="Consolas" panose="020B0609020204030204" pitchFamily="49" charset="0"/>
              </a:rPr>
              <a:t> 테이블</a:t>
            </a:r>
            <a:endParaRPr lang="en-US" altLang="ko-KR" sz="1300" b="1" dirty="0">
              <a:effectLst/>
              <a:latin typeface="Consolas" panose="020B0609020204030204" pitchFamily="49" charset="0"/>
            </a:endParaRPr>
          </a:p>
          <a:p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79129" y="3112606"/>
            <a:ext cx="2582584" cy="2238995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58059" y="2650997"/>
            <a:ext cx="182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Pharmacist Web page</a:t>
            </a:r>
            <a:endParaRPr lang="ko-KR" altLang="en-US" sz="13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288415" y="3890524"/>
            <a:ext cx="8510270" cy="892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 FROM  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p_supply_vaccine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                   WHERE 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Vaccine_type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= ‘</a:t>
            </a:r>
            <a:r>
              <a:rPr lang="ko-KR" altLang="en-US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해당 페이지의 제약사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64581" y="3619304"/>
            <a:ext cx="2011680" cy="1252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62971" y="2708847"/>
            <a:ext cx="463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php</a:t>
            </a:r>
            <a:endParaRPr lang="ko-KR" altLang="en-US" sz="1300" dirty="0"/>
          </a:p>
        </p:txBody>
      </p:sp>
      <p:cxnSp>
        <p:nvCxnSpPr>
          <p:cNvPr id="40" name="꺾인 연결선 39"/>
          <p:cNvCxnSpPr>
            <a:cxnSpLocks/>
          </p:cNvCxnSpPr>
          <p:nvPr/>
        </p:nvCxnSpPr>
        <p:spPr>
          <a:xfrm flipV="1">
            <a:off x="3977640" y="4237852"/>
            <a:ext cx="4410343" cy="828000"/>
          </a:xfrm>
          <a:prstGeom prst="bentConnector3">
            <a:avLst>
              <a:gd name="adj1" fmla="val 50000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20" name="TextBox 19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75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0062" y="1782170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이상증세 비교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페이지 접속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611565" y="3250372"/>
            <a:ext cx="2582584" cy="2238995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33028" y="2859300"/>
            <a:ext cx="2539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Comparison</a:t>
            </a:r>
            <a:r>
              <a:rPr lang="ko-KR" altLang="en-US" sz="1300" u="sng" dirty="0"/>
              <a:t> </a:t>
            </a:r>
            <a:r>
              <a:rPr lang="en-US" altLang="ko-KR" sz="1300" u="sng" dirty="0"/>
              <a:t>analysis Web page</a:t>
            </a:r>
            <a:endParaRPr lang="ko-KR" altLang="en-US" sz="1300" u="sng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43285" y="2844707"/>
            <a:ext cx="7786918" cy="1972342"/>
            <a:chOff x="943285" y="2624791"/>
            <a:chExt cx="7786918" cy="1972342"/>
          </a:xfrm>
        </p:grpSpPr>
        <p:sp>
          <p:nvSpPr>
            <p:cNvPr id="7" name="직사각형 6"/>
            <p:cNvSpPr/>
            <p:nvPr/>
          </p:nvSpPr>
          <p:spPr>
            <a:xfrm>
              <a:off x="943285" y="2624791"/>
              <a:ext cx="7155810" cy="197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86DB02-7E61-470F-AC43-4CF21AC40A89}"/>
                </a:ext>
              </a:extLst>
            </p:cNvPr>
            <p:cNvSpPr txBox="1"/>
            <p:nvPr/>
          </p:nvSpPr>
          <p:spPr>
            <a:xfrm>
              <a:off x="2319544" y="3732580"/>
              <a:ext cx="5881505" cy="811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300" b="1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300" b="1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$row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300" b="1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mysqli_fetch_array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300" b="1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$ret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 {</a:t>
              </a:r>
              <a:endParaRPr lang="en-US" altLang="ko-KR" sz="1300" b="1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ko-KR" altLang="en-US" sz="1300" b="1" dirty="0">
                  <a:effectLst/>
                  <a:latin typeface="Consolas" panose="020B0609020204030204" pitchFamily="49" charset="0"/>
                </a:rPr>
                <a:t>성별 </a:t>
              </a:r>
              <a:r>
                <a:rPr lang="en-US" altLang="ko-KR" sz="13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ko-KR" altLang="en-US" sz="1300" b="1" dirty="0" err="1">
                  <a:effectLst/>
                  <a:latin typeface="Consolas" panose="020B0609020204030204" pitchFamily="49" charset="0"/>
                </a:rPr>
                <a:t>나이대</a:t>
              </a:r>
              <a:r>
                <a:rPr lang="ko-KR" altLang="en-US" sz="1300" b="1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3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ko-KR" altLang="en-US" sz="1300" b="1" dirty="0">
                  <a:effectLst/>
                  <a:latin typeface="Consolas" panose="020B0609020204030204" pitchFamily="49" charset="0"/>
                </a:rPr>
                <a:t>기저질환 분류</a:t>
              </a:r>
              <a:endParaRPr lang="en-US" altLang="ko-KR" sz="1300" b="1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291FD3-A90B-4A4C-93B1-7C1E971811DA}"/>
                </a:ext>
              </a:extLst>
            </p:cNvPr>
            <p:cNvSpPr txBox="1"/>
            <p:nvPr/>
          </p:nvSpPr>
          <p:spPr>
            <a:xfrm>
              <a:off x="999904" y="2694325"/>
              <a:ext cx="7730299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altLang="ko-KR" sz="1300" b="1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ko-KR" sz="1300" b="1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endPara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                    SELECT * FROM </a:t>
              </a:r>
              <a:r>
                <a:rPr lang="en-US" altLang="ko-KR" sz="1300" b="1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h_confirmed_case</a:t>
              </a:r>
              <a:endPara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300" b="1" dirty="0">
                  <a:solidFill>
                    <a:srgbClr val="CE9178"/>
                  </a:solidFill>
                  <a:latin typeface="Consolas" panose="020B0609020204030204" pitchFamily="49" charset="0"/>
                </a:rPr>
                <a:t>                   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WHERE (</a:t>
              </a:r>
              <a:r>
                <a:rPr lang="en-US" altLang="ko-KR" sz="1300" b="1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Type_of_getting_vaccine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= '</a:t>
              </a:r>
              <a:r>
                <a:rPr lang="ko-KR" altLang="en-US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선택한 백신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 OR 		          </a:t>
              </a:r>
              <a:r>
                <a:rPr lang="en-US" altLang="ko-KR" sz="1300" b="1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Type_of_getting_vaccine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= '</a:t>
              </a:r>
              <a:r>
                <a:rPr lang="ko-KR" altLang="en-US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선택한 백신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 AND </a:t>
              </a:r>
              <a:r>
                <a:rPr lang="en-US" altLang="ko-KR" sz="1300" b="1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Side_effects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=' </a:t>
              </a:r>
              <a:r>
                <a:rPr lang="ko-KR" altLang="en-US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선택한 증상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                "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30714A-914B-4C2D-B86A-C396D657DAE6}"/>
              </a:ext>
            </a:extLst>
          </p:cNvPr>
          <p:cNvSpPr/>
          <p:nvPr/>
        </p:nvSpPr>
        <p:spPr>
          <a:xfrm>
            <a:off x="3481199" y="1779820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‘</a:t>
            </a:r>
            <a:r>
              <a:rPr lang="ko-KR" altLang="en-US" sz="1300" b="1" dirty="0">
                <a:solidFill>
                  <a:schemeClr val="tx1"/>
                </a:solidFill>
              </a:rPr>
              <a:t>백신</a:t>
            </a:r>
            <a:r>
              <a:rPr lang="en-US" altLang="ko-KR" sz="1300" b="1" dirty="0">
                <a:solidFill>
                  <a:schemeClr val="tx1"/>
                </a:solidFill>
              </a:rPr>
              <a:t>’</a:t>
            </a:r>
            <a:r>
              <a:rPr lang="ko-KR" altLang="en-US" sz="1300" b="1" dirty="0">
                <a:solidFill>
                  <a:schemeClr val="tx1"/>
                </a:solidFill>
              </a:rPr>
              <a:t>과 </a:t>
            </a:r>
            <a:r>
              <a:rPr lang="en-US" altLang="ko-KR" sz="1300" b="1" dirty="0">
                <a:solidFill>
                  <a:schemeClr val="tx1"/>
                </a:solidFill>
              </a:rPr>
              <a:t>‘</a:t>
            </a:r>
            <a:r>
              <a:rPr lang="ko-KR" altLang="en-US" sz="1300" b="1" dirty="0">
                <a:solidFill>
                  <a:schemeClr val="tx1"/>
                </a:solidFill>
              </a:rPr>
              <a:t>증상</a:t>
            </a:r>
            <a:r>
              <a:rPr lang="en-US" altLang="ko-KR" sz="1300" b="1" dirty="0">
                <a:solidFill>
                  <a:schemeClr val="tx1"/>
                </a:solidFill>
              </a:rPr>
              <a:t>’ </a:t>
            </a:r>
            <a:r>
              <a:rPr lang="ko-KR" altLang="en-US" sz="1300" b="1" dirty="0">
                <a:solidFill>
                  <a:schemeClr val="tx1"/>
                </a:solidFill>
              </a:rPr>
              <a:t>선택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614A60-7FC5-470A-BC03-08190B7E5EA1}"/>
              </a:ext>
            </a:extLst>
          </p:cNvPr>
          <p:cNvSpPr/>
          <p:nvPr/>
        </p:nvSpPr>
        <p:spPr>
          <a:xfrm>
            <a:off x="5866825" y="1779438"/>
            <a:ext cx="998869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조회 </a:t>
            </a:r>
          </a:p>
        </p:txBody>
      </p:sp>
      <p:cxnSp>
        <p:nvCxnSpPr>
          <p:cNvPr id="21" name="꺾인 연결선 39">
            <a:extLst>
              <a:ext uri="{FF2B5EF4-FFF2-40B4-BE49-F238E27FC236}">
                <a16:creationId xmlns:a16="http://schemas.microsoft.com/office/drawing/2014/main" id="{E5518DC3-B6E7-4BDB-B72A-6566BD9DFB7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910722" y="2013414"/>
            <a:ext cx="362133" cy="2350"/>
          </a:xfrm>
          <a:prstGeom prst="straightConnector1">
            <a:avLst/>
          </a:prstGeom>
          <a:ln w="28575">
            <a:solidFill>
              <a:srgbClr val="D5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39">
            <a:extLst>
              <a:ext uri="{FF2B5EF4-FFF2-40B4-BE49-F238E27FC236}">
                <a16:creationId xmlns:a16="http://schemas.microsoft.com/office/drawing/2014/main" id="{383AEF34-7948-4179-8D67-C390CE081A8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351859" y="2013032"/>
            <a:ext cx="306622" cy="382"/>
          </a:xfrm>
          <a:prstGeom prst="straightConnector1">
            <a:avLst/>
          </a:prstGeom>
          <a:ln w="28575">
            <a:solidFill>
              <a:srgbClr val="D5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39">
            <a:extLst>
              <a:ext uri="{FF2B5EF4-FFF2-40B4-BE49-F238E27FC236}">
                <a16:creationId xmlns:a16="http://schemas.microsoft.com/office/drawing/2014/main" id="{C05CFDE0-8CF5-4024-9EFD-AF99DD62C44C}"/>
              </a:ext>
            </a:extLst>
          </p:cNvPr>
          <p:cNvCxnSpPr>
            <a:cxnSpLocks/>
            <a:stCxn id="20" idx="2"/>
            <a:endCxn id="7" idx="1"/>
          </p:cNvCxnSpPr>
          <p:nvPr/>
        </p:nvCxnSpPr>
        <p:spPr>
          <a:xfrm rot="5400000">
            <a:off x="2862647" y="327265"/>
            <a:ext cx="1584252" cy="5422975"/>
          </a:xfrm>
          <a:prstGeom prst="bentConnector4">
            <a:avLst>
              <a:gd name="adj1" fmla="val 26181"/>
              <a:gd name="adj2" fmla="val 102507"/>
            </a:avLst>
          </a:prstGeom>
          <a:ln w="28575">
            <a:solidFill>
              <a:srgbClr val="D5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918703" y="4933140"/>
            <a:ext cx="7280062" cy="1548680"/>
            <a:chOff x="918703" y="4713224"/>
            <a:chExt cx="7280062" cy="154868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0BB85B4-746A-43C1-9CBC-6CFFD7E440C3}"/>
                </a:ext>
              </a:extLst>
            </p:cNvPr>
            <p:cNvSpPr/>
            <p:nvPr/>
          </p:nvSpPr>
          <p:spPr>
            <a:xfrm>
              <a:off x="943285" y="4713224"/>
              <a:ext cx="7155809" cy="1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E64674-C02A-49FA-956F-57BC7862F463}"/>
                </a:ext>
              </a:extLst>
            </p:cNvPr>
            <p:cNvSpPr txBox="1"/>
            <p:nvPr/>
          </p:nvSpPr>
          <p:spPr>
            <a:xfrm>
              <a:off x="2269650" y="5441932"/>
              <a:ext cx="4601153" cy="692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300" b="1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300" b="1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$row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300" b="1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mysqli_fetch_array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300" b="1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$ret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 {</a:t>
              </a:r>
              <a:endParaRPr lang="en-US" altLang="ko-KR" sz="1300" b="1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ko-KR" altLang="en-US" sz="1300" b="1" dirty="0">
                  <a:effectLst/>
                  <a:latin typeface="Consolas" panose="020B0609020204030204" pitchFamily="49" charset="0"/>
                </a:rPr>
                <a:t>성별 </a:t>
              </a:r>
              <a:r>
                <a:rPr lang="en-US" altLang="ko-KR" sz="13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ko-KR" altLang="en-US" sz="1300" b="1" dirty="0" err="1">
                  <a:effectLst/>
                  <a:latin typeface="Consolas" panose="020B0609020204030204" pitchFamily="49" charset="0"/>
                </a:rPr>
                <a:t>나이대</a:t>
              </a:r>
              <a:r>
                <a:rPr lang="ko-KR" altLang="en-US" sz="1300" b="1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3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ko-KR" altLang="en-US" sz="1300" b="1" dirty="0">
                  <a:effectLst/>
                  <a:latin typeface="Consolas" panose="020B0609020204030204" pitchFamily="49" charset="0"/>
                </a:rPr>
                <a:t>기저질환 분류</a:t>
              </a:r>
              <a:endParaRPr lang="en-US" altLang="ko-KR" sz="1300" b="1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0EE626-08A2-427C-8DDA-9E342F8BC02E}"/>
                </a:ext>
              </a:extLst>
            </p:cNvPr>
            <p:cNvSpPr txBox="1"/>
            <p:nvPr/>
          </p:nvSpPr>
          <p:spPr>
            <a:xfrm>
              <a:off x="918703" y="4766021"/>
              <a:ext cx="7280062" cy="8925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altLang="ko-KR" sz="1300" b="1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ko-KR" sz="1300" b="1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endPara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                    SELECT * FROM </a:t>
              </a:r>
              <a:r>
                <a:rPr lang="en-US" altLang="ko-KR" sz="1300" b="1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p_clinical_trial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ko-KR" sz="1300" b="1" dirty="0">
                  <a:solidFill>
                    <a:srgbClr val="CE9178"/>
                  </a:solidFill>
                  <a:latin typeface="Consolas" panose="020B0609020204030204" pitchFamily="49" charset="0"/>
                </a:rPr>
                <a:t>                    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WHERE (Type ='</a:t>
              </a:r>
              <a:r>
                <a:rPr lang="ko-KR" altLang="en-US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선택한 백신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') AND </a:t>
              </a:r>
              <a:r>
                <a:rPr lang="en-US" altLang="ko-KR" sz="1300" b="1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Side_effects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='</a:t>
              </a:r>
              <a:r>
                <a:rPr lang="ko-KR" altLang="en-US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선택한 증상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                "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FDC90E5-FE56-41A2-AF4C-C68FB7B414E1}"/>
              </a:ext>
            </a:extLst>
          </p:cNvPr>
          <p:cNvGrpSpPr/>
          <p:nvPr/>
        </p:nvGrpSpPr>
        <p:grpSpPr>
          <a:xfrm>
            <a:off x="10029362" y="3871588"/>
            <a:ext cx="960879" cy="783681"/>
            <a:chOff x="8585590" y="4654511"/>
            <a:chExt cx="1569662" cy="1103758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3A81F23-71F0-4E39-8C94-8F70DA35EDE9}"/>
                </a:ext>
              </a:extLst>
            </p:cNvPr>
            <p:cNvCxnSpPr/>
            <p:nvPr/>
          </p:nvCxnSpPr>
          <p:spPr>
            <a:xfrm>
              <a:off x="8585590" y="5758269"/>
              <a:ext cx="1569662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873F3A6-7283-46B8-9FB5-43BEF8E52BB8}"/>
                </a:ext>
              </a:extLst>
            </p:cNvPr>
            <p:cNvSpPr/>
            <p:nvPr/>
          </p:nvSpPr>
          <p:spPr>
            <a:xfrm>
              <a:off x="8796108" y="507654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09CFCBF-9C95-4F47-B8B8-9C5A0ECF868A}"/>
                </a:ext>
              </a:extLst>
            </p:cNvPr>
            <p:cNvSpPr/>
            <p:nvPr/>
          </p:nvSpPr>
          <p:spPr>
            <a:xfrm>
              <a:off x="9112012" y="4654511"/>
              <a:ext cx="225959" cy="1103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B759C23-F8B0-4FE6-B2FF-C0A9F8E6927F}"/>
                </a:ext>
              </a:extLst>
            </p:cNvPr>
            <p:cNvSpPr/>
            <p:nvPr/>
          </p:nvSpPr>
          <p:spPr>
            <a:xfrm>
              <a:off x="9427915" y="5314686"/>
              <a:ext cx="225959" cy="443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81ED18E-FBBA-4DD1-9E3B-714F110BF894}"/>
                </a:ext>
              </a:extLst>
            </p:cNvPr>
            <p:cNvSpPr/>
            <p:nvPr/>
          </p:nvSpPr>
          <p:spPr>
            <a:xfrm>
              <a:off x="9743818" y="507667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759B52-3757-41AF-BA5E-D5855319BD6C}"/>
              </a:ext>
            </a:extLst>
          </p:cNvPr>
          <p:cNvGrpSpPr/>
          <p:nvPr/>
        </p:nvGrpSpPr>
        <p:grpSpPr>
          <a:xfrm>
            <a:off x="8920419" y="3871588"/>
            <a:ext cx="960879" cy="783681"/>
            <a:chOff x="8585590" y="4654511"/>
            <a:chExt cx="1569662" cy="1103758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A2723AD-4C89-41E0-808C-600063E8BB43}"/>
                </a:ext>
              </a:extLst>
            </p:cNvPr>
            <p:cNvCxnSpPr/>
            <p:nvPr/>
          </p:nvCxnSpPr>
          <p:spPr>
            <a:xfrm>
              <a:off x="8585590" y="5758269"/>
              <a:ext cx="1569662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7481FEF-A430-4112-AAC6-3D22B6687E12}"/>
                </a:ext>
              </a:extLst>
            </p:cNvPr>
            <p:cNvSpPr/>
            <p:nvPr/>
          </p:nvSpPr>
          <p:spPr>
            <a:xfrm>
              <a:off x="8796108" y="507654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C7CF2EA-15AC-40D5-94B9-22EA38D627F3}"/>
                </a:ext>
              </a:extLst>
            </p:cNvPr>
            <p:cNvSpPr/>
            <p:nvPr/>
          </p:nvSpPr>
          <p:spPr>
            <a:xfrm>
              <a:off x="9112012" y="4654511"/>
              <a:ext cx="225959" cy="1103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F8372CF-99FB-4D46-B303-AA2B75B4078A}"/>
                </a:ext>
              </a:extLst>
            </p:cNvPr>
            <p:cNvSpPr/>
            <p:nvPr/>
          </p:nvSpPr>
          <p:spPr>
            <a:xfrm>
              <a:off x="9427915" y="5314686"/>
              <a:ext cx="225959" cy="443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C04B93A-2789-4774-A973-553F93C116AC}"/>
                </a:ext>
              </a:extLst>
            </p:cNvPr>
            <p:cNvSpPr/>
            <p:nvPr/>
          </p:nvSpPr>
          <p:spPr>
            <a:xfrm>
              <a:off x="9743818" y="507667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20" idx="2"/>
            <a:endCxn id="50" idx="1"/>
          </p:cNvCxnSpPr>
          <p:nvPr/>
        </p:nvCxnSpPr>
        <p:spPr>
          <a:xfrm rot="5400000">
            <a:off x="2049689" y="1115641"/>
            <a:ext cx="3185587" cy="5447557"/>
          </a:xfrm>
          <a:prstGeom prst="bentConnector4">
            <a:avLst>
              <a:gd name="adj1" fmla="val 7024"/>
              <a:gd name="adj2" fmla="val 105471"/>
            </a:avLst>
          </a:prstGeom>
          <a:ln w="28575">
            <a:solidFill>
              <a:srgbClr val="D5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39">
            <a:extLst>
              <a:ext uri="{FF2B5EF4-FFF2-40B4-BE49-F238E27FC236}">
                <a16:creationId xmlns:a16="http://schemas.microsoft.com/office/drawing/2014/main" id="{E5518DC3-B6E7-4BDB-B72A-6566BD9DFB74}"/>
              </a:ext>
            </a:extLst>
          </p:cNvPr>
          <p:cNvCxnSpPr>
            <a:cxnSpLocks/>
          </p:cNvCxnSpPr>
          <p:nvPr/>
        </p:nvCxnSpPr>
        <p:spPr>
          <a:xfrm>
            <a:off x="4938277" y="4307338"/>
            <a:ext cx="3913921" cy="0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>
          <a:xfrm flipV="1">
            <a:off x="4938277" y="4806480"/>
            <a:ext cx="5616000" cy="1224000"/>
          </a:xfrm>
          <a:prstGeom prst="bentConnector2">
            <a:avLst/>
          </a:prstGeom>
          <a:ln w="19050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78" name="TextBox 77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850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76786" y="3140562"/>
            <a:ext cx="3038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600" dirty="0">
                <a:latin typeface="Segoe UI Black" panose="020B0A02040204020203" pitchFamily="34" charset="0"/>
                <a:ea typeface="Segoe UI Black" panose="020B0A02040204020203" pitchFamily="34" charset="0"/>
                <a:cs typeface="맑은 고딕 Semilight" panose="020B0502040204020203" pitchFamily="50" charset="-127"/>
              </a:rPr>
              <a:t>Q&amp;A</a:t>
            </a:r>
            <a:endParaRPr lang="ko-KR" altLang="en-US" sz="7200" spc="600" dirty="0">
              <a:latin typeface="Segoe UI Black" panose="020B0A02040204020203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15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13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Summary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Main objective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1612059" y="3054881"/>
            <a:ext cx="8967882" cy="2227604"/>
            <a:chOff x="1612059" y="2476273"/>
            <a:chExt cx="8967882" cy="2227604"/>
          </a:xfrm>
        </p:grpSpPr>
        <p:sp>
          <p:nvSpPr>
            <p:cNvPr id="53" name="직사각형 52"/>
            <p:cNvSpPr/>
            <p:nvPr/>
          </p:nvSpPr>
          <p:spPr>
            <a:xfrm>
              <a:off x="1612059" y="2476273"/>
              <a:ext cx="8967882" cy="2227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071876" y="2835003"/>
              <a:ext cx="8048248" cy="1510144"/>
              <a:chOff x="1575012" y="2753760"/>
              <a:chExt cx="8048248" cy="151014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575012" y="3191422"/>
                <a:ext cx="2664200" cy="1072482"/>
                <a:chOff x="1575012" y="3191422"/>
                <a:chExt cx="2664200" cy="1072482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1575013" y="3191422"/>
                  <a:ext cx="2664199" cy="44044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b="1" dirty="0">
                      <a:solidFill>
                        <a:schemeClr val="tx1"/>
                      </a:solidFill>
                    </a:rPr>
                    <a:t>국내 이상반응 신고 사례</a:t>
                  </a: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575012" y="3823464"/>
                  <a:ext cx="2664199" cy="44044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b="1" dirty="0">
                      <a:solidFill>
                        <a:schemeClr val="tx1"/>
                      </a:solidFill>
                    </a:rPr>
                    <a:t>국외 이상반응 조사</a:t>
                  </a:r>
                </a:p>
              </p:txBody>
            </p:sp>
          </p:grpSp>
          <p:sp>
            <p:nvSpPr>
              <p:cNvPr id="14" name="타원 13"/>
              <p:cNvSpPr/>
              <p:nvPr/>
            </p:nvSpPr>
            <p:spPr>
              <a:xfrm>
                <a:off x="5642198" y="3407749"/>
                <a:ext cx="639826" cy="6398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>
                    <a:solidFill>
                      <a:schemeClr val="tx1"/>
                    </a:solidFill>
                  </a:rPr>
                  <a:t>분석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494116" y="3482050"/>
                <a:ext cx="2129144" cy="4912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b="1" dirty="0">
                    <a:solidFill>
                      <a:schemeClr val="tx1"/>
                    </a:solidFill>
                  </a:rPr>
                  <a:t>백신과 부작용의 인과성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50209" y="2753760"/>
                <a:ext cx="231380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>
                    <a:solidFill>
                      <a:srgbClr val="FF0000"/>
                    </a:solidFill>
                  </a:rPr>
                  <a:t>코로나 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19 </a:t>
                </a:r>
                <a:r>
                  <a:rPr lang="ko-KR" altLang="en-US" sz="1300" dirty="0">
                    <a:solidFill>
                      <a:srgbClr val="FF0000"/>
                    </a:solidFill>
                  </a:rPr>
                  <a:t>백신 접종 후</a:t>
                </a:r>
              </a:p>
            </p:txBody>
          </p:sp>
          <p:cxnSp>
            <p:nvCxnSpPr>
              <p:cNvPr id="40" name="꺾인 연결선 39"/>
              <p:cNvCxnSpPr/>
              <p:nvPr/>
            </p:nvCxnSpPr>
            <p:spPr>
              <a:xfrm flipH="1">
                <a:off x="4359883" y="3402983"/>
                <a:ext cx="1" cy="632042"/>
              </a:xfrm>
              <a:prstGeom prst="bentConnector3">
                <a:avLst>
                  <a:gd name="adj1" fmla="val -22860000000"/>
                </a:avLst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>
                <a:off x="4574578" y="3719004"/>
                <a:ext cx="923148" cy="1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>
                <a:off x="6426496" y="3720156"/>
                <a:ext cx="923148" cy="1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그룹 69"/>
          <p:cNvGrpSpPr/>
          <p:nvPr/>
        </p:nvGrpSpPr>
        <p:grpSpPr>
          <a:xfrm>
            <a:off x="1656361" y="2494917"/>
            <a:ext cx="10185954" cy="3771296"/>
            <a:chOff x="1656361" y="2494917"/>
            <a:chExt cx="10185954" cy="3771296"/>
          </a:xfrm>
        </p:grpSpPr>
        <p:sp>
          <p:nvSpPr>
            <p:cNvPr id="18" name="TextBox 17"/>
            <p:cNvSpPr txBox="1"/>
            <p:nvPr/>
          </p:nvSpPr>
          <p:spPr>
            <a:xfrm>
              <a:off x="5488131" y="5892120"/>
              <a:ext cx="6354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solidFill>
                    <a:srgbClr val="FF0000"/>
                  </a:solidFill>
                </a:rPr>
                <a:t>인구 집단</a:t>
              </a:r>
              <a:r>
                <a:rPr lang="ko-KR" altLang="en-US" sz="1500" b="1" dirty="0"/>
                <a:t>에서의 데이터를 통해 </a:t>
              </a:r>
              <a:r>
                <a:rPr lang="ko-KR" altLang="en-US" sz="1500" b="1" dirty="0">
                  <a:solidFill>
                    <a:srgbClr val="FF0000"/>
                  </a:solidFill>
                </a:rPr>
                <a:t>통계적 관련성과 인과적 연관성</a:t>
              </a:r>
              <a:r>
                <a:rPr lang="ko-KR" altLang="en-US" sz="1500" b="1" dirty="0"/>
                <a:t>을 분석</a:t>
              </a:r>
            </a:p>
          </p:txBody>
        </p:sp>
        <p:sp>
          <p:nvSpPr>
            <p:cNvPr id="58" name="타원 57"/>
            <p:cNvSpPr/>
            <p:nvPr/>
          </p:nvSpPr>
          <p:spPr>
            <a:xfrm>
              <a:off x="1656361" y="2494917"/>
              <a:ext cx="5324354" cy="3651168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갈매기형 수장 67"/>
            <p:cNvSpPr/>
            <p:nvPr/>
          </p:nvSpPr>
          <p:spPr>
            <a:xfrm>
              <a:off x="5071442" y="5826375"/>
              <a:ext cx="416689" cy="439838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29B6262-4D45-4D89-BD2A-04609F55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5" y="2126069"/>
            <a:ext cx="4082959" cy="430042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660A80-96C8-4B1D-A90B-606485777347}"/>
              </a:ext>
            </a:extLst>
          </p:cNvPr>
          <p:cNvGrpSpPr/>
          <p:nvPr/>
        </p:nvGrpSpPr>
        <p:grpSpPr>
          <a:xfrm>
            <a:off x="1561208" y="3146520"/>
            <a:ext cx="9069584" cy="1648693"/>
            <a:chOff x="1922070" y="2151652"/>
            <a:chExt cx="9069584" cy="164869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61E668-E8D5-4D09-8417-F121C55A9DA5}"/>
                </a:ext>
              </a:extLst>
            </p:cNvPr>
            <p:cNvSpPr/>
            <p:nvPr/>
          </p:nvSpPr>
          <p:spPr>
            <a:xfrm>
              <a:off x="1922070" y="2151652"/>
              <a:ext cx="9069584" cy="16486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78014F-CDA8-428B-BE0E-97D3139C670D}"/>
                </a:ext>
              </a:extLst>
            </p:cNvPr>
            <p:cNvSpPr txBox="1"/>
            <p:nvPr/>
          </p:nvSpPr>
          <p:spPr>
            <a:xfrm>
              <a:off x="2160816" y="2356063"/>
              <a:ext cx="8624981" cy="1246495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2500" b="1" dirty="0"/>
                <a:t>“</a:t>
              </a:r>
              <a:r>
                <a:rPr lang="ko-KR" altLang="en-US" sz="2500" b="1" dirty="0">
                  <a:solidFill>
                    <a:schemeClr val="accent2">
                      <a:lumMod val="50000"/>
                    </a:schemeClr>
                  </a:solidFill>
                </a:rPr>
                <a:t>국내 백신 부작용 피해 호소인들</a:t>
              </a:r>
              <a:r>
                <a:rPr lang="ko-KR" altLang="en-US" sz="2500" b="1" dirty="0"/>
                <a:t>의 인과성을 조사하는데</a:t>
              </a:r>
              <a:r>
                <a:rPr lang="en-US" altLang="ko-KR" sz="2500" b="1" dirty="0"/>
                <a:t>,</a:t>
              </a:r>
            </a:p>
            <a:p>
              <a:r>
                <a:rPr lang="ko-KR" altLang="en-US" sz="2500" b="1" dirty="0"/>
                <a:t>기존 한국인을 대상으로 한 </a:t>
              </a:r>
              <a:r>
                <a:rPr lang="ko-KR" altLang="en-US" sz="2500" b="1" dirty="0">
                  <a:solidFill>
                    <a:schemeClr val="accent2">
                      <a:lumMod val="50000"/>
                    </a:schemeClr>
                  </a:solidFill>
                </a:rPr>
                <a:t>과학적 근거가 없어</a:t>
              </a:r>
              <a:endParaRPr lang="en-US" altLang="ko-KR" sz="2500" b="1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ko-KR" altLang="en-US" sz="2500" b="1" dirty="0"/>
                <a:t>국외에서 발표된 자료에 입각해서 평가할 수 밖에 없다</a:t>
              </a:r>
              <a:r>
                <a:rPr lang="en-US" altLang="ko-KR" sz="2500" b="1" dirty="0"/>
                <a:t>.”</a:t>
              </a:r>
              <a:endParaRPr lang="ko-KR" alt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2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13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Summary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Main objective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78570" y="2263509"/>
            <a:ext cx="10234861" cy="4085956"/>
            <a:chOff x="978570" y="2263509"/>
            <a:chExt cx="10234861" cy="4085956"/>
          </a:xfrm>
        </p:grpSpPr>
        <p:grpSp>
          <p:nvGrpSpPr>
            <p:cNvPr id="30" name="그룹 29"/>
            <p:cNvGrpSpPr/>
            <p:nvPr/>
          </p:nvGrpSpPr>
          <p:grpSpPr>
            <a:xfrm>
              <a:off x="978570" y="2263509"/>
              <a:ext cx="3015916" cy="1182335"/>
              <a:chOff x="1264118" y="2635686"/>
              <a:chExt cx="3015916" cy="1182335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264118" y="2635687"/>
                <a:ext cx="3015916" cy="11823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264118" y="2635686"/>
                <a:ext cx="3015916" cy="401053"/>
              </a:xfrm>
              <a:prstGeom prst="rect">
                <a:avLst/>
              </a:prstGeom>
              <a:solidFill>
                <a:schemeClr val="accent2">
                  <a:alpha val="5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병원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08523" y="3262479"/>
                <a:ext cx="247429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/>
                  <a:t>- </a:t>
                </a:r>
                <a:r>
                  <a:rPr lang="ko-KR" altLang="en-US" sz="1300" b="1" dirty="0"/>
                  <a:t>백신 부작용 </a:t>
                </a:r>
                <a:r>
                  <a:rPr lang="ko-KR" altLang="en-US" sz="1300" b="1" dirty="0" err="1"/>
                  <a:t>이상현황</a:t>
                </a:r>
                <a:r>
                  <a:rPr lang="ko-KR" altLang="en-US" sz="1300" b="1" dirty="0"/>
                  <a:t> 신고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197515" y="2263509"/>
              <a:ext cx="3015916" cy="1182335"/>
              <a:chOff x="8162223" y="2635686"/>
              <a:chExt cx="3015916" cy="1182335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8162223" y="2635687"/>
                <a:ext cx="3015916" cy="11823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162223" y="2635686"/>
                <a:ext cx="3015916" cy="401053"/>
              </a:xfrm>
              <a:prstGeom prst="rect">
                <a:avLst/>
              </a:prstGeom>
              <a:solidFill>
                <a:schemeClr val="accent2">
                  <a:alpha val="5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제약사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918359" y="3262478"/>
                <a:ext cx="150364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/>
                  <a:t>- </a:t>
                </a:r>
                <a:r>
                  <a:rPr lang="ko-KR" altLang="en-US" sz="1300" b="1" dirty="0"/>
                  <a:t>임상실험 데이터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588043" y="2263509"/>
              <a:ext cx="3015916" cy="1182335"/>
              <a:chOff x="4624439" y="2635686"/>
              <a:chExt cx="3015916" cy="1182335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24439" y="2635687"/>
                <a:ext cx="3015916" cy="11823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624439" y="2635686"/>
                <a:ext cx="3015916" cy="401053"/>
              </a:xfrm>
              <a:prstGeom prst="rect">
                <a:avLst/>
              </a:prstGeom>
              <a:solidFill>
                <a:schemeClr val="accent2">
                  <a:alpha val="5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정부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80575" y="3262478"/>
                <a:ext cx="150364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/>
                  <a:t>- </a:t>
                </a:r>
                <a:r>
                  <a:rPr lang="ko-KR" altLang="en-US" sz="1300" b="1" dirty="0"/>
                  <a:t>전체적인 통계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561095" y="4146685"/>
              <a:ext cx="2765501" cy="85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각 병원에서 생기는</a:t>
              </a:r>
              <a:endParaRPr lang="en-US" altLang="ko-KR" sz="11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 </a:t>
              </a:r>
              <a:r>
                <a:rPr lang="en-US" altLang="ko-KR" sz="1100" dirty="0"/>
                <a:t>“</a:t>
              </a:r>
              <a:r>
                <a:rPr lang="ko-KR" altLang="en-US" sz="1100" dirty="0"/>
                <a:t>백신 부작용 이상현상 신고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데이터들을 </a:t>
              </a:r>
              <a:endParaRPr lang="en-US" altLang="ko-KR" sz="11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정부에서 종합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06067" y="4146685"/>
              <a:ext cx="2416046" cy="56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병원 데이터와 제약사에서 제공하는</a:t>
              </a:r>
              <a:endParaRPr lang="en-US" altLang="ko-KR" sz="11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/>
                <a:t>“</a:t>
              </a:r>
              <a:r>
                <a:rPr lang="ko-KR" altLang="en-US" sz="1100" dirty="0"/>
                <a:t>임상실험 데이터</a:t>
              </a:r>
              <a:r>
                <a:rPr lang="en-US" altLang="ko-KR" sz="1100" dirty="0"/>
                <a:t>”</a:t>
              </a:r>
              <a:r>
                <a:rPr lang="ko-KR" altLang="en-US" sz="1100" dirty="0"/>
                <a:t>와 비교</a:t>
              </a:r>
            </a:p>
          </p:txBody>
        </p:sp>
        <p:cxnSp>
          <p:nvCxnSpPr>
            <p:cNvPr id="46" name="꺾인 연결선 45"/>
            <p:cNvCxnSpPr/>
            <p:nvPr/>
          </p:nvCxnSpPr>
          <p:spPr>
            <a:xfrm>
              <a:off x="2965280" y="3767328"/>
              <a:ext cx="2066544" cy="288270"/>
            </a:xfrm>
            <a:prstGeom prst="bentConnector3">
              <a:avLst>
                <a:gd name="adj1" fmla="val 147"/>
              </a:avLst>
            </a:prstGeom>
            <a:ln w="12700">
              <a:solidFill>
                <a:schemeClr val="tx1">
                  <a:alpha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/>
            <p:nvPr/>
          </p:nvCxnSpPr>
          <p:spPr>
            <a:xfrm flipH="1">
              <a:off x="7353759" y="3767328"/>
              <a:ext cx="2066544" cy="288270"/>
            </a:xfrm>
            <a:prstGeom prst="bentConnector3">
              <a:avLst>
                <a:gd name="adj1" fmla="val 147"/>
              </a:avLst>
            </a:prstGeom>
            <a:ln w="12700">
              <a:solidFill>
                <a:schemeClr val="tx1">
                  <a:alpha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/>
            <p:cNvGrpSpPr/>
            <p:nvPr/>
          </p:nvGrpSpPr>
          <p:grpSpPr>
            <a:xfrm>
              <a:off x="3857114" y="5355398"/>
              <a:ext cx="4526496" cy="404499"/>
              <a:chOff x="4008925" y="5591145"/>
              <a:chExt cx="4526496" cy="404499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008925" y="5591145"/>
                <a:ext cx="4526496" cy="404499"/>
              </a:xfrm>
              <a:prstGeom prst="rect">
                <a:avLst/>
              </a:prstGeom>
              <a:solidFill>
                <a:srgbClr val="94CB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45810" y="5593339"/>
                <a:ext cx="3852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/>
                  <a:t>한국인 대상 백신 이상반응 연구</a:t>
                </a:r>
              </a:p>
            </p:txBody>
          </p:sp>
        </p:grp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708670" y="3735450"/>
              <a:ext cx="1029311" cy="1263708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43796" y="5980133"/>
              <a:ext cx="5959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이상 반응에 대한 선제적 대응 및 사회적 불안 해소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5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940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156055" y="4418008"/>
            <a:ext cx="2450044" cy="1642364"/>
            <a:chOff x="2235618" y="4742046"/>
            <a:chExt cx="2211657" cy="1482565"/>
          </a:xfrm>
        </p:grpSpPr>
        <p:sp>
          <p:nvSpPr>
            <p:cNvPr id="33" name="직사각형 32"/>
            <p:cNvSpPr/>
            <p:nvPr/>
          </p:nvSpPr>
          <p:spPr>
            <a:xfrm>
              <a:off x="2235618" y="4742046"/>
              <a:ext cx="2211657" cy="14825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26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35618" y="4742046"/>
              <a:ext cx="2211657" cy="32865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626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병원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585901" y="4496783"/>
            <a:ext cx="2450044" cy="1642364"/>
            <a:chOff x="7981098" y="4742046"/>
            <a:chExt cx="2211657" cy="1482565"/>
          </a:xfrm>
        </p:grpSpPr>
        <p:sp>
          <p:nvSpPr>
            <p:cNvPr id="35" name="직사각형 34"/>
            <p:cNvSpPr/>
            <p:nvPr/>
          </p:nvSpPr>
          <p:spPr>
            <a:xfrm>
              <a:off x="7981098" y="4742046"/>
              <a:ext cx="2211657" cy="14825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26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81098" y="4742046"/>
              <a:ext cx="2211657" cy="32865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626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제약사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833507" y="3178860"/>
            <a:ext cx="2211657" cy="476043"/>
          </a:xfrm>
          <a:prstGeom prst="rect">
            <a:avLst/>
          </a:prstGeom>
          <a:solidFill>
            <a:srgbClr val="E7E6E6"/>
          </a:solidFill>
          <a:ln>
            <a:solidFill>
              <a:srgbClr val="62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정부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918435" y="2278091"/>
            <a:ext cx="2041800" cy="689708"/>
          </a:xfrm>
          <a:prstGeom prst="rect">
            <a:avLst/>
          </a:prstGeom>
          <a:solidFill>
            <a:schemeClr val="bg1"/>
          </a:solidFill>
          <a:ln>
            <a:solidFill>
              <a:srgbClr val="62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코로나 </a:t>
            </a:r>
            <a:r>
              <a:rPr lang="ko-KR" altLang="en-US" sz="1000" dirty="0" err="1">
                <a:solidFill>
                  <a:schemeClr val="tx1"/>
                </a:solidFill>
              </a:rPr>
              <a:t>확진자</a:t>
            </a:r>
            <a:r>
              <a:rPr lang="ko-KR" altLang="en-US" sz="1000" dirty="0">
                <a:solidFill>
                  <a:schemeClr val="tx1"/>
                </a:solidFill>
              </a:rPr>
              <a:t> 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백신 접종 누적 현황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919916" y="2281977"/>
            <a:ext cx="4239744" cy="689708"/>
            <a:chOff x="4709158" y="2065346"/>
            <a:chExt cx="5759477" cy="936934"/>
          </a:xfrm>
        </p:grpSpPr>
        <p:sp>
          <p:nvSpPr>
            <p:cNvPr id="15" name="직사각형 14"/>
            <p:cNvSpPr/>
            <p:nvPr/>
          </p:nvSpPr>
          <p:spPr>
            <a:xfrm>
              <a:off x="4709158" y="2065346"/>
              <a:ext cx="2773682" cy="936934"/>
            </a:xfrm>
            <a:prstGeom prst="rect">
              <a:avLst/>
            </a:prstGeom>
            <a:noFill/>
            <a:ln w="57150">
              <a:solidFill>
                <a:srgbClr val="49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15" idx="3"/>
            </p:cNvCxnSpPr>
            <p:nvPr/>
          </p:nvCxnSpPr>
          <p:spPr>
            <a:xfrm>
              <a:off x="7482840" y="2533813"/>
              <a:ext cx="609600" cy="0"/>
            </a:xfrm>
            <a:prstGeom prst="straightConnector1">
              <a:avLst/>
            </a:prstGeom>
            <a:ln w="571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092440" y="2345833"/>
              <a:ext cx="2376195" cy="397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>
                  <a:solidFill>
                    <a:srgbClr val="49A6A6"/>
                  </a:solidFill>
                </a:rPr>
                <a:t>일반 국민들에게 제공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918435" y="3865964"/>
            <a:ext cx="2041800" cy="303700"/>
          </a:xfrm>
          <a:prstGeom prst="rect">
            <a:avLst/>
          </a:prstGeom>
          <a:solidFill>
            <a:schemeClr val="bg1"/>
          </a:solidFill>
          <a:ln>
            <a:solidFill>
              <a:srgbClr val="62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백신 이상증세 연구자료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90023" y="3265031"/>
            <a:ext cx="2041800" cy="303700"/>
          </a:xfrm>
          <a:prstGeom prst="rect">
            <a:avLst/>
          </a:prstGeom>
          <a:solidFill>
            <a:schemeClr val="bg1"/>
          </a:solidFill>
          <a:ln>
            <a:solidFill>
              <a:srgbClr val="62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잔여 백신 및 백신 폐기량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59049" y="5121095"/>
            <a:ext cx="18245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코로나 확진 환자 정보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7903" y="5596864"/>
            <a:ext cx="17780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백신 이상증세 데이터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44332" y="5121095"/>
            <a:ext cx="12779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백신 선적 정보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84219" y="5596864"/>
            <a:ext cx="13981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임상실험 데이터</a:t>
            </a:r>
          </a:p>
        </p:txBody>
      </p:sp>
      <p:cxnSp>
        <p:nvCxnSpPr>
          <p:cNvPr id="67" name="직선 연결선 66"/>
          <p:cNvCxnSpPr>
            <a:stCxn id="43" idx="2"/>
            <a:endCxn id="42" idx="0"/>
          </p:cNvCxnSpPr>
          <p:nvPr/>
        </p:nvCxnSpPr>
        <p:spPr>
          <a:xfrm>
            <a:off x="5939335" y="2967799"/>
            <a:ext cx="1" cy="21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939334" y="3654903"/>
            <a:ext cx="1" cy="21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42" idx="3"/>
            <a:endCxn id="57" idx="1"/>
          </p:cNvCxnSpPr>
          <p:nvPr/>
        </p:nvCxnSpPr>
        <p:spPr>
          <a:xfrm flipV="1">
            <a:off x="7045164" y="3416881"/>
            <a:ext cx="17448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2"/>
            <a:endCxn id="37" idx="0"/>
          </p:cNvCxnSpPr>
          <p:nvPr/>
        </p:nvCxnSpPr>
        <p:spPr>
          <a:xfrm>
            <a:off x="9810923" y="3568731"/>
            <a:ext cx="0" cy="928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4909630" y="3272971"/>
            <a:ext cx="6070225" cy="2866176"/>
            <a:chOff x="5066293" y="3272971"/>
            <a:chExt cx="6070225" cy="2866176"/>
          </a:xfrm>
        </p:grpSpPr>
        <p:grpSp>
          <p:nvGrpSpPr>
            <p:cNvPr id="84" name="그룹 83"/>
            <p:cNvGrpSpPr/>
            <p:nvPr/>
          </p:nvGrpSpPr>
          <p:grpSpPr>
            <a:xfrm>
              <a:off x="7196451" y="3272971"/>
              <a:ext cx="3940067" cy="1231752"/>
              <a:chOff x="7201825" y="3265031"/>
              <a:chExt cx="3940067" cy="123175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8946684" y="3265031"/>
                <a:ext cx="2041800" cy="303700"/>
              </a:xfrm>
              <a:prstGeom prst="rect">
                <a:avLst/>
              </a:prstGeom>
              <a:noFill/>
              <a:ln w="57150"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직선 연결선 78"/>
              <p:cNvCxnSpPr>
                <a:endCxn id="78" idx="1"/>
              </p:cNvCxnSpPr>
              <p:nvPr/>
            </p:nvCxnSpPr>
            <p:spPr>
              <a:xfrm flipV="1">
                <a:off x="7201825" y="3416881"/>
                <a:ext cx="1744859" cy="1"/>
              </a:xfrm>
              <a:prstGeom prst="line">
                <a:avLst/>
              </a:prstGeom>
              <a:ln w="57150">
                <a:solidFill>
                  <a:srgbClr val="49A6A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78" idx="2"/>
              </p:cNvCxnSpPr>
              <p:nvPr/>
            </p:nvCxnSpPr>
            <p:spPr>
              <a:xfrm>
                <a:off x="9967584" y="3568731"/>
                <a:ext cx="0" cy="928052"/>
              </a:xfrm>
              <a:prstGeom prst="line">
                <a:avLst/>
              </a:prstGeom>
              <a:ln w="57150">
                <a:solidFill>
                  <a:srgbClr val="49A6A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10093207" y="3836394"/>
                <a:ext cx="104868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>
                    <a:solidFill>
                      <a:srgbClr val="49A6A6"/>
                    </a:solidFill>
                  </a:rPr>
                  <a:t>데이터 제공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066293" y="3871155"/>
              <a:ext cx="5916817" cy="2267992"/>
              <a:chOff x="5075098" y="3865964"/>
              <a:chExt cx="5916817" cy="2267992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075098" y="3865964"/>
                <a:ext cx="2048657" cy="303700"/>
              </a:xfrm>
              <a:prstGeom prst="rect">
                <a:avLst/>
              </a:prstGeom>
              <a:noFill/>
              <a:ln w="57150"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8943258" y="5585552"/>
                <a:ext cx="2048657" cy="303700"/>
              </a:xfrm>
              <a:prstGeom prst="rect">
                <a:avLst/>
              </a:prstGeom>
              <a:noFill/>
              <a:ln w="57150"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꺾인 연결선 92"/>
              <p:cNvCxnSpPr>
                <a:stCxn id="89" idx="1"/>
              </p:cNvCxnSpPr>
              <p:nvPr/>
            </p:nvCxnSpPr>
            <p:spPr>
              <a:xfrm rot="10800000">
                <a:off x="6233760" y="4172686"/>
                <a:ext cx="2709499" cy="1564716"/>
              </a:xfrm>
              <a:prstGeom prst="bentConnector3">
                <a:avLst>
                  <a:gd name="adj1" fmla="val 99648"/>
                </a:avLst>
              </a:prstGeom>
              <a:ln w="57150">
                <a:solidFill>
                  <a:srgbClr val="49A6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6997000" y="5841568"/>
                <a:ext cx="104868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>
                    <a:solidFill>
                      <a:srgbClr val="49A6A6"/>
                    </a:solidFill>
                  </a:rPr>
                  <a:t>데이터 제공</a:t>
                </a:r>
              </a:p>
            </p:txBody>
          </p:sp>
        </p:grpSp>
      </p:grpSp>
      <p:grpSp>
        <p:nvGrpSpPr>
          <p:cNvPr id="107" name="그룹 106"/>
          <p:cNvGrpSpPr/>
          <p:nvPr/>
        </p:nvGrpSpPr>
        <p:grpSpPr>
          <a:xfrm>
            <a:off x="1356749" y="3650235"/>
            <a:ext cx="5608861" cy="2488912"/>
            <a:chOff x="1514894" y="3650235"/>
            <a:chExt cx="5608861" cy="2488912"/>
          </a:xfrm>
        </p:grpSpPr>
        <p:sp>
          <p:nvSpPr>
            <p:cNvPr id="88" name="직사각형 87"/>
            <p:cNvSpPr/>
            <p:nvPr/>
          </p:nvSpPr>
          <p:spPr>
            <a:xfrm>
              <a:off x="5075098" y="3874177"/>
              <a:ext cx="2048657" cy="303700"/>
            </a:xfrm>
            <a:prstGeom prst="rect">
              <a:avLst/>
            </a:prstGeom>
            <a:noFill/>
            <a:ln w="57150">
              <a:solidFill>
                <a:srgbClr val="49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514894" y="5589712"/>
              <a:ext cx="2048657" cy="303700"/>
            </a:xfrm>
            <a:prstGeom prst="rect">
              <a:avLst/>
            </a:prstGeom>
            <a:noFill/>
            <a:ln w="57150">
              <a:solidFill>
                <a:srgbClr val="49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꺾인 연결선 97"/>
            <p:cNvCxnSpPr>
              <a:stCxn id="96" idx="3"/>
            </p:cNvCxnSpPr>
            <p:nvPr/>
          </p:nvCxnSpPr>
          <p:spPr>
            <a:xfrm flipV="1">
              <a:off x="3563551" y="4186669"/>
              <a:ext cx="2390323" cy="1554893"/>
            </a:xfrm>
            <a:prstGeom prst="bentConnector3">
              <a:avLst>
                <a:gd name="adj1" fmla="val 100025"/>
              </a:avLst>
            </a:prstGeom>
            <a:ln w="571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 103"/>
            <p:cNvCxnSpPr>
              <a:stCxn id="88" idx="1"/>
              <a:endCxn id="5" idx="0"/>
            </p:cNvCxnSpPr>
            <p:nvPr/>
          </p:nvCxnSpPr>
          <p:spPr>
            <a:xfrm rot="10800000" flipV="1">
              <a:off x="2539222" y="4026026"/>
              <a:ext cx="2535876" cy="427211"/>
            </a:xfrm>
            <a:prstGeom prst="bentConnector2">
              <a:avLst/>
            </a:prstGeom>
            <a:ln w="571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307146" y="5846759"/>
              <a:ext cx="104868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>
                  <a:solidFill>
                    <a:srgbClr val="49A6A6"/>
                  </a:solidFill>
                </a:rPr>
                <a:t>데이터 제공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01064" y="3650235"/>
              <a:ext cx="12121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>
                  <a:solidFill>
                    <a:srgbClr val="49A6A6"/>
                  </a:solidFill>
                </a:rPr>
                <a:t>연구자료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4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80" y="1283090"/>
            <a:ext cx="5196840" cy="5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2" y="1560229"/>
            <a:ext cx="5013136" cy="5246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508760"/>
            <a:ext cx="12192000" cy="534924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solidFill>
              <a:srgbClr val="7DC7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30749" t="44601" r="42389" b="17358"/>
          <a:stretch/>
        </p:blipFill>
        <p:spPr>
          <a:xfrm>
            <a:off x="4744720" y="3433791"/>
            <a:ext cx="2021840" cy="29963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6112521" y="4217379"/>
            <a:ext cx="364480" cy="285570"/>
          </a:xfrm>
          <a:prstGeom prst="rect">
            <a:avLst/>
          </a:prstGeom>
          <a:noFill/>
          <a:ln w="28575">
            <a:solidFill>
              <a:srgbClr val="7DC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61113" y="5220034"/>
            <a:ext cx="372608" cy="291940"/>
          </a:xfrm>
          <a:prstGeom prst="rect">
            <a:avLst/>
          </a:prstGeom>
          <a:noFill/>
          <a:ln w="28575">
            <a:solidFill>
              <a:srgbClr val="7DC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2" idx="3"/>
          </p:cNvCxnSpPr>
          <p:nvPr/>
        </p:nvCxnSpPr>
        <p:spPr>
          <a:xfrm>
            <a:off x="6477001" y="4360164"/>
            <a:ext cx="2290630" cy="0"/>
          </a:xfrm>
          <a:prstGeom prst="line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633721" y="5358384"/>
            <a:ext cx="3133910" cy="0"/>
          </a:xfrm>
          <a:prstGeom prst="line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7631" y="4217379"/>
            <a:ext cx="3233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정부는 여러 병원에게 정보를 제공함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67631" y="5179590"/>
            <a:ext cx="28023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병원은 정부에게 정보를 제공함</a:t>
            </a:r>
          </a:p>
        </p:txBody>
      </p:sp>
    </p:spTree>
    <p:extLst>
      <p:ext uri="{BB962C8B-B14F-4D97-AF65-F5344CB8AC3E}">
        <p14:creationId xmlns:p14="http://schemas.microsoft.com/office/powerpoint/2010/main" val="30714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2" y="1560229"/>
            <a:ext cx="5013136" cy="5246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508760"/>
            <a:ext cx="12192000" cy="534924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solidFill>
              <a:srgbClr val="7DC7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45282" t="45525" r="4340" b="34226"/>
          <a:stretch/>
        </p:blipFill>
        <p:spPr>
          <a:xfrm>
            <a:off x="5178196" y="3660266"/>
            <a:ext cx="4148684" cy="17450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6085489" y="4862961"/>
            <a:ext cx="364480" cy="285570"/>
          </a:xfrm>
          <a:prstGeom prst="rect">
            <a:avLst/>
          </a:prstGeom>
          <a:noFill/>
          <a:ln w="28575">
            <a:solidFill>
              <a:srgbClr val="7DC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445957" y="4867009"/>
            <a:ext cx="372608" cy="291940"/>
          </a:xfrm>
          <a:prstGeom prst="rect">
            <a:avLst/>
          </a:prstGeom>
          <a:noFill/>
          <a:ln w="28575">
            <a:solidFill>
              <a:srgbClr val="7DC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70530" y="2388656"/>
            <a:ext cx="2182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정부는 여러 제약사에게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 정보를 제공함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3142" y="2876667"/>
            <a:ext cx="18036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>
                <a:solidFill>
                  <a:schemeClr val="bg1"/>
                </a:solidFill>
              </a:rPr>
              <a:t>제약사은</a:t>
            </a:r>
            <a:r>
              <a:rPr lang="ko-KR" altLang="en-US" sz="1500" b="1" dirty="0">
                <a:solidFill>
                  <a:schemeClr val="bg1"/>
                </a:solidFill>
              </a:rPr>
              <a:t> 정부에게 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정보를 제공함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6273323" y="3058160"/>
            <a:ext cx="0" cy="1802597"/>
          </a:xfrm>
          <a:prstGeom prst="line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632261" y="3433791"/>
            <a:ext cx="0" cy="1426966"/>
          </a:xfrm>
          <a:prstGeom prst="line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2" y="1560229"/>
            <a:ext cx="5013136" cy="5246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508760"/>
            <a:ext cx="12192000" cy="534924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solidFill>
              <a:srgbClr val="7DC7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74697" y="4349232"/>
            <a:ext cx="3445174" cy="624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정부는 여러 </a:t>
            </a:r>
            <a:r>
              <a:rPr lang="ko-KR" altLang="en-US" sz="1500" b="1" dirty="0" err="1">
                <a:solidFill>
                  <a:schemeClr val="bg1"/>
                </a:solidFill>
              </a:rPr>
              <a:t>확진자와</a:t>
            </a:r>
            <a:r>
              <a:rPr lang="ko-KR" altLang="en-US" sz="1500" b="1" dirty="0">
                <a:solidFill>
                  <a:schemeClr val="bg1"/>
                </a:solidFill>
              </a:rPr>
              <a:t> 백신 </a:t>
            </a:r>
            <a:r>
              <a:rPr lang="ko-KR" altLang="en-US" sz="1500" b="1" dirty="0" err="1">
                <a:solidFill>
                  <a:schemeClr val="bg1"/>
                </a:solidFill>
              </a:rPr>
              <a:t>접종자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보유 백신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</a:rPr>
              <a:t>폐기 백신을 관리할 수 있다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18967" t="32764" r="25436" b="43696"/>
          <a:stretch/>
        </p:blipFill>
        <p:spPr>
          <a:xfrm>
            <a:off x="3589432" y="2841517"/>
            <a:ext cx="4525896" cy="20052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4" name="꺾인 연결선 13"/>
          <p:cNvCxnSpPr/>
          <p:nvPr/>
        </p:nvCxnSpPr>
        <p:spPr>
          <a:xfrm>
            <a:off x="8176288" y="3844162"/>
            <a:ext cx="2281956" cy="505070"/>
          </a:xfrm>
          <a:prstGeom prst="bentConnector2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2324</ep:Words>
  <ep:PresentationFormat>와이드스크린</ep:PresentationFormat>
  <ep:Paragraphs>591</ep:Paragraphs>
  <ep:Slides>27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LUA</cp:lastModifiedBy>
  <dcterms:modified xsi:type="dcterms:W3CDTF">2022-03-29T15:43:27.569</dcterms:modified>
  <cp:revision>137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