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719" r:id="rId3"/>
    <p:sldMasterId id="2147483743" r:id="rId4"/>
  </p:sldMasterIdLst>
  <p:notesMasterIdLst>
    <p:notesMasterId r:id="rId22"/>
  </p:notesMasterIdLst>
  <p:sldIdLst>
    <p:sldId id="256" r:id="rId5"/>
    <p:sldId id="257" r:id="rId6"/>
    <p:sldId id="269" r:id="rId7"/>
    <p:sldId id="270" r:id="rId8"/>
    <p:sldId id="258" r:id="rId9"/>
    <p:sldId id="259" r:id="rId10"/>
    <p:sldId id="271" r:id="rId11"/>
    <p:sldId id="260" r:id="rId12"/>
    <p:sldId id="263" r:id="rId13"/>
    <p:sldId id="262" r:id="rId14"/>
    <p:sldId id="261" r:id="rId15"/>
    <p:sldId id="272" r:id="rId16"/>
    <p:sldId id="264" r:id="rId17"/>
    <p:sldId id="265"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78A5-32B0-4DF4-9F73-E02D781607E7}"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96104-D290-45F1-A460-1186491E0C01}" type="slidenum">
              <a:rPr lang="en-US" smtClean="0"/>
              <a:t>‹#›</a:t>
            </a:fld>
            <a:endParaRPr lang="en-US"/>
          </a:p>
        </p:txBody>
      </p:sp>
    </p:spTree>
    <p:extLst>
      <p:ext uri="{BB962C8B-B14F-4D97-AF65-F5344CB8AC3E}">
        <p14:creationId xmlns:p14="http://schemas.microsoft.com/office/powerpoint/2010/main" val="384640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96104-D290-45F1-A460-1186491E0C01}" type="slidenum">
              <a:rPr lang="en-US" smtClean="0"/>
              <a:t>1</a:t>
            </a:fld>
            <a:endParaRPr lang="en-US"/>
          </a:p>
        </p:txBody>
      </p:sp>
    </p:spTree>
    <p:extLst>
      <p:ext uri="{BB962C8B-B14F-4D97-AF65-F5344CB8AC3E}">
        <p14:creationId xmlns:p14="http://schemas.microsoft.com/office/powerpoint/2010/main" val="367972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89399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66794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pitchFamily="34" charset="0"/>
              </a:rPr>
              <a:t>”</a:t>
            </a:r>
            <a:endParaRPr lang="en-US" dirty="0">
              <a:solidFill>
                <a:schemeClr val="accent1">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68063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85072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pitchFamily="34" charset="0"/>
              </a:rPr>
              <a:t>”</a:t>
            </a:r>
          </a:p>
        </p:txBody>
      </p:sp>
    </p:spTree>
    <p:extLst>
      <p:ext uri="{BB962C8B-B14F-4D97-AF65-F5344CB8AC3E}">
        <p14:creationId xmlns:p14="http://schemas.microsoft.com/office/powerpoint/2010/main" val="1896461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46629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17281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523107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683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625682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99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047876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773649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7121E0-0723-4ED7-883C-F9A832B7695B}"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422869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7121E0-0723-4ED7-883C-F9A832B7695B}"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516022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121E0-0723-4ED7-883C-F9A832B7695B}"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425007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400617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087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788189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842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054327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7148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24611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750953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526970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7121E0-0723-4ED7-883C-F9A832B7695B}"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101941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7121E0-0723-4ED7-883C-F9A832B7695B}"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924375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121E0-0723-4ED7-883C-F9A832B7695B}"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2750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80701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882667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125125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655072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27388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9493743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4132559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0189081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51892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7121E0-0723-4ED7-883C-F9A832B7695B}"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7198247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7121E0-0723-4ED7-883C-F9A832B7695B}"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8660646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121E0-0723-4ED7-883C-F9A832B7695B}"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3366502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8403861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0262181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847263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pitchFamily="34" charset="0"/>
              </a:rPr>
              <a:t>”</a:t>
            </a:r>
            <a:endParaRPr lang="en-US" dirty="0">
              <a:solidFill>
                <a:schemeClr val="accent1">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182847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7121E0-0723-4ED7-883C-F9A832B7695B}"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9655847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0659100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pitchFamily="34" charset="0"/>
              </a:rPr>
              <a:t>”</a:t>
            </a:r>
          </a:p>
        </p:txBody>
      </p:sp>
    </p:spTree>
    <p:extLst>
      <p:ext uri="{BB962C8B-B14F-4D97-AF65-F5344CB8AC3E}">
        <p14:creationId xmlns:p14="http://schemas.microsoft.com/office/powerpoint/2010/main" val="40211277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0921234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30575639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121E0-0723-4ED7-883C-F9A832B7695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29276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7121E0-0723-4ED7-883C-F9A832B7695B}"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04193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121E0-0723-4ED7-883C-F9A832B7695B}"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241564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4249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7121E0-0723-4ED7-883C-F9A832B7695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866EC-5B74-4F80-AA19-714FE2021B36}" type="slidenum">
              <a:rPr lang="en-US" smtClean="0"/>
              <a:t>‹#›</a:t>
            </a:fld>
            <a:endParaRPr lang="en-US"/>
          </a:p>
        </p:txBody>
      </p:sp>
    </p:spTree>
    <p:extLst>
      <p:ext uri="{BB962C8B-B14F-4D97-AF65-F5344CB8AC3E}">
        <p14:creationId xmlns:p14="http://schemas.microsoft.com/office/powerpoint/2010/main" val="166662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7121E0-0723-4ED7-883C-F9A832B7695B}" type="datetimeFigureOut">
              <a:rPr lang="en-US" smtClean="0"/>
              <a:t>6/14/2019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A866EC-5B74-4F80-AA19-714FE2021B36}" type="slidenum">
              <a:rPr lang="en-US" smtClean="0"/>
              <a:t>‹#›</a:t>
            </a:fld>
            <a:endParaRPr lang="en-US"/>
          </a:p>
        </p:txBody>
      </p:sp>
    </p:spTree>
    <p:extLst>
      <p:ext uri="{BB962C8B-B14F-4D97-AF65-F5344CB8AC3E}">
        <p14:creationId xmlns:p14="http://schemas.microsoft.com/office/powerpoint/2010/main" val="1813677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E7121E0-0723-4ED7-883C-F9A832B7695B}" type="datetimeFigureOut">
              <a:rPr lang="en-US" smtClean="0"/>
              <a:t>6/14/2019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A866EC-5B74-4F80-AA19-714FE2021B3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282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121E0-0723-4ED7-883C-F9A832B7695B}" type="datetimeFigureOut">
              <a:rPr lang="en-US" smtClean="0"/>
              <a:t>6/14/2019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866EC-5B74-4F80-AA19-714FE2021B36}" type="slidenum">
              <a:rPr lang="en-US" smtClean="0"/>
              <a:t>‹#›</a:t>
            </a:fld>
            <a:endParaRPr lang="en-US"/>
          </a:p>
        </p:txBody>
      </p:sp>
    </p:spTree>
    <p:extLst>
      <p:ext uri="{BB962C8B-B14F-4D97-AF65-F5344CB8AC3E}">
        <p14:creationId xmlns:p14="http://schemas.microsoft.com/office/powerpoint/2010/main" val="230227121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7121E0-0723-4ED7-883C-F9A832B7695B}" type="datetimeFigureOut">
              <a:rPr lang="en-US" smtClean="0"/>
              <a:t>6/14/2019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A866EC-5B74-4F80-AA19-714FE2021B36}" type="slidenum">
              <a:rPr lang="en-US" smtClean="0"/>
              <a:t>‹#›</a:t>
            </a:fld>
            <a:endParaRPr lang="en-US"/>
          </a:p>
        </p:txBody>
      </p:sp>
    </p:spTree>
    <p:extLst>
      <p:ext uri="{BB962C8B-B14F-4D97-AF65-F5344CB8AC3E}">
        <p14:creationId xmlns:p14="http://schemas.microsoft.com/office/powerpoint/2010/main" val="85913943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22362"/>
            <a:ext cx="10404763" cy="3047856"/>
          </a:xfrm>
        </p:spPr>
        <p:txBody>
          <a:bodyPr>
            <a:normAutofit fontScale="90000"/>
          </a:bodyPr>
          <a:lstStyle/>
          <a:p>
            <a:r>
              <a:rPr lang="en-US" b="1" smtClean="0">
                <a:solidFill>
                  <a:srgbClr val="FF0000"/>
                </a:solidFill>
                <a:latin typeface="Arial" panose="020B0604020202020204" pitchFamily="34" charset="0"/>
                <a:cs typeface="Arial" panose="020B0604020202020204" pitchFamily="34" charset="0"/>
              </a:rPr>
              <a:t/>
            </a:r>
            <a:br>
              <a:rPr lang="en-US" b="1" smtClean="0">
                <a:solidFill>
                  <a:srgbClr val="FF0000"/>
                </a:solidFill>
                <a:latin typeface="Arial" panose="020B0604020202020204" pitchFamily="34" charset="0"/>
                <a:cs typeface="Arial" panose="020B0604020202020204" pitchFamily="34" charset="0"/>
              </a:rPr>
            </a:br>
            <a:r>
              <a:rPr lang="en-US" b="1" smtClean="0">
                <a:solidFill>
                  <a:srgbClr val="FF0000"/>
                </a:solidFill>
                <a:latin typeface="Arial" panose="020B0604020202020204" pitchFamily="34" charset="0"/>
                <a:cs typeface="Arial" panose="020B0604020202020204" pitchFamily="34" charset="0"/>
              </a:rPr>
              <a:t>BÁO </a:t>
            </a:r>
            <a:r>
              <a:rPr lang="en-US" b="1">
                <a:solidFill>
                  <a:srgbClr val="FF0000"/>
                </a:solidFill>
                <a:latin typeface="Arial" panose="020B0604020202020204" pitchFamily="34" charset="0"/>
                <a:cs typeface="Arial" panose="020B0604020202020204" pitchFamily="34" charset="0"/>
              </a:rPr>
              <a:t>CÁO </a:t>
            </a:r>
            <a:r>
              <a:rPr lang="en-US" b="1" smtClean="0">
                <a:solidFill>
                  <a:srgbClr val="FF0000"/>
                </a:solidFill>
                <a:latin typeface="Arial" panose="020B0604020202020204" pitchFamily="34" charset="0"/>
                <a:cs typeface="Arial" panose="020B0604020202020204" pitchFamily="34" charset="0"/>
              </a:rPr>
              <a:t>ĐỒ ÁN TỐT NGHIỆP</a:t>
            </a:r>
            <a:r>
              <a:rPr lang="vi-VN" b="1">
                <a:solidFill>
                  <a:srgbClr val="FF0000"/>
                </a:solidFill>
                <a:latin typeface="Arial" panose="020B0604020202020204" pitchFamily="34" charset="0"/>
                <a:cs typeface="Arial" panose="020B0604020202020204" pitchFamily="34" charset="0"/>
              </a:rPr>
              <a:t/>
            </a:r>
            <a:br>
              <a:rPr lang="vi-VN" b="1">
                <a:solidFill>
                  <a:srgbClr val="FF0000"/>
                </a:solidFill>
                <a:latin typeface="Arial" panose="020B0604020202020204" pitchFamily="34" charset="0"/>
                <a:cs typeface="Arial" panose="020B0604020202020204" pitchFamily="34" charset="0"/>
              </a:rPr>
            </a:br>
            <a:endParaRPr lang="en-US"/>
          </a:p>
        </p:txBody>
      </p:sp>
      <p:sp>
        <p:nvSpPr>
          <p:cNvPr id="3" name="Subtitle 2"/>
          <p:cNvSpPr>
            <a:spLocks noGrp="1"/>
          </p:cNvSpPr>
          <p:nvPr>
            <p:ph type="subTitle" idx="1"/>
          </p:nvPr>
        </p:nvSpPr>
        <p:spPr>
          <a:xfrm>
            <a:off x="1524000" y="3906980"/>
            <a:ext cx="9144000" cy="2715493"/>
          </a:xfrm>
        </p:spPr>
        <p:txBody>
          <a:bodyPr/>
          <a:lstStyle/>
          <a:p>
            <a:r>
              <a:rPr lang="en-US">
                <a:latin typeface="Arial" panose="020B0604020202020204" pitchFamily="34" charset="0"/>
                <a:cs typeface="Arial" panose="020B0604020202020204" pitchFamily="34" charset="0"/>
              </a:rPr>
              <a:t>ĐỀ TÀI : XÂY DỰNG WEBSITE </a:t>
            </a:r>
            <a:r>
              <a:rPr lang="en-US" smtClean="0">
                <a:latin typeface="Arial" panose="020B0604020202020204" pitchFamily="34" charset="0"/>
                <a:cs typeface="Arial" panose="020B0604020202020204" pitchFamily="34" charset="0"/>
              </a:rPr>
              <a:t>ĐẶT PHÒNG HOMESTAY</a:t>
            </a:r>
          </a:p>
          <a:p>
            <a:endParaRPr lang="en-US">
              <a:latin typeface="Arial" panose="020B0604020202020204" pitchFamily="34" charset="0"/>
              <a:cs typeface="Arial" panose="020B0604020202020204" pitchFamily="34" charset="0"/>
            </a:endParaRPr>
          </a:p>
          <a:p>
            <a:pPr algn="l"/>
            <a:r>
              <a:rPr lang="en-US" smtClean="0">
                <a:latin typeface="Arial" panose="020B0604020202020204" pitchFamily="34" charset="0"/>
                <a:cs typeface="Arial" panose="020B0604020202020204" pitchFamily="34" charset="0"/>
              </a:rPr>
              <a:t>Sinh viên: Lê Công Nam</a:t>
            </a:r>
          </a:p>
          <a:p>
            <a:pPr algn="l"/>
            <a:r>
              <a:rPr lang="en-US" smtClean="0">
                <a:latin typeface="Arial" panose="020B0604020202020204" pitchFamily="34" charset="0"/>
                <a:cs typeface="Arial" panose="020B0604020202020204" pitchFamily="34" charset="0"/>
              </a:rPr>
              <a:t>Lớp: KTPM- K13B</a:t>
            </a:r>
          </a:p>
          <a:p>
            <a:pPr algn="l"/>
            <a:r>
              <a:rPr lang="en-US" smtClean="0">
                <a:latin typeface="Arial" panose="020B0604020202020204" pitchFamily="34" charset="0"/>
                <a:cs typeface="Arial" panose="020B0604020202020204" pitchFamily="34" charset="0"/>
              </a:rPr>
              <a:t>Giảng viên hướng dẫn: ThS. Nguyễn Thu Phương</a:t>
            </a:r>
          </a:p>
          <a:p>
            <a:endParaRPr lang="en-US">
              <a:latin typeface="Arial" panose="020B0604020202020204" pitchFamily="34" charset="0"/>
              <a:cs typeface="Arial" panose="020B0604020202020204" pitchFamily="34" charset="0"/>
            </a:endParaRPr>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1"/>
            <a:ext cx="12191999" cy="1575581"/>
          </a:xfrm>
          <a:prstGeom prst="rect">
            <a:avLst/>
          </a:prstGeom>
        </p:spPr>
      </p:pic>
    </p:spTree>
    <p:extLst>
      <p:ext uri="{BB962C8B-B14F-4D97-AF65-F5344CB8AC3E}">
        <p14:creationId xmlns:p14="http://schemas.microsoft.com/office/powerpoint/2010/main" val="436671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Biểu đồ usecase tác nhân homestay</a:t>
            </a: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118" y="1510145"/>
            <a:ext cx="8611884" cy="4849091"/>
          </a:xfrm>
        </p:spPr>
      </p:pic>
    </p:spTree>
    <p:extLst>
      <p:ext uri="{BB962C8B-B14F-4D97-AF65-F5344CB8AC3E}">
        <p14:creationId xmlns:p14="http://schemas.microsoft.com/office/powerpoint/2010/main" val="173880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Biểu đồ usecase tác nhân khách hàng</a:t>
            </a: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578" y="2182006"/>
            <a:ext cx="8397424" cy="3817011"/>
          </a:xfrm>
        </p:spPr>
      </p:pic>
    </p:spTree>
    <p:extLst>
      <p:ext uri="{BB962C8B-B14F-4D97-AF65-F5344CB8AC3E}">
        <p14:creationId xmlns:p14="http://schemas.microsoft.com/office/powerpoint/2010/main" val="1775133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2" y="180109"/>
            <a:ext cx="8596668" cy="1320800"/>
          </a:xfrm>
        </p:spPr>
        <p:txBody>
          <a:bodyPr/>
          <a:lstStyle/>
          <a:p>
            <a:r>
              <a:rPr lang="en-US" smtClean="0">
                <a:latin typeface="Arial" panose="020B0604020202020204" pitchFamily="34" charset="0"/>
                <a:cs typeface="Arial" panose="020B0604020202020204" pitchFamily="34" charset="0"/>
              </a:rPr>
              <a:t>Biểu đồ lớp</a:t>
            </a:r>
            <a:r>
              <a:rPr lang="en-US" smtClean="0"/>
              <a:t/>
            </a:r>
            <a:br>
              <a:rPr lang="en-US" smtClean="0"/>
            </a:b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952" y="1011382"/>
            <a:ext cx="8201891" cy="5292436"/>
          </a:xfrm>
        </p:spPr>
      </p:pic>
    </p:spTree>
    <p:extLst>
      <p:ext uri="{BB962C8B-B14F-4D97-AF65-F5344CB8AC3E}">
        <p14:creationId xmlns:p14="http://schemas.microsoft.com/office/powerpoint/2010/main" val="33379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smtClean="0">
                <a:latin typeface="Arial" panose="020B0604020202020204" pitchFamily="34" charset="0"/>
                <a:cs typeface="Arial" panose="020B0604020202020204" pitchFamily="34" charset="0"/>
              </a:rPr>
              <a:t>3. Xây dựng website</a:t>
            </a:r>
            <a:endParaRPr lang="en-US" sz="3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t>DEMO CHƯƠNG TRÌNH</a:t>
            </a:r>
            <a:endParaRPr lang="en-US"/>
          </a:p>
        </p:txBody>
      </p:sp>
    </p:spTree>
    <p:extLst>
      <p:ext uri="{BB962C8B-B14F-4D97-AF65-F5344CB8AC3E}">
        <p14:creationId xmlns:p14="http://schemas.microsoft.com/office/powerpoint/2010/main" val="789522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Kết quả đạt được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latin typeface="Arial" panose="020B0604020202020204" pitchFamily="34" charset="0"/>
                <a:cs typeface="Arial" panose="020B0604020202020204" pitchFamily="34" charset="0"/>
              </a:rPr>
              <a:t>Nắm được cơ sở lý thuyết</a:t>
            </a:r>
          </a:p>
          <a:p>
            <a:pPr lvl="0">
              <a:buFont typeface="Wingdings" panose="05000000000000000000" pitchFamily="2" charset="2"/>
              <a:buChar char="v"/>
            </a:pPr>
            <a:r>
              <a:rPr lang="en-US"/>
              <a:t> Nắm được quy trình thiết kế và xây dựng một website đặt phòng homestay. </a:t>
            </a:r>
            <a:endParaRPr lang="en-US"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mtClean="0">
                <a:latin typeface="Arial" panose="020B0604020202020204" pitchFamily="34" charset="0"/>
                <a:cs typeface="Arial" panose="020B0604020202020204" pitchFamily="34" charset="0"/>
              </a:rPr>
              <a:t>Nghiên cứu, tìm hiểu về phân tích thiết kế hướng đối tượng, framework Laravel là công cụ khá mạnh mẽ hiện nay trong lĩnh vực lập trình web, đặc biệt là các website lớn. </a:t>
            </a:r>
          </a:p>
          <a:p>
            <a:pPr lvl="0" fontAlgn="base">
              <a:buFont typeface="Wingdings" panose="05000000000000000000" pitchFamily="2" charset="2"/>
              <a:buChar char="v"/>
            </a:pPr>
            <a:r>
              <a:rPr lang="en-US"/>
              <a:t>Xây dựng thành công website đặt phòng Homestay với đầy đủ các chức năng cơ bản.</a:t>
            </a:r>
          </a:p>
          <a:p>
            <a:pPr lvl="0" fontAlgn="base"/>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480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Một số hạn chế</a:t>
            </a:r>
            <a:r>
              <a:rPr lang="en-US" smtClean="0"/>
              <a:t>	</a:t>
            </a:r>
            <a:br>
              <a:rPr lang="en-US" smtClean="0"/>
            </a:br>
            <a:r>
              <a:rPr lang="en-US"/>
              <a:t>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Chưa thể test hết được các lỗi phát sinh mới để khắc phục.</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Các chức năng cần cải tiến hơn nữa để có thế phù hợp với yêu cầu ngày càng cao của người dùng</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Một số thông tin còn chưa đầy đủ cần cập nhật thêm.</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8674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phát triển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t>Tối ưu hóa các chức năng hiện có</a:t>
            </a:r>
          </a:p>
          <a:p>
            <a:pPr>
              <a:buFont typeface="Wingdings" panose="05000000000000000000" pitchFamily="2" charset="2"/>
              <a:buChar char="v"/>
            </a:pPr>
            <a:r>
              <a:rPr lang="en-US" smtClean="0"/>
              <a:t>Nâng cấp thêm một số chức năng như: thanh toán đơn hàng, giao tiếp với admin,..</a:t>
            </a:r>
          </a:p>
          <a:p>
            <a:pPr>
              <a:buFont typeface="Wingdings" panose="05000000000000000000" pitchFamily="2" charset="2"/>
              <a:buChar char="v"/>
            </a:pPr>
            <a:r>
              <a:rPr lang="en-US" smtClean="0"/>
              <a:t>Tối ưu hóa an toàn bảo mật thông tin cho website.</a:t>
            </a:r>
            <a:endParaRPr lang="en-US"/>
          </a:p>
        </p:txBody>
      </p:sp>
    </p:spTree>
    <p:extLst>
      <p:ext uri="{BB962C8B-B14F-4D97-AF65-F5344CB8AC3E}">
        <p14:creationId xmlns:p14="http://schemas.microsoft.com/office/powerpoint/2010/main" val="3938192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609600"/>
            <a:ext cx="8671180" cy="4878243"/>
          </a:xfrm>
        </p:spPr>
      </p:pic>
    </p:spTree>
    <p:extLst>
      <p:ext uri="{BB962C8B-B14F-4D97-AF65-F5344CB8AC3E}">
        <p14:creationId xmlns:p14="http://schemas.microsoft.com/office/powerpoint/2010/main" val="426598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Các nội dung chính</a:t>
            </a:r>
            <a:r>
              <a:rPr lang="en-US" smtClean="0"/>
              <a:t>	</a:t>
            </a:r>
            <a:endParaRPr lang="en-US"/>
          </a:p>
        </p:txBody>
      </p:sp>
      <p:sp>
        <p:nvSpPr>
          <p:cNvPr id="3" name="Content Placeholder 2"/>
          <p:cNvSpPr>
            <a:spLocks noGrp="1"/>
          </p:cNvSpPr>
          <p:nvPr>
            <p:ph idx="1"/>
          </p:nvPr>
        </p:nvSpPr>
        <p:spPr/>
        <p:txBody>
          <a:bodyPr/>
          <a:lstStyle/>
          <a:p>
            <a:pPr>
              <a:buFont typeface="+mj-lt"/>
              <a:buAutoNum type="arabicPeriod"/>
            </a:pPr>
            <a:r>
              <a:rPr lang="en-US" smtClean="0">
                <a:solidFill>
                  <a:schemeClr val="tx1"/>
                </a:solidFill>
                <a:latin typeface="Arial" panose="020B0604020202020204" pitchFamily="34" charset="0"/>
                <a:cs typeface="Arial" panose="020B0604020202020204" pitchFamily="34" charset="0"/>
              </a:rPr>
              <a:t>Tổng quan về đề tài</a:t>
            </a:r>
          </a:p>
          <a:p>
            <a:pPr>
              <a:buFont typeface="+mj-lt"/>
              <a:buAutoNum type="arabicPeriod"/>
            </a:pPr>
            <a:r>
              <a:rPr lang="en-US" smtClean="0">
                <a:solidFill>
                  <a:schemeClr val="tx1"/>
                </a:solidFill>
                <a:latin typeface="Arial" panose="020B0604020202020204" pitchFamily="34" charset="0"/>
                <a:cs typeface="Arial" panose="020B0604020202020204" pitchFamily="34" charset="0"/>
              </a:rPr>
              <a:t>Cơ sở lý thuyết</a:t>
            </a:r>
          </a:p>
          <a:p>
            <a:pPr>
              <a:buFont typeface="+mj-lt"/>
              <a:buAutoNum type="arabicPeriod"/>
            </a:pPr>
            <a:r>
              <a:rPr lang="en-US" smtClean="0">
                <a:solidFill>
                  <a:schemeClr val="tx1"/>
                </a:solidFill>
                <a:latin typeface="Arial" panose="020B0604020202020204" pitchFamily="34" charset="0"/>
                <a:cs typeface="Arial" panose="020B0604020202020204" pitchFamily="34" charset="0"/>
              </a:rPr>
              <a:t>Khảo sát, phân tích và thiết kế hệ thống</a:t>
            </a:r>
          </a:p>
          <a:p>
            <a:pPr>
              <a:buFont typeface="+mj-lt"/>
              <a:buAutoNum type="arabicPeriod"/>
            </a:pPr>
            <a:r>
              <a:rPr lang="en-US" smtClean="0">
                <a:solidFill>
                  <a:schemeClr val="tx1"/>
                </a:solidFill>
                <a:latin typeface="Arial" panose="020B0604020202020204" pitchFamily="34" charset="0"/>
                <a:cs typeface="Arial" panose="020B0604020202020204" pitchFamily="34" charset="0"/>
              </a:rPr>
              <a:t>Demo </a:t>
            </a:r>
            <a:r>
              <a:rPr lang="en-US">
                <a:solidFill>
                  <a:schemeClr val="tx1"/>
                </a:solidFill>
                <a:latin typeface="Arial" panose="020B0604020202020204" pitchFamily="34" charset="0"/>
                <a:cs typeface="Arial" panose="020B0604020202020204" pitchFamily="34" charset="0"/>
              </a:rPr>
              <a:t>chương </a:t>
            </a:r>
            <a:r>
              <a:rPr lang="en-US" smtClean="0">
                <a:solidFill>
                  <a:schemeClr val="tx1"/>
                </a:solidFill>
                <a:latin typeface="Arial" panose="020B0604020202020204" pitchFamily="34" charset="0"/>
                <a:cs typeface="Arial" panose="020B0604020202020204" pitchFamily="34" charset="0"/>
              </a:rPr>
              <a:t>trình</a:t>
            </a:r>
          </a:p>
          <a:p>
            <a:pPr>
              <a:buFont typeface="+mj-lt"/>
              <a:buAutoNum type="arabicPeriod"/>
            </a:pPr>
            <a:r>
              <a:rPr lang="en-US" smtClean="0">
                <a:solidFill>
                  <a:schemeClr val="tx1"/>
                </a:solidFill>
                <a:latin typeface="Arial" panose="020B0604020202020204" pitchFamily="34" charset="0"/>
                <a:cs typeface="Arial" panose="020B0604020202020204" pitchFamily="34" charset="0"/>
              </a:rPr>
              <a:t>Kết luận</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267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chemeClr val="tx2"/>
                </a:solidFill>
              </a:rPr>
              <a:t>1. Tổng quan về đề tài</a:t>
            </a:r>
            <a:endParaRPr lang="en-US">
              <a:solidFill>
                <a:schemeClr val="tx2"/>
              </a:solidFill>
            </a:endParaRPr>
          </a:p>
        </p:txBody>
      </p:sp>
      <p:sp>
        <p:nvSpPr>
          <p:cNvPr id="3" name="Content Placeholder 2"/>
          <p:cNvSpPr>
            <a:spLocks noGrp="1"/>
          </p:cNvSpPr>
          <p:nvPr>
            <p:ph idx="1"/>
          </p:nvPr>
        </p:nvSpPr>
        <p:spPr/>
        <p:txBody>
          <a:bodyPr/>
          <a:lstStyle/>
          <a:p>
            <a:r>
              <a:rPr lang="en-US" smtClean="0"/>
              <a:t>Lý do chọn đề tài: </a:t>
            </a:r>
          </a:p>
          <a:p>
            <a:pPr lvl="1"/>
            <a:endParaRPr lang="en-US"/>
          </a:p>
        </p:txBody>
      </p:sp>
      <p:pic>
        <p:nvPicPr>
          <p:cNvPr id="4" name="Picture 3" title="Giới trẻ đi phượt và ăn ngủ tại Homest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55" y="2732688"/>
            <a:ext cx="7701588" cy="3903640"/>
          </a:xfrm>
          <a:prstGeom prst="rect">
            <a:avLst/>
          </a:prstGeom>
        </p:spPr>
      </p:pic>
    </p:spTree>
    <p:extLst>
      <p:ext uri="{BB962C8B-B14F-4D97-AF65-F5344CB8AC3E}">
        <p14:creationId xmlns:p14="http://schemas.microsoft.com/office/powerpoint/2010/main" val="304857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219" y="446503"/>
            <a:ext cx="7072599" cy="5926587"/>
          </a:xfrm>
        </p:spPr>
      </p:pic>
    </p:spTree>
    <p:extLst>
      <p:ext uri="{BB962C8B-B14F-4D97-AF65-F5344CB8AC3E}">
        <p14:creationId xmlns:p14="http://schemas.microsoft.com/office/powerpoint/2010/main" val="826402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 Cơ sở lý thuyết</a:t>
            </a:r>
            <a:r>
              <a:rPr lang="en-US" smtClean="0"/>
              <a:t>	</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24128" y="2286000"/>
            <a:ext cx="3889811" cy="34082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510" y="2289100"/>
            <a:ext cx="6670963" cy="3507516"/>
          </a:xfrm>
          <a:prstGeom prst="rect">
            <a:avLst/>
          </a:prstGeom>
        </p:spPr>
      </p:pic>
    </p:spTree>
    <p:extLst>
      <p:ext uri="{BB962C8B-B14F-4D97-AF65-F5344CB8AC3E}">
        <p14:creationId xmlns:p14="http://schemas.microsoft.com/office/powerpoint/2010/main" val="54586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Khảo sát, phân tích và thiết kế hệ thống</a:t>
            </a:r>
            <a:endParaRPr lang="en-US">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319" y="1811770"/>
            <a:ext cx="9107117" cy="4351338"/>
          </a:xfrm>
        </p:spPr>
      </p:pic>
    </p:spTree>
    <p:extLst>
      <p:ext uri="{BB962C8B-B14F-4D97-AF65-F5344CB8AC3E}">
        <p14:creationId xmlns:p14="http://schemas.microsoft.com/office/powerpoint/2010/main" val="2847763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5173"/>
            <a:ext cx="9905998" cy="1478570"/>
          </a:xfrm>
        </p:spPr>
        <p:txBody>
          <a:bodyPr/>
          <a:lstStyle/>
          <a:p>
            <a:r>
              <a:rPr lang="en-US" smtClean="0">
                <a:latin typeface="Arial" panose="020B0604020202020204" pitchFamily="34" charset="0"/>
                <a:cs typeface="Arial" panose="020B0604020202020204" pitchFamily="34" charset="0"/>
              </a:rPr>
              <a:t>Khảo sát một số website	</a:t>
            </a:r>
            <a:endParaRPr lang="en-US">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141412" y="1335087"/>
            <a:ext cx="9905999" cy="3541714"/>
          </a:xfrm>
        </p:spPr>
        <p:txBody>
          <a:bodyPr>
            <a:normAutofit/>
          </a:bodyPr>
          <a:lstStyle/>
          <a:p>
            <a:r>
              <a:rPr lang="en-US" smtClean="0">
                <a:latin typeface="Arial" panose="020B0604020202020204" pitchFamily="34" charset="0"/>
                <a:cs typeface="Arial" panose="020B0604020202020204" pitchFamily="34" charset="0"/>
              </a:rPr>
              <a:t>Booking.com </a:t>
            </a:r>
          </a:p>
          <a:p>
            <a:r>
              <a:rPr lang="en-US" smtClean="0">
                <a:latin typeface="Arial" panose="020B0604020202020204" pitchFamily="34" charset="0"/>
                <a:cs typeface="Arial" panose="020B0604020202020204" pitchFamily="34" charset="0"/>
              </a:rPr>
              <a:t>Luxstay.com</a:t>
            </a:r>
          </a:p>
          <a:p>
            <a:pPr>
              <a:buFont typeface="Wingdings" panose="05000000000000000000" pitchFamily="2" charset="2"/>
              <a:buChar char="Ø"/>
            </a:pPr>
            <a:r>
              <a:rPr lang="en-US" smtClean="0">
                <a:latin typeface="Arial" panose="020B0604020202020204" pitchFamily="34" charset="0"/>
                <a:cs typeface="Arial" panose="020B0604020202020204" pitchFamily="34" charset="0"/>
              </a:rPr>
              <a:t>Một số đặc điểm: </a:t>
            </a:r>
          </a:p>
          <a:p>
            <a:pPr lvl="1">
              <a:buFont typeface="Wingdings" panose="05000000000000000000" pitchFamily="2" charset="2"/>
              <a:buChar char="Ø"/>
            </a:pPr>
            <a:r>
              <a:rPr lang="en-US" smtClean="0">
                <a:latin typeface="Arial" panose="020B0604020202020204" pitchFamily="34" charset="0"/>
                <a:cs typeface="Arial" panose="020B0604020202020204" pitchFamily="34" charset="0"/>
              </a:rPr>
              <a:t>Website có tốc độ tải trang nhanh, tương thích với mọi trình duyệt và mọi thiết bị.</a:t>
            </a:r>
          </a:p>
          <a:p>
            <a:pPr lvl="1">
              <a:buFont typeface="Wingdings" panose="05000000000000000000" pitchFamily="2" charset="2"/>
              <a:buChar char="Ø"/>
            </a:pPr>
            <a:r>
              <a:rPr lang="en-US" smtClean="0">
                <a:latin typeface="Arial" panose="020B0604020202020204" pitchFamily="34" charset="0"/>
                <a:cs typeface="Arial" panose="020B0604020202020204" pitchFamily="34" charset="0"/>
              </a:rPr>
              <a:t>Website được tối ưu, Seo On-page tốt</a:t>
            </a:r>
          </a:p>
          <a:p>
            <a:pPr lvl="1">
              <a:buFont typeface="Wingdings" panose="05000000000000000000" pitchFamily="2" charset="2"/>
              <a:buChar char="Ø"/>
            </a:pPr>
            <a:r>
              <a:rPr lang="en-US" smtClean="0">
                <a:latin typeface="Arial" panose="020B0604020202020204" pitchFamily="34" charset="0"/>
                <a:cs typeface="Arial" panose="020B0604020202020204" pitchFamily="34" charset="0"/>
              </a:rPr>
              <a:t>Giao diện đơn giản, đầy đủ, thân thiện.</a:t>
            </a:r>
          </a:p>
          <a:p>
            <a:pPr lvl="1">
              <a:buFont typeface="Wingdings" panose="05000000000000000000" pitchFamily="2" charset="2"/>
              <a:buChar char="Ø"/>
            </a:pPr>
            <a:r>
              <a:rPr lang="en-US" smtClean="0">
                <a:latin typeface="Arial" panose="020B0604020202020204" pitchFamily="34" charset="0"/>
                <a:cs typeface="Arial" panose="020B0604020202020204" pitchFamily="34" charset="0"/>
              </a:rPr>
              <a:t>Bố cục header là chức năng đăng ký, đăng nhập. Ngay sau đó là phần Tìm Kiếm, rất phù hợp với nhu cầu người dung. </a:t>
            </a:r>
          </a:p>
        </p:txBody>
      </p:sp>
    </p:spTree>
    <p:extLst>
      <p:ext uri="{BB962C8B-B14F-4D97-AF65-F5344CB8AC3E}">
        <p14:creationId xmlns:p14="http://schemas.microsoft.com/office/powerpoint/2010/main" val="2108210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Biểu đồ usecase mức tổng quát</a:t>
            </a: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762" y="1717964"/>
            <a:ext cx="6836690" cy="4324061"/>
          </a:xfrm>
        </p:spPr>
      </p:pic>
    </p:spTree>
    <p:extLst>
      <p:ext uri="{BB962C8B-B14F-4D97-AF65-F5344CB8AC3E}">
        <p14:creationId xmlns:p14="http://schemas.microsoft.com/office/powerpoint/2010/main" val="237796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489816"/>
            <a:ext cx="10515600" cy="1325563"/>
          </a:xfrm>
        </p:spPr>
        <p:txBody>
          <a:bodyPr/>
          <a:lstStyle/>
          <a:p>
            <a:r>
              <a:rPr lang="en-US" smtClean="0">
                <a:latin typeface="Arial" panose="020B0604020202020204" pitchFamily="34" charset="0"/>
                <a:cs typeface="Arial" panose="020B0604020202020204" pitchFamily="34" charset="0"/>
              </a:rPr>
              <a:t>Biểu đồ usecase tác nhân admin</a:t>
            </a:r>
            <a:endParaRPr lang="en-US">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509" y="1815379"/>
            <a:ext cx="9076052" cy="4650540"/>
          </a:xfrm>
        </p:spPr>
      </p:pic>
    </p:spTree>
    <p:extLst>
      <p:ext uri="{BB962C8B-B14F-4D97-AF65-F5344CB8AC3E}">
        <p14:creationId xmlns:p14="http://schemas.microsoft.com/office/powerpoint/2010/main" val="413913594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380</Words>
  <Application>Microsoft Office PowerPoint</Application>
  <PresentationFormat>Widescreen</PresentationFormat>
  <Paragraphs>45</Paragraphs>
  <Slides>17</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17</vt:i4>
      </vt:variant>
    </vt:vector>
  </HeadingPairs>
  <TitlesOfParts>
    <vt:vector size="29" baseType="lpstr">
      <vt:lpstr>Arial</vt:lpstr>
      <vt:lpstr>Calibri</vt:lpstr>
      <vt:lpstr>Calibri Light</vt:lpstr>
      <vt:lpstr>Trebuchet MS</vt:lpstr>
      <vt:lpstr>Tw Cen MT</vt:lpstr>
      <vt:lpstr>Tw Cen MT Condensed</vt:lpstr>
      <vt:lpstr>Wingdings</vt:lpstr>
      <vt:lpstr>Wingdings 3</vt:lpstr>
      <vt:lpstr>Facet</vt:lpstr>
      <vt:lpstr>Integral</vt:lpstr>
      <vt:lpstr>Office Theme</vt:lpstr>
      <vt:lpstr>1_Facet</vt:lpstr>
      <vt:lpstr> BÁO CÁO ĐỒ ÁN TỐT NGHIỆP </vt:lpstr>
      <vt:lpstr>Các nội dung chính </vt:lpstr>
      <vt:lpstr>1. Tổng quan về đề tài</vt:lpstr>
      <vt:lpstr>PowerPoint Presentation</vt:lpstr>
      <vt:lpstr>2. Cơ sở lý thuyết </vt:lpstr>
      <vt:lpstr>3. Khảo sát, phân tích và thiết kế hệ thống</vt:lpstr>
      <vt:lpstr>Khảo sát một số website </vt:lpstr>
      <vt:lpstr>Biểu đồ usecase mức tổng quát</vt:lpstr>
      <vt:lpstr>Biểu đồ usecase tác nhân admin</vt:lpstr>
      <vt:lpstr>Biểu đồ usecase tác nhân homestay</vt:lpstr>
      <vt:lpstr>Biểu đồ usecase tác nhân khách hàng</vt:lpstr>
      <vt:lpstr>Biểu đồ lớp </vt:lpstr>
      <vt:lpstr>3. Xây dựng website</vt:lpstr>
      <vt:lpstr>Kết quả đạt được </vt:lpstr>
      <vt:lpstr>Một số hạn chế   </vt:lpstr>
      <vt:lpstr>Hướng phát triển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BÁO CÁO ĐỒ ÁN TỐT NGHIỆP </dc:title>
  <dc:creator>Lê Công Nam</dc:creator>
  <cp:lastModifiedBy>Lê Công Nam</cp:lastModifiedBy>
  <cp:revision>26</cp:revision>
  <dcterms:created xsi:type="dcterms:W3CDTF">2019-05-29T04:29:39Z</dcterms:created>
  <dcterms:modified xsi:type="dcterms:W3CDTF">2019-06-14T04:12:08Z</dcterms:modified>
</cp:coreProperties>
</file>