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6" r:id="rId4"/>
    <p:sldId id="257" r:id="rId5"/>
    <p:sldId id="258" r:id="rId6"/>
    <p:sldId id="260" r:id="rId7"/>
    <p:sldId id="261" r:id="rId8"/>
    <p:sldId id="262" r:id="rId9"/>
    <p:sldId id="268" r:id="rId10"/>
    <p:sldId id="263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52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B30F6-8776-4986-8CEB-B33F3494E024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C81F7-5D77-4088-93AA-1933104380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5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Mainly consists</a:t>
            </a:r>
            <a:r>
              <a:rPr lang="en-US" altLang="zh-TW" baseline="0" dirty="0" smtClean="0"/>
              <a:t> of </a:t>
            </a:r>
            <a:r>
              <a:rPr lang="en-US" altLang="zh-TW" dirty="0" smtClean="0"/>
              <a:t>3 main parts: Acquisition system, phantom, host system</a:t>
            </a:r>
          </a:p>
          <a:p>
            <a:r>
              <a:rPr lang="en-US" altLang="zh-TW" dirty="0" smtClean="0"/>
              <a:t>Acquisition system includes a</a:t>
            </a:r>
            <a:r>
              <a:rPr lang="en-US" altLang="zh-TW" baseline="0" dirty="0" smtClean="0"/>
              <a:t>n MCU, an impedance measurement module and multiplexer circuit.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C81F7-5D77-4088-93AA-19331043802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93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100us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C81F7-5D77-4088-93AA-19331043802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8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Toc do i2c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C81F7-5D77-4088-93AA-19331043802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37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5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0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9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66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36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4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65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7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3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0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5CA7-2AD3-4C1E-AA14-1E537B990F6F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DE4D-908C-4B87-9134-7D8AB9D6D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76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3224112000036" TargetMode="External"/><Relationship Id="rId2" Type="http://schemas.openxmlformats.org/officeDocument/2006/relationships/hyperlink" Target="https://www.researchgate.net/publication/334773554_Design_of_low-cost_and_high-speed_portable_two-dimensional_electrical_impedance_tomography_E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50287658_Deep_learning_scheme_PSPNet_for_electrical_impedance_tomography" TargetMode="External"/><Relationship Id="rId4" Type="http://schemas.openxmlformats.org/officeDocument/2006/relationships/hyperlink" Target="https://www.sciencedirect.com/science/article/pii/S246806722200023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6140" y="1122363"/>
            <a:ext cx="1063972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MUX Circuit </a:t>
            </a:r>
            <a:r>
              <a:rPr lang="en-US" altLang="zh-TW" dirty="0" smtClean="0"/>
              <a:t>for </a:t>
            </a:r>
            <a:r>
              <a:rPr lang="en-US" altLang="zh-TW" b="1" dirty="0" smtClean="0"/>
              <a:t>Electrical Impedance Tomography (EIT) </a:t>
            </a:r>
            <a:r>
              <a:rPr lang="en-US" altLang="zh-TW" dirty="0" smtClean="0"/>
              <a:t>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Weekly report – W1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618236"/>
            <a:ext cx="10515600" cy="48710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https://www.sciencedirect.com/science/article/pii/S2468067222000190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(</a:t>
            </a:r>
            <a:r>
              <a:rPr lang="en-US" altLang="zh-TW" dirty="0">
                <a:hlinkClick r:id="rId2"/>
              </a:rPr>
              <a:t>PDF) Design of low-cost and high-speed portable two-dimensional electrical impedance tomography (EIT) (researchgate.net</a:t>
            </a:r>
            <a:r>
              <a:rPr lang="en-US" altLang="zh-TW" dirty="0" smtClean="0">
                <a:hlinkClick r:id="rId2"/>
              </a:rPr>
              <a:t>)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Studying the resistivity imaging of chicken tissue phantoms with different current patterns in Electrical Impedance Tomography (EIT) </a:t>
            </a:r>
            <a:r>
              <a:rPr lang="en-US" altLang="zh-TW" dirty="0" smtClean="0">
                <a:hlinkClick r:id="rId3"/>
              </a:rPr>
              <a:t>– </a:t>
            </a:r>
            <a:r>
              <a:rPr lang="en-US" altLang="zh-TW" dirty="0" err="1" smtClean="0">
                <a:hlinkClick r:id="rId3"/>
              </a:rPr>
              <a:t>ScienceDirect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An open-source and easily replicable hardware for Electrical Impedance Tomography </a:t>
            </a:r>
            <a:r>
              <a:rPr lang="en-US" altLang="zh-TW" dirty="0" smtClean="0">
                <a:hlinkClick r:id="rId4"/>
              </a:rPr>
              <a:t>– </a:t>
            </a:r>
            <a:r>
              <a:rPr lang="en-US" altLang="zh-TW" dirty="0" err="1" smtClean="0">
                <a:hlinkClick r:id="rId4"/>
              </a:rPr>
              <a:t>ScienceDirect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Deep learning scheme </a:t>
            </a:r>
            <a:r>
              <a:rPr lang="en-US" altLang="zh-TW" dirty="0" err="1">
                <a:hlinkClick r:id="rId5"/>
              </a:rPr>
              <a:t>PSPNet</a:t>
            </a:r>
            <a:r>
              <a:rPr lang="en-US" altLang="zh-TW" dirty="0">
                <a:hlinkClick r:id="rId5"/>
              </a:rPr>
              <a:t> for electrical impedance tomography (researchgate.net)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50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Microcontroller - 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TW" dirty="0" smtClean="0"/>
              <a:t>Have enough GPIO pins to control 4 </a:t>
            </a:r>
            <a:r>
              <a:rPr lang="en-US" altLang="zh-TW" dirty="0" err="1" smtClean="0"/>
              <a:t>muxes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Each mux requires 4 control pins (INH, A, B, C) -&gt; Require at least 16 pins + 2 pins for I2C communication</a:t>
            </a:r>
            <a:endParaRPr lang="en-US" altLang="zh-TW" dirty="0"/>
          </a:p>
          <a:p>
            <a:pPr lvl="0">
              <a:buFontTx/>
              <a:buChar char="-"/>
            </a:pPr>
            <a:r>
              <a:rPr lang="en-US" altLang="zh-TW" dirty="0" smtClean="0">
                <a:solidFill>
                  <a:prstClr val="black"/>
                </a:solidFill>
              </a:rPr>
              <a:t>Have I2C communication</a:t>
            </a:r>
          </a:p>
          <a:p>
            <a:pPr lvl="0">
              <a:buFontTx/>
              <a:buChar char="-"/>
            </a:pPr>
            <a:r>
              <a:rPr lang="en-US" altLang="zh-TW" dirty="0" smtClean="0">
                <a:solidFill>
                  <a:prstClr val="black"/>
                </a:solidFill>
              </a:rPr>
              <a:t>Low-cost</a:t>
            </a:r>
            <a:endParaRPr lang="en-US" altLang="zh-TW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713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overview</a:t>
            </a:r>
            <a:endParaRPr lang="zh-TW" altLang="en-US" dirty="0"/>
          </a:p>
        </p:txBody>
      </p:sp>
      <p:pic>
        <p:nvPicPr>
          <p:cNvPr id="1026" name="Picture 2" descr="The block diagram of electrical impedance tomography (EIT) system ..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42175"/>
            <a:ext cx="80962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130458" y="5118755"/>
            <a:ext cx="757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Fig 1. Block diagram of Electrical impedance tomography (EIT) system (5)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852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0555" y="316934"/>
            <a:ext cx="11353800" cy="1325563"/>
          </a:xfrm>
        </p:spPr>
        <p:txBody>
          <a:bodyPr/>
          <a:lstStyle/>
          <a:p>
            <a:r>
              <a:rPr lang="en-US" altLang="zh-TW" dirty="0" smtClean="0"/>
              <a:t>Drive pattern: 4-wire measurement using AD5941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25723"/>
            <a:ext cx="4406154" cy="29870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42" y="1642497"/>
            <a:ext cx="7763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Multiplexer (MUX) circuit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7351"/>
          <a:stretch/>
        </p:blipFill>
        <p:spPr>
          <a:xfrm>
            <a:off x="3646394" y="2127231"/>
            <a:ext cx="4681232" cy="249190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6896" y="5182819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Controlled by Arduino Mega (1)</a:t>
            </a:r>
          </a:p>
          <a:p>
            <a:pPr algn="ctr"/>
            <a:r>
              <a:rPr lang="en-US" altLang="zh-TW" b="1" dirty="0" smtClean="0"/>
              <a:t>74HC4067 – 8 channel</a:t>
            </a:r>
          </a:p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956" y="5182819"/>
            <a:ext cx="2984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Controlled by Raspberry </a:t>
            </a:r>
            <a:r>
              <a:rPr lang="en-US" altLang="zh-TW" dirty="0" smtClean="0"/>
              <a:t>Pi (2)</a:t>
            </a:r>
          </a:p>
          <a:p>
            <a:pPr algn="ctr"/>
            <a:r>
              <a:rPr lang="en-US" altLang="zh-TW" b="1" dirty="0" smtClean="0"/>
              <a:t>ADG506AKNZ – 16 channel</a:t>
            </a:r>
          </a:p>
          <a:p>
            <a:pPr algn="ctr"/>
            <a:r>
              <a:rPr lang="en-US" altLang="zh-TW" dirty="0" smtClean="0"/>
              <a:t>1ms/data -&gt; 4s/measurement</a:t>
            </a:r>
            <a:endParaRPr lang="en-US" altLang="zh-TW" dirty="0"/>
          </a:p>
        </p:txBody>
      </p:sp>
      <p:pic>
        <p:nvPicPr>
          <p:cNvPr id="8" name="內容版面配置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2" y="1928292"/>
            <a:ext cx="3694397" cy="277374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607722" y="5182819"/>
            <a:ext cx="3140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Controlled by Arduino Mega (4)</a:t>
            </a:r>
          </a:p>
          <a:p>
            <a:pPr algn="ctr"/>
            <a:r>
              <a:rPr lang="en-US" altLang="zh-TW" dirty="0" smtClean="0"/>
              <a:t>ADG506AKRZ – 16 channel</a:t>
            </a:r>
          </a:p>
          <a:p>
            <a:pPr algn="ctr"/>
            <a:r>
              <a:rPr lang="en-US" altLang="zh-TW" dirty="0" smtClean="0"/>
              <a:t>Switching time: &lt;1us</a:t>
            </a:r>
          </a:p>
          <a:p>
            <a:pPr algn="ctr"/>
            <a:endParaRPr lang="zh-TW" altLang="en-US" dirty="0"/>
          </a:p>
        </p:txBody>
      </p:sp>
      <p:pic>
        <p:nvPicPr>
          <p:cNvPr id="11" name="內容版面配置區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049" y="1530726"/>
            <a:ext cx="4027951" cy="340891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289883" y="724851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-&gt; Require 4 MUX as analog switches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 Current </a:t>
            </a:r>
            <a:r>
              <a:rPr lang="en-US" altLang="zh-TW" dirty="0"/>
              <a:t>injection </a:t>
            </a:r>
            <a:r>
              <a:rPr lang="en-US" altLang="zh-TW" dirty="0" smtClean="0"/>
              <a:t>methods - Neighboring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04" y="1601338"/>
            <a:ext cx="4317763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05" y="1595528"/>
            <a:ext cx="4491323" cy="43571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2929" y="113815"/>
            <a:ext cx="243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Red: current electrodes</a:t>
            </a:r>
          </a:p>
          <a:p>
            <a:r>
              <a:rPr lang="en-US" altLang="zh-TW" dirty="0" smtClean="0"/>
              <a:t>Blue: voltage electrodes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7119" y="5629510"/>
            <a:ext cx="263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208 voltage measurement</a:t>
            </a:r>
          </a:p>
          <a:p>
            <a:r>
              <a:rPr lang="en-US" altLang="zh-TW" dirty="0" smtClean="0"/>
              <a:t>104 independent data</a:t>
            </a:r>
          </a:p>
        </p:txBody>
      </p:sp>
      <p:sp>
        <p:nvSpPr>
          <p:cNvPr id="8" name="矩形 7"/>
          <p:cNvSpPr/>
          <p:nvPr/>
        </p:nvSpPr>
        <p:spPr>
          <a:xfrm>
            <a:off x="5523071" y="113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/>
              <a:t>the differential potentials are measured across the different </a:t>
            </a:r>
            <a:r>
              <a:rPr lang="en-US" altLang="zh-TW" i="1" dirty="0" smtClean="0"/>
              <a:t>electrodes, </a:t>
            </a:r>
            <a:r>
              <a:rPr lang="en-US" altLang="zh-TW" i="1" dirty="0"/>
              <a:t>excluding the current electrodes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9293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 Current </a:t>
            </a:r>
            <a:r>
              <a:rPr lang="en-US" altLang="zh-TW" dirty="0"/>
              <a:t>injection </a:t>
            </a:r>
            <a:r>
              <a:rPr lang="en-US" altLang="zh-TW" dirty="0" smtClean="0"/>
              <a:t>methods - Opposite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974" y="41960"/>
            <a:ext cx="243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Red: current electrodes</a:t>
            </a:r>
          </a:p>
          <a:p>
            <a:r>
              <a:rPr lang="en-US" altLang="zh-TW" dirty="0" smtClean="0"/>
              <a:t>Blue: voltage electrodes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34397" y="6207540"/>
            <a:ext cx="263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208 voltage measurement</a:t>
            </a:r>
          </a:p>
          <a:p>
            <a:r>
              <a:rPr lang="en-US" altLang="zh-TW" dirty="0" smtClean="0"/>
              <a:t>104 independent data</a:t>
            </a:r>
          </a:p>
        </p:txBody>
      </p:sp>
      <p:sp>
        <p:nvSpPr>
          <p:cNvPr id="3" name="矩形 2"/>
          <p:cNvSpPr/>
          <p:nvPr/>
        </p:nvSpPr>
        <p:spPr>
          <a:xfrm>
            <a:off x="3352642" y="41960"/>
            <a:ext cx="9053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/>
              <a:t>Differential potentials are measured on the </a:t>
            </a:r>
            <a:r>
              <a:rPr lang="en-US" altLang="zh-TW" i="1" dirty="0" smtClean="0"/>
              <a:t>voltage </a:t>
            </a:r>
            <a:r>
              <a:rPr lang="en-US" altLang="zh-TW" i="1" dirty="0"/>
              <a:t>electrodes with respect to the electrode (called as the voltage reference electrode) adjacent to the </a:t>
            </a:r>
            <a:r>
              <a:rPr lang="en-US" altLang="zh-TW" i="1" dirty="0" smtClean="0"/>
              <a:t>current-injecting electrode.</a:t>
            </a:r>
            <a:endParaRPr lang="zh-TW" altLang="en-US" i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64" y="1288455"/>
            <a:ext cx="4902665" cy="48353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30" y="1288455"/>
            <a:ext cx="4804438" cy="484209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78030" y="61305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current distribution is more </a:t>
            </a:r>
            <a:r>
              <a:rPr lang="en-US" altLang="zh-TW" dirty="0" smtClean="0"/>
              <a:t>uniform </a:t>
            </a:r>
            <a:r>
              <a:rPr lang="en-US" altLang="zh-TW" dirty="0"/>
              <a:t>and, </a:t>
            </a:r>
            <a:r>
              <a:rPr lang="en-US" altLang="zh-TW" dirty="0" smtClean="0"/>
              <a:t>therefore</a:t>
            </a:r>
            <a:r>
              <a:rPr lang="en-US" altLang="zh-TW" dirty="0"/>
              <a:t>, has a good </a:t>
            </a:r>
            <a:r>
              <a:rPr lang="en-US" altLang="zh-TW" dirty="0" err="1" smtClean="0"/>
              <a:t>sensitiviy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1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 Current </a:t>
            </a:r>
            <a:r>
              <a:rPr lang="en-US" altLang="zh-TW" dirty="0"/>
              <a:t>injection </a:t>
            </a:r>
            <a:r>
              <a:rPr lang="en-US" altLang="zh-TW" dirty="0" smtClean="0"/>
              <a:t>methods - Cross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62674" y="96674"/>
            <a:ext cx="243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Red: current electrodes</a:t>
            </a:r>
          </a:p>
          <a:p>
            <a:r>
              <a:rPr lang="en-US" altLang="zh-TW" dirty="0" smtClean="0"/>
              <a:t>Blue: voltage electrodes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4428" y="5921114"/>
            <a:ext cx="263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182 voltage measurement</a:t>
            </a:r>
          </a:p>
          <a:p>
            <a:r>
              <a:rPr lang="en-US" altLang="zh-TW" dirty="0" smtClean="0"/>
              <a:t>104 independent data</a:t>
            </a:r>
          </a:p>
        </p:txBody>
      </p:sp>
      <p:sp>
        <p:nvSpPr>
          <p:cNvPr id="4" name="矩形 3"/>
          <p:cNvSpPr/>
          <p:nvPr/>
        </p:nvSpPr>
        <p:spPr>
          <a:xfrm>
            <a:off x="3846986" y="5921114"/>
            <a:ext cx="8091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oes </a:t>
            </a:r>
            <a:r>
              <a:rPr lang="en-US" altLang="zh-TW" dirty="0"/>
              <a:t>not have as good a sensitivity in the periphery as does the </a:t>
            </a:r>
            <a:r>
              <a:rPr lang="en-US" altLang="zh-TW" dirty="0" smtClean="0"/>
              <a:t>neighboring </a:t>
            </a:r>
            <a:r>
              <a:rPr lang="en-US" altLang="zh-TW" dirty="0"/>
              <a:t>method, but has better sensitivity over the entire </a:t>
            </a:r>
            <a:r>
              <a:rPr lang="en-US" altLang="zh-TW" dirty="0" smtClean="0"/>
              <a:t>domain </a:t>
            </a:r>
            <a:r>
              <a:rPr lang="en-US" altLang="zh-TW" dirty="0"/>
              <a:t>under test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66" y="1690688"/>
            <a:ext cx="6133938" cy="3392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652" y="1864126"/>
            <a:ext cx="6164348" cy="32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 Current </a:t>
            </a:r>
            <a:r>
              <a:rPr lang="en-US" altLang="zh-TW" dirty="0"/>
              <a:t>injection </a:t>
            </a:r>
            <a:r>
              <a:rPr lang="en-US" altLang="zh-TW" dirty="0" smtClean="0"/>
              <a:t>methods - Adaptive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2419" y="112430"/>
            <a:ext cx="2435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Red: current electrodes</a:t>
            </a:r>
          </a:p>
          <a:p>
            <a:r>
              <a:rPr lang="en-US" altLang="zh-TW" dirty="0" smtClean="0"/>
              <a:t>Blue: voltage electrodes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32739" y="5927726"/>
            <a:ext cx="226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102 independent data</a:t>
            </a:r>
          </a:p>
        </p:txBody>
      </p:sp>
      <p:sp>
        <p:nvSpPr>
          <p:cNvPr id="3" name="矩形 2"/>
          <p:cNvSpPr/>
          <p:nvPr/>
        </p:nvSpPr>
        <p:spPr>
          <a:xfrm>
            <a:off x="4316542" y="250930"/>
            <a:ext cx="7875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the boundary potentials are measured with respect to a single grounded electrode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64" y="1288454"/>
            <a:ext cx="4760705" cy="44125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69" y="1244731"/>
            <a:ext cx="5548484" cy="45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planning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Research more about the speed for data acquisition -&gt; to select MUX and MCU to control the MUX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96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425</Words>
  <Application>Microsoft Office PowerPoint</Application>
  <PresentationFormat>寬螢幕</PresentationFormat>
  <Paragraphs>59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MUX Circuit for Electrical Impedance Tomography (EIT) System</vt:lpstr>
      <vt:lpstr>System overview</vt:lpstr>
      <vt:lpstr>Drive pattern: 4-wire measurement using AD5941</vt:lpstr>
      <vt:lpstr>Multiplexer (MUX) circuit</vt:lpstr>
      <vt:lpstr>4 Current injection methods - Neighboring</vt:lpstr>
      <vt:lpstr>4 Current injection methods - Opposite</vt:lpstr>
      <vt:lpstr>4 Current injection methods - Cross</vt:lpstr>
      <vt:lpstr>4 Current injection methods - Adaptive</vt:lpstr>
      <vt:lpstr>Future planning</vt:lpstr>
      <vt:lpstr>Reference</vt:lpstr>
      <vt:lpstr>Microcontroller - Requirement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AIA</dc:title>
  <dc:creator>SE</dc:creator>
  <cp:lastModifiedBy>Microsoft 帳戶</cp:lastModifiedBy>
  <cp:revision>26</cp:revision>
  <dcterms:created xsi:type="dcterms:W3CDTF">2024-07-22T07:59:32Z</dcterms:created>
  <dcterms:modified xsi:type="dcterms:W3CDTF">2024-07-26T09:04:57Z</dcterms:modified>
</cp:coreProperties>
</file>