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66" r:id="rId4"/>
    <p:sldId id="270" r:id="rId5"/>
    <p:sldId id="271" r:id="rId6"/>
    <p:sldId id="269" r:id="rId7"/>
    <p:sldId id="257" r:id="rId8"/>
    <p:sldId id="258" r:id="rId9"/>
    <p:sldId id="260" r:id="rId10"/>
    <p:sldId id="261" r:id="rId11"/>
    <p:sldId id="272" r:id="rId12"/>
    <p:sldId id="273" r:id="rId13"/>
    <p:sldId id="262" r:id="rId14"/>
    <p:sldId id="268" r:id="rId15"/>
    <p:sldId id="263" r:id="rId16"/>
    <p:sldId id="265"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252" autoAdjust="0"/>
  </p:normalViewPr>
  <p:slideViewPr>
    <p:cSldViewPr snapToGrid="0">
      <p:cViewPr varScale="1">
        <p:scale>
          <a:sx n="59" d="100"/>
          <a:sy n="59" d="100"/>
        </p:scale>
        <p:origin x="1000" y="44"/>
      </p:cViewPr>
      <p:guideLst/>
    </p:cSldViewPr>
  </p:slideViewPr>
  <p:outlineViewPr>
    <p:cViewPr>
      <p:scale>
        <a:sx n="20" d="100"/>
        <a:sy n="2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B30F6-8776-4986-8CEB-B33F3494E024}" type="datetimeFigureOut">
              <a:rPr lang="zh-TW" altLang="en-US" smtClean="0"/>
              <a:t>2024/8/9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C81F7-5D77-4088-93AA-193310438024}" type="slidenum">
              <a:rPr lang="zh-TW" altLang="en-US" smtClean="0"/>
              <a:t>‹#›</a:t>
            </a:fld>
            <a:endParaRPr lang="zh-TW" altLang="en-US"/>
          </a:p>
        </p:txBody>
      </p:sp>
    </p:spTree>
    <p:extLst>
      <p:ext uri="{BB962C8B-B14F-4D97-AF65-F5344CB8AC3E}">
        <p14:creationId xmlns:p14="http://schemas.microsoft.com/office/powerpoint/2010/main" val="220405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Mainly consists</a:t>
            </a:r>
            <a:r>
              <a:rPr lang="en-US" altLang="zh-TW" baseline="0" dirty="0"/>
              <a:t> of </a:t>
            </a:r>
            <a:r>
              <a:rPr lang="en-US" altLang="zh-TW" dirty="0"/>
              <a:t>3 main parts: Acquisition system, phantom, host system</a:t>
            </a:r>
          </a:p>
          <a:p>
            <a:r>
              <a:rPr lang="en-US" altLang="zh-TW" dirty="0"/>
              <a:t>Acquisition system includes a</a:t>
            </a:r>
            <a:r>
              <a:rPr lang="en-US" altLang="zh-TW" baseline="0" dirty="0"/>
              <a:t>n MCU, an impedance measurement module and multiplexer circuit. </a:t>
            </a:r>
            <a:endParaRPr lang="zh-TW" altLang="en-US" dirty="0"/>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2</a:t>
            </a:fld>
            <a:endParaRPr lang="zh-TW" altLang="en-US"/>
          </a:p>
        </p:txBody>
      </p:sp>
    </p:spTree>
    <p:extLst>
      <p:ext uri="{BB962C8B-B14F-4D97-AF65-F5344CB8AC3E}">
        <p14:creationId xmlns:p14="http://schemas.microsoft.com/office/powerpoint/2010/main" val="188393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584C81F7-5D77-4088-93AA-193310438024}" type="slidenum">
              <a:rPr lang="zh-TW" altLang="en-US" smtClean="0"/>
              <a:t>6</a:t>
            </a:fld>
            <a:endParaRPr lang="zh-TW" altLang="en-US"/>
          </a:p>
        </p:txBody>
      </p:sp>
    </p:spTree>
    <p:extLst>
      <p:ext uri="{BB962C8B-B14F-4D97-AF65-F5344CB8AC3E}">
        <p14:creationId xmlns:p14="http://schemas.microsoft.com/office/powerpoint/2010/main" val="313821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100us</a:t>
            </a:r>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7</a:t>
            </a:fld>
            <a:endParaRPr lang="zh-TW" altLang="en-US"/>
          </a:p>
        </p:txBody>
      </p:sp>
    </p:spTree>
    <p:extLst>
      <p:ext uri="{BB962C8B-B14F-4D97-AF65-F5344CB8AC3E}">
        <p14:creationId xmlns:p14="http://schemas.microsoft.com/office/powerpoint/2010/main" val="375028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584C81F7-5D77-4088-93AA-193310438024}" type="slidenum">
              <a:rPr lang="zh-TW" altLang="en-US" smtClean="0"/>
              <a:t>11</a:t>
            </a:fld>
            <a:endParaRPr lang="zh-TW" altLang="en-US"/>
          </a:p>
        </p:txBody>
      </p:sp>
    </p:spTree>
    <p:extLst>
      <p:ext uri="{BB962C8B-B14F-4D97-AF65-F5344CB8AC3E}">
        <p14:creationId xmlns:p14="http://schemas.microsoft.com/office/powerpoint/2010/main" val="160187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Toc do i2c</a:t>
            </a:r>
            <a:endParaRPr lang="zh-TW" altLang="en-US" dirty="0"/>
          </a:p>
        </p:txBody>
      </p:sp>
      <p:sp>
        <p:nvSpPr>
          <p:cNvPr id="4" name="投影片編號版面配置區 3"/>
          <p:cNvSpPr>
            <a:spLocks noGrp="1"/>
          </p:cNvSpPr>
          <p:nvPr>
            <p:ph type="sldNum" sz="quarter" idx="10"/>
          </p:nvPr>
        </p:nvSpPr>
        <p:spPr/>
        <p:txBody>
          <a:bodyPr/>
          <a:lstStyle/>
          <a:p>
            <a:fld id="{584C81F7-5D77-4088-93AA-193310438024}" type="slidenum">
              <a:rPr lang="zh-TW" altLang="en-US" smtClean="0"/>
              <a:t>16</a:t>
            </a:fld>
            <a:endParaRPr lang="zh-TW" altLang="en-US"/>
          </a:p>
        </p:txBody>
      </p:sp>
    </p:spTree>
    <p:extLst>
      <p:ext uri="{BB962C8B-B14F-4D97-AF65-F5344CB8AC3E}">
        <p14:creationId xmlns:p14="http://schemas.microsoft.com/office/powerpoint/2010/main" val="398237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01065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26020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27709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84066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4936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50840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179665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26157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5492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401297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88B5CA7-2AD3-4C1E-AA14-1E537B990F6F}" type="datetimeFigureOut">
              <a:rPr lang="zh-TW" altLang="en-US" smtClean="0"/>
              <a:t>2024/8/9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383505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B5CA7-2AD3-4C1E-AA14-1E537B990F6F}" type="datetimeFigureOut">
              <a:rPr lang="zh-TW" altLang="en-US" smtClean="0"/>
              <a:t>2024/8/9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DE4D-908C-4B87-9134-7D8AB9D6D050}" type="slidenum">
              <a:rPr lang="zh-TW" altLang="en-US" smtClean="0"/>
              <a:t>‹#›</a:t>
            </a:fld>
            <a:endParaRPr lang="zh-TW" altLang="en-US"/>
          </a:p>
        </p:txBody>
      </p:sp>
    </p:spTree>
    <p:extLst>
      <p:ext uri="{BB962C8B-B14F-4D97-AF65-F5344CB8AC3E}">
        <p14:creationId xmlns:p14="http://schemas.microsoft.com/office/powerpoint/2010/main" val="60876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pii/S0263224112000036" TargetMode="External"/><Relationship Id="rId2" Type="http://schemas.openxmlformats.org/officeDocument/2006/relationships/hyperlink" Target="https://www.researchgate.net/publication/334773554_Design_of_low-cost_and_high-speed_portable_two-dimensional_electrical_impedance_tomography_EIT"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50287658_Deep_learning_scheme_PSPNet_for_electrical_impedance_tomography" TargetMode="External"/><Relationship Id="rId4" Type="http://schemas.openxmlformats.org/officeDocument/2006/relationships/hyperlink" Target="https://www.sciencedirect.com/science/article/pii/S2468067222000232"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www.ti.com/lit/ds/symlink/cd4051b.pdf?HQS=dis-dk-null-digikeymode-dsf-pf-null-wwe&amp;ts=1723042535672&amp;ref_url=https%253A%252F%252Fwww.ti.com%252Fgeneral%252Fdocs%252Fsuppproductinfo.tsp%253FdistId%253D10%2526gotoUrl%253Dhttps%253A%252F%252Fwww.ti.com%252Flit%252Fgpn%252Fcd4051b" TargetMode="External"/><Relationship Id="rId13" Type="http://schemas.openxmlformats.org/officeDocument/2006/relationships/hyperlink" Target="https://www.analog.com/media/en/technical-documentation/data-sheets/ADG706_707.pdf" TargetMode="External"/><Relationship Id="rId3" Type="http://schemas.openxmlformats.org/officeDocument/2006/relationships/hyperlink" Target="https://www.ruten.com.tw/item/show?22339779695833" TargetMode="External"/><Relationship Id="rId7" Type="http://schemas.openxmlformats.org/officeDocument/2006/relationships/hyperlink" Target="https://www.renesas.com/us/en/document/dst/isl84714-datasheet?r=497961" TargetMode="External"/><Relationship Id="rId12" Type="http://schemas.openxmlformats.org/officeDocument/2006/relationships/hyperlink" Target="https://www.ruten.com.tw/item/show?21103309232422" TargetMode="External"/><Relationship Id="rId2" Type="http://schemas.openxmlformats.org/officeDocument/2006/relationships/hyperlink" Target="https://www.ruten.com.tw/item/show?22410942692506" TargetMode="External"/><Relationship Id="rId16" Type="http://schemas.openxmlformats.org/officeDocument/2006/relationships/hyperlink" Target="https://www.ti.com/lit/ds/symlink/cd4051b.pdf?HQS=dis-dk-null-digikeymode-dsf-pf-null-wwe&amp;ts=1723042535672&amp;ref_url=https%253A%252F%252Fwww.ti.com%252Fgeneral%252Fdocs%252Fsuppproductinfo.tsp%253FdistId%253D10%2526gotoUrl%253Dhttps%253A%252F%252Fwww.ti.com%252Flit%252Fgpn%252Fcd4051b" TargetMode="External"/><Relationship Id="rId1" Type="http://schemas.openxmlformats.org/officeDocument/2006/relationships/slideLayout" Target="../slideLayouts/slideLayout2.xml"/><Relationship Id="rId6" Type="http://schemas.openxmlformats.org/officeDocument/2006/relationships/hyperlink" Target="https://www.nxp.com/docs/en/data-sheet/NX3L4051.pdf" TargetMode="External"/><Relationship Id="rId11" Type="http://schemas.openxmlformats.org/officeDocument/2006/relationships/hyperlink" Target="https://www.ruten.com.tw/item/show?22339779695833" TargetMode="External"/><Relationship Id="rId5" Type="http://schemas.openxmlformats.org/officeDocument/2006/relationships/hyperlink" Target="https://www.analog.com/media/en/technical-documentation/data-sheets/ADG706_707.pdf" TargetMode="External"/><Relationship Id="rId15" Type="http://schemas.openxmlformats.org/officeDocument/2006/relationships/hyperlink" Target="https://www.renesas.com/us/en/document/dst/isl84714-datasheet?r=497961" TargetMode="External"/><Relationship Id="rId10" Type="http://schemas.openxmlformats.org/officeDocument/2006/relationships/hyperlink" Target="https://www.ruten.com.tw/item/show?22410942692506" TargetMode="External"/><Relationship Id="rId4" Type="http://schemas.openxmlformats.org/officeDocument/2006/relationships/hyperlink" Target="https://www.ruten.com.tw/item/show?21103309232422" TargetMode="External"/><Relationship Id="rId9" Type="http://schemas.openxmlformats.org/officeDocument/2006/relationships/image" Target="../media/image40.png"/><Relationship Id="rId14" Type="http://schemas.openxmlformats.org/officeDocument/2006/relationships/hyperlink" Target="https://www.nxp.com/docs/en/data-sheet/NX3L4051.pd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ruten.com.tw/item/show?22410942692506" TargetMode="External"/><Relationship Id="rId3" Type="http://schemas.openxmlformats.org/officeDocument/2006/relationships/hyperlink" Target="https://www.ruten.com.tw/item/show?22339779695833" TargetMode="External"/><Relationship Id="rId7" Type="http://schemas.openxmlformats.org/officeDocument/2006/relationships/image" Target="../media/image5.png"/><Relationship Id="rId12" Type="http://schemas.openxmlformats.org/officeDocument/2006/relationships/hyperlink" Target="https://www.nxp.com/docs/en/data-sheet/NX3L4051.pdf" TargetMode="External"/><Relationship Id="rId2" Type="http://schemas.openxmlformats.org/officeDocument/2006/relationships/hyperlink" Target="https://www.ruten.com.tw/item/show?22410942692506" TargetMode="External"/><Relationship Id="rId1" Type="http://schemas.openxmlformats.org/officeDocument/2006/relationships/slideLayout" Target="../slideLayouts/slideLayout2.xml"/><Relationship Id="rId6" Type="http://schemas.openxmlformats.org/officeDocument/2006/relationships/hyperlink" Target="https://www.nxp.com/docs/en/data-sheet/NX3L4051.pdf" TargetMode="External"/><Relationship Id="rId11" Type="http://schemas.openxmlformats.org/officeDocument/2006/relationships/hyperlink" Target="https://www.ti.com/lit/ds/symlink/cd4067b.pdf?HQS=dis-dk-null-digikeymode-dsf-pf-null-wwe&amp;ts=1723042470805" TargetMode="External"/><Relationship Id="rId5" Type="http://schemas.openxmlformats.org/officeDocument/2006/relationships/hyperlink" Target="https://www.ti.com/lit/ds/symlink/cd4067b.pdf?HQS=dis-dk-null-digikeymode-dsf-pf-null-wwe&amp;ts=1723042470805" TargetMode="External"/><Relationship Id="rId10" Type="http://schemas.openxmlformats.org/officeDocument/2006/relationships/hyperlink" Target="https://www.analog.com/media/en/technical-documentation/data-sheets/ADG706_707.pdf" TargetMode="External"/><Relationship Id="rId4" Type="http://schemas.openxmlformats.org/officeDocument/2006/relationships/hyperlink" Target="https://www.analog.com/media/en/technical-documentation/data-sheets/ADG706_707.pdf" TargetMode="External"/><Relationship Id="rId9" Type="http://schemas.openxmlformats.org/officeDocument/2006/relationships/hyperlink" Target="https://www.ruten.com.tw/item/show?2233977969583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76140" y="1122363"/>
            <a:ext cx="10639720" cy="2387600"/>
          </a:xfrm>
        </p:spPr>
        <p:txBody>
          <a:bodyPr>
            <a:normAutofit fontScale="90000"/>
          </a:bodyPr>
          <a:lstStyle/>
          <a:p>
            <a:r>
              <a:rPr lang="en-US" altLang="zh-TW" b="1" dirty="0"/>
              <a:t>MUX Circuit </a:t>
            </a:r>
            <a:r>
              <a:rPr lang="en-US" altLang="zh-TW" dirty="0"/>
              <a:t>for </a:t>
            </a:r>
            <a:r>
              <a:rPr lang="en-US" altLang="zh-TW" b="1" dirty="0"/>
              <a:t>Electrical Impedance Tomography (EIT) </a:t>
            </a:r>
            <a:r>
              <a:rPr lang="en-US" altLang="zh-TW" dirty="0"/>
              <a:t>System</a:t>
            </a:r>
            <a:endParaRPr lang="zh-TW" altLang="en-US" dirty="0"/>
          </a:p>
        </p:txBody>
      </p:sp>
      <p:sp>
        <p:nvSpPr>
          <p:cNvPr id="3" name="副標題 2"/>
          <p:cNvSpPr>
            <a:spLocks noGrp="1"/>
          </p:cNvSpPr>
          <p:nvPr>
            <p:ph type="subTitle" idx="1"/>
          </p:nvPr>
        </p:nvSpPr>
        <p:spPr/>
        <p:txBody>
          <a:bodyPr/>
          <a:lstStyle/>
          <a:p>
            <a:r>
              <a:rPr lang="en-US" altLang="zh-TW" dirty="0"/>
              <a:t>Weekly report – W3</a:t>
            </a:r>
            <a:endParaRPr lang="zh-TW" altLang="en-US" dirty="0"/>
          </a:p>
        </p:txBody>
      </p:sp>
    </p:spTree>
    <p:extLst>
      <p:ext uri="{BB962C8B-B14F-4D97-AF65-F5344CB8AC3E}">
        <p14:creationId xmlns:p14="http://schemas.microsoft.com/office/powerpoint/2010/main" val="32836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0642" y="187354"/>
            <a:ext cx="10515600" cy="664948"/>
          </a:xfrm>
        </p:spPr>
        <p:txBody>
          <a:bodyPr>
            <a:normAutofit fontScale="90000"/>
          </a:bodyPr>
          <a:lstStyle/>
          <a:p>
            <a:r>
              <a:rPr lang="en-US" altLang="zh-TW" dirty="0"/>
              <a:t>Current injection – Cross method</a:t>
            </a:r>
            <a:endParaRPr lang="zh-TW" altLang="en-US" dirty="0"/>
          </a:p>
        </p:txBody>
      </p:sp>
      <p:sp>
        <p:nvSpPr>
          <p:cNvPr id="6" name="文字方塊 5"/>
          <p:cNvSpPr txBox="1"/>
          <p:nvPr/>
        </p:nvSpPr>
        <p:spPr>
          <a:xfrm>
            <a:off x="78361" y="5274783"/>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644428" y="5921114"/>
            <a:ext cx="2636491" cy="646331"/>
          </a:xfrm>
          <a:prstGeom prst="rect">
            <a:avLst/>
          </a:prstGeom>
          <a:noFill/>
        </p:spPr>
        <p:txBody>
          <a:bodyPr wrap="none" rtlCol="0">
            <a:spAutoFit/>
          </a:bodyPr>
          <a:lstStyle/>
          <a:p>
            <a:r>
              <a:rPr lang="en-US" altLang="zh-TW" dirty="0"/>
              <a:t>182 voltage measurement</a:t>
            </a:r>
          </a:p>
          <a:p>
            <a:r>
              <a:rPr lang="en-US" altLang="zh-TW" dirty="0"/>
              <a:t>104 independent data</a:t>
            </a:r>
          </a:p>
        </p:txBody>
      </p:sp>
      <p:sp>
        <p:nvSpPr>
          <p:cNvPr id="4" name="矩形 3"/>
          <p:cNvSpPr/>
          <p:nvPr/>
        </p:nvSpPr>
        <p:spPr>
          <a:xfrm>
            <a:off x="3846986" y="5921114"/>
            <a:ext cx="8091103" cy="646331"/>
          </a:xfrm>
          <a:prstGeom prst="rect">
            <a:avLst/>
          </a:prstGeom>
        </p:spPr>
        <p:txBody>
          <a:bodyPr wrap="square">
            <a:spAutoFit/>
          </a:bodyPr>
          <a:lstStyle/>
          <a:p>
            <a:r>
              <a:rPr lang="en-US" altLang="zh-TW" dirty="0"/>
              <a:t>Does not have as good a sensitivity in the periphery as does the neighboring method, but has better sensitivity over the entire domain under test</a:t>
            </a:r>
            <a:endParaRPr lang="zh-TW" altLang="en-US" dirty="0"/>
          </a:p>
        </p:txBody>
      </p:sp>
      <p:pic>
        <p:nvPicPr>
          <p:cNvPr id="5" name="圖片 4"/>
          <p:cNvPicPr>
            <a:picLocks noChangeAspect="1"/>
          </p:cNvPicPr>
          <p:nvPr/>
        </p:nvPicPr>
        <p:blipFill>
          <a:blip r:embed="rId2"/>
          <a:stretch>
            <a:fillRect/>
          </a:stretch>
        </p:blipFill>
        <p:spPr>
          <a:xfrm>
            <a:off x="-19466" y="1882743"/>
            <a:ext cx="6133938" cy="3392040"/>
          </a:xfrm>
          <a:prstGeom prst="rect">
            <a:avLst/>
          </a:prstGeom>
        </p:spPr>
      </p:pic>
      <p:pic>
        <p:nvPicPr>
          <p:cNvPr id="8" name="圖片 7"/>
          <p:cNvPicPr>
            <a:picLocks noChangeAspect="1"/>
          </p:cNvPicPr>
          <p:nvPr/>
        </p:nvPicPr>
        <p:blipFill>
          <a:blip r:embed="rId3"/>
          <a:stretch>
            <a:fillRect/>
          </a:stretch>
        </p:blipFill>
        <p:spPr>
          <a:xfrm>
            <a:off x="6027652" y="2056181"/>
            <a:ext cx="6164348" cy="3218602"/>
          </a:xfrm>
          <a:prstGeom prst="rect">
            <a:avLst/>
          </a:prstGeom>
        </p:spPr>
      </p:pic>
      <p:sp>
        <p:nvSpPr>
          <p:cNvPr id="9" name="Hộp Văn bản 8">
            <a:extLst>
              <a:ext uri="{FF2B5EF4-FFF2-40B4-BE49-F238E27FC236}">
                <a16:creationId xmlns:a16="http://schemas.microsoft.com/office/drawing/2014/main" id="{D75D702E-B2D3-64A5-2063-EEC21DB8B69D}"/>
              </a:ext>
            </a:extLst>
          </p:cNvPr>
          <p:cNvSpPr txBox="1"/>
          <p:nvPr/>
        </p:nvSpPr>
        <p:spPr>
          <a:xfrm>
            <a:off x="280420" y="844769"/>
            <a:ext cx="11498316" cy="1200329"/>
          </a:xfrm>
          <a:prstGeom prst="rect">
            <a:avLst/>
          </a:prstGeom>
          <a:noFill/>
        </p:spPr>
        <p:txBody>
          <a:bodyPr wrap="square">
            <a:spAutoFit/>
          </a:bodyPr>
          <a:lstStyle/>
          <a:p>
            <a:r>
              <a:rPr lang="en-US" i="1" dirty="0"/>
              <a:t>Adjacent electrodes E16 and E1 are first selected for current and voltage reference electrodes. The 13 voltage data are measured successively for all other 13 electrodes starting from E3. The next 13 voltage data are obtained by injecting by injecting the positive current through E4, keeping E16 as the current reference. The cycle repeats with E3 and E2 as current and voltage reference electrodes.</a:t>
            </a:r>
          </a:p>
        </p:txBody>
      </p:sp>
    </p:spTree>
    <p:extLst>
      <p:ext uri="{BB962C8B-B14F-4D97-AF65-F5344CB8AC3E}">
        <p14:creationId xmlns:p14="http://schemas.microsoft.com/office/powerpoint/2010/main" val="14797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8F4684-1B73-5B7D-BEEC-9ACC9BF06DAF}"/>
              </a:ext>
            </a:extLst>
          </p:cNvPr>
          <p:cNvSpPr>
            <a:spLocks noGrp="1"/>
          </p:cNvSpPr>
          <p:nvPr>
            <p:ph type="title"/>
          </p:nvPr>
        </p:nvSpPr>
        <p:spPr>
          <a:xfrm>
            <a:off x="838199" y="960169"/>
            <a:ext cx="10827619" cy="730519"/>
          </a:xfrm>
        </p:spPr>
        <p:txBody>
          <a:bodyPr/>
          <a:lstStyle/>
          <a:p>
            <a:r>
              <a:rPr lang="en-US" altLang="zh-TW" dirty="0"/>
              <a:t>Current injection – Another cross method</a:t>
            </a:r>
            <a:endParaRPr lang="en-US" dirty="0"/>
          </a:p>
        </p:txBody>
      </p:sp>
      <p:sp>
        <p:nvSpPr>
          <p:cNvPr id="6" name="文字方塊 5">
            <a:extLst>
              <a:ext uri="{FF2B5EF4-FFF2-40B4-BE49-F238E27FC236}">
                <a16:creationId xmlns:a16="http://schemas.microsoft.com/office/drawing/2014/main" id="{AEAF9EB4-8B81-50CF-4D0E-04E55944D532}"/>
              </a:ext>
            </a:extLst>
          </p:cNvPr>
          <p:cNvSpPr txBox="1"/>
          <p:nvPr/>
        </p:nvSpPr>
        <p:spPr>
          <a:xfrm>
            <a:off x="131974" y="41960"/>
            <a:ext cx="2383922" cy="369332"/>
          </a:xfrm>
          <a:prstGeom prst="rect">
            <a:avLst/>
          </a:prstGeom>
          <a:noFill/>
        </p:spPr>
        <p:txBody>
          <a:bodyPr wrap="none" rtlCol="0">
            <a:spAutoFit/>
          </a:bodyPr>
          <a:lstStyle/>
          <a:p>
            <a:r>
              <a:rPr lang="en-US" altLang="zh-TW" dirty="0"/>
              <a:t>Red: current electrodes</a:t>
            </a:r>
          </a:p>
        </p:txBody>
      </p:sp>
      <p:sp>
        <p:nvSpPr>
          <p:cNvPr id="7" name="文字方塊 6">
            <a:extLst>
              <a:ext uri="{FF2B5EF4-FFF2-40B4-BE49-F238E27FC236}">
                <a16:creationId xmlns:a16="http://schemas.microsoft.com/office/drawing/2014/main" id="{26138B17-60A8-6001-DC4B-2B811AB5513C}"/>
              </a:ext>
            </a:extLst>
          </p:cNvPr>
          <p:cNvSpPr txBox="1"/>
          <p:nvPr/>
        </p:nvSpPr>
        <p:spPr>
          <a:xfrm>
            <a:off x="168708" y="5806240"/>
            <a:ext cx="4117666" cy="369332"/>
          </a:xfrm>
          <a:prstGeom prst="rect">
            <a:avLst/>
          </a:prstGeom>
          <a:noFill/>
        </p:spPr>
        <p:txBody>
          <a:bodyPr wrap="none" rtlCol="0">
            <a:spAutoFit/>
          </a:bodyPr>
          <a:lstStyle/>
          <a:p>
            <a:r>
              <a:rPr lang="en-US" altLang="zh-TW" dirty="0"/>
              <a:t>8 x 16 x 13 = 1664 voltage measurement</a:t>
            </a:r>
          </a:p>
        </p:txBody>
      </p:sp>
      <p:sp>
        <p:nvSpPr>
          <p:cNvPr id="8" name="矩形 3">
            <a:extLst>
              <a:ext uri="{FF2B5EF4-FFF2-40B4-BE49-F238E27FC236}">
                <a16:creationId xmlns:a16="http://schemas.microsoft.com/office/drawing/2014/main" id="{714F7CCF-36F2-3B6D-0967-E6639092AFC4}"/>
              </a:ext>
            </a:extLst>
          </p:cNvPr>
          <p:cNvSpPr/>
          <p:nvPr/>
        </p:nvSpPr>
        <p:spPr>
          <a:xfrm>
            <a:off x="5060125" y="5841927"/>
            <a:ext cx="6605693" cy="646331"/>
          </a:xfrm>
          <a:prstGeom prst="rect">
            <a:avLst/>
          </a:prstGeom>
        </p:spPr>
        <p:txBody>
          <a:bodyPr wrap="square">
            <a:spAutoFit/>
          </a:bodyPr>
          <a:lstStyle/>
          <a:p>
            <a:pPr marL="285750" indent="-285750">
              <a:buFontTx/>
              <a:buChar char="-"/>
            </a:pPr>
            <a:r>
              <a:rPr lang="en-US" altLang="zh-TW" dirty="0"/>
              <a:t>Good sensitivity measuring peripheral impedance</a:t>
            </a:r>
          </a:p>
          <a:p>
            <a:pPr marL="285750" indent="-285750">
              <a:buFontTx/>
              <a:buChar char="-"/>
            </a:pPr>
            <a:r>
              <a:rPr lang="en-US" altLang="zh-TW" dirty="0"/>
              <a:t>Uniform current distribution</a:t>
            </a:r>
            <a:endParaRPr lang="zh-TW" altLang="en-US" dirty="0"/>
          </a:p>
        </p:txBody>
      </p:sp>
      <p:sp>
        <p:nvSpPr>
          <p:cNvPr id="9" name="Hộp Văn bản 8">
            <a:extLst>
              <a:ext uri="{FF2B5EF4-FFF2-40B4-BE49-F238E27FC236}">
                <a16:creationId xmlns:a16="http://schemas.microsoft.com/office/drawing/2014/main" id="{A1A5C4E7-11FD-8A33-8873-E6B3213D3D28}"/>
              </a:ext>
            </a:extLst>
          </p:cNvPr>
          <p:cNvSpPr txBox="1"/>
          <p:nvPr/>
        </p:nvSpPr>
        <p:spPr>
          <a:xfrm>
            <a:off x="2762558" y="13556"/>
            <a:ext cx="9175531" cy="923330"/>
          </a:xfrm>
          <a:prstGeom prst="rect">
            <a:avLst/>
          </a:prstGeom>
          <a:noFill/>
        </p:spPr>
        <p:txBody>
          <a:bodyPr wrap="square">
            <a:spAutoFit/>
          </a:bodyPr>
          <a:lstStyle/>
          <a:p>
            <a:r>
              <a:rPr lang="en-US" i="1" dirty="0"/>
              <a:t>Odd-number electrodes are selected for the positive current-injecting electrode (CE0) while even-number electrodes are selected for the negative current-injecting electrode (AIN1). This method requires two 1:8 mux to drive the current electrodes, unlike other method with two 1:16 mux.</a:t>
            </a:r>
          </a:p>
        </p:txBody>
      </p:sp>
      <p:pic>
        <p:nvPicPr>
          <p:cNvPr id="15" name="Hình ảnh 14">
            <a:extLst>
              <a:ext uri="{FF2B5EF4-FFF2-40B4-BE49-F238E27FC236}">
                <a16:creationId xmlns:a16="http://schemas.microsoft.com/office/drawing/2014/main" id="{FCBFE47F-69D6-EE31-B240-F3229E945886}"/>
              </a:ext>
            </a:extLst>
          </p:cNvPr>
          <p:cNvPicPr>
            <a:picLocks noChangeAspect="1"/>
          </p:cNvPicPr>
          <p:nvPr/>
        </p:nvPicPr>
        <p:blipFill rotWithShape="1">
          <a:blip r:embed="rId3"/>
          <a:srcRect l="5699" r="9827"/>
          <a:stretch/>
        </p:blipFill>
        <p:spPr>
          <a:xfrm>
            <a:off x="7851228" y="2054157"/>
            <a:ext cx="4210930" cy="3342598"/>
          </a:xfrm>
          <a:prstGeom prst="rect">
            <a:avLst/>
          </a:prstGeom>
        </p:spPr>
      </p:pic>
      <p:pic>
        <p:nvPicPr>
          <p:cNvPr id="11" name="Chỗ dành sẵn cho Nội dung 10" descr="Ảnh có chứa biểu đồ, vòng tròn, hàng&#10;&#10;Mô tả được tạo tự động">
            <a:extLst>
              <a:ext uri="{FF2B5EF4-FFF2-40B4-BE49-F238E27FC236}">
                <a16:creationId xmlns:a16="http://schemas.microsoft.com/office/drawing/2014/main" id="{F431A63A-AFEA-B39D-8947-FED67667DFB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5373" y="1690688"/>
            <a:ext cx="7625855" cy="3865270"/>
          </a:xfrm>
        </p:spPr>
      </p:pic>
    </p:spTree>
    <p:extLst>
      <p:ext uri="{BB962C8B-B14F-4D97-AF65-F5344CB8AC3E}">
        <p14:creationId xmlns:p14="http://schemas.microsoft.com/office/powerpoint/2010/main" val="231564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hỗ dành sẵn cho Nội dung 11">
            <a:extLst>
              <a:ext uri="{FF2B5EF4-FFF2-40B4-BE49-F238E27FC236}">
                <a16:creationId xmlns:a16="http://schemas.microsoft.com/office/drawing/2014/main" id="{5F299779-2F45-6DAD-CDF0-BA43CE47EA71}"/>
              </a:ext>
            </a:extLst>
          </p:cNvPr>
          <p:cNvPicPr>
            <a:picLocks noGrp="1" noChangeAspect="1"/>
          </p:cNvPicPr>
          <p:nvPr>
            <p:ph idx="1"/>
          </p:nvPr>
        </p:nvPicPr>
        <p:blipFill>
          <a:blip r:embed="rId2"/>
          <a:stretch>
            <a:fillRect/>
          </a:stretch>
        </p:blipFill>
        <p:spPr>
          <a:xfrm>
            <a:off x="-402771" y="-402771"/>
            <a:ext cx="12176360" cy="8610600"/>
          </a:xfrm>
        </p:spPr>
      </p:pic>
      <p:sp>
        <p:nvSpPr>
          <p:cNvPr id="8" name="Tiêu đề 1">
            <a:extLst>
              <a:ext uri="{FF2B5EF4-FFF2-40B4-BE49-F238E27FC236}">
                <a16:creationId xmlns:a16="http://schemas.microsoft.com/office/drawing/2014/main" id="{4870E1C8-1927-C3F3-C48D-56072FA347E3}"/>
              </a:ext>
            </a:extLst>
          </p:cNvPr>
          <p:cNvSpPr>
            <a:spLocks noGrp="1"/>
          </p:cNvSpPr>
          <p:nvPr>
            <p:ph type="title"/>
          </p:nvPr>
        </p:nvSpPr>
        <p:spPr>
          <a:xfrm>
            <a:off x="7157355" y="6220596"/>
            <a:ext cx="5328559" cy="730519"/>
          </a:xfrm>
        </p:spPr>
        <p:txBody>
          <a:bodyPr>
            <a:normAutofit/>
          </a:bodyPr>
          <a:lstStyle/>
          <a:p>
            <a:r>
              <a:rPr lang="en-US" altLang="zh-TW" dirty="0"/>
              <a:t>Proposed schematics</a:t>
            </a:r>
            <a:endParaRPr lang="en-US" dirty="0"/>
          </a:p>
        </p:txBody>
      </p:sp>
    </p:spTree>
    <p:extLst>
      <p:ext uri="{BB962C8B-B14F-4D97-AF65-F5344CB8AC3E}">
        <p14:creationId xmlns:p14="http://schemas.microsoft.com/office/powerpoint/2010/main" val="343751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 Current injection methods - Adaptive</a:t>
            </a:r>
            <a:endParaRPr lang="zh-TW" altLang="en-US" dirty="0"/>
          </a:p>
        </p:txBody>
      </p:sp>
      <p:sp>
        <p:nvSpPr>
          <p:cNvPr id="6" name="文字方塊 5"/>
          <p:cNvSpPr txBox="1"/>
          <p:nvPr/>
        </p:nvSpPr>
        <p:spPr>
          <a:xfrm>
            <a:off x="1042419" y="112430"/>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1732739" y="5927726"/>
            <a:ext cx="2261517" cy="369332"/>
          </a:xfrm>
          <a:prstGeom prst="rect">
            <a:avLst/>
          </a:prstGeom>
          <a:noFill/>
        </p:spPr>
        <p:txBody>
          <a:bodyPr wrap="none" rtlCol="0">
            <a:spAutoFit/>
          </a:bodyPr>
          <a:lstStyle/>
          <a:p>
            <a:r>
              <a:rPr lang="en-US" altLang="zh-TW" dirty="0"/>
              <a:t>102 independent data</a:t>
            </a:r>
          </a:p>
        </p:txBody>
      </p:sp>
      <p:sp>
        <p:nvSpPr>
          <p:cNvPr id="3" name="矩形 2"/>
          <p:cNvSpPr/>
          <p:nvPr/>
        </p:nvSpPr>
        <p:spPr>
          <a:xfrm>
            <a:off x="4316542" y="250930"/>
            <a:ext cx="7875458" cy="369332"/>
          </a:xfrm>
          <a:prstGeom prst="rect">
            <a:avLst/>
          </a:prstGeom>
        </p:spPr>
        <p:txBody>
          <a:bodyPr wrap="square">
            <a:spAutoFit/>
          </a:bodyPr>
          <a:lstStyle/>
          <a:p>
            <a:r>
              <a:rPr lang="en-US" altLang="zh-TW" dirty="0"/>
              <a:t>the boundary potentials are measured with respect to a single grounded electrode</a:t>
            </a:r>
            <a:endParaRPr lang="zh-TW" altLang="en-US" dirty="0"/>
          </a:p>
        </p:txBody>
      </p:sp>
      <p:pic>
        <p:nvPicPr>
          <p:cNvPr id="9" name="圖片 8"/>
          <p:cNvPicPr>
            <a:picLocks noChangeAspect="1"/>
          </p:cNvPicPr>
          <p:nvPr/>
        </p:nvPicPr>
        <p:blipFill>
          <a:blip r:embed="rId2"/>
          <a:stretch>
            <a:fillRect/>
          </a:stretch>
        </p:blipFill>
        <p:spPr>
          <a:xfrm>
            <a:off x="772064" y="1288454"/>
            <a:ext cx="4760705" cy="4412545"/>
          </a:xfrm>
          <a:prstGeom prst="rect">
            <a:avLst/>
          </a:prstGeom>
        </p:spPr>
      </p:pic>
      <p:pic>
        <p:nvPicPr>
          <p:cNvPr id="10" name="圖片 9"/>
          <p:cNvPicPr>
            <a:picLocks noChangeAspect="1"/>
          </p:cNvPicPr>
          <p:nvPr/>
        </p:nvPicPr>
        <p:blipFill>
          <a:blip r:embed="rId3"/>
          <a:stretch>
            <a:fillRect/>
          </a:stretch>
        </p:blipFill>
        <p:spPr>
          <a:xfrm>
            <a:off x="5532769" y="1244731"/>
            <a:ext cx="5548484" cy="4540390"/>
          </a:xfrm>
          <a:prstGeom prst="rect">
            <a:avLst/>
          </a:prstGeom>
        </p:spPr>
      </p:pic>
    </p:spTree>
    <p:extLst>
      <p:ext uri="{BB962C8B-B14F-4D97-AF65-F5344CB8AC3E}">
        <p14:creationId xmlns:p14="http://schemas.microsoft.com/office/powerpoint/2010/main" val="24745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Future planning</a:t>
            </a:r>
            <a:endParaRPr lang="zh-TW" altLang="en-US" dirty="0"/>
          </a:p>
        </p:txBody>
      </p:sp>
      <p:sp>
        <p:nvSpPr>
          <p:cNvPr id="3" name="內容版面配置區 2"/>
          <p:cNvSpPr>
            <a:spLocks noGrp="1"/>
          </p:cNvSpPr>
          <p:nvPr>
            <p:ph idx="1"/>
          </p:nvPr>
        </p:nvSpPr>
        <p:spPr>
          <a:xfrm>
            <a:off x="838200" y="1502979"/>
            <a:ext cx="10515600" cy="4673984"/>
          </a:xfrm>
        </p:spPr>
        <p:txBody>
          <a:bodyPr/>
          <a:lstStyle/>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203696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4" name="內容版面配置區 3"/>
          <p:cNvSpPr>
            <a:spLocks noGrp="1"/>
          </p:cNvSpPr>
          <p:nvPr>
            <p:ph idx="1"/>
          </p:nvPr>
        </p:nvSpPr>
        <p:spPr>
          <a:xfrm>
            <a:off x="838200" y="1618236"/>
            <a:ext cx="10515600" cy="3967240"/>
          </a:xfrm>
          <a:prstGeom prst="rect">
            <a:avLst/>
          </a:prstGeom>
        </p:spPr>
        <p:txBody>
          <a:bodyPr>
            <a:spAutoFit/>
          </a:bodyPr>
          <a:lstStyle/>
          <a:p>
            <a:r>
              <a:rPr lang="en-US" altLang="zh-TW" dirty="0">
                <a:hlinkClick r:id="rId2"/>
              </a:rPr>
              <a:t>(PDF) Design of low-cost and high-speed portable two-dimensional electrical impedance tomography (EIT) (researchgate.net)</a:t>
            </a:r>
            <a:endParaRPr lang="en-US" altLang="zh-TW" dirty="0"/>
          </a:p>
          <a:p>
            <a:r>
              <a:rPr lang="en-US" altLang="zh-TW" dirty="0">
                <a:hlinkClick r:id="rId3"/>
              </a:rPr>
              <a:t>Studying the resistivity imaging of chicken tissue phantoms with different current patterns in Electrical Impedance Tomography (EIT) – </a:t>
            </a:r>
            <a:r>
              <a:rPr lang="en-US" altLang="zh-TW" dirty="0" err="1">
                <a:hlinkClick r:id="rId3"/>
              </a:rPr>
              <a:t>ScienceDirect</a:t>
            </a:r>
            <a:endParaRPr lang="en-US" altLang="zh-TW" dirty="0"/>
          </a:p>
          <a:p>
            <a:r>
              <a:rPr lang="en-US" altLang="zh-TW" dirty="0">
                <a:hlinkClick r:id="rId4"/>
              </a:rPr>
              <a:t>An open-source and easily replicable hardware for Electrical Impedance Tomography – </a:t>
            </a:r>
            <a:r>
              <a:rPr lang="en-US" altLang="zh-TW" dirty="0" err="1">
                <a:hlinkClick r:id="rId4"/>
              </a:rPr>
              <a:t>ScienceDirect</a:t>
            </a:r>
            <a:endParaRPr lang="en-US" altLang="zh-TW" dirty="0"/>
          </a:p>
          <a:p>
            <a:r>
              <a:rPr lang="en-US" altLang="zh-TW" dirty="0">
                <a:hlinkClick r:id="rId5"/>
              </a:rPr>
              <a:t>Deep learning scheme </a:t>
            </a:r>
            <a:r>
              <a:rPr lang="en-US" altLang="zh-TW" dirty="0" err="1">
                <a:hlinkClick r:id="rId5"/>
              </a:rPr>
              <a:t>PSPNet</a:t>
            </a:r>
            <a:r>
              <a:rPr lang="en-US" altLang="zh-TW" dirty="0">
                <a:hlinkClick r:id="rId5"/>
              </a:rPr>
              <a:t> for electrical impedance tomography (researchgate.net)</a:t>
            </a:r>
            <a:endParaRPr lang="zh-TW" altLang="en-US" dirty="0"/>
          </a:p>
        </p:txBody>
      </p:sp>
    </p:spTree>
    <p:extLst>
      <p:ext uri="{BB962C8B-B14F-4D97-AF65-F5344CB8AC3E}">
        <p14:creationId xmlns:p14="http://schemas.microsoft.com/office/powerpoint/2010/main" val="312505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Microcontroller - Requirement</a:t>
            </a:r>
            <a:endParaRPr lang="zh-TW" altLang="en-US" dirty="0"/>
          </a:p>
        </p:txBody>
      </p:sp>
      <p:sp>
        <p:nvSpPr>
          <p:cNvPr id="3" name="內容版面配置區 2"/>
          <p:cNvSpPr>
            <a:spLocks noGrp="1"/>
          </p:cNvSpPr>
          <p:nvPr>
            <p:ph idx="1"/>
          </p:nvPr>
        </p:nvSpPr>
        <p:spPr/>
        <p:txBody>
          <a:bodyPr/>
          <a:lstStyle/>
          <a:p>
            <a:pPr>
              <a:buFontTx/>
              <a:buChar char="-"/>
            </a:pPr>
            <a:r>
              <a:rPr lang="en-US" altLang="zh-TW" dirty="0"/>
              <a:t>Have enough GPIO pins to control 4 </a:t>
            </a:r>
            <a:r>
              <a:rPr lang="en-US" altLang="zh-TW" dirty="0" err="1"/>
              <a:t>muxes</a:t>
            </a:r>
            <a:endParaRPr lang="en-US" altLang="zh-TW" dirty="0"/>
          </a:p>
          <a:p>
            <a:pPr marL="457200" lvl="1" indent="0">
              <a:buNone/>
            </a:pPr>
            <a:r>
              <a:rPr lang="en-US" altLang="zh-TW" dirty="0"/>
              <a:t>Each mux requires 4 control pins (INH, A, B, C) -&gt; Require at least 16 pins + 2 pins for I2C communication</a:t>
            </a:r>
          </a:p>
          <a:p>
            <a:pPr lvl="0">
              <a:buFontTx/>
              <a:buChar char="-"/>
            </a:pPr>
            <a:r>
              <a:rPr lang="en-US" altLang="zh-TW" dirty="0">
                <a:solidFill>
                  <a:prstClr val="black"/>
                </a:solidFill>
              </a:rPr>
              <a:t>Have I2C communication</a:t>
            </a:r>
          </a:p>
          <a:p>
            <a:pPr lvl="0">
              <a:buFontTx/>
              <a:buChar char="-"/>
            </a:pPr>
            <a:r>
              <a:rPr lang="en-US" altLang="zh-TW" dirty="0">
                <a:solidFill>
                  <a:prstClr val="black"/>
                </a:solidFill>
              </a:rPr>
              <a:t>Low-cost</a:t>
            </a:r>
          </a:p>
          <a:p>
            <a:pPr marL="457200" lvl="1" indent="0">
              <a:buNone/>
            </a:pPr>
            <a:endParaRPr lang="en-US" altLang="zh-TW" dirty="0"/>
          </a:p>
        </p:txBody>
      </p:sp>
    </p:spTree>
    <p:extLst>
      <p:ext uri="{BB962C8B-B14F-4D97-AF65-F5344CB8AC3E}">
        <p14:creationId xmlns:p14="http://schemas.microsoft.com/office/powerpoint/2010/main" val="341713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overview</a:t>
            </a:r>
            <a:endParaRPr lang="zh-TW" altLang="en-US" dirty="0"/>
          </a:p>
        </p:txBody>
      </p:sp>
      <p:pic>
        <p:nvPicPr>
          <p:cNvPr id="1026" name="Picture 2" descr="The block diagram of electrical impedance tomography (EIT) system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7875" y="1542175"/>
            <a:ext cx="8096250" cy="34099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130458" y="5118755"/>
            <a:ext cx="7579150" cy="369332"/>
          </a:xfrm>
          <a:prstGeom prst="rect">
            <a:avLst/>
          </a:prstGeom>
          <a:noFill/>
        </p:spPr>
        <p:txBody>
          <a:bodyPr wrap="square" rtlCol="0">
            <a:spAutoFit/>
          </a:bodyPr>
          <a:lstStyle/>
          <a:p>
            <a:r>
              <a:rPr lang="en-US" altLang="zh-TW" dirty="0"/>
              <a:t>Fig 1. Block diagram of Electrical impedance tomography (EIT) system (5)</a:t>
            </a:r>
            <a:endParaRPr lang="zh-TW" altLang="en-US" dirty="0"/>
          </a:p>
        </p:txBody>
      </p:sp>
    </p:spTree>
    <p:extLst>
      <p:ext uri="{BB962C8B-B14F-4D97-AF65-F5344CB8AC3E}">
        <p14:creationId xmlns:p14="http://schemas.microsoft.com/office/powerpoint/2010/main" val="302852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0555" y="316935"/>
            <a:ext cx="11353800" cy="760752"/>
          </a:xfrm>
        </p:spPr>
        <p:txBody>
          <a:bodyPr>
            <a:normAutofit fontScale="90000"/>
          </a:bodyPr>
          <a:lstStyle/>
          <a:p>
            <a:r>
              <a:rPr lang="en-US" altLang="zh-TW" dirty="0"/>
              <a:t>Drive pattern: 4-wire measurement using AD5941</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0" y="1642497"/>
            <a:ext cx="4572000" cy="3099460"/>
          </a:xfrm>
          <a:prstGeom prst="rect">
            <a:avLst/>
          </a:prstGeom>
        </p:spPr>
      </p:pic>
      <mc:AlternateContent xmlns:mc="http://schemas.openxmlformats.org/markup-compatibility/2006" xmlns:a14="http://schemas.microsoft.com/office/drawing/2010/main">
        <mc:Choice Requires="a14">
          <p:sp>
            <p:nvSpPr>
              <p:cNvPr id="3" name="文字方塊 6">
                <a:extLst>
                  <a:ext uri="{FF2B5EF4-FFF2-40B4-BE49-F238E27FC236}">
                    <a16:creationId xmlns:a16="http://schemas.microsoft.com/office/drawing/2014/main" id="{66D98B46-248E-EE4A-ABB1-0836F9C5E53C}"/>
                  </a:ext>
                </a:extLst>
              </p:cNvPr>
              <p:cNvSpPr txBox="1"/>
              <p:nvPr/>
            </p:nvSpPr>
            <p:spPr>
              <a:xfrm>
                <a:off x="401978" y="5053971"/>
                <a:ext cx="10046352" cy="1938992"/>
              </a:xfrm>
              <a:prstGeom prst="rect">
                <a:avLst/>
              </a:prstGeom>
              <a:noFill/>
            </p:spPr>
            <p:txBody>
              <a:bodyPr wrap="square" rtlCol="0">
                <a:spAutoFit/>
              </a:bodyPr>
              <a:lstStyle/>
              <a:p>
                <a:r>
                  <a:rPr lang="en-US" altLang="zh-TW" sz="2000" dirty="0"/>
                  <a:t>Accuracy of measured impedance relies on</a:t>
                </a:r>
                <a:endParaRPr lang="vi-VN" altLang="zh-TW" sz="2000" dirty="0"/>
              </a:p>
              <a:p>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𝑅</m:t>
                        </m:r>
                      </m:e>
                      <m:sub>
                        <m:r>
                          <a:rPr lang="en-US" altLang="zh-TW" sz="2000" b="0" i="1" smtClean="0">
                            <a:latin typeface="Cambria Math" panose="02040503050406030204" pitchFamily="18" charset="0"/>
                          </a:rPr>
                          <m:t>𝐴𝐶𝐶𝐸𝑆𝑆</m:t>
                        </m:r>
                        <m:r>
                          <a:rPr lang="en-US" altLang="zh-TW" sz="2000" b="0" i="1" smtClean="0">
                            <a:latin typeface="Cambria Math" panose="02040503050406030204" pitchFamily="18" charset="0"/>
                          </a:rPr>
                          <m:t>1</m:t>
                        </m:r>
                      </m:sub>
                    </m:sSub>
                  </m:oMath>
                </a14:m>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2</m:t>
                        </m:r>
                      </m:sub>
                    </m:sSub>
                  </m:oMath>
                </a14:m>
                <a:r>
                  <a:rPr lang="en-US" altLang="zh-TW" sz="2000" dirty="0"/>
                  <a:t> but not on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3</m:t>
                        </m:r>
                      </m:sub>
                    </m:sSub>
                  </m:oMath>
                </a14:m>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𝑅</m:t>
                        </m:r>
                      </m:e>
                      <m:sub>
                        <m:r>
                          <a:rPr lang="en-US" altLang="zh-TW" sz="2000" i="1">
                            <a:latin typeface="Cambria Math" panose="02040503050406030204" pitchFamily="18" charset="0"/>
                          </a:rPr>
                          <m:t>𝐴𝐶𝐶𝐸𝑆𝑆</m:t>
                        </m:r>
                        <m:r>
                          <a:rPr lang="en-US" altLang="zh-TW" sz="2000" b="0" i="1" smtClean="0">
                            <a:latin typeface="Cambria Math" panose="02040503050406030204" pitchFamily="18" charset="0"/>
                          </a:rPr>
                          <m:t>4</m:t>
                        </m:r>
                      </m:sub>
                    </m:sSub>
                  </m:oMath>
                </a14:m>
                <a:endParaRPr lang="vi-VN" altLang="zh-TW" sz="2000" dirty="0"/>
              </a:p>
              <a:p>
                <a:endParaRPr lang="en-US" altLang="zh-TW" sz="2000" dirty="0"/>
              </a:p>
              <a:p>
                <a:pPr marL="342900" indent="-342900">
                  <a:buFont typeface="Wingdings" panose="05000000000000000000" pitchFamily="2" charset="2"/>
                  <a:buChar char="è"/>
                </a:pPr>
                <a:r>
                  <a:rPr lang="vi-VN" altLang="zh-TW" sz="2000" dirty="0"/>
                  <a:t>U</a:t>
                </a:r>
                <a:r>
                  <a:rPr lang="en-US" altLang="zh-TW" sz="2000" dirty="0"/>
                  <a:t>se </a:t>
                </a:r>
                <a:r>
                  <a:rPr lang="en-US" altLang="zh-TW" sz="2000" b="1" dirty="0"/>
                  <a:t>HIGH</a:t>
                </a:r>
                <a:r>
                  <a:rPr lang="en-US" altLang="zh-TW" sz="2000" dirty="0"/>
                  <a:t> </a:t>
                </a:r>
                <a:r>
                  <a:rPr lang="en-US" altLang="zh-TW" sz="2000" b="1" dirty="0"/>
                  <a:t>ON-RESISTANCE</a:t>
                </a:r>
                <a:r>
                  <a:rPr lang="en-US" altLang="zh-TW" sz="2000" dirty="0"/>
                  <a:t> MUX at </a:t>
                </a:r>
                <a:r>
                  <a:rPr lang="en-US" altLang="zh-TW" sz="2000" b="1" dirty="0"/>
                  <a:t>voltage</a:t>
                </a:r>
                <a:r>
                  <a:rPr lang="en-US" altLang="zh-TW" sz="2000" dirty="0"/>
                  <a:t> electrode (Higher availability, lower cost)</a:t>
                </a:r>
                <a:endParaRPr lang="vi-VN" altLang="zh-TW" sz="2000" dirty="0"/>
              </a:p>
              <a:p>
                <a:pPr marL="342900" indent="-342900">
                  <a:buFont typeface="Wingdings" panose="05000000000000000000" pitchFamily="2" charset="2"/>
                  <a:buChar char="è"/>
                </a:pPr>
                <a:r>
                  <a:rPr lang="vi-VN" altLang="zh-TW" sz="2000" dirty="0" err="1"/>
                  <a:t>Use</a:t>
                </a:r>
                <a:r>
                  <a:rPr lang="vi-VN" altLang="zh-TW" sz="2000" dirty="0"/>
                  <a:t> </a:t>
                </a:r>
                <a:r>
                  <a:rPr lang="en-US" altLang="zh-TW" sz="2000" b="1" dirty="0"/>
                  <a:t>LOW</a:t>
                </a:r>
                <a:r>
                  <a:rPr lang="en-US" altLang="zh-TW" sz="2000" dirty="0"/>
                  <a:t> </a:t>
                </a:r>
                <a:r>
                  <a:rPr lang="en-US" altLang="zh-TW" sz="2000" b="1" dirty="0"/>
                  <a:t>ON-RESISTANCE</a:t>
                </a:r>
                <a:r>
                  <a:rPr lang="en-US" altLang="zh-TW" sz="2000" dirty="0"/>
                  <a:t> MUX at </a:t>
                </a:r>
                <a:r>
                  <a:rPr lang="en-US" altLang="zh-TW" sz="2000" b="1" dirty="0"/>
                  <a:t>current</a:t>
                </a:r>
                <a:r>
                  <a:rPr lang="en-US" altLang="zh-TW" sz="2000" dirty="0"/>
                  <a:t> electrode</a:t>
                </a:r>
              </a:p>
              <a:p>
                <a:pPr marL="342900" indent="-342900">
                  <a:buFont typeface="Wingdings" panose="05000000000000000000" pitchFamily="2" charset="2"/>
                  <a:buChar char="è"/>
                </a:pPr>
                <a:endParaRPr lang="en-US" altLang="zh-TW" sz="2000" dirty="0"/>
              </a:p>
            </p:txBody>
          </p:sp>
        </mc:Choice>
        <mc:Fallback xmlns="">
          <p:sp>
            <p:nvSpPr>
              <p:cNvPr id="3" name="文字方塊 6">
                <a:extLst>
                  <a:ext uri="{FF2B5EF4-FFF2-40B4-BE49-F238E27FC236}">
                    <a16:creationId xmlns:a16="http://schemas.microsoft.com/office/drawing/2014/main" id="{66D98B46-248E-EE4A-ABB1-0836F9C5E53C}"/>
                  </a:ext>
                </a:extLst>
              </p:cNvPr>
              <p:cNvSpPr txBox="1">
                <a:spLocks noRot="1" noChangeAspect="1" noMove="1" noResize="1" noEditPoints="1" noAdjustHandles="1" noChangeArrowheads="1" noChangeShapeType="1" noTextEdit="1"/>
              </p:cNvSpPr>
              <p:nvPr/>
            </p:nvSpPr>
            <p:spPr>
              <a:xfrm>
                <a:off x="401978" y="5053971"/>
                <a:ext cx="10046352" cy="1938992"/>
              </a:xfrm>
              <a:prstGeom prst="rect">
                <a:avLst/>
              </a:prstGeom>
              <a:blipFill>
                <a:blip r:embed="rId3"/>
                <a:stretch>
                  <a:fillRect l="-667" t="-1572"/>
                </a:stretch>
              </a:blipFill>
            </p:spPr>
            <p:txBody>
              <a:bodyPr/>
              <a:lstStyle/>
              <a:p>
                <a:r>
                  <a:rPr lang="en-US">
                    <a:noFill/>
                  </a:rPr>
                  <a:t> </a:t>
                </a:r>
              </a:p>
            </p:txBody>
          </p:sp>
        </mc:Fallback>
      </mc:AlternateContent>
      <p:pic>
        <p:nvPicPr>
          <p:cNvPr id="5" name="圖片 4">
            <a:extLst>
              <a:ext uri="{FF2B5EF4-FFF2-40B4-BE49-F238E27FC236}">
                <a16:creationId xmlns:a16="http://schemas.microsoft.com/office/drawing/2014/main" id="{0D962F7C-02EF-7825-B158-49B931FE99B8}"/>
              </a:ext>
            </a:extLst>
          </p:cNvPr>
          <p:cNvPicPr>
            <a:picLocks noChangeAspect="1"/>
          </p:cNvPicPr>
          <p:nvPr/>
        </p:nvPicPr>
        <p:blipFill rotWithShape="1">
          <a:blip r:embed="rId4"/>
          <a:srcRect l="1159"/>
          <a:stretch/>
        </p:blipFill>
        <p:spPr>
          <a:xfrm>
            <a:off x="4492645" y="943909"/>
            <a:ext cx="7699355" cy="4167214"/>
          </a:xfrm>
          <a:prstGeom prst="rect">
            <a:avLst/>
          </a:prstGeom>
        </p:spPr>
      </p:pic>
    </p:spTree>
    <p:extLst>
      <p:ext uri="{BB962C8B-B14F-4D97-AF65-F5344CB8AC3E}">
        <p14:creationId xmlns:p14="http://schemas.microsoft.com/office/powerpoint/2010/main" val="351537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28466"/>
            <a:ext cx="10515600" cy="685909"/>
          </a:xfrm>
        </p:spPr>
        <p:txBody>
          <a:bodyPr>
            <a:normAutofit fontScale="90000"/>
          </a:bodyPr>
          <a:lstStyle/>
          <a:p>
            <a:r>
              <a:rPr lang="vi-VN" dirty="0" err="1"/>
              <a:t>Market</a:t>
            </a:r>
            <a:r>
              <a:rPr lang="vi-VN" dirty="0"/>
              <a:t> </a:t>
            </a:r>
            <a:r>
              <a:rPr lang="vi-VN" dirty="0" err="1"/>
              <a:t>research</a:t>
            </a:r>
            <a:endParaRPr lang="en-US" dirty="0"/>
          </a:p>
        </p:txBody>
      </p:sp>
      <mc:AlternateContent xmlns:mc="http://schemas.openxmlformats.org/markup-compatibility/2006" xmlns:a14="http://schemas.microsoft.com/office/drawing/2010/main">
        <mc:Choice Requires="a14">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3232890219"/>
                  </p:ext>
                </p:extLst>
              </p:nvPr>
            </p:nvGraphicFramePr>
            <p:xfrm>
              <a:off x="161925" y="714375"/>
              <a:ext cx="11868150" cy="5882640"/>
            </p:xfrm>
            <a:graphic>
              <a:graphicData uri="http://schemas.openxmlformats.org/drawingml/2006/table">
                <a:tbl>
                  <a:tblPr firstRow="1" bandRow="1">
                    <a:tableStyleId>{5C22544A-7EE6-4342-B048-85BDC9FD1C3A}</a:tableStyleId>
                  </a:tblPr>
                  <a:tblGrid>
                    <a:gridCol w="1953648">
                      <a:extLst>
                        <a:ext uri="{9D8B030D-6E8A-4147-A177-3AD203B41FA5}">
                          <a16:colId xmlns:a16="http://schemas.microsoft.com/office/drawing/2014/main" val="446079686"/>
                        </a:ext>
                      </a:extLst>
                    </a:gridCol>
                    <a:gridCol w="2371540">
                      <a:extLst>
                        <a:ext uri="{9D8B030D-6E8A-4147-A177-3AD203B41FA5}">
                          <a16:colId xmlns:a16="http://schemas.microsoft.com/office/drawing/2014/main" val="1853841824"/>
                        </a:ext>
                      </a:extLst>
                    </a:gridCol>
                    <a:gridCol w="2371540">
                      <a:extLst>
                        <a:ext uri="{9D8B030D-6E8A-4147-A177-3AD203B41FA5}">
                          <a16:colId xmlns:a16="http://schemas.microsoft.com/office/drawing/2014/main" val="246947409"/>
                        </a:ext>
                      </a:extLst>
                    </a:gridCol>
                    <a:gridCol w="2705855">
                      <a:extLst>
                        <a:ext uri="{9D8B030D-6E8A-4147-A177-3AD203B41FA5}">
                          <a16:colId xmlns:a16="http://schemas.microsoft.com/office/drawing/2014/main" val="3452081105"/>
                        </a:ext>
                      </a:extLst>
                    </a:gridCol>
                    <a:gridCol w="2465567">
                      <a:extLst>
                        <a:ext uri="{9D8B030D-6E8A-4147-A177-3AD203B41FA5}">
                          <a16:colId xmlns:a16="http://schemas.microsoft.com/office/drawing/2014/main" val="5154278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NX3L4051PW-Q100J</a:t>
                          </a:r>
                        </a:p>
                      </a:txBody>
                      <a:tcPr/>
                    </a:tc>
                    <a:tc>
                      <a:txBody>
                        <a:bodyPr/>
                        <a:lstStyle/>
                        <a:p>
                          <a:r>
                            <a:rPr lang="en-US" sz="1800" b="0" i="0" kern="1200" dirty="0">
                              <a:solidFill>
                                <a:schemeClr val="lt1"/>
                              </a:solidFill>
                              <a:effectLst/>
                              <a:latin typeface="+mn-lt"/>
                              <a:ea typeface="+mn-ea"/>
                              <a:cs typeface="+mn-cs"/>
                            </a:rPr>
                            <a:t>ISL84714IHZ </a:t>
                          </a:r>
                          <a:endParaRPr lang="en-US" dirty="0"/>
                        </a:p>
                      </a:txBody>
                      <a:tcPr/>
                    </a:tc>
                    <a:tc>
                      <a:txBody>
                        <a:bodyPr/>
                        <a:lstStyle/>
                        <a:p>
                          <a:r>
                            <a:rPr lang="en-US" b="0" dirty="0"/>
                            <a:t>CD4051BE</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8:1</a:t>
                          </a:r>
                        </a:p>
                      </a:txBody>
                      <a:tcPr/>
                    </a:tc>
                    <a:tc>
                      <a:txBody>
                        <a:bodyPr/>
                        <a:lstStyle/>
                        <a:p>
                          <a:r>
                            <a:rPr lang="en-US" dirty="0"/>
                            <a:t>2:1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r>
                            <a:rPr lang="en-US" dirty="0"/>
                            <a:t>4.5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0.75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0.6</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1k</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853381774"/>
                      </a:ext>
                    </a:extLst>
                  </a:tr>
                  <a:tr h="370840">
                    <a:tc>
                      <a:txBody>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Ron between channel (max)</a:t>
                          </a:r>
                        </a:p>
                      </a:txBody>
                      <a:tcPr/>
                    </a:tc>
                    <a:tc>
                      <a:txBody>
                        <a:bodyPr/>
                        <a:lstStyle/>
                        <a:p>
                          <a:endParaRPr lang="en-US" dirty="0"/>
                        </a:p>
                      </a:txBody>
                      <a:tcPr/>
                    </a:tc>
                    <a:tc>
                      <a:txBody>
                        <a:bodyPr/>
                        <a:lstStyle/>
                        <a:p>
                          <a:r>
                            <a:rPr lang="en-US" dirty="0"/>
                            <a:t>0.07</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0.005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15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1975821471"/>
                      </a:ext>
                    </a:extLst>
                  </a:tr>
                  <a:tr h="370840">
                    <a:tc>
                      <a:txBody>
                        <a:bodyPr/>
                        <a:lstStyle/>
                        <a:p>
                          <a:r>
                            <a:rPr lang="en-US" dirty="0"/>
                            <a:t>Switch time (Ton, Toff)</a:t>
                          </a:r>
                        </a:p>
                      </a:txBody>
                      <a:tcPr/>
                    </a:tc>
                    <a:tc>
                      <a:txBody>
                        <a:bodyPr/>
                        <a:lstStyle/>
                        <a:p>
                          <a:r>
                            <a:rPr lang="en-US" dirty="0"/>
                            <a:t>32ns, 16ns</a:t>
                          </a:r>
                        </a:p>
                      </a:txBody>
                      <a:tcPr/>
                    </a:tc>
                    <a:tc>
                      <a:txBody>
                        <a:bodyPr/>
                        <a:lstStyle/>
                        <a:p>
                          <a:r>
                            <a:rPr lang="en-US" dirty="0"/>
                            <a:t>45ns, 25ns</a:t>
                          </a:r>
                        </a:p>
                      </a:txBody>
                      <a:tcPr/>
                    </a:tc>
                    <a:tc>
                      <a:txBody>
                        <a:bodyPr/>
                        <a:lstStyle/>
                        <a:p>
                          <a:r>
                            <a:rPr lang="en-US" dirty="0"/>
                            <a:t>7.5ns, 2.9ns</a:t>
                          </a:r>
                        </a:p>
                      </a:txBody>
                      <a:tcPr/>
                    </a:tc>
                    <a:tc>
                      <a:txBody>
                        <a:bodyPr/>
                        <a:lstStyle/>
                        <a:p>
                          <a:r>
                            <a:rPr lang="en-US" dirty="0"/>
                            <a:t>720ns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15MHz</a:t>
                          </a:r>
                        </a:p>
                      </a:txBody>
                      <a:tcPr/>
                    </a:tc>
                    <a:tc>
                      <a:txBody>
                        <a:bodyPr/>
                        <a:lstStyle/>
                        <a:p>
                          <a:endParaRPr lang="en-US" dirty="0"/>
                        </a:p>
                      </a:txBody>
                      <a:tcPr/>
                    </a:tc>
                    <a:tc>
                      <a:txBody>
                        <a:bodyPr/>
                        <a:lstStyle/>
                        <a:p>
                          <a:r>
                            <a:rPr lang="en-US" dirty="0"/>
                            <a:t>20MHz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r>
                            <a:rPr lang="en-US" dirty="0"/>
                            <a:t>$23</a:t>
                          </a:r>
                        </a:p>
                      </a:txBody>
                      <a:tcPr/>
                    </a:tc>
                    <a:tc>
                      <a:txBody>
                        <a:bodyPr/>
                        <a:lstStyle/>
                        <a:p>
                          <a:r>
                            <a:rPr lang="en-US" dirty="0"/>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(available at our lab)</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r>
                            <a:rPr lang="en-US" dirty="0"/>
                            <a:t>21 days</a:t>
                          </a:r>
                        </a:p>
                      </a:txBody>
                      <a:tcPr/>
                    </a:tc>
                    <a:tc>
                      <a:txBody>
                        <a:bodyPr/>
                        <a:lstStyle/>
                        <a:p>
                          <a:r>
                            <a:rPr lang="en-US" dirty="0"/>
                            <a:t>3 days</a:t>
                          </a:r>
                        </a:p>
                      </a:txBody>
                      <a:tcPr/>
                    </a:tc>
                    <a:tc>
                      <a:txBody>
                        <a:bodyPr/>
                        <a:lstStyle/>
                        <a:p>
                          <a:endParaRPr lang="en-US" dirty="0"/>
                        </a:p>
                      </a:txBody>
                      <a:tcPr/>
                    </a:tc>
                    <a:extLst>
                      <a:ext uri="{0D108BD9-81ED-4DB2-BD59-A6C34878D82A}">
                        <a16:rowId xmlns:a16="http://schemas.microsoft.com/office/drawing/2014/main" val="2836758738"/>
                      </a:ext>
                    </a:extLst>
                  </a:tr>
                  <a:tr h="370840">
                    <a:tc>
                      <a:txBody>
                        <a:bodyPr/>
                        <a:lstStyle/>
                        <a:p>
                          <a:r>
                            <a:rPr lang="en-US" dirty="0"/>
                            <a:t>Online store</a:t>
                          </a:r>
                        </a:p>
                      </a:txBody>
                      <a:tcPr/>
                    </a:tc>
                    <a:tc>
                      <a:txBody>
                        <a:bodyPr/>
                        <a:lstStyle/>
                        <a:p>
                          <a:r>
                            <a:rPr lang="en-US" dirty="0">
                              <a:hlinkClick r:id="rId2"/>
                            </a:rPr>
                            <a:t>ADG706BRUZ (ruten.com.tw)</a:t>
                          </a:r>
                          <a:endParaRPr lang="en-US" dirty="0"/>
                        </a:p>
                      </a:txBody>
                      <a:tcPr/>
                    </a:tc>
                    <a:tc>
                      <a:txBody>
                        <a:bodyPr/>
                        <a:lstStyle/>
                        <a:p>
                          <a:r>
                            <a:rPr lang="en-US" altLang="zh-TW" dirty="0">
                              <a:hlinkClick r:id="rId3"/>
                            </a:rPr>
                            <a:t>NX3L4051PW-Q100J (ruten.com.tw)</a:t>
                          </a:r>
                          <a:endParaRPr lang="en-US" dirty="0"/>
                        </a:p>
                      </a:txBody>
                      <a:tcPr/>
                    </a:tc>
                    <a:tc>
                      <a:txBody>
                        <a:bodyPr/>
                        <a:lstStyle/>
                        <a:p>
                          <a:r>
                            <a:rPr lang="en-US" dirty="0">
                              <a:hlinkClick r:id="rId4"/>
                            </a:rPr>
                            <a:t>ISL84714IHZ (ruten.com.tw)</a:t>
                          </a:r>
                          <a:endParaRPr lang="en-US" dirty="0"/>
                        </a:p>
                      </a:txBody>
                      <a:tcPr/>
                    </a:tc>
                    <a:tc>
                      <a:txBody>
                        <a:bodyPr/>
                        <a:lstStyle/>
                        <a:p>
                          <a:endParaRPr lang="en-US" dirty="0"/>
                        </a:p>
                      </a:txBody>
                      <a:tcPr/>
                    </a:tc>
                    <a:extLst>
                      <a:ext uri="{0D108BD9-81ED-4DB2-BD59-A6C34878D82A}">
                        <a16:rowId xmlns:a16="http://schemas.microsoft.com/office/drawing/2014/main" val="4009262816"/>
                      </a:ext>
                    </a:extLst>
                  </a:tr>
                  <a:tr h="370840">
                    <a:tc>
                      <a:txBody>
                        <a:bodyPr/>
                        <a:lstStyle/>
                        <a:p>
                          <a:r>
                            <a:rPr lang="en-US" dirty="0"/>
                            <a:t>Datasheet</a:t>
                          </a:r>
                        </a:p>
                      </a:txBody>
                      <a:tcPr/>
                    </a:tc>
                    <a:tc>
                      <a:txBody>
                        <a:bodyPr/>
                        <a:lstStyle/>
                        <a:p>
                          <a:r>
                            <a:rPr lang="da-DK" dirty="0">
                              <a:hlinkClick r:id="rId5"/>
                            </a:rPr>
                            <a:t>ADG706/ADG707 (Rev. B) (analog.com)</a:t>
                          </a:r>
                          <a:endParaRPr lang="en-US" dirty="0"/>
                        </a:p>
                      </a:txBody>
                      <a:tcPr/>
                    </a:tc>
                    <a:tc>
                      <a:txBody>
                        <a:bodyPr/>
                        <a:lstStyle/>
                        <a:p>
                          <a:r>
                            <a:rPr lang="en-US" dirty="0">
                              <a:hlinkClick r:id="rId6"/>
                            </a:rPr>
                            <a:t>Single low-ohmic 8-channel analog switch (nxp.com)</a:t>
                          </a:r>
                          <a:endParaRPr lang="en-US" dirty="0"/>
                        </a:p>
                      </a:txBody>
                      <a:tcPr/>
                    </a:tc>
                    <a:tc>
                      <a:txBody>
                        <a:bodyPr/>
                        <a:lstStyle/>
                        <a:p>
                          <a:r>
                            <a:rPr lang="en-US" dirty="0">
                              <a:hlinkClick r:id="rId7"/>
                            </a:rPr>
                            <a:t>ISL84714 Datasheet (renesas.com)</a:t>
                          </a:r>
                          <a:endParaRPr lang="en-US" dirty="0"/>
                        </a:p>
                      </a:txBody>
                      <a:tcPr/>
                    </a:tc>
                    <a:tc>
                      <a:txBody>
                        <a:bodyPr/>
                        <a:lstStyle/>
                        <a:p>
                          <a:r>
                            <a:rPr lang="en-US" dirty="0">
                              <a:hlinkClick r:id="rId8"/>
                            </a:rPr>
                            <a:t>CD405xB CMOS Single 8-Channel Analog Multiplexer or </a:t>
                          </a:r>
                          <a:r>
                            <a:rPr lang="en-US" dirty="0" err="1">
                              <a:hlinkClick r:id="rId8"/>
                            </a:rPr>
                            <a:t>DemultiplexerWith</a:t>
                          </a:r>
                          <a:r>
                            <a:rPr lang="en-US" dirty="0">
                              <a:hlinkClick r:id="rId8"/>
                            </a:rPr>
                            <a:t> Logic-Level Conversion datasheet (Rev. L)</a:t>
                          </a:r>
                          <a:endParaRPr lang="en-US" dirty="0"/>
                        </a:p>
                      </a:txBody>
                      <a:tcPr/>
                    </a:tc>
                    <a:extLst>
                      <a:ext uri="{0D108BD9-81ED-4DB2-BD59-A6C34878D82A}">
                        <a16:rowId xmlns:a16="http://schemas.microsoft.com/office/drawing/2014/main" val="2863060584"/>
                      </a:ext>
                    </a:extLst>
                  </a:tr>
                </a:tbl>
              </a:graphicData>
            </a:graphic>
          </p:graphicFrame>
        </mc:Choice>
        <mc:Fallback xmlns="">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3232890219"/>
                  </p:ext>
                </p:extLst>
              </p:nvPr>
            </p:nvGraphicFramePr>
            <p:xfrm>
              <a:off x="161925" y="714375"/>
              <a:ext cx="11868150" cy="5882640"/>
            </p:xfrm>
            <a:graphic>
              <a:graphicData uri="http://schemas.openxmlformats.org/drawingml/2006/table">
                <a:tbl>
                  <a:tblPr firstRow="1" bandRow="1">
                    <a:tableStyleId>{5C22544A-7EE6-4342-B048-85BDC9FD1C3A}</a:tableStyleId>
                  </a:tblPr>
                  <a:tblGrid>
                    <a:gridCol w="1953648">
                      <a:extLst>
                        <a:ext uri="{9D8B030D-6E8A-4147-A177-3AD203B41FA5}">
                          <a16:colId xmlns:a16="http://schemas.microsoft.com/office/drawing/2014/main" val="446079686"/>
                        </a:ext>
                      </a:extLst>
                    </a:gridCol>
                    <a:gridCol w="2371540">
                      <a:extLst>
                        <a:ext uri="{9D8B030D-6E8A-4147-A177-3AD203B41FA5}">
                          <a16:colId xmlns:a16="http://schemas.microsoft.com/office/drawing/2014/main" val="1853841824"/>
                        </a:ext>
                      </a:extLst>
                    </a:gridCol>
                    <a:gridCol w="2371540">
                      <a:extLst>
                        <a:ext uri="{9D8B030D-6E8A-4147-A177-3AD203B41FA5}">
                          <a16:colId xmlns:a16="http://schemas.microsoft.com/office/drawing/2014/main" val="246947409"/>
                        </a:ext>
                      </a:extLst>
                    </a:gridCol>
                    <a:gridCol w="2705855">
                      <a:extLst>
                        <a:ext uri="{9D8B030D-6E8A-4147-A177-3AD203B41FA5}">
                          <a16:colId xmlns:a16="http://schemas.microsoft.com/office/drawing/2014/main" val="3452081105"/>
                        </a:ext>
                      </a:extLst>
                    </a:gridCol>
                    <a:gridCol w="2465567">
                      <a:extLst>
                        <a:ext uri="{9D8B030D-6E8A-4147-A177-3AD203B41FA5}">
                          <a16:colId xmlns:a16="http://schemas.microsoft.com/office/drawing/2014/main" val="5154278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NX3L4051PW-Q100J</a:t>
                          </a:r>
                        </a:p>
                      </a:txBody>
                      <a:tcPr/>
                    </a:tc>
                    <a:tc>
                      <a:txBody>
                        <a:bodyPr/>
                        <a:lstStyle/>
                        <a:p>
                          <a:r>
                            <a:rPr lang="en-US" sz="1800" b="0" i="0" kern="1200" dirty="0">
                              <a:solidFill>
                                <a:schemeClr val="lt1"/>
                              </a:solidFill>
                              <a:effectLst/>
                              <a:latin typeface="+mn-lt"/>
                              <a:ea typeface="+mn-ea"/>
                              <a:cs typeface="+mn-cs"/>
                            </a:rPr>
                            <a:t>ISL84714IHZ </a:t>
                          </a:r>
                          <a:endParaRPr lang="en-US" dirty="0"/>
                        </a:p>
                      </a:txBody>
                      <a:tcPr/>
                    </a:tc>
                    <a:tc>
                      <a:txBody>
                        <a:bodyPr/>
                        <a:lstStyle/>
                        <a:p>
                          <a:r>
                            <a:rPr lang="en-US" b="0" dirty="0"/>
                            <a:t>CD4051BE</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8:1</a:t>
                          </a:r>
                        </a:p>
                      </a:txBody>
                      <a:tcPr/>
                    </a:tc>
                    <a:tc>
                      <a:txBody>
                        <a:bodyPr/>
                        <a:lstStyle/>
                        <a:p>
                          <a:r>
                            <a:rPr lang="en-US" dirty="0"/>
                            <a:t>2:1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endParaRPr lang="en-US"/>
                        </a:p>
                      </a:txBody>
                      <a:tcPr>
                        <a:blipFill>
                          <a:blip r:embed="rId9"/>
                          <a:stretch>
                            <a:fillRect l="-82776" t="-208197" r="-319280" b="-1308197"/>
                          </a:stretch>
                        </a:blipFill>
                      </a:tcPr>
                    </a:tc>
                    <a:tc>
                      <a:txBody>
                        <a:bodyPr/>
                        <a:lstStyle/>
                        <a:p>
                          <a:endParaRPr lang="en-US"/>
                        </a:p>
                      </a:txBody>
                      <a:tcPr>
                        <a:blipFill>
                          <a:blip r:embed="rId9"/>
                          <a:stretch>
                            <a:fillRect l="-182776" t="-208197" r="-219280" b="-1308197"/>
                          </a:stretch>
                        </a:blipFill>
                      </a:tcPr>
                    </a:tc>
                    <a:tc>
                      <a:txBody>
                        <a:bodyPr/>
                        <a:lstStyle/>
                        <a:p>
                          <a:endParaRPr lang="en-US"/>
                        </a:p>
                      </a:txBody>
                      <a:tcPr>
                        <a:blipFill>
                          <a:blip r:embed="rId9"/>
                          <a:stretch>
                            <a:fillRect l="-247748" t="-208197" r="-92117" b="-1308197"/>
                          </a:stretch>
                        </a:blipFill>
                      </a:tcPr>
                    </a:tc>
                    <a:tc>
                      <a:txBody>
                        <a:bodyPr/>
                        <a:lstStyle/>
                        <a:p>
                          <a:endParaRPr lang="en-US"/>
                        </a:p>
                      </a:txBody>
                      <a:tcPr>
                        <a:blipFill>
                          <a:blip r:embed="rId9"/>
                          <a:stretch>
                            <a:fillRect l="-381235" t="-208197" r="-988" b="-1308197"/>
                          </a:stretch>
                        </a:blipFill>
                      </a:tcPr>
                    </a:tc>
                    <a:extLst>
                      <a:ext uri="{0D108BD9-81ED-4DB2-BD59-A6C34878D82A}">
                        <a16:rowId xmlns:a16="http://schemas.microsoft.com/office/drawing/2014/main" val="853381774"/>
                      </a:ext>
                    </a:extLst>
                  </a:tr>
                  <a:tr h="640080">
                    <a:tc>
                      <a:txBody>
                        <a:bodyPr/>
                        <a:lstStyle/>
                        <a:p>
                          <a:endParaRPr lang="en-US"/>
                        </a:p>
                      </a:txBody>
                      <a:tcPr>
                        <a:blipFill>
                          <a:blip r:embed="rId9"/>
                          <a:stretch>
                            <a:fillRect l="-312" t="-179048" r="-508100" b="-660000"/>
                          </a:stretch>
                        </a:blipFill>
                      </a:tcPr>
                    </a:tc>
                    <a:tc>
                      <a:txBody>
                        <a:bodyPr/>
                        <a:lstStyle/>
                        <a:p>
                          <a:endParaRPr lang="en-US" dirty="0"/>
                        </a:p>
                      </a:txBody>
                      <a:tcPr/>
                    </a:tc>
                    <a:tc>
                      <a:txBody>
                        <a:bodyPr/>
                        <a:lstStyle/>
                        <a:p>
                          <a:endParaRPr lang="en-US"/>
                        </a:p>
                      </a:txBody>
                      <a:tcPr>
                        <a:blipFill>
                          <a:blip r:embed="rId9"/>
                          <a:stretch>
                            <a:fillRect l="-182776" t="-179048" r="-219280" b="-660000"/>
                          </a:stretch>
                        </a:blipFill>
                      </a:tcPr>
                    </a:tc>
                    <a:tc>
                      <a:txBody>
                        <a:bodyPr/>
                        <a:lstStyle/>
                        <a:p>
                          <a:endParaRPr lang="en-US"/>
                        </a:p>
                      </a:txBody>
                      <a:tcPr>
                        <a:blipFill>
                          <a:blip r:embed="rId9"/>
                          <a:stretch>
                            <a:fillRect l="-247748" t="-179048" r="-92117" b="-660000"/>
                          </a:stretch>
                        </a:blipFill>
                      </a:tcPr>
                    </a:tc>
                    <a:tc>
                      <a:txBody>
                        <a:bodyPr/>
                        <a:lstStyle/>
                        <a:p>
                          <a:endParaRPr lang="en-US"/>
                        </a:p>
                      </a:txBody>
                      <a:tcPr>
                        <a:blipFill>
                          <a:blip r:embed="rId9"/>
                          <a:stretch>
                            <a:fillRect l="-381235" t="-179048" r="-988" b="-660000"/>
                          </a:stretch>
                        </a:blipFill>
                      </a:tcPr>
                    </a:tc>
                    <a:extLst>
                      <a:ext uri="{0D108BD9-81ED-4DB2-BD59-A6C34878D82A}">
                        <a16:rowId xmlns:a16="http://schemas.microsoft.com/office/drawing/2014/main" val="1975821471"/>
                      </a:ext>
                    </a:extLst>
                  </a:tr>
                  <a:tr h="640080">
                    <a:tc>
                      <a:txBody>
                        <a:bodyPr/>
                        <a:lstStyle/>
                        <a:p>
                          <a:r>
                            <a:rPr lang="en-US" dirty="0"/>
                            <a:t>Switch time (Ton, Toff)</a:t>
                          </a:r>
                        </a:p>
                      </a:txBody>
                      <a:tcPr/>
                    </a:tc>
                    <a:tc>
                      <a:txBody>
                        <a:bodyPr/>
                        <a:lstStyle/>
                        <a:p>
                          <a:r>
                            <a:rPr lang="en-US" dirty="0"/>
                            <a:t>32ns, 16ns</a:t>
                          </a:r>
                        </a:p>
                      </a:txBody>
                      <a:tcPr/>
                    </a:tc>
                    <a:tc>
                      <a:txBody>
                        <a:bodyPr/>
                        <a:lstStyle/>
                        <a:p>
                          <a:r>
                            <a:rPr lang="en-US" dirty="0"/>
                            <a:t>45ns, 25ns</a:t>
                          </a:r>
                        </a:p>
                      </a:txBody>
                      <a:tcPr/>
                    </a:tc>
                    <a:tc>
                      <a:txBody>
                        <a:bodyPr/>
                        <a:lstStyle/>
                        <a:p>
                          <a:r>
                            <a:rPr lang="en-US" dirty="0"/>
                            <a:t>7.5ns, 2.9ns</a:t>
                          </a:r>
                        </a:p>
                      </a:txBody>
                      <a:tcPr/>
                    </a:tc>
                    <a:tc>
                      <a:txBody>
                        <a:bodyPr/>
                        <a:lstStyle/>
                        <a:p>
                          <a:r>
                            <a:rPr lang="en-US" dirty="0"/>
                            <a:t>720ns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15MHz</a:t>
                          </a:r>
                        </a:p>
                      </a:txBody>
                      <a:tcPr/>
                    </a:tc>
                    <a:tc>
                      <a:txBody>
                        <a:bodyPr/>
                        <a:lstStyle/>
                        <a:p>
                          <a:endParaRPr lang="en-US" dirty="0"/>
                        </a:p>
                      </a:txBody>
                      <a:tcPr/>
                    </a:tc>
                    <a:tc>
                      <a:txBody>
                        <a:bodyPr/>
                        <a:lstStyle/>
                        <a:p>
                          <a:r>
                            <a:rPr lang="en-US" dirty="0"/>
                            <a:t>20MHz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r>
                            <a:rPr lang="en-US" dirty="0"/>
                            <a:t>$23</a:t>
                          </a:r>
                        </a:p>
                      </a:txBody>
                      <a:tcPr/>
                    </a:tc>
                    <a:tc>
                      <a:txBody>
                        <a:bodyPr/>
                        <a:lstStyle/>
                        <a:p>
                          <a:r>
                            <a:rPr lang="en-US" dirty="0"/>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(available at our lab)</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r>
                            <a:rPr lang="en-US" dirty="0"/>
                            <a:t>21 days</a:t>
                          </a:r>
                        </a:p>
                      </a:txBody>
                      <a:tcPr/>
                    </a:tc>
                    <a:tc>
                      <a:txBody>
                        <a:bodyPr/>
                        <a:lstStyle/>
                        <a:p>
                          <a:r>
                            <a:rPr lang="en-US" dirty="0"/>
                            <a:t>3 days</a:t>
                          </a:r>
                        </a:p>
                      </a:txBody>
                      <a:tcPr/>
                    </a:tc>
                    <a:tc>
                      <a:txBody>
                        <a:bodyPr/>
                        <a:lstStyle/>
                        <a:p>
                          <a:endParaRPr lang="en-US" dirty="0"/>
                        </a:p>
                      </a:txBody>
                      <a:tcPr/>
                    </a:tc>
                    <a:extLst>
                      <a:ext uri="{0D108BD9-81ED-4DB2-BD59-A6C34878D82A}">
                        <a16:rowId xmlns:a16="http://schemas.microsoft.com/office/drawing/2014/main" val="2836758738"/>
                      </a:ext>
                    </a:extLst>
                  </a:tr>
                  <a:tr h="640080">
                    <a:tc>
                      <a:txBody>
                        <a:bodyPr/>
                        <a:lstStyle/>
                        <a:p>
                          <a:r>
                            <a:rPr lang="en-US" dirty="0"/>
                            <a:t>Online store</a:t>
                          </a:r>
                        </a:p>
                      </a:txBody>
                      <a:tcPr/>
                    </a:tc>
                    <a:tc>
                      <a:txBody>
                        <a:bodyPr/>
                        <a:lstStyle/>
                        <a:p>
                          <a:r>
                            <a:rPr lang="en-US" dirty="0">
                              <a:hlinkClick r:id="rId10"/>
                            </a:rPr>
                            <a:t>ADG706BRUZ (ruten.com.tw)</a:t>
                          </a:r>
                          <a:endParaRPr lang="en-US" dirty="0"/>
                        </a:p>
                      </a:txBody>
                      <a:tcPr/>
                    </a:tc>
                    <a:tc>
                      <a:txBody>
                        <a:bodyPr/>
                        <a:lstStyle/>
                        <a:p>
                          <a:r>
                            <a:rPr lang="en-US" altLang="zh-TW" dirty="0">
                              <a:hlinkClick r:id="rId11"/>
                            </a:rPr>
                            <a:t>NX3L4051PW-Q100J (ruten.com.tw)</a:t>
                          </a:r>
                          <a:endParaRPr lang="en-US" dirty="0"/>
                        </a:p>
                      </a:txBody>
                      <a:tcPr/>
                    </a:tc>
                    <a:tc>
                      <a:txBody>
                        <a:bodyPr/>
                        <a:lstStyle/>
                        <a:p>
                          <a:r>
                            <a:rPr lang="en-US" dirty="0">
                              <a:hlinkClick r:id="rId12"/>
                            </a:rPr>
                            <a:t>ISL84714IHZ (ruten.com.tw)</a:t>
                          </a:r>
                          <a:endParaRPr lang="en-US" dirty="0"/>
                        </a:p>
                      </a:txBody>
                      <a:tcPr/>
                    </a:tc>
                    <a:tc>
                      <a:txBody>
                        <a:bodyPr/>
                        <a:lstStyle/>
                        <a:p>
                          <a:endParaRPr lang="en-US" dirty="0"/>
                        </a:p>
                      </a:txBody>
                      <a:tcPr/>
                    </a:tc>
                    <a:extLst>
                      <a:ext uri="{0D108BD9-81ED-4DB2-BD59-A6C34878D82A}">
                        <a16:rowId xmlns:a16="http://schemas.microsoft.com/office/drawing/2014/main" val="4009262816"/>
                      </a:ext>
                    </a:extLst>
                  </a:tr>
                  <a:tr h="1737360">
                    <a:tc>
                      <a:txBody>
                        <a:bodyPr/>
                        <a:lstStyle/>
                        <a:p>
                          <a:r>
                            <a:rPr lang="en-US" dirty="0"/>
                            <a:t>Datasheet</a:t>
                          </a:r>
                        </a:p>
                      </a:txBody>
                      <a:tcPr/>
                    </a:tc>
                    <a:tc>
                      <a:txBody>
                        <a:bodyPr/>
                        <a:lstStyle/>
                        <a:p>
                          <a:r>
                            <a:rPr lang="da-DK" dirty="0">
                              <a:hlinkClick r:id="rId13"/>
                            </a:rPr>
                            <a:t>ADG706/ADG707 (Rev. B) (analog.com)</a:t>
                          </a:r>
                          <a:endParaRPr lang="en-US" dirty="0"/>
                        </a:p>
                      </a:txBody>
                      <a:tcPr/>
                    </a:tc>
                    <a:tc>
                      <a:txBody>
                        <a:bodyPr/>
                        <a:lstStyle/>
                        <a:p>
                          <a:r>
                            <a:rPr lang="en-US" dirty="0">
                              <a:hlinkClick r:id="rId14"/>
                            </a:rPr>
                            <a:t>Single low-ohmic 8-channel analog switch (nxp.com)</a:t>
                          </a:r>
                          <a:endParaRPr lang="en-US" dirty="0"/>
                        </a:p>
                      </a:txBody>
                      <a:tcPr/>
                    </a:tc>
                    <a:tc>
                      <a:txBody>
                        <a:bodyPr/>
                        <a:lstStyle/>
                        <a:p>
                          <a:r>
                            <a:rPr lang="en-US" dirty="0">
                              <a:hlinkClick r:id="rId15"/>
                            </a:rPr>
                            <a:t>ISL84714 Datasheet (renesas.com)</a:t>
                          </a:r>
                          <a:endParaRPr lang="en-US" dirty="0"/>
                        </a:p>
                      </a:txBody>
                      <a:tcPr/>
                    </a:tc>
                    <a:tc>
                      <a:txBody>
                        <a:bodyPr/>
                        <a:lstStyle/>
                        <a:p>
                          <a:r>
                            <a:rPr lang="en-US" dirty="0">
                              <a:hlinkClick r:id="rId16"/>
                            </a:rPr>
                            <a:t>CD405xB CMOS Single 8-Channel Analog Multiplexer or </a:t>
                          </a:r>
                          <a:r>
                            <a:rPr lang="en-US" dirty="0" err="1">
                              <a:hlinkClick r:id="rId16"/>
                            </a:rPr>
                            <a:t>DemultiplexerWith</a:t>
                          </a:r>
                          <a:r>
                            <a:rPr lang="en-US" dirty="0">
                              <a:hlinkClick r:id="rId16"/>
                            </a:rPr>
                            <a:t> Logic-Level Conversion datasheet (Rev. L)</a:t>
                          </a:r>
                          <a:endParaRPr lang="en-US" dirty="0"/>
                        </a:p>
                      </a:txBody>
                      <a:tcPr/>
                    </a:tc>
                    <a:extLst>
                      <a:ext uri="{0D108BD9-81ED-4DB2-BD59-A6C34878D82A}">
                        <a16:rowId xmlns:a16="http://schemas.microsoft.com/office/drawing/2014/main" val="2863060584"/>
                      </a:ext>
                    </a:extLst>
                  </a:tr>
                </a:tbl>
              </a:graphicData>
            </a:graphic>
          </p:graphicFrame>
        </mc:Fallback>
      </mc:AlternateContent>
    </p:spTree>
    <p:extLst>
      <p:ext uri="{BB962C8B-B14F-4D97-AF65-F5344CB8AC3E}">
        <p14:creationId xmlns:p14="http://schemas.microsoft.com/office/powerpoint/2010/main" val="253553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28466"/>
            <a:ext cx="10515600" cy="685909"/>
          </a:xfrm>
        </p:spPr>
        <p:txBody>
          <a:bodyPr>
            <a:normAutofit fontScale="90000"/>
          </a:bodyPr>
          <a:lstStyle/>
          <a:p>
            <a:r>
              <a:rPr lang="vi-VN" dirty="0" err="1"/>
              <a:t>Market</a:t>
            </a:r>
            <a:r>
              <a:rPr lang="vi-VN" dirty="0"/>
              <a:t> </a:t>
            </a:r>
            <a:r>
              <a:rPr lang="vi-VN" dirty="0" err="1"/>
              <a:t>research</a:t>
            </a:r>
            <a:endParaRPr lang="en-US" dirty="0"/>
          </a:p>
        </p:txBody>
      </p:sp>
      <mc:AlternateContent xmlns:mc="http://schemas.openxmlformats.org/markup-compatibility/2006" xmlns:a14="http://schemas.microsoft.com/office/drawing/2010/main">
        <mc:Choice Requires="a14">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4111699679"/>
                  </p:ext>
                </p:extLst>
              </p:nvPr>
            </p:nvGraphicFramePr>
            <p:xfrm>
              <a:off x="748314" y="896620"/>
              <a:ext cx="10605487" cy="5334000"/>
            </p:xfrm>
            <a:graphic>
              <a:graphicData uri="http://schemas.openxmlformats.org/drawingml/2006/table">
                <a:tbl>
                  <a:tblPr firstRow="1" bandRow="1">
                    <a:tableStyleId>{5C22544A-7EE6-4342-B048-85BDC9FD1C3A}</a:tableStyleId>
                  </a:tblPr>
                  <a:tblGrid>
                    <a:gridCol w="2238404">
                      <a:extLst>
                        <a:ext uri="{9D8B030D-6E8A-4147-A177-3AD203B41FA5}">
                          <a16:colId xmlns:a16="http://schemas.microsoft.com/office/drawing/2014/main" val="446079686"/>
                        </a:ext>
                      </a:extLst>
                    </a:gridCol>
                    <a:gridCol w="2717207">
                      <a:extLst>
                        <a:ext uri="{9D8B030D-6E8A-4147-A177-3AD203B41FA5}">
                          <a16:colId xmlns:a16="http://schemas.microsoft.com/office/drawing/2014/main" val="1853841824"/>
                        </a:ext>
                      </a:extLst>
                    </a:gridCol>
                    <a:gridCol w="2824938">
                      <a:extLst>
                        <a:ext uri="{9D8B030D-6E8A-4147-A177-3AD203B41FA5}">
                          <a16:colId xmlns:a16="http://schemas.microsoft.com/office/drawing/2014/main" val="515427885"/>
                        </a:ext>
                      </a:extLst>
                    </a:gridCol>
                    <a:gridCol w="2824938">
                      <a:extLst>
                        <a:ext uri="{9D8B030D-6E8A-4147-A177-3AD203B41FA5}">
                          <a16:colId xmlns:a16="http://schemas.microsoft.com/office/drawing/2014/main" val="1466111821"/>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r>
                            <a:rPr lang="en-US" b="1" dirty="0"/>
                            <a:t>CD4067BE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NX3L4051PW-Q100J</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16:1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r>
                            <a:rPr lang="en-US" dirty="0"/>
                            <a:t>4.5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240</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i="0" dirty="0">
                              <a:latin typeface="+mn-lt"/>
                              <a:ea typeface="+mn-ea"/>
                            </a:rPr>
                            <a:t>0.75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853381774"/>
                      </a:ext>
                    </a:extLst>
                  </a:tr>
                  <a:tr h="370840">
                    <a:tc>
                      <a:txBody>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Ron between channel (max)</a:t>
                          </a:r>
                        </a:p>
                      </a:txBody>
                      <a:tcPr/>
                    </a:tc>
                    <a:tc>
                      <a:txBody>
                        <a:bodyPr/>
                        <a:lstStyle/>
                        <a:p>
                          <a:endParaRPr lang="en-US" dirty="0"/>
                        </a:p>
                      </a:txBody>
                      <a:tcPr/>
                    </a:tc>
                    <a:tc>
                      <a:txBody>
                        <a:bodyPr/>
                        <a:lstStyle/>
                        <a:p>
                          <a:r>
                            <a:rPr lang="en-US" dirty="0"/>
                            <a:t>5</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tc>
                      <a:txBody>
                        <a:bodyPr/>
                        <a:lstStyle/>
                        <a:p>
                          <a:r>
                            <a:rPr lang="en-US" dirty="0"/>
                            <a:t>0.07</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US" dirty="0"/>
                        </a:p>
                      </a:txBody>
                      <a:tcPr/>
                    </a:tc>
                    <a:extLst>
                      <a:ext uri="{0D108BD9-81ED-4DB2-BD59-A6C34878D82A}">
                        <a16:rowId xmlns:a16="http://schemas.microsoft.com/office/drawing/2014/main" val="1975821471"/>
                      </a:ext>
                    </a:extLst>
                  </a:tr>
                  <a:tr h="370840">
                    <a:tc>
                      <a:txBody>
                        <a:bodyPr/>
                        <a:lstStyle/>
                        <a:p>
                          <a:r>
                            <a:rPr lang="en-US" dirty="0"/>
                            <a:t>Switch time (Ton, Toff)</a:t>
                          </a:r>
                        </a:p>
                      </a:txBody>
                      <a:tcPr/>
                    </a:tc>
                    <a:tc>
                      <a:txBody>
                        <a:bodyPr/>
                        <a:lstStyle/>
                        <a:p>
                          <a:r>
                            <a:rPr lang="en-US" dirty="0"/>
                            <a:t>32ns, 16ns</a:t>
                          </a:r>
                        </a:p>
                      </a:txBody>
                      <a:tcPr/>
                    </a:tc>
                    <a:tc>
                      <a:txBody>
                        <a:bodyPr/>
                        <a:lstStyle/>
                        <a:p>
                          <a:endParaRPr lang="en-US" dirty="0"/>
                        </a:p>
                      </a:txBody>
                      <a:tcPr/>
                    </a:tc>
                    <a:tc>
                      <a:txBody>
                        <a:bodyPr/>
                        <a:lstStyle/>
                        <a:p>
                          <a:r>
                            <a:rPr lang="en-US" dirty="0"/>
                            <a:t>45ns, 25ns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14MHz</a:t>
                          </a:r>
                        </a:p>
                      </a:txBody>
                      <a:tcPr/>
                    </a:tc>
                    <a:tc>
                      <a:txBody>
                        <a:bodyPr/>
                        <a:lstStyle/>
                        <a:p>
                          <a:r>
                            <a:rPr lang="en-US" dirty="0"/>
                            <a:t>15MHz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(available at our lab)</a:t>
                          </a:r>
                        </a:p>
                      </a:txBody>
                      <a:tcPr/>
                    </a:tc>
                    <a:tc>
                      <a:txBody>
                        <a:bodyPr/>
                        <a:lstStyle/>
                        <a:p>
                          <a:r>
                            <a:rPr lang="en-US" dirty="0"/>
                            <a:t>$23</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endParaRPr lang="en-US" dirty="0"/>
                        </a:p>
                      </a:txBody>
                      <a:tcPr/>
                    </a:tc>
                    <a:tc>
                      <a:txBody>
                        <a:bodyPr/>
                        <a:lstStyle/>
                        <a:p>
                          <a:r>
                            <a:rPr lang="en-US" dirty="0"/>
                            <a:t>21 days</a:t>
                          </a:r>
                        </a:p>
                      </a:txBody>
                      <a:tcPr/>
                    </a:tc>
                    <a:extLst>
                      <a:ext uri="{0D108BD9-81ED-4DB2-BD59-A6C34878D82A}">
                        <a16:rowId xmlns:a16="http://schemas.microsoft.com/office/drawing/2014/main" val="2836758738"/>
                      </a:ext>
                    </a:extLst>
                  </a:tr>
                  <a:tr h="370840">
                    <a:tc>
                      <a:txBody>
                        <a:bodyPr/>
                        <a:lstStyle/>
                        <a:p>
                          <a:r>
                            <a:rPr lang="en-US" dirty="0"/>
                            <a:t>Online store</a:t>
                          </a:r>
                        </a:p>
                      </a:txBody>
                      <a:tcPr/>
                    </a:tc>
                    <a:tc>
                      <a:txBody>
                        <a:bodyPr/>
                        <a:lstStyle/>
                        <a:p>
                          <a:r>
                            <a:rPr lang="en-US" dirty="0">
                              <a:hlinkClick r:id="rId2"/>
                            </a:rPr>
                            <a:t>ADG706BRUZ (ruten.com.tw)</a:t>
                          </a:r>
                          <a:endParaRPr lang="en-US" dirty="0"/>
                        </a:p>
                      </a:txBody>
                      <a:tcPr/>
                    </a:tc>
                    <a:tc>
                      <a:txBody>
                        <a:bodyPr/>
                        <a:lstStyle/>
                        <a:p>
                          <a:endParaRPr lang="en-US" dirty="0"/>
                        </a:p>
                      </a:txBody>
                      <a:tcPr/>
                    </a:tc>
                    <a:tc>
                      <a:txBody>
                        <a:bodyPr/>
                        <a:lstStyle/>
                        <a:p>
                          <a:r>
                            <a:rPr lang="en-US" altLang="zh-TW" dirty="0">
                              <a:hlinkClick r:id="rId3"/>
                            </a:rPr>
                            <a:t>NX3L4051PW-Q100J (ruten.com.tw)</a:t>
                          </a:r>
                          <a:endParaRPr lang="en-US" dirty="0"/>
                        </a:p>
                      </a:txBody>
                      <a:tcPr/>
                    </a:tc>
                    <a:extLst>
                      <a:ext uri="{0D108BD9-81ED-4DB2-BD59-A6C34878D82A}">
                        <a16:rowId xmlns:a16="http://schemas.microsoft.com/office/drawing/2014/main" val="4009262816"/>
                      </a:ext>
                    </a:extLst>
                  </a:tr>
                  <a:tr h="370840">
                    <a:tc>
                      <a:txBody>
                        <a:bodyPr/>
                        <a:lstStyle/>
                        <a:p>
                          <a:r>
                            <a:rPr lang="en-US" dirty="0"/>
                            <a:t>Datasheet</a:t>
                          </a:r>
                        </a:p>
                      </a:txBody>
                      <a:tcPr/>
                    </a:tc>
                    <a:tc>
                      <a:txBody>
                        <a:bodyPr/>
                        <a:lstStyle/>
                        <a:p>
                          <a:r>
                            <a:rPr lang="da-DK" dirty="0">
                              <a:hlinkClick r:id="rId4"/>
                            </a:rPr>
                            <a:t>ADG706/ADG707 (Rev. B) (analog.com)</a:t>
                          </a:r>
                          <a:endParaRPr lang="en-US" dirty="0"/>
                        </a:p>
                      </a:txBody>
                      <a:tcPr/>
                    </a:tc>
                    <a:tc>
                      <a:txBody>
                        <a:bodyPr/>
                        <a:lstStyle/>
                        <a:p>
                          <a:r>
                            <a:rPr lang="fr-FR" dirty="0">
                              <a:hlinkClick r:id="rId5"/>
                            </a:rPr>
                            <a:t>CD40x7B CMOS </a:t>
                          </a:r>
                          <a:r>
                            <a:rPr lang="fr-FR" dirty="0" err="1">
                              <a:hlinkClick r:id="rId5"/>
                            </a:rPr>
                            <a:t>Analog</a:t>
                          </a:r>
                          <a:r>
                            <a:rPr lang="fr-FR" dirty="0">
                              <a:hlinkClick r:id="rId5"/>
                            </a:rPr>
                            <a:t> </a:t>
                          </a:r>
                          <a:r>
                            <a:rPr lang="fr-FR" dirty="0" err="1">
                              <a:hlinkClick r:id="rId5"/>
                            </a:rPr>
                            <a:t>Multiplexers</a:t>
                          </a:r>
                          <a:r>
                            <a:rPr lang="fr-FR" dirty="0">
                              <a:hlinkClick r:id="rId5"/>
                            </a:rPr>
                            <a:t> or </a:t>
                          </a:r>
                          <a:r>
                            <a:rPr lang="fr-FR" dirty="0" err="1">
                              <a:hlinkClick r:id="rId5"/>
                            </a:rPr>
                            <a:t>Demultiplexers</a:t>
                          </a:r>
                          <a:r>
                            <a:rPr lang="fr-FR" dirty="0">
                              <a:hlinkClick r:id="rId5"/>
                            </a:rPr>
                            <a:t> datasheet (</a:t>
                          </a:r>
                          <a:r>
                            <a:rPr lang="fr-FR" dirty="0" err="1">
                              <a:hlinkClick r:id="rId5"/>
                            </a:rPr>
                            <a:t>Rev</a:t>
                          </a:r>
                          <a:r>
                            <a:rPr lang="fr-FR" dirty="0">
                              <a:hlinkClick r:id="rId5"/>
                            </a:rPr>
                            <a:t>. C)</a:t>
                          </a:r>
                          <a:endParaRPr lang="en-US" dirty="0"/>
                        </a:p>
                      </a:txBody>
                      <a:tcPr/>
                    </a:tc>
                    <a:tc>
                      <a:txBody>
                        <a:bodyPr/>
                        <a:lstStyle/>
                        <a:p>
                          <a:r>
                            <a:rPr lang="en-US" dirty="0">
                              <a:hlinkClick r:id="rId6"/>
                            </a:rPr>
                            <a:t>Single low-ohmic 8-channel analog switch (nxp.com)</a:t>
                          </a:r>
                          <a:endParaRPr lang="en-US" dirty="0"/>
                        </a:p>
                      </a:txBody>
                      <a:tcPr/>
                    </a:tc>
                    <a:extLst>
                      <a:ext uri="{0D108BD9-81ED-4DB2-BD59-A6C34878D82A}">
                        <a16:rowId xmlns:a16="http://schemas.microsoft.com/office/drawing/2014/main" val="2863060584"/>
                      </a:ext>
                    </a:extLst>
                  </a:tr>
                </a:tbl>
              </a:graphicData>
            </a:graphic>
          </p:graphicFrame>
        </mc:Choice>
        <mc:Fallback xmlns="">
          <p:graphicFrame>
            <p:nvGraphicFramePr>
              <p:cNvPr id="7" name="Chỗ dành sẵn cho Nội dung 6">
                <a:extLst>
                  <a:ext uri="{FF2B5EF4-FFF2-40B4-BE49-F238E27FC236}">
                    <a16:creationId xmlns:a16="http://schemas.microsoft.com/office/drawing/2014/main" id="{1E3596A0-E37B-12D3-1310-546FC7CBF278}"/>
                  </a:ext>
                </a:extLst>
              </p:cNvPr>
              <p:cNvGraphicFramePr>
                <a:graphicFrameLocks noGrp="1"/>
              </p:cNvGraphicFramePr>
              <p:nvPr>
                <p:ph idx="1"/>
                <p:extLst>
                  <p:ext uri="{D42A27DB-BD31-4B8C-83A1-F6EECF244321}">
                    <p14:modId xmlns:p14="http://schemas.microsoft.com/office/powerpoint/2010/main" val="4111699679"/>
                  </p:ext>
                </p:extLst>
              </p:nvPr>
            </p:nvGraphicFramePr>
            <p:xfrm>
              <a:off x="748314" y="896620"/>
              <a:ext cx="10605487" cy="5334000"/>
            </p:xfrm>
            <a:graphic>
              <a:graphicData uri="http://schemas.openxmlformats.org/drawingml/2006/table">
                <a:tbl>
                  <a:tblPr firstRow="1" bandRow="1">
                    <a:tableStyleId>{5C22544A-7EE6-4342-B048-85BDC9FD1C3A}</a:tableStyleId>
                  </a:tblPr>
                  <a:tblGrid>
                    <a:gridCol w="2238404">
                      <a:extLst>
                        <a:ext uri="{9D8B030D-6E8A-4147-A177-3AD203B41FA5}">
                          <a16:colId xmlns:a16="http://schemas.microsoft.com/office/drawing/2014/main" val="446079686"/>
                        </a:ext>
                      </a:extLst>
                    </a:gridCol>
                    <a:gridCol w="2717207">
                      <a:extLst>
                        <a:ext uri="{9D8B030D-6E8A-4147-A177-3AD203B41FA5}">
                          <a16:colId xmlns:a16="http://schemas.microsoft.com/office/drawing/2014/main" val="1853841824"/>
                        </a:ext>
                      </a:extLst>
                    </a:gridCol>
                    <a:gridCol w="2824938">
                      <a:extLst>
                        <a:ext uri="{9D8B030D-6E8A-4147-A177-3AD203B41FA5}">
                          <a16:colId xmlns:a16="http://schemas.microsoft.com/office/drawing/2014/main" val="515427885"/>
                        </a:ext>
                      </a:extLst>
                    </a:gridCol>
                    <a:gridCol w="2824938">
                      <a:extLst>
                        <a:ext uri="{9D8B030D-6E8A-4147-A177-3AD203B41FA5}">
                          <a16:colId xmlns:a16="http://schemas.microsoft.com/office/drawing/2014/main" val="1466111821"/>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ADG706BRUZ</a:t>
                          </a:r>
                        </a:p>
                      </a:txBody>
                      <a:tcPr/>
                    </a:tc>
                    <a:tc>
                      <a:txBody>
                        <a:bodyPr/>
                        <a:lstStyle/>
                        <a:p>
                          <a:r>
                            <a:rPr lang="en-US" b="1" dirty="0"/>
                            <a:t>CD4067BE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NX3L4051PW-Q100J</a:t>
                          </a:r>
                        </a:p>
                      </a:txBody>
                      <a:tcPr/>
                    </a:tc>
                    <a:extLst>
                      <a:ext uri="{0D108BD9-81ED-4DB2-BD59-A6C34878D82A}">
                        <a16:rowId xmlns:a16="http://schemas.microsoft.com/office/drawing/2014/main" val="332192785"/>
                      </a:ext>
                    </a:extLst>
                  </a:tr>
                  <a:tr h="370840">
                    <a:tc>
                      <a:txBody>
                        <a:bodyPr/>
                        <a:lstStyle/>
                        <a:p>
                          <a:r>
                            <a:rPr lang="en-US" dirty="0"/>
                            <a:t>MUX circuit</a:t>
                          </a:r>
                        </a:p>
                      </a:txBody>
                      <a:tcPr/>
                    </a:tc>
                    <a:tc>
                      <a:txBody>
                        <a:bodyPr/>
                        <a:lstStyle/>
                        <a:p>
                          <a:r>
                            <a:rPr lang="en-US" dirty="0"/>
                            <a:t>16:1</a:t>
                          </a:r>
                        </a:p>
                      </a:txBody>
                      <a:tcPr/>
                    </a:tc>
                    <a:tc>
                      <a:txBody>
                        <a:bodyPr/>
                        <a:lstStyle/>
                        <a:p>
                          <a:r>
                            <a:rPr lang="en-US" dirty="0"/>
                            <a:t>16:1</a:t>
                          </a:r>
                        </a:p>
                      </a:txBody>
                      <a:tcPr/>
                    </a:tc>
                    <a:tc>
                      <a:txBody>
                        <a:bodyPr/>
                        <a:lstStyle/>
                        <a:p>
                          <a:r>
                            <a:rPr lang="en-US" dirty="0"/>
                            <a:t>8:1</a:t>
                          </a:r>
                        </a:p>
                      </a:txBody>
                      <a:tcPr/>
                    </a:tc>
                    <a:extLst>
                      <a:ext uri="{0D108BD9-81ED-4DB2-BD59-A6C34878D82A}">
                        <a16:rowId xmlns:a16="http://schemas.microsoft.com/office/drawing/2014/main" val="3259142002"/>
                      </a:ext>
                    </a:extLst>
                  </a:tr>
                  <a:tr h="370840">
                    <a:tc>
                      <a:txBody>
                        <a:bodyPr/>
                        <a:lstStyle/>
                        <a:p>
                          <a:r>
                            <a:rPr lang="en-US" dirty="0"/>
                            <a:t>Ron (max)</a:t>
                          </a:r>
                        </a:p>
                      </a:txBody>
                      <a:tcPr/>
                    </a:tc>
                    <a:tc>
                      <a:txBody>
                        <a:bodyPr/>
                        <a:lstStyle/>
                        <a:p>
                          <a:endParaRPr lang="en-US"/>
                        </a:p>
                      </a:txBody>
                      <a:tcPr>
                        <a:blipFill>
                          <a:blip r:embed="rId7"/>
                          <a:stretch>
                            <a:fillRect l="-82327" t="-208197" r="-208277" b="-1160656"/>
                          </a:stretch>
                        </a:blipFill>
                      </a:tcPr>
                    </a:tc>
                    <a:tc>
                      <a:txBody>
                        <a:bodyPr/>
                        <a:lstStyle/>
                        <a:p>
                          <a:endParaRPr lang="en-US"/>
                        </a:p>
                      </a:txBody>
                      <a:tcPr>
                        <a:blipFill>
                          <a:blip r:embed="rId7"/>
                          <a:stretch>
                            <a:fillRect l="-176026" t="-208197" r="-101080" b="-1160656"/>
                          </a:stretch>
                        </a:blipFill>
                      </a:tcPr>
                    </a:tc>
                    <a:tc>
                      <a:txBody>
                        <a:bodyPr/>
                        <a:lstStyle/>
                        <a:p>
                          <a:endParaRPr lang="en-US"/>
                        </a:p>
                      </a:txBody>
                      <a:tcPr>
                        <a:blipFill>
                          <a:blip r:embed="rId7"/>
                          <a:stretch>
                            <a:fillRect l="-275431" t="-208197" r="-862" b="-1160656"/>
                          </a:stretch>
                        </a:blipFill>
                      </a:tcPr>
                    </a:tc>
                    <a:extLst>
                      <a:ext uri="{0D108BD9-81ED-4DB2-BD59-A6C34878D82A}">
                        <a16:rowId xmlns:a16="http://schemas.microsoft.com/office/drawing/2014/main" val="853381774"/>
                      </a:ext>
                    </a:extLst>
                  </a:tr>
                  <a:tr h="640080">
                    <a:tc>
                      <a:txBody>
                        <a:bodyPr/>
                        <a:lstStyle/>
                        <a:p>
                          <a:endParaRPr lang="en-US"/>
                        </a:p>
                      </a:txBody>
                      <a:tcPr>
                        <a:blipFill>
                          <a:blip r:embed="rId7"/>
                          <a:stretch>
                            <a:fillRect l="-272" t="-179048" r="-375477" b="-574286"/>
                          </a:stretch>
                        </a:blipFill>
                      </a:tcPr>
                    </a:tc>
                    <a:tc>
                      <a:txBody>
                        <a:bodyPr/>
                        <a:lstStyle/>
                        <a:p>
                          <a:endParaRPr lang="en-US" dirty="0"/>
                        </a:p>
                      </a:txBody>
                      <a:tcPr/>
                    </a:tc>
                    <a:tc>
                      <a:txBody>
                        <a:bodyPr/>
                        <a:lstStyle/>
                        <a:p>
                          <a:endParaRPr lang="en-US"/>
                        </a:p>
                      </a:txBody>
                      <a:tcPr>
                        <a:blipFill>
                          <a:blip r:embed="rId7"/>
                          <a:stretch>
                            <a:fillRect l="-176026" t="-179048" r="-101080" b="-574286"/>
                          </a:stretch>
                        </a:blipFill>
                      </a:tcPr>
                    </a:tc>
                    <a:tc>
                      <a:txBody>
                        <a:bodyPr/>
                        <a:lstStyle/>
                        <a:p>
                          <a:endParaRPr lang="en-US"/>
                        </a:p>
                      </a:txBody>
                      <a:tcPr>
                        <a:blipFill>
                          <a:blip r:embed="rId7"/>
                          <a:stretch>
                            <a:fillRect l="-275431" t="-179048" r="-862" b="-574286"/>
                          </a:stretch>
                        </a:blipFill>
                      </a:tcPr>
                    </a:tc>
                    <a:extLst>
                      <a:ext uri="{0D108BD9-81ED-4DB2-BD59-A6C34878D82A}">
                        <a16:rowId xmlns:a16="http://schemas.microsoft.com/office/drawing/2014/main" val="1975821471"/>
                      </a:ext>
                    </a:extLst>
                  </a:tr>
                  <a:tr h="640080">
                    <a:tc>
                      <a:txBody>
                        <a:bodyPr/>
                        <a:lstStyle/>
                        <a:p>
                          <a:r>
                            <a:rPr lang="en-US" dirty="0"/>
                            <a:t>Switch time (Ton, Toff)</a:t>
                          </a:r>
                        </a:p>
                      </a:txBody>
                      <a:tcPr/>
                    </a:tc>
                    <a:tc>
                      <a:txBody>
                        <a:bodyPr/>
                        <a:lstStyle/>
                        <a:p>
                          <a:r>
                            <a:rPr lang="en-US" dirty="0"/>
                            <a:t>32ns, 16ns</a:t>
                          </a:r>
                        </a:p>
                      </a:txBody>
                      <a:tcPr/>
                    </a:tc>
                    <a:tc>
                      <a:txBody>
                        <a:bodyPr/>
                        <a:lstStyle/>
                        <a:p>
                          <a:endParaRPr lang="en-US" dirty="0"/>
                        </a:p>
                      </a:txBody>
                      <a:tcPr/>
                    </a:tc>
                    <a:tc>
                      <a:txBody>
                        <a:bodyPr/>
                        <a:lstStyle/>
                        <a:p>
                          <a:r>
                            <a:rPr lang="en-US" dirty="0"/>
                            <a:t>45ns, 25ns</a:t>
                          </a:r>
                        </a:p>
                      </a:txBody>
                      <a:tcPr/>
                    </a:tc>
                    <a:extLst>
                      <a:ext uri="{0D108BD9-81ED-4DB2-BD59-A6C34878D82A}">
                        <a16:rowId xmlns:a16="http://schemas.microsoft.com/office/drawing/2014/main" val="381830500"/>
                      </a:ext>
                    </a:extLst>
                  </a:tr>
                  <a:tr h="370840">
                    <a:tc>
                      <a:txBody>
                        <a:bodyPr/>
                        <a:lstStyle/>
                        <a:p>
                          <a:r>
                            <a:rPr lang="en-US" dirty="0"/>
                            <a:t>Bandwidth</a:t>
                          </a:r>
                        </a:p>
                      </a:txBody>
                      <a:tcPr/>
                    </a:tc>
                    <a:tc>
                      <a:txBody>
                        <a:bodyPr/>
                        <a:lstStyle/>
                        <a:p>
                          <a:r>
                            <a:rPr lang="en-US" dirty="0"/>
                            <a:t>25MHz</a:t>
                          </a:r>
                        </a:p>
                      </a:txBody>
                      <a:tcPr/>
                    </a:tc>
                    <a:tc>
                      <a:txBody>
                        <a:bodyPr/>
                        <a:lstStyle/>
                        <a:p>
                          <a:r>
                            <a:rPr lang="en-US" dirty="0"/>
                            <a:t>14MHz</a:t>
                          </a:r>
                        </a:p>
                      </a:txBody>
                      <a:tcPr/>
                    </a:tc>
                    <a:tc>
                      <a:txBody>
                        <a:bodyPr/>
                        <a:lstStyle/>
                        <a:p>
                          <a:r>
                            <a:rPr lang="en-US" dirty="0"/>
                            <a:t>15MHz</a:t>
                          </a:r>
                        </a:p>
                      </a:txBody>
                      <a:tcPr/>
                    </a:tc>
                    <a:extLst>
                      <a:ext uri="{0D108BD9-81ED-4DB2-BD59-A6C34878D82A}">
                        <a16:rowId xmlns:a16="http://schemas.microsoft.com/office/drawing/2014/main" val="1656880579"/>
                      </a:ext>
                    </a:extLst>
                  </a:tr>
                  <a:tr h="370840">
                    <a:tc>
                      <a:txBody>
                        <a:bodyPr/>
                        <a:lstStyle/>
                        <a:p>
                          <a:r>
                            <a:rPr lang="en-US" dirty="0"/>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(available at our lab)</a:t>
                          </a:r>
                        </a:p>
                      </a:txBody>
                      <a:tcPr/>
                    </a:tc>
                    <a:tc>
                      <a:txBody>
                        <a:bodyPr/>
                        <a:lstStyle/>
                        <a:p>
                          <a:r>
                            <a:rPr lang="en-US" dirty="0"/>
                            <a:t>$23</a:t>
                          </a:r>
                        </a:p>
                      </a:txBody>
                      <a:tcPr/>
                    </a:tc>
                    <a:extLst>
                      <a:ext uri="{0D108BD9-81ED-4DB2-BD59-A6C34878D82A}">
                        <a16:rowId xmlns:a16="http://schemas.microsoft.com/office/drawing/2014/main" val="144794903"/>
                      </a:ext>
                    </a:extLst>
                  </a:tr>
                  <a:tr h="370840">
                    <a:tc>
                      <a:txBody>
                        <a:bodyPr/>
                        <a:lstStyle/>
                        <a:p>
                          <a:r>
                            <a:rPr lang="en-US" dirty="0"/>
                            <a:t>Delivery day</a:t>
                          </a:r>
                        </a:p>
                      </a:txBody>
                      <a:tcPr/>
                    </a:tc>
                    <a:tc>
                      <a:txBody>
                        <a:bodyPr/>
                        <a:lstStyle/>
                        <a:p>
                          <a:r>
                            <a:rPr lang="en-US" dirty="0"/>
                            <a:t>14 days</a:t>
                          </a:r>
                        </a:p>
                      </a:txBody>
                      <a:tcPr/>
                    </a:tc>
                    <a:tc>
                      <a:txBody>
                        <a:bodyPr/>
                        <a:lstStyle/>
                        <a:p>
                          <a:endParaRPr lang="en-US" dirty="0"/>
                        </a:p>
                      </a:txBody>
                      <a:tcPr/>
                    </a:tc>
                    <a:tc>
                      <a:txBody>
                        <a:bodyPr/>
                        <a:lstStyle/>
                        <a:p>
                          <a:r>
                            <a:rPr lang="en-US" dirty="0"/>
                            <a:t>21 days</a:t>
                          </a:r>
                        </a:p>
                      </a:txBody>
                      <a:tcPr/>
                    </a:tc>
                    <a:extLst>
                      <a:ext uri="{0D108BD9-81ED-4DB2-BD59-A6C34878D82A}">
                        <a16:rowId xmlns:a16="http://schemas.microsoft.com/office/drawing/2014/main" val="2836758738"/>
                      </a:ext>
                    </a:extLst>
                  </a:tr>
                  <a:tr h="640080">
                    <a:tc>
                      <a:txBody>
                        <a:bodyPr/>
                        <a:lstStyle/>
                        <a:p>
                          <a:r>
                            <a:rPr lang="en-US" dirty="0"/>
                            <a:t>Online store</a:t>
                          </a:r>
                        </a:p>
                      </a:txBody>
                      <a:tcPr/>
                    </a:tc>
                    <a:tc>
                      <a:txBody>
                        <a:bodyPr/>
                        <a:lstStyle/>
                        <a:p>
                          <a:r>
                            <a:rPr lang="en-US" dirty="0">
                              <a:hlinkClick r:id="rId8"/>
                            </a:rPr>
                            <a:t>ADG706BRUZ (ruten.com.tw)</a:t>
                          </a:r>
                          <a:endParaRPr lang="en-US" dirty="0"/>
                        </a:p>
                      </a:txBody>
                      <a:tcPr/>
                    </a:tc>
                    <a:tc>
                      <a:txBody>
                        <a:bodyPr/>
                        <a:lstStyle/>
                        <a:p>
                          <a:endParaRPr lang="en-US" dirty="0"/>
                        </a:p>
                      </a:txBody>
                      <a:tcPr/>
                    </a:tc>
                    <a:tc>
                      <a:txBody>
                        <a:bodyPr/>
                        <a:lstStyle/>
                        <a:p>
                          <a:r>
                            <a:rPr lang="en-US" altLang="zh-TW" dirty="0">
                              <a:hlinkClick r:id="rId9"/>
                            </a:rPr>
                            <a:t>NX3L4051PW-Q100J (ruten.com.tw)</a:t>
                          </a:r>
                          <a:endParaRPr lang="en-US" dirty="0"/>
                        </a:p>
                      </a:txBody>
                      <a:tcPr/>
                    </a:tc>
                    <a:extLst>
                      <a:ext uri="{0D108BD9-81ED-4DB2-BD59-A6C34878D82A}">
                        <a16:rowId xmlns:a16="http://schemas.microsoft.com/office/drawing/2014/main" val="4009262816"/>
                      </a:ext>
                    </a:extLst>
                  </a:tr>
                  <a:tr h="1188720">
                    <a:tc>
                      <a:txBody>
                        <a:bodyPr/>
                        <a:lstStyle/>
                        <a:p>
                          <a:r>
                            <a:rPr lang="en-US" dirty="0"/>
                            <a:t>Datasheet</a:t>
                          </a:r>
                        </a:p>
                      </a:txBody>
                      <a:tcPr/>
                    </a:tc>
                    <a:tc>
                      <a:txBody>
                        <a:bodyPr/>
                        <a:lstStyle/>
                        <a:p>
                          <a:r>
                            <a:rPr lang="da-DK" dirty="0">
                              <a:hlinkClick r:id="rId10"/>
                            </a:rPr>
                            <a:t>ADG706/ADG707 (Rev. B) (analog.com)</a:t>
                          </a:r>
                          <a:endParaRPr lang="en-US" dirty="0"/>
                        </a:p>
                      </a:txBody>
                      <a:tcPr/>
                    </a:tc>
                    <a:tc>
                      <a:txBody>
                        <a:bodyPr/>
                        <a:lstStyle/>
                        <a:p>
                          <a:r>
                            <a:rPr lang="fr-FR" dirty="0">
                              <a:hlinkClick r:id="rId11"/>
                            </a:rPr>
                            <a:t>CD40x7B CMOS </a:t>
                          </a:r>
                          <a:r>
                            <a:rPr lang="fr-FR" dirty="0" err="1">
                              <a:hlinkClick r:id="rId11"/>
                            </a:rPr>
                            <a:t>Analog</a:t>
                          </a:r>
                          <a:r>
                            <a:rPr lang="fr-FR" dirty="0">
                              <a:hlinkClick r:id="rId11"/>
                            </a:rPr>
                            <a:t> </a:t>
                          </a:r>
                          <a:r>
                            <a:rPr lang="fr-FR" dirty="0" err="1">
                              <a:hlinkClick r:id="rId11"/>
                            </a:rPr>
                            <a:t>Multiplexers</a:t>
                          </a:r>
                          <a:r>
                            <a:rPr lang="fr-FR" dirty="0">
                              <a:hlinkClick r:id="rId11"/>
                            </a:rPr>
                            <a:t> or </a:t>
                          </a:r>
                          <a:r>
                            <a:rPr lang="fr-FR" dirty="0" err="1">
                              <a:hlinkClick r:id="rId11"/>
                            </a:rPr>
                            <a:t>Demultiplexers</a:t>
                          </a:r>
                          <a:r>
                            <a:rPr lang="fr-FR" dirty="0">
                              <a:hlinkClick r:id="rId11"/>
                            </a:rPr>
                            <a:t> datasheet (</a:t>
                          </a:r>
                          <a:r>
                            <a:rPr lang="fr-FR" dirty="0" err="1">
                              <a:hlinkClick r:id="rId11"/>
                            </a:rPr>
                            <a:t>Rev</a:t>
                          </a:r>
                          <a:r>
                            <a:rPr lang="fr-FR" dirty="0">
                              <a:hlinkClick r:id="rId11"/>
                            </a:rPr>
                            <a:t>. C)</a:t>
                          </a:r>
                          <a:endParaRPr lang="en-US" dirty="0"/>
                        </a:p>
                      </a:txBody>
                      <a:tcPr/>
                    </a:tc>
                    <a:tc>
                      <a:txBody>
                        <a:bodyPr/>
                        <a:lstStyle/>
                        <a:p>
                          <a:r>
                            <a:rPr lang="en-US" dirty="0">
                              <a:hlinkClick r:id="rId12"/>
                            </a:rPr>
                            <a:t>Single low-ohmic 8-channel analog switch (nxp.com)</a:t>
                          </a:r>
                          <a:endParaRPr lang="en-US" dirty="0"/>
                        </a:p>
                      </a:txBody>
                      <a:tcPr/>
                    </a:tc>
                    <a:extLst>
                      <a:ext uri="{0D108BD9-81ED-4DB2-BD59-A6C34878D82A}">
                        <a16:rowId xmlns:a16="http://schemas.microsoft.com/office/drawing/2014/main" val="2863060584"/>
                      </a:ext>
                    </a:extLst>
                  </a:tr>
                </a:tbl>
              </a:graphicData>
            </a:graphic>
          </p:graphicFrame>
        </mc:Fallback>
      </mc:AlternateContent>
    </p:spTree>
    <p:extLst>
      <p:ext uri="{BB962C8B-B14F-4D97-AF65-F5344CB8AC3E}">
        <p14:creationId xmlns:p14="http://schemas.microsoft.com/office/powerpoint/2010/main" val="35866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CC847F-953B-C99B-2757-63475D01B131}"/>
              </a:ext>
            </a:extLst>
          </p:cNvPr>
          <p:cNvSpPr>
            <a:spLocks noGrp="1"/>
          </p:cNvSpPr>
          <p:nvPr>
            <p:ph type="title"/>
          </p:nvPr>
        </p:nvSpPr>
        <p:spPr>
          <a:xfrm>
            <a:off x="838200" y="365125"/>
            <a:ext cx="10515600" cy="685909"/>
          </a:xfrm>
        </p:spPr>
        <p:txBody>
          <a:bodyPr>
            <a:normAutofit fontScale="90000"/>
          </a:bodyPr>
          <a:lstStyle/>
          <a:p>
            <a:r>
              <a:rPr lang="en-US" dirty="0"/>
              <a:t>Proposed design: 16-electrode EIT system</a:t>
            </a:r>
          </a:p>
        </p:txBody>
      </p:sp>
      <p:sp>
        <p:nvSpPr>
          <p:cNvPr id="18" name="文字方塊 6">
            <a:extLst>
              <a:ext uri="{FF2B5EF4-FFF2-40B4-BE49-F238E27FC236}">
                <a16:creationId xmlns:a16="http://schemas.microsoft.com/office/drawing/2014/main" id="{28B6AF3B-8B47-E5E7-AF8E-FF4949CECAA0}"/>
              </a:ext>
            </a:extLst>
          </p:cNvPr>
          <p:cNvSpPr txBox="1"/>
          <p:nvPr/>
        </p:nvSpPr>
        <p:spPr>
          <a:xfrm>
            <a:off x="539815" y="5411879"/>
            <a:ext cx="5110212" cy="1015663"/>
          </a:xfrm>
          <a:prstGeom prst="rect">
            <a:avLst/>
          </a:prstGeom>
          <a:noFill/>
        </p:spPr>
        <p:txBody>
          <a:bodyPr wrap="square" rtlCol="0">
            <a:spAutoFit/>
          </a:bodyPr>
          <a:lstStyle/>
          <a:p>
            <a:r>
              <a:rPr lang="en-US" altLang="zh-TW" sz="2000" dirty="0"/>
              <a:t>Common MUX solution: </a:t>
            </a:r>
          </a:p>
          <a:p>
            <a:pPr marL="342900" indent="-342900">
              <a:buFontTx/>
              <a:buChar char="-"/>
            </a:pPr>
            <a:r>
              <a:rPr lang="en-US" altLang="zh-TW" sz="2000" dirty="0"/>
              <a:t>4 1:16 mux</a:t>
            </a:r>
          </a:p>
          <a:p>
            <a:pPr marL="342900" indent="-342900">
              <a:buFontTx/>
              <a:buChar char="-"/>
            </a:pPr>
            <a:r>
              <a:rPr lang="en-US" altLang="zh-TW" sz="2000" dirty="0"/>
              <a:t>Neighboring method [1,2,3]</a:t>
            </a:r>
          </a:p>
        </p:txBody>
      </p:sp>
      <p:sp>
        <p:nvSpPr>
          <p:cNvPr id="19" name="文字方塊 6">
            <a:extLst>
              <a:ext uri="{FF2B5EF4-FFF2-40B4-BE49-F238E27FC236}">
                <a16:creationId xmlns:a16="http://schemas.microsoft.com/office/drawing/2014/main" id="{B8FDBC3E-A16D-874D-1B29-0B7069D76E6B}"/>
              </a:ext>
            </a:extLst>
          </p:cNvPr>
          <p:cNvSpPr txBox="1"/>
          <p:nvPr/>
        </p:nvSpPr>
        <p:spPr>
          <a:xfrm>
            <a:off x="6541975" y="5411879"/>
            <a:ext cx="5110212" cy="1323439"/>
          </a:xfrm>
          <a:prstGeom prst="rect">
            <a:avLst/>
          </a:prstGeom>
          <a:noFill/>
        </p:spPr>
        <p:txBody>
          <a:bodyPr wrap="square" rtlCol="0">
            <a:spAutoFit/>
          </a:bodyPr>
          <a:lstStyle/>
          <a:p>
            <a:r>
              <a:rPr lang="en-US" altLang="zh-TW" sz="2000" dirty="0"/>
              <a:t>Proposed MUX solution: </a:t>
            </a:r>
          </a:p>
          <a:p>
            <a:pPr marL="342900" indent="-342900">
              <a:buFontTx/>
              <a:buChar char="-"/>
            </a:pPr>
            <a:r>
              <a:rPr lang="en-US" altLang="zh-TW" sz="2000" dirty="0"/>
              <a:t>2 1:16 mux, 2 low Ron 1:8 mux</a:t>
            </a:r>
          </a:p>
          <a:p>
            <a:pPr marL="342900" indent="-342900">
              <a:buFontTx/>
              <a:buChar char="-"/>
            </a:pPr>
            <a:r>
              <a:rPr lang="en-US" altLang="zh-TW" sz="2000" dirty="0"/>
              <a:t>Cross method, combine both neighboring and opposite method</a:t>
            </a:r>
          </a:p>
        </p:txBody>
      </p:sp>
      <p:pic>
        <p:nvPicPr>
          <p:cNvPr id="25" name="Hình ảnh 24" descr="Ảnh có chứa văn bản, biểu đồ, Kế hoạch, ảnh chụp màn hình&#10;&#10;Mô tả được tạo tự động">
            <a:extLst>
              <a:ext uri="{FF2B5EF4-FFF2-40B4-BE49-F238E27FC236}">
                <a16:creationId xmlns:a16="http://schemas.microsoft.com/office/drawing/2014/main" id="{1131A70D-E823-CBAE-D3BE-E6FA2BFEB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7719"/>
            <a:ext cx="6100225" cy="3617219"/>
          </a:xfrm>
          <a:prstGeom prst="rect">
            <a:avLst/>
          </a:prstGeom>
        </p:spPr>
      </p:pic>
      <p:pic>
        <p:nvPicPr>
          <p:cNvPr id="27" name="Hình ảnh 26" descr="Ảnh có chứa văn bản, biểu đồ, Kế hoạch, ảnh chụp màn hình&#10;&#10;Mô tả được tạo tự động">
            <a:extLst>
              <a:ext uri="{FF2B5EF4-FFF2-40B4-BE49-F238E27FC236}">
                <a16:creationId xmlns:a16="http://schemas.microsoft.com/office/drawing/2014/main" id="{25200DDB-37B0-D78E-36A9-D53A75701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920" y="1562662"/>
            <a:ext cx="6193708" cy="3662276"/>
          </a:xfrm>
          <a:prstGeom prst="rect">
            <a:avLst/>
          </a:prstGeom>
        </p:spPr>
      </p:pic>
      <p:sp>
        <p:nvSpPr>
          <p:cNvPr id="28" name="Hình chữ nhật 27">
            <a:extLst>
              <a:ext uri="{FF2B5EF4-FFF2-40B4-BE49-F238E27FC236}">
                <a16:creationId xmlns:a16="http://schemas.microsoft.com/office/drawing/2014/main" id="{225CB5A8-4DEA-A427-CC7E-F19D58203DAA}"/>
              </a:ext>
            </a:extLst>
          </p:cNvPr>
          <p:cNvSpPr/>
          <p:nvPr/>
        </p:nvSpPr>
        <p:spPr>
          <a:xfrm>
            <a:off x="6000920" y="1163269"/>
            <a:ext cx="6191080" cy="4248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572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Multiplexer (MUX) circuit</a:t>
            </a:r>
            <a:endParaRPr lang="zh-TW" altLang="en-US" dirty="0"/>
          </a:p>
        </p:txBody>
      </p:sp>
      <p:pic>
        <p:nvPicPr>
          <p:cNvPr id="5" name="圖片 4"/>
          <p:cNvPicPr>
            <a:picLocks noChangeAspect="1"/>
          </p:cNvPicPr>
          <p:nvPr/>
        </p:nvPicPr>
        <p:blipFill rotWithShape="1">
          <a:blip r:embed="rId3"/>
          <a:srcRect b="7351"/>
          <a:stretch/>
        </p:blipFill>
        <p:spPr>
          <a:xfrm>
            <a:off x="3646394" y="2127231"/>
            <a:ext cx="4681232" cy="2491903"/>
          </a:xfrm>
          <a:prstGeom prst="rect">
            <a:avLst/>
          </a:prstGeom>
        </p:spPr>
      </p:pic>
      <p:sp>
        <p:nvSpPr>
          <p:cNvPr id="6" name="文字方塊 5"/>
          <p:cNvSpPr txBox="1"/>
          <p:nvPr/>
        </p:nvSpPr>
        <p:spPr>
          <a:xfrm>
            <a:off x="276896" y="5182819"/>
            <a:ext cx="3140603" cy="923330"/>
          </a:xfrm>
          <a:prstGeom prst="rect">
            <a:avLst/>
          </a:prstGeom>
          <a:noFill/>
        </p:spPr>
        <p:txBody>
          <a:bodyPr wrap="none" rtlCol="0">
            <a:spAutoFit/>
          </a:bodyPr>
          <a:lstStyle/>
          <a:p>
            <a:pPr algn="ctr"/>
            <a:r>
              <a:rPr lang="en-US" altLang="zh-TW" dirty="0"/>
              <a:t>Controlled by Arduino Mega (1)</a:t>
            </a:r>
          </a:p>
          <a:p>
            <a:pPr algn="ctr"/>
            <a:r>
              <a:rPr lang="en-US" altLang="zh-TW" b="1" dirty="0"/>
              <a:t>74HC4067 – 8 channel</a:t>
            </a:r>
          </a:p>
          <a:p>
            <a:pPr algn="ctr"/>
            <a:endParaRPr lang="zh-TW" altLang="en-US" dirty="0"/>
          </a:p>
        </p:txBody>
      </p:sp>
      <p:sp>
        <p:nvSpPr>
          <p:cNvPr id="9" name="矩形 8"/>
          <p:cNvSpPr/>
          <p:nvPr/>
        </p:nvSpPr>
        <p:spPr>
          <a:xfrm>
            <a:off x="4603956" y="5182819"/>
            <a:ext cx="2984087" cy="923330"/>
          </a:xfrm>
          <a:prstGeom prst="rect">
            <a:avLst/>
          </a:prstGeom>
        </p:spPr>
        <p:txBody>
          <a:bodyPr wrap="none">
            <a:spAutoFit/>
          </a:bodyPr>
          <a:lstStyle/>
          <a:p>
            <a:pPr algn="ctr"/>
            <a:r>
              <a:rPr lang="en-US" altLang="zh-TW" dirty="0"/>
              <a:t>Controlled by Raspberry Pi (2)</a:t>
            </a:r>
          </a:p>
          <a:p>
            <a:pPr algn="ctr"/>
            <a:r>
              <a:rPr lang="en-US" altLang="zh-TW" b="1" dirty="0"/>
              <a:t>ADG506AKNZ – 16 channel</a:t>
            </a:r>
          </a:p>
          <a:p>
            <a:pPr algn="ctr"/>
            <a:r>
              <a:rPr lang="en-US" altLang="zh-TW" dirty="0"/>
              <a:t>1ms/data -&gt; 4s/measurement</a:t>
            </a:r>
          </a:p>
        </p:txBody>
      </p:sp>
      <p:pic>
        <p:nvPicPr>
          <p:cNvPr id="8" name="內容版面配置區 3"/>
          <p:cNvPicPr>
            <a:picLocks noGrp="1" noChangeAspect="1"/>
          </p:cNvPicPr>
          <p:nvPr>
            <p:ph idx="1"/>
          </p:nvPr>
        </p:nvPicPr>
        <p:blipFill>
          <a:blip r:embed="rId4"/>
          <a:stretch>
            <a:fillRect/>
          </a:stretch>
        </p:blipFill>
        <p:spPr>
          <a:xfrm>
            <a:off x="-2" y="1928292"/>
            <a:ext cx="3694397" cy="2773749"/>
          </a:xfrm>
          <a:prstGeom prst="rect">
            <a:avLst/>
          </a:prstGeom>
        </p:spPr>
      </p:pic>
      <p:sp>
        <p:nvSpPr>
          <p:cNvPr id="10" name="文字方塊 9"/>
          <p:cNvSpPr txBox="1"/>
          <p:nvPr/>
        </p:nvSpPr>
        <p:spPr>
          <a:xfrm>
            <a:off x="8607722" y="5182819"/>
            <a:ext cx="3140603" cy="1200329"/>
          </a:xfrm>
          <a:prstGeom prst="rect">
            <a:avLst/>
          </a:prstGeom>
          <a:noFill/>
        </p:spPr>
        <p:txBody>
          <a:bodyPr wrap="none" rtlCol="0">
            <a:spAutoFit/>
          </a:bodyPr>
          <a:lstStyle/>
          <a:p>
            <a:pPr algn="ctr"/>
            <a:r>
              <a:rPr lang="en-US" altLang="zh-TW" dirty="0"/>
              <a:t>Controlled by Arduino Mega (4)</a:t>
            </a:r>
          </a:p>
          <a:p>
            <a:pPr algn="ctr"/>
            <a:r>
              <a:rPr lang="en-US" altLang="zh-TW" dirty="0"/>
              <a:t>ADG506AKRZ – 16 channel</a:t>
            </a:r>
          </a:p>
          <a:p>
            <a:pPr algn="ctr"/>
            <a:r>
              <a:rPr lang="en-US" altLang="zh-TW" dirty="0"/>
              <a:t>Switching time: &lt;1us</a:t>
            </a:r>
          </a:p>
          <a:p>
            <a:pPr algn="ctr"/>
            <a:endParaRPr lang="zh-TW" altLang="en-US" dirty="0"/>
          </a:p>
        </p:txBody>
      </p:sp>
      <p:pic>
        <p:nvPicPr>
          <p:cNvPr id="11" name="內容版面配置區 6"/>
          <p:cNvPicPr>
            <a:picLocks noChangeAspect="1"/>
          </p:cNvPicPr>
          <p:nvPr/>
        </p:nvPicPr>
        <p:blipFill>
          <a:blip r:embed="rId5"/>
          <a:stretch>
            <a:fillRect/>
          </a:stretch>
        </p:blipFill>
        <p:spPr>
          <a:xfrm>
            <a:off x="8164049" y="1530726"/>
            <a:ext cx="4027951" cy="3408919"/>
          </a:xfrm>
          <a:prstGeom prst="rect">
            <a:avLst/>
          </a:prstGeom>
        </p:spPr>
      </p:pic>
      <p:sp>
        <p:nvSpPr>
          <p:cNvPr id="3" name="文字方塊 2"/>
          <p:cNvSpPr txBox="1"/>
          <p:nvPr/>
        </p:nvSpPr>
        <p:spPr>
          <a:xfrm>
            <a:off x="7289883" y="724851"/>
            <a:ext cx="4421171" cy="369332"/>
          </a:xfrm>
          <a:prstGeom prst="rect">
            <a:avLst/>
          </a:prstGeom>
          <a:noFill/>
        </p:spPr>
        <p:txBody>
          <a:bodyPr wrap="square" rtlCol="0">
            <a:spAutoFit/>
          </a:bodyPr>
          <a:lstStyle/>
          <a:p>
            <a:r>
              <a:rPr lang="en-US" altLang="zh-TW" dirty="0">
                <a:solidFill>
                  <a:srgbClr val="FF0000"/>
                </a:solidFill>
              </a:rPr>
              <a:t>-&gt; Require 4 MUX as analog switches</a:t>
            </a:r>
            <a:endParaRPr lang="zh-TW" altLang="en-US" dirty="0">
              <a:solidFill>
                <a:srgbClr val="FF0000"/>
              </a:solidFill>
            </a:endParaRPr>
          </a:p>
        </p:txBody>
      </p:sp>
    </p:spTree>
    <p:extLst>
      <p:ext uri="{BB962C8B-B14F-4D97-AF65-F5344CB8AC3E}">
        <p14:creationId xmlns:p14="http://schemas.microsoft.com/office/powerpoint/2010/main" val="9379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Current injection – Neighboring method</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166004" y="1601338"/>
            <a:ext cx="4317763" cy="4351338"/>
          </a:xfrm>
          <a:prstGeom prst="rect">
            <a:avLst/>
          </a:prstGeom>
        </p:spPr>
      </p:pic>
      <p:pic>
        <p:nvPicPr>
          <p:cNvPr id="5" name="圖片 4"/>
          <p:cNvPicPr>
            <a:picLocks noChangeAspect="1"/>
          </p:cNvPicPr>
          <p:nvPr/>
        </p:nvPicPr>
        <p:blipFill>
          <a:blip r:embed="rId3"/>
          <a:stretch>
            <a:fillRect/>
          </a:stretch>
        </p:blipFill>
        <p:spPr>
          <a:xfrm>
            <a:off x="6503105" y="1595528"/>
            <a:ext cx="4491323" cy="4357148"/>
          </a:xfrm>
          <a:prstGeom prst="rect">
            <a:avLst/>
          </a:prstGeom>
        </p:spPr>
      </p:pic>
      <p:sp>
        <p:nvSpPr>
          <p:cNvPr id="6" name="文字方塊 5"/>
          <p:cNvSpPr txBox="1"/>
          <p:nvPr/>
        </p:nvSpPr>
        <p:spPr>
          <a:xfrm>
            <a:off x="572929" y="113815"/>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4677119" y="5629510"/>
            <a:ext cx="2636491" cy="646331"/>
          </a:xfrm>
          <a:prstGeom prst="rect">
            <a:avLst/>
          </a:prstGeom>
          <a:noFill/>
        </p:spPr>
        <p:txBody>
          <a:bodyPr wrap="none" rtlCol="0">
            <a:spAutoFit/>
          </a:bodyPr>
          <a:lstStyle/>
          <a:p>
            <a:r>
              <a:rPr lang="en-US" altLang="zh-TW" dirty="0"/>
              <a:t>208 voltage measurement</a:t>
            </a:r>
          </a:p>
          <a:p>
            <a:r>
              <a:rPr lang="en-US" altLang="zh-TW" dirty="0"/>
              <a:t>104 independent data</a:t>
            </a:r>
          </a:p>
        </p:txBody>
      </p:sp>
      <p:sp>
        <p:nvSpPr>
          <p:cNvPr id="8" name="矩形 7"/>
          <p:cNvSpPr/>
          <p:nvPr/>
        </p:nvSpPr>
        <p:spPr>
          <a:xfrm>
            <a:off x="5523071" y="113815"/>
            <a:ext cx="6096000" cy="646331"/>
          </a:xfrm>
          <a:prstGeom prst="rect">
            <a:avLst/>
          </a:prstGeom>
        </p:spPr>
        <p:txBody>
          <a:bodyPr>
            <a:spAutoFit/>
          </a:bodyPr>
          <a:lstStyle/>
          <a:p>
            <a:r>
              <a:rPr lang="en-US" altLang="zh-TW" i="1" dirty="0"/>
              <a:t>the differential potentials are measured across the different electrodes, excluding the current electrodes</a:t>
            </a:r>
            <a:endParaRPr lang="zh-TW" altLang="en-US" i="1" dirty="0"/>
          </a:p>
        </p:txBody>
      </p:sp>
    </p:spTree>
    <p:extLst>
      <p:ext uri="{BB962C8B-B14F-4D97-AF65-F5344CB8AC3E}">
        <p14:creationId xmlns:p14="http://schemas.microsoft.com/office/powerpoint/2010/main" val="292937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Current injection – Opposite method</a:t>
            </a:r>
            <a:endParaRPr lang="zh-TW" altLang="en-US" dirty="0"/>
          </a:p>
        </p:txBody>
      </p:sp>
      <p:sp>
        <p:nvSpPr>
          <p:cNvPr id="6" name="文字方塊 5"/>
          <p:cNvSpPr txBox="1"/>
          <p:nvPr/>
        </p:nvSpPr>
        <p:spPr>
          <a:xfrm>
            <a:off x="131974" y="41960"/>
            <a:ext cx="2435923" cy="646331"/>
          </a:xfrm>
          <a:prstGeom prst="rect">
            <a:avLst/>
          </a:prstGeom>
          <a:noFill/>
        </p:spPr>
        <p:txBody>
          <a:bodyPr wrap="none" rtlCol="0">
            <a:spAutoFit/>
          </a:bodyPr>
          <a:lstStyle/>
          <a:p>
            <a:r>
              <a:rPr lang="en-US" altLang="zh-TW" dirty="0"/>
              <a:t>Red: current electrodes</a:t>
            </a:r>
          </a:p>
          <a:p>
            <a:r>
              <a:rPr lang="en-US" altLang="zh-TW" dirty="0"/>
              <a:t>Blue: voltage electrodes</a:t>
            </a:r>
            <a:endParaRPr lang="zh-TW" altLang="en-US" dirty="0"/>
          </a:p>
        </p:txBody>
      </p:sp>
      <p:sp>
        <p:nvSpPr>
          <p:cNvPr id="7" name="文字方塊 6"/>
          <p:cNvSpPr txBox="1"/>
          <p:nvPr/>
        </p:nvSpPr>
        <p:spPr>
          <a:xfrm>
            <a:off x="2034397" y="6207540"/>
            <a:ext cx="2636491" cy="646331"/>
          </a:xfrm>
          <a:prstGeom prst="rect">
            <a:avLst/>
          </a:prstGeom>
          <a:noFill/>
        </p:spPr>
        <p:txBody>
          <a:bodyPr wrap="none" rtlCol="0">
            <a:spAutoFit/>
          </a:bodyPr>
          <a:lstStyle/>
          <a:p>
            <a:r>
              <a:rPr lang="en-US" altLang="zh-TW" dirty="0"/>
              <a:t>208 voltage measurement</a:t>
            </a:r>
          </a:p>
          <a:p>
            <a:r>
              <a:rPr lang="en-US" altLang="zh-TW" dirty="0"/>
              <a:t>104 independent data</a:t>
            </a:r>
          </a:p>
        </p:txBody>
      </p:sp>
      <p:sp>
        <p:nvSpPr>
          <p:cNvPr id="3" name="矩形 2"/>
          <p:cNvSpPr/>
          <p:nvPr/>
        </p:nvSpPr>
        <p:spPr>
          <a:xfrm>
            <a:off x="3352642" y="41960"/>
            <a:ext cx="9053660" cy="646331"/>
          </a:xfrm>
          <a:prstGeom prst="rect">
            <a:avLst/>
          </a:prstGeom>
        </p:spPr>
        <p:txBody>
          <a:bodyPr wrap="square">
            <a:spAutoFit/>
          </a:bodyPr>
          <a:lstStyle/>
          <a:p>
            <a:r>
              <a:rPr lang="en-US" altLang="zh-TW" i="1" dirty="0"/>
              <a:t>Differential potentials are measured on the voltage electrodes with respect to the electrode (called as the voltage reference electrode) adjacent to the current-injecting electrode.</a:t>
            </a:r>
            <a:endParaRPr lang="zh-TW" altLang="en-US" i="1" dirty="0"/>
          </a:p>
        </p:txBody>
      </p:sp>
      <p:pic>
        <p:nvPicPr>
          <p:cNvPr id="9" name="圖片 8"/>
          <p:cNvPicPr>
            <a:picLocks noChangeAspect="1"/>
          </p:cNvPicPr>
          <p:nvPr/>
        </p:nvPicPr>
        <p:blipFill>
          <a:blip r:embed="rId2"/>
          <a:stretch>
            <a:fillRect/>
          </a:stretch>
        </p:blipFill>
        <p:spPr>
          <a:xfrm>
            <a:off x="772064" y="1288455"/>
            <a:ext cx="4902665" cy="4835300"/>
          </a:xfrm>
          <a:prstGeom prst="rect">
            <a:avLst/>
          </a:prstGeom>
        </p:spPr>
      </p:pic>
      <p:pic>
        <p:nvPicPr>
          <p:cNvPr id="10" name="圖片 9"/>
          <p:cNvPicPr>
            <a:picLocks noChangeAspect="1"/>
          </p:cNvPicPr>
          <p:nvPr/>
        </p:nvPicPr>
        <p:blipFill>
          <a:blip r:embed="rId3"/>
          <a:stretch>
            <a:fillRect/>
          </a:stretch>
        </p:blipFill>
        <p:spPr>
          <a:xfrm>
            <a:off x="6178030" y="1288455"/>
            <a:ext cx="4804438" cy="4842091"/>
          </a:xfrm>
          <a:prstGeom prst="rect">
            <a:avLst/>
          </a:prstGeom>
        </p:spPr>
      </p:pic>
      <p:sp>
        <p:nvSpPr>
          <p:cNvPr id="11" name="矩形 10"/>
          <p:cNvSpPr/>
          <p:nvPr/>
        </p:nvSpPr>
        <p:spPr>
          <a:xfrm>
            <a:off x="5005501" y="6308209"/>
            <a:ext cx="7252189" cy="369332"/>
          </a:xfrm>
          <a:prstGeom prst="rect">
            <a:avLst/>
          </a:prstGeom>
        </p:spPr>
        <p:txBody>
          <a:bodyPr wrap="square">
            <a:spAutoFit/>
          </a:bodyPr>
          <a:lstStyle/>
          <a:p>
            <a:r>
              <a:rPr lang="en-US" altLang="zh-TW" dirty="0"/>
              <a:t>current distribution is more uniform and, therefore, has a good sensitivity</a:t>
            </a:r>
          </a:p>
        </p:txBody>
      </p:sp>
    </p:spTree>
    <p:extLst>
      <p:ext uri="{BB962C8B-B14F-4D97-AF65-F5344CB8AC3E}">
        <p14:creationId xmlns:p14="http://schemas.microsoft.com/office/powerpoint/2010/main" val="42641675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3476</TotalTime>
  <Words>906</Words>
  <Application>Microsoft Office PowerPoint</Application>
  <PresentationFormat>Màn hình rộng</PresentationFormat>
  <Paragraphs>162</Paragraphs>
  <Slides>16</Slides>
  <Notes>5</Notes>
  <HiddenSlides>3</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16</vt:i4>
      </vt:variant>
    </vt:vector>
  </HeadingPairs>
  <TitlesOfParts>
    <vt:vector size="22" baseType="lpstr">
      <vt:lpstr>Arial</vt:lpstr>
      <vt:lpstr>Calibri</vt:lpstr>
      <vt:lpstr>Calibri Light</vt:lpstr>
      <vt:lpstr>Cambria Math</vt:lpstr>
      <vt:lpstr>Wingdings</vt:lpstr>
      <vt:lpstr>Office 佈景主題</vt:lpstr>
      <vt:lpstr>MUX Circuit for Electrical Impedance Tomography (EIT) System</vt:lpstr>
      <vt:lpstr>System overview</vt:lpstr>
      <vt:lpstr>Drive pattern: 4-wire measurement using AD5941</vt:lpstr>
      <vt:lpstr>Market research</vt:lpstr>
      <vt:lpstr>Market research</vt:lpstr>
      <vt:lpstr>Proposed design: 16-electrode EIT system</vt:lpstr>
      <vt:lpstr>Multiplexer (MUX) circuit</vt:lpstr>
      <vt:lpstr>Current injection – Neighboring method</vt:lpstr>
      <vt:lpstr>Current injection – Opposite method</vt:lpstr>
      <vt:lpstr>Current injection – Cross method</vt:lpstr>
      <vt:lpstr>Current injection – Another cross method</vt:lpstr>
      <vt:lpstr>Proposed schematics</vt:lpstr>
      <vt:lpstr>4 Current injection methods - Adaptive</vt:lpstr>
      <vt:lpstr>Future planning</vt:lpstr>
      <vt:lpstr>Reference</vt:lpstr>
      <vt:lpstr>Microcontroller - Requirement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AIA</dc:title>
  <dc:creator>SE</dc:creator>
  <cp:lastModifiedBy>Ngoc Do</cp:lastModifiedBy>
  <cp:revision>31</cp:revision>
  <dcterms:created xsi:type="dcterms:W3CDTF">2024-07-22T07:59:32Z</dcterms:created>
  <dcterms:modified xsi:type="dcterms:W3CDTF">2024-08-09T04:15:38Z</dcterms:modified>
</cp:coreProperties>
</file>