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XQhtbq4GwuaOKYGlVlgTQuS/J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b473a62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b473a620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eb473a620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animbiriba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mailto:androclesborge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87571" y="4888352"/>
            <a:ext cx="9064869" cy="107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Minicurso: </a:t>
            </a:r>
            <a:r>
              <a:rPr lang="pt-BR" sz="2000" dirty="0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Noções básicas de linguagem R aplicados à biologia aquática</a:t>
            </a:r>
            <a:endParaRPr sz="2000" dirty="0"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Ministrantes:</a:t>
            </a:r>
            <a:r>
              <a:rPr lang="pt-BR" sz="2000" dirty="0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Luan Campos Imbiriba e </a:t>
            </a:r>
            <a:r>
              <a:rPr lang="pt-BR" sz="2000" dirty="0" err="1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Ândrocles</a:t>
            </a:r>
            <a:r>
              <a:rPr lang="pt-BR" sz="2000" dirty="0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Oliveira Borges</a:t>
            </a:r>
            <a:endParaRPr dirty="0">
              <a:latin typeface="Fira Sans" panose="020B0503050000020004" pitchFamily="34" charset="0"/>
            </a:endParaRPr>
          </a:p>
        </p:txBody>
      </p:sp>
      <p:pic>
        <p:nvPicPr>
          <p:cNvPr id="91" name="Google Shape;91;p1" descr="BADPI / INPA - LOGOS OFICIAL E COMEMORATIVO DOS 45 AN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571" y="5668961"/>
            <a:ext cx="1069654" cy="106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Marca do INPA — Instituto Nacional de Pesquisas da Amazônia - INP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4523" y="5788053"/>
            <a:ext cx="4574228" cy="90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27A636-2158-6DB6-FF6C-72838AD9A4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17" b="23541"/>
          <a:stretch/>
        </p:blipFill>
        <p:spPr>
          <a:xfrm>
            <a:off x="119380" y="57637"/>
            <a:ext cx="3333268" cy="2368010"/>
          </a:xfrm>
          <a:prstGeom prst="rect">
            <a:avLst/>
          </a:prstGeom>
        </p:spPr>
      </p:pic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60948" y="1960065"/>
            <a:ext cx="9762392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pt-BR" dirty="0">
                <a:latin typeface="Fira Sans Extra Condensed Mediu" panose="020B0603050000020004" pitchFamily="34" charset="0"/>
                <a:ea typeface="Times New Roman"/>
                <a:cs typeface="Times New Roman"/>
                <a:sym typeface="Times New Roman"/>
              </a:rPr>
              <a:t>Manual de instalação do</a:t>
            </a:r>
            <a:br>
              <a:rPr lang="pt-BR" dirty="0">
                <a:latin typeface="Fira Sans Extra Condensed Mediu" panose="020B0603050000020004" pitchFamily="34" charset="0"/>
                <a:ea typeface="Times New Roman"/>
                <a:cs typeface="Times New Roman"/>
                <a:sym typeface="Times New Roman"/>
              </a:rPr>
            </a:br>
            <a:endParaRPr dirty="0">
              <a:latin typeface="Fira Sans Extra Condensed Mediu" panose="020B06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 descr="Dicas para iniciantes em R | by Larissa Augusto | What Matters | Mediu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53747" y="3352150"/>
            <a:ext cx="3295126" cy="115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847970-E2CF-9C0C-9BE4-F57E2CCBD0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7322" y="3249952"/>
            <a:ext cx="1673011" cy="1296352"/>
          </a:xfrm>
          <a:prstGeom prst="rect">
            <a:avLst/>
          </a:prstGeom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81FB7964-3375-D7BF-CC93-BC73C8AEA57E}"/>
              </a:ext>
            </a:extLst>
          </p:cNvPr>
          <p:cNvSpPr txBox="1">
            <a:spLocks/>
          </p:cNvSpPr>
          <p:nvPr/>
        </p:nvSpPr>
        <p:spPr>
          <a:xfrm>
            <a:off x="4803844" y="3507879"/>
            <a:ext cx="1540123" cy="90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Times New Roman"/>
              <a:buNone/>
            </a:pPr>
            <a:r>
              <a:rPr lang="pt-BR" dirty="0">
                <a:latin typeface="Fira Sans Extra Condensed Mediu" panose="020B0603050000020004" pitchFamily="34" charset="0"/>
                <a:ea typeface="Times New Roman"/>
                <a:cs typeface="Times New Roman"/>
                <a:sym typeface="Times New Roman"/>
              </a:rPr>
              <a:t>e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921FA1F-5162-8A88-9C0E-B76A256D022E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0" name="Hexágono 19">
              <a:extLst>
                <a:ext uri="{FF2B5EF4-FFF2-40B4-BE49-F238E27FC236}">
                  <a16:creationId xmlns:a16="http://schemas.microsoft.com/office/drawing/2014/main" id="{7D6FED92-2E00-94BC-72D8-F4D217A23C4D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Hexágono 20">
              <a:extLst>
                <a:ext uri="{FF2B5EF4-FFF2-40B4-BE49-F238E27FC236}">
                  <a16:creationId xmlns:a16="http://schemas.microsoft.com/office/drawing/2014/main" id="{65607BBE-D152-E2AF-7EDA-9DC54AA24BA6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A53095DB-7990-189E-2E65-2E2A38EDEED0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05142AF0-8B05-95D6-0235-91BD8545B986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08F8738E-1EEC-0014-7B27-742E9D200CB3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8002C285-92BB-E369-9CE1-E7DA63D24090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321032F5-6CCE-16AF-7D7B-0FB3722BC51F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21414B48-38D8-D744-E233-360F34C9750B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2BCF4E04-C06E-9E72-8A99-3F7474D30A6D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487B0949-DB1A-41D1-0187-AD9EEC4C3E29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BC741A38-7EC4-ADB0-C36F-D7D8F7699537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6F44C4B8-70C3-FEE4-112E-D57ECA7739FC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AC63A179-6E2F-3EC0-0AB2-29476A85BAE9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4A4D6C75-8516-E5ED-0E7D-ECCB5D6D252D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123F7734-BB5B-B2BC-16F0-114DEE7CCB49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F79C85AA-C91F-F2A3-C9E5-C0CEC6E2BD58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F212B8A5-C595-9C7B-6A09-F1C5C8C72C4E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9015A2D1-89AC-12DE-E3A0-302C577EE2F9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/>
        </p:nvSpPr>
        <p:spPr>
          <a:xfrm>
            <a:off x="443360" y="79087"/>
            <a:ext cx="9064869" cy="14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Com isso, iremos trabalhar com essa plataforma no minicurso</a:t>
            </a:r>
            <a:endParaRPr>
              <a:latin typeface="Fira Sans" panose="020B05030500000200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Qualquer dúvida entrar em contato através dos e-mails: </a:t>
            </a:r>
            <a:r>
              <a:rPr lang="pt-BR" sz="2000" b="1" i="0" u="sng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luanimbiriba@gmail.com</a:t>
            </a:r>
            <a:r>
              <a:rPr lang="pt-BR" sz="2000" b="1" i="0" u="none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e </a:t>
            </a:r>
            <a:r>
              <a:rPr lang="pt-BR" sz="2000" b="1" i="0" u="sng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androclesborges@gmail.com</a:t>
            </a:r>
            <a:r>
              <a:rPr lang="pt-BR" sz="2000" b="1" i="0" u="none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Fira Sans" panose="020B05030500000200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Forte abraço e nos vemos no dia 15/11/23</a:t>
            </a:r>
            <a:endParaRPr>
              <a:latin typeface="Fira Sans" panose="020B0503050000020004" pitchFamily="34" charset="0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328" y="1498019"/>
            <a:ext cx="9949962" cy="53018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889A39BE-EEC8-916F-BFA7-56D7BCCF01D0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42" name="Hexágono 41">
              <a:extLst>
                <a:ext uri="{FF2B5EF4-FFF2-40B4-BE49-F238E27FC236}">
                  <a16:creationId xmlns:a16="http://schemas.microsoft.com/office/drawing/2014/main" id="{F24AE3B5-170B-FD42-76A7-867DC463C3D3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Hexágono 42">
              <a:extLst>
                <a:ext uri="{FF2B5EF4-FFF2-40B4-BE49-F238E27FC236}">
                  <a16:creationId xmlns:a16="http://schemas.microsoft.com/office/drawing/2014/main" id="{F06BBCF3-8260-6A33-6A90-92DEA1B7733E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Hexágono 43">
              <a:extLst>
                <a:ext uri="{FF2B5EF4-FFF2-40B4-BE49-F238E27FC236}">
                  <a16:creationId xmlns:a16="http://schemas.microsoft.com/office/drawing/2014/main" id="{F2CEF8DE-2B37-9B1F-920E-90C95224B71B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Hexágono 44">
              <a:extLst>
                <a:ext uri="{FF2B5EF4-FFF2-40B4-BE49-F238E27FC236}">
                  <a16:creationId xmlns:a16="http://schemas.microsoft.com/office/drawing/2014/main" id="{1E45DFBB-8FF0-877A-D427-CC0D3AE916E0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Hexágono 45">
              <a:extLst>
                <a:ext uri="{FF2B5EF4-FFF2-40B4-BE49-F238E27FC236}">
                  <a16:creationId xmlns:a16="http://schemas.microsoft.com/office/drawing/2014/main" id="{21606E98-A986-CE6D-C3E6-B53DBE320943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Hexágono 46">
              <a:extLst>
                <a:ext uri="{FF2B5EF4-FFF2-40B4-BE49-F238E27FC236}">
                  <a16:creationId xmlns:a16="http://schemas.microsoft.com/office/drawing/2014/main" id="{D0FAD0A5-F326-44E0-6466-B2EA75E92B0A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Hexágono 47">
              <a:extLst>
                <a:ext uri="{FF2B5EF4-FFF2-40B4-BE49-F238E27FC236}">
                  <a16:creationId xmlns:a16="http://schemas.microsoft.com/office/drawing/2014/main" id="{5EBD0034-1EF1-DE9B-864F-2DBB513326F3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Hexágono 48">
              <a:extLst>
                <a:ext uri="{FF2B5EF4-FFF2-40B4-BE49-F238E27FC236}">
                  <a16:creationId xmlns:a16="http://schemas.microsoft.com/office/drawing/2014/main" id="{6829CBB5-9918-C51E-56A2-1AA7DE8FB28A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Hexágono 49">
              <a:extLst>
                <a:ext uri="{FF2B5EF4-FFF2-40B4-BE49-F238E27FC236}">
                  <a16:creationId xmlns:a16="http://schemas.microsoft.com/office/drawing/2014/main" id="{0BAB538D-1C46-C528-A965-7A2A70B5DC24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Hexágono 50">
              <a:extLst>
                <a:ext uri="{FF2B5EF4-FFF2-40B4-BE49-F238E27FC236}">
                  <a16:creationId xmlns:a16="http://schemas.microsoft.com/office/drawing/2014/main" id="{BC82C457-F022-889D-D604-E5294E115A0B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Hexágono 51">
              <a:extLst>
                <a:ext uri="{FF2B5EF4-FFF2-40B4-BE49-F238E27FC236}">
                  <a16:creationId xmlns:a16="http://schemas.microsoft.com/office/drawing/2014/main" id="{A9FDD836-6B11-CCD1-8DCD-7C6CFE754A2C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Hexágono 52">
              <a:extLst>
                <a:ext uri="{FF2B5EF4-FFF2-40B4-BE49-F238E27FC236}">
                  <a16:creationId xmlns:a16="http://schemas.microsoft.com/office/drawing/2014/main" id="{3130192A-871C-E941-43ED-D8C628F0F95B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Hexágono 53">
              <a:extLst>
                <a:ext uri="{FF2B5EF4-FFF2-40B4-BE49-F238E27FC236}">
                  <a16:creationId xmlns:a16="http://schemas.microsoft.com/office/drawing/2014/main" id="{E35A71BA-EEE4-F72A-F650-FBA6338DE41C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Hexágono 54">
              <a:extLst>
                <a:ext uri="{FF2B5EF4-FFF2-40B4-BE49-F238E27FC236}">
                  <a16:creationId xmlns:a16="http://schemas.microsoft.com/office/drawing/2014/main" id="{5F7E4C6D-CF10-4866-2A4D-5C10D7E2AF11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Hexágono 55">
              <a:extLst>
                <a:ext uri="{FF2B5EF4-FFF2-40B4-BE49-F238E27FC236}">
                  <a16:creationId xmlns:a16="http://schemas.microsoft.com/office/drawing/2014/main" id="{C377836B-9ECD-F8FC-D7CC-BA51D37A0945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Hexágono 56">
              <a:extLst>
                <a:ext uri="{FF2B5EF4-FFF2-40B4-BE49-F238E27FC236}">
                  <a16:creationId xmlns:a16="http://schemas.microsoft.com/office/drawing/2014/main" id="{66D08F3A-7064-54F0-16D5-F0C0FFFCEF20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Hexágono 57">
              <a:extLst>
                <a:ext uri="{FF2B5EF4-FFF2-40B4-BE49-F238E27FC236}">
                  <a16:creationId xmlns:a16="http://schemas.microsoft.com/office/drawing/2014/main" id="{96CE1427-446D-DAD8-0F28-0785AAA7A4C4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Hexágono 58">
              <a:extLst>
                <a:ext uri="{FF2B5EF4-FFF2-40B4-BE49-F238E27FC236}">
                  <a16:creationId xmlns:a16="http://schemas.microsoft.com/office/drawing/2014/main" id="{45B63F09-9BC7-22B5-CDFA-344CF7134589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0" name="Espaço Reservado para Número de Slide 39">
            <a:extLst>
              <a:ext uri="{FF2B5EF4-FFF2-40B4-BE49-F238E27FC236}">
                <a16:creationId xmlns:a16="http://schemas.microsoft.com/office/drawing/2014/main" id="{0A565C9E-18EB-0971-E6E3-474432129A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555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10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195695" y="218818"/>
            <a:ext cx="10548505" cy="134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É necessário que se tenha o software R instalado no computador</a:t>
            </a:r>
            <a:endParaRPr dirty="0">
              <a:latin typeface="Fira Sans" panose="020B05030500000200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Para realizar download do R para Windows, 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MacOs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ou Linus basta acessar o site do R </a:t>
            </a:r>
            <a:r>
              <a:rPr lang="pt-BR" sz="2000" b="0" i="0" u="sng" strike="noStrike" cap="none" dirty="0">
                <a:solidFill>
                  <a:srgbClr val="1155CC"/>
                </a:solidFill>
                <a:latin typeface="Fira Sans" panose="020B0503050000020004" pitchFamily="34" charset="0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www.r-project.org</a:t>
            </a:r>
            <a:r>
              <a:rPr lang="pt-BR" sz="2000" b="0" i="0" u="none" strike="noStrike" cap="none" dirty="0">
                <a:solidFill>
                  <a:srgbClr val="222222"/>
                </a:solidFill>
                <a:latin typeface="Fira Sans" panose="020B0503050000020004" pitchFamily="34" charset="0"/>
                <a:sym typeface="Arial"/>
              </a:rPr>
              <a:t> </a:t>
            </a:r>
            <a:endParaRPr sz="2000" b="0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621993" y="1343025"/>
            <a:ext cx="8849645" cy="5013325"/>
            <a:chOff x="1861038" y="1485359"/>
            <a:chExt cx="8469923" cy="4695633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861038" y="1485359"/>
              <a:ext cx="8469923" cy="4695633"/>
              <a:chOff x="3889863" y="2949334"/>
              <a:chExt cx="7765804" cy="4357074"/>
            </a:xfrm>
          </p:grpSpPr>
          <p:pic>
            <p:nvPicPr>
              <p:cNvPr id="102" name="Google Shape;102;p2"/>
              <p:cNvPicPr preferRelativeResize="0"/>
              <p:nvPr/>
            </p:nvPicPr>
            <p:blipFill rotWithShape="1">
              <a:blip r:embed="rId4">
                <a:alphaModFix/>
              </a:blip>
              <a:srcRect b="93131"/>
              <a:stretch/>
            </p:blipFill>
            <p:spPr>
              <a:xfrm>
                <a:off x="3889863" y="2949334"/>
                <a:ext cx="7700596" cy="3653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2"/>
              <p:cNvPicPr preferRelativeResize="0"/>
              <p:nvPr/>
            </p:nvPicPr>
            <p:blipFill rotWithShape="1">
              <a:blip r:embed="rId4">
                <a:alphaModFix/>
              </a:blip>
              <a:srcRect t="10945" b="14011"/>
              <a:stretch/>
            </p:blipFill>
            <p:spPr>
              <a:xfrm>
                <a:off x="3955071" y="3314700"/>
                <a:ext cx="7700596" cy="39917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" name="Google Shape;104;p2"/>
            <p:cNvSpPr/>
            <p:nvPr/>
          </p:nvSpPr>
          <p:spPr>
            <a:xfrm>
              <a:off x="2080846" y="1502943"/>
              <a:ext cx="1497623" cy="308272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66A16C4-9A7D-5246-F1AA-AB161D3C465A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F0AF36D1-5A0E-D631-2977-10AF5F0C9AAC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7F1E7F61-562C-68C7-EFF8-64F051F71E4C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C68EB6D3-BA02-E3F0-8452-9C9E022CA751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026F2BEE-5C37-8854-95D2-013B8F3B35E6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1CCC84A4-F49B-1674-D8D8-6BA826B1DD09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DF3136D-4C59-CD8E-D4C0-B3BDF7E17D78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388C48D9-824A-C192-4760-CD25D1394B76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A10214D3-7043-3149-4F5F-6C867ACC1D11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CD75BA9F-28DA-B91A-789E-644729C71492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5AC806CB-577B-7037-C16C-C98879C90A7F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85ED8D13-37BC-3322-399A-FA3250E1B69A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3AA2C05B-3C09-5CAD-66F4-7689F9D64F47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6364ADD3-2D6E-DA60-762D-0B0DCCE6F323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48B704E4-28AE-F58B-14C7-42C2D10FDCC5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82160EE7-0C09-AA25-3254-60B658A27F3F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50504AC6-D969-F306-43BC-1593561F6382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279A6E56-1055-A3E5-F96A-915CCEE49DF5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02271D63-ACEF-F662-CDEC-ED4ECCE83F4E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75B5804C-D921-6FD9-0B3D-3B3D57CB199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2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1585961" y="804360"/>
            <a:ext cx="8625254" cy="5249279"/>
            <a:chOff x="1966546" y="878959"/>
            <a:chExt cx="8258908" cy="4871480"/>
          </a:xfrm>
        </p:grpSpPr>
        <p:grpSp>
          <p:nvGrpSpPr>
            <p:cNvPr id="111" name="Google Shape;111;p3"/>
            <p:cNvGrpSpPr/>
            <p:nvPr/>
          </p:nvGrpSpPr>
          <p:grpSpPr>
            <a:xfrm>
              <a:off x="1966546" y="878959"/>
              <a:ext cx="8258908" cy="4871480"/>
              <a:chOff x="3889863" y="2949334"/>
              <a:chExt cx="7765804" cy="4357074"/>
            </a:xfrm>
          </p:grpSpPr>
          <p:pic>
            <p:nvPicPr>
              <p:cNvPr id="112" name="Google Shape;112;p3"/>
              <p:cNvPicPr preferRelativeResize="0"/>
              <p:nvPr/>
            </p:nvPicPr>
            <p:blipFill rotWithShape="1">
              <a:blip r:embed="rId3">
                <a:alphaModFix/>
              </a:blip>
              <a:srcRect b="93131"/>
              <a:stretch/>
            </p:blipFill>
            <p:spPr>
              <a:xfrm>
                <a:off x="3889863" y="2949334"/>
                <a:ext cx="7700596" cy="3653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3" name="Google Shape;113;p3"/>
              <p:cNvPicPr preferRelativeResize="0"/>
              <p:nvPr/>
            </p:nvPicPr>
            <p:blipFill rotWithShape="1">
              <a:blip r:embed="rId3">
                <a:alphaModFix/>
              </a:blip>
              <a:srcRect t="10945" b="14011"/>
              <a:stretch/>
            </p:blipFill>
            <p:spPr>
              <a:xfrm>
                <a:off x="3955071" y="3314700"/>
                <a:ext cx="7700596" cy="39917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" name="Google Shape;114;p3"/>
            <p:cNvSpPr/>
            <p:nvPr/>
          </p:nvSpPr>
          <p:spPr>
            <a:xfrm>
              <a:off x="2699239" y="2822330"/>
              <a:ext cx="597875" cy="219807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3"/>
          <p:cNvSpPr txBox="1"/>
          <p:nvPr/>
        </p:nvSpPr>
        <p:spPr>
          <a:xfrm>
            <a:off x="303335" y="217214"/>
            <a:ext cx="9064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Clique em CRAN (Comprehensive R Archive Network) na seção de Download</a:t>
            </a:r>
            <a:endParaRPr sz="2000" b="0" i="0" u="none" strike="noStrike" cap="none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95CE898-FFEB-34AF-BCB8-57A48B353B04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EB244E4F-FF23-B85C-E6CC-B820CE624FBB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E039C897-DE60-1747-3FA8-4F1EFC91C275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BD8C7616-A7BD-F5A0-4614-DA9692104904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AB4C9428-2855-0B0E-33BE-566707EA33E9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7BD5EB7-F621-8249-BBB2-8B28ACB45BA8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96B3CE4A-7C7F-3E83-3CB3-5DECE6DD7AF5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966206B9-9120-36BB-8971-80315B6D3768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387338E0-7E09-8433-BEA8-A7A274F41F06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87F36AF-609B-EB3B-E2E1-30B365B46C01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29AB8581-4DA7-67D8-9C23-68321E06809A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711C22F6-49F4-988F-DC7E-E759ED84FB6A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07653EC8-DD96-C0A9-AB66-DD4E2A1753C0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8FB26DE0-33B7-8906-1427-4F6F8EED8EA7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5E3F8507-1310-172F-7E9B-8B8F2CD3C68E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46ED8F27-D54A-50BC-E287-F56CB4109EDB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94BD4A6D-367B-161E-3B0F-A2DFE95DDEC6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5DC2414E-4C39-56E8-CBE7-BA1CD81940A1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00CFD8BF-2F04-9353-6921-8409B58D6DAA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1" name="Espaço Reservado para Número de Slide 39">
            <a:extLst>
              <a:ext uri="{FF2B5EF4-FFF2-40B4-BE49-F238E27FC236}">
                <a16:creationId xmlns:a16="http://schemas.microsoft.com/office/drawing/2014/main" id="{013AA547-D365-7DBE-8CDA-89C4ADEE18F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3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4"/>
          <p:cNvGrpSpPr/>
          <p:nvPr/>
        </p:nvGrpSpPr>
        <p:grpSpPr>
          <a:xfrm>
            <a:off x="1089848" y="821464"/>
            <a:ext cx="9228995" cy="5215072"/>
            <a:chOff x="1589165" y="1117072"/>
            <a:chExt cx="9838621" cy="5397187"/>
          </a:xfrm>
        </p:grpSpPr>
        <p:pic>
          <p:nvPicPr>
            <p:cNvPr id="121" name="Google Shape;121;p4"/>
            <p:cNvPicPr preferRelativeResize="0"/>
            <p:nvPr/>
          </p:nvPicPr>
          <p:blipFill rotWithShape="1">
            <a:blip r:embed="rId3">
              <a:alphaModFix/>
            </a:blip>
            <a:srcRect t="1" r="19303" b="2115"/>
            <a:stretch/>
          </p:blipFill>
          <p:spPr>
            <a:xfrm>
              <a:off x="1589166" y="1364722"/>
              <a:ext cx="9838620" cy="51495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89165" y="1117072"/>
              <a:ext cx="9305925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4"/>
          <p:cNvSpPr/>
          <p:nvPr/>
        </p:nvSpPr>
        <p:spPr>
          <a:xfrm>
            <a:off x="1409722" y="2334558"/>
            <a:ext cx="1505209" cy="23929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486506" y="243756"/>
            <a:ext cx="9064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Selecione o link de download em 0-Cloud </a:t>
            </a:r>
            <a:endParaRPr sz="2000" b="0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236BA8-1D9D-E641-5D9D-BA7F18F76A26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22582A39-6DA1-CA0C-D528-BAB6927D5B9C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FBB3960F-D899-6D13-83FD-381048F7F1A7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B901638E-A023-6C48-6F1D-5FF4E87052E4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BD43713B-204D-9ECF-D3D0-64ACBDE45AE7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0B8F5A65-022C-75E3-F759-CF936BE8C294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37D13017-1D4B-4EB6-30B5-6EBFD7853C1C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48FE66D3-A83D-77DF-008E-8FDD679ED92D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23F73FE2-31B4-5EF2-CEDB-15FF46173129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D0F844E3-ABAE-E7D3-0ACC-9CE7356E5B70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939CB45D-B1CC-EF47-41EB-FECFCFB5EF75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4ACF67BD-C292-2293-C08A-0DE21E6D2FE3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B2C8B472-40D7-B11B-073E-3F4C9D8D2E22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610B10A6-971C-E3FE-1E85-C95E51A04285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3A11EBBF-332D-233A-0625-D1109F7121BB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F3D505EF-231B-1CF1-07BC-6E1EC79C4E2D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6AC15C5F-400E-0762-487C-ECB21B3138E7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78F80E58-9658-38AA-C71F-523A0BA22DA5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6C0F249B-6613-C961-5903-AAABB099C3BD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9586BF9D-7D97-485D-CE9F-42E55B55D2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4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231897" y="188993"/>
            <a:ext cx="906486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Selecione a opção de download do R adequada para seu sistema</a:t>
            </a:r>
            <a:endParaRPr sz="2000" b="0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1979368" y="791918"/>
            <a:ext cx="8002832" cy="5274163"/>
            <a:chOff x="2094584" y="1170598"/>
            <a:chExt cx="8002832" cy="5274163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2094584" y="1170598"/>
              <a:ext cx="8002832" cy="5274163"/>
              <a:chOff x="1744907" y="930520"/>
              <a:chExt cx="8543925" cy="5981700"/>
            </a:xfrm>
          </p:grpSpPr>
          <p:pic>
            <p:nvPicPr>
              <p:cNvPr id="134" name="Google Shape;13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744907" y="930520"/>
                <a:ext cx="8077200" cy="266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44907" y="1197220"/>
                <a:ext cx="8543925" cy="5715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Google Shape;136;p5"/>
            <p:cNvSpPr/>
            <p:nvPr/>
          </p:nvSpPr>
          <p:spPr>
            <a:xfrm>
              <a:off x="2523047" y="2422361"/>
              <a:ext cx="3572953" cy="575816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1B879FA-F623-C48E-BE29-7A2DE865962C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681F72C2-398F-C401-7137-F47CC1E8FC00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29BAD04E-F119-63F2-6223-9C52531FB7EF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824DB8DA-E50E-6470-87F7-D646C470F07A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8B157C12-71EE-0BC8-B9B6-7FCFC627F5CA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760FF7FD-F77D-9F11-AFD8-44F2A696C298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F9A33AE4-2E93-C12D-69B9-FB2EC06F94F5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76D5C852-AEC7-076F-AF8B-27AFA8EC5959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70E3977F-C639-5442-2442-FE718093B1DD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4F8CA633-4833-E28B-CB9B-851EEDFA61D1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CA1862C-1E93-8B6F-1FAF-FCC746986715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9320132A-8305-8943-47E9-D3E3B40ACEAB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2407D7E5-E606-202E-B427-64B346B61D80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978C8128-B598-806F-FA00-9D7FAA6E044B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39BEF02C-3C46-1207-EE3F-3745B5CEC42B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4C4EF6F6-D622-CD95-832F-A39782AD22A2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C1454E6D-D441-90B5-BFD1-4894DB805309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A46C8291-7DFF-CFFC-B81C-788070CBB752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AAAC2656-8524-34DD-C3AE-477AD5119635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8BF0984C-6256-C71A-8BBB-E3B52D29C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5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260472" y="177540"/>
            <a:ext cx="9064869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Como exemplo para baixar a instalação do R para Windows</a:t>
            </a:r>
            <a:endParaRPr dirty="0">
              <a:latin typeface="Fira Sans" panose="020B05030500000200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Clique no link “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install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R for 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the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first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time” </a:t>
            </a:r>
            <a:endParaRPr sz="2000" b="0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895350" y="1738312"/>
            <a:ext cx="10401300" cy="3086100"/>
            <a:chOff x="895350" y="1738312"/>
            <a:chExt cx="10401300" cy="3086100"/>
          </a:xfrm>
        </p:grpSpPr>
        <p:grpSp>
          <p:nvGrpSpPr>
            <p:cNvPr id="144" name="Google Shape;144;p6"/>
            <p:cNvGrpSpPr/>
            <p:nvPr/>
          </p:nvGrpSpPr>
          <p:grpSpPr>
            <a:xfrm>
              <a:off x="895350" y="1738312"/>
              <a:ext cx="10401300" cy="3086100"/>
              <a:chOff x="895350" y="1738312"/>
              <a:chExt cx="10401300" cy="3086100"/>
            </a:xfrm>
          </p:grpSpPr>
          <p:pic>
            <p:nvPicPr>
              <p:cNvPr id="145" name="Google Shape;145;p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895350" y="1738312"/>
                <a:ext cx="3000375" cy="295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895350" y="2033587"/>
                <a:ext cx="10401300" cy="27908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" name="Google Shape;147;p6"/>
            <p:cNvSpPr/>
            <p:nvPr/>
          </p:nvSpPr>
          <p:spPr>
            <a:xfrm>
              <a:off x="6585438" y="2808611"/>
              <a:ext cx="1767254" cy="224735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21AB7FA-3B57-8113-F7DE-0C4601DDA243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948B4D97-8A5B-BC29-1BDC-09C16A13DBFA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098356E0-8BC5-D2CB-5765-4364B53727C0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E8B58916-C72E-79A3-D185-59F076299C2B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0D7CA6F8-42F1-BCE1-6F7C-79655E1DA6CA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08177B4C-BF07-DF78-0A5E-6F00DA841E7E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47916FC8-6605-A2CA-FD35-C789F4D961D5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4EA6C991-57C9-7EB7-E3A2-81F998ED3691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5704D006-0885-81F5-10E4-DE524CB995B4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615D93CF-1389-8657-D936-ED1B7503513E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63DFFB1A-7BBE-E70F-6FB8-55D484808C1A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2F389C13-DCFC-15EE-E666-9F185069138C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345BDFF5-9863-EFE0-5FE3-3B1236F995D2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01CF37B9-72CF-9821-E9DC-D8FE1782EB0B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FA9848DD-CE13-EAA1-EB78-9422F6D4F1AE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CF77EC52-6F44-626A-6708-722D9A6DBDDA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87C606DC-34D7-39CA-918F-3A849D73A5F0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8AAA258D-8B68-3475-61D1-934B905D10A9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58FB20C1-0189-2107-0751-93A0A0DB2FBB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961CC8D8-FF57-ED01-7C55-F79F171D54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6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346197" y="203217"/>
            <a:ext cx="10248533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Então, só clicar na opção Download R-4.3.2 for Windows e realizar a instalação no diretório de sua máquina</a:t>
            </a:r>
            <a:endParaRPr sz="2000" b="0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4" name="Google Shape;154;p7"/>
          <p:cNvGrpSpPr/>
          <p:nvPr/>
        </p:nvGrpSpPr>
        <p:grpSpPr>
          <a:xfrm>
            <a:off x="562708" y="1121769"/>
            <a:ext cx="10032022" cy="5167888"/>
            <a:chOff x="79132" y="1188462"/>
            <a:chExt cx="10032022" cy="5167888"/>
          </a:xfrm>
        </p:grpSpPr>
        <p:grpSp>
          <p:nvGrpSpPr>
            <p:cNvPr id="155" name="Google Shape;155;p7"/>
            <p:cNvGrpSpPr/>
            <p:nvPr/>
          </p:nvGrpSpPr>
          <p:grpSpPr>
            <a:xfrm>
              <a:off x="79132" y="1188462"/>
              <a:ext cx="10032022" cy="5167888"/>
              <a:chOff x="79132" y="1188462"/>
              <a:chExt cx="10032022" cy="5167888"/>
            </a:xfrm>
          </p:grpSpPr>
          <p:pic>
            <p:nvPicPr>
              <p:cNvPr id="156" name="Google Shape;156;p7"/>
              <p:cNvPicPr preferRelativeResize="0"/>
              <p:nvPr/>
            </p:nvPicPr>
            <p:blipFill rotWithShape="1">
              <a:blip r:embed="rId3">
                <a:alphaModFix/>
              </a:blip>
              <a:srcRect l="648" r="17067"/>
              <a:stretch/>
            </p:blipFill>
            <p:spPr>
              <a:xfrm>
                <a:off x="79132" y="1415335"/>
                <a:ext cx="10032022" cy="494101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9132" y="1188462"/>
                <a:ext cx="3067050" cy="257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8" name="Google Shape;158;p7"/>
            <p:cNvSpPr/>
            <p:nvPr/>
          </p:nvSpPr>
          <p:spPr>
            <a:xfrm>
              <a:off x="162658" y="1973342"/>
              <a:ext cx="3609242" cy="257175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839C66-3E5D-130D-7982-1C11950EFB07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87DA33CD-4780-3AC8-999D-D5BBE9189278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29399D6E-2618-BC29-B438-2E87B9EBD18D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DBCAD6F0-AFEB-C44D-E6F3-F611E8328574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AB17F74B-A53D-F400-543E-A1D8CA0B5F9C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53C4C368-7C3C-8593-8DB8-77ABFA641A67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DDA3816-E213-CB50-A31D-1ADE5CB83114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26852DB8-4B42-69F7-7EE8-AC88BAAB4606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D70015C2-6097-5C27-6D22-F6A0EEA3C594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D97CF1B9-3F7A-13A5-D1FE-4CFC44AA3FC4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73765EFA-1025-57E3-A688-1061CCE09C4C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AC110E88-364E-F0A8-4AEC-7A1E345FBA03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78F2452F-7A5C-B581-B4AE-D69E37DD17E3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A3C8867D-C82F-76FF-85CB-709FCD447180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15563217-FEAE-2BB1-3C85-C19B61CB20DC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9747FDE3-F9E9-C6D6-DDDD-14A8B04D761B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5F97B692-F0B5-F6C6-CD75-83FA085A6361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E0977A4A-C578-F0D7-3FF7-25030056C4B3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60124D8A-0A4D-415D-D4CA-8F08F27DD21A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A306B007-53CC-D1F0-12D8-58CFF2E6EE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7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/>
        </p:nvSpPr>
        <p:spPr>
          <a:xfrm>
            <a:off x="232997" y="165101"/>
            <a:ext cx="9878158" cy="12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Após realizar a instalação do R, basta baixar a versão gratuita do 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RStudio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no link </a:t>
            </a:r>
            <a:r>
              <a:rPr lang="pt-BR" sz="2000" b="1" i="0" u="sng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https://www.rstudio.com/products/rstudio/download/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Fira Sans" panose="020B0503050000020004" pitchFamily="34" charset="0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Clicar em “Download </a:t>
            </a:r>
            <a:r>
              <a:rPr lang="pt-BR" sz="2000" b="1" i="0" u="none" strike="noStrike" cap="none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Rstudio</a:t>
            </a:r>
            <a:r>
              <a:rPr lang="pt-BR" sz="2000" b="1" i="0" u="none" strike="noStrike" cap="none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 Desktop for Windows” e instalá-lo no diretório de sua máquina</a:t>
            </a:r>
            <a:endParaRPr dirty="0">
              <a:latin typeface="Fira Sans" panose="020B0503050000020004" pitchFamily="34" charset="0"/>
            </a:endParaRPr>
          </a:p>
        </p:txBody>
      </p:sp>
      <p:grpSp>
        <p:nvGrpSpPr>
          <p:cNvPr id="165" name="Google Shape;165;p8"/>
          <p:cNvGrpSpPr/>
          <p:nvPr/>
        </p:nvGrpSpPr>
        <p:grpSpPr>
          <a:xfrm>
            <a:off x="629834" y="1777046"/>
            <a:ext cx="10254029" cy="3796916"/>
            <a:chOff x="232996" y="1382904"/>
            <a:chExt cx="10254029" cy="3796916"/>
          </a:xfrm>
        </p:grpSpPr>
        <p:pic>
          <p:nvPicPr>
            <p:cNvPr id="166" name="Google Shape;166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2996" y="1382904"/>
              <a:ext cx="29051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8"/>
            <p:cNvPicPr preferRelativeResize="0"/>
            <p:nvPr/>
          </p:nvPicPr>
          <p:blipFill rotWithShape="1">
            <a:blip r:embed="rId5">
              <a:alphaModFix/>
            </a:blip>
            <a:srcRect r="12553"/>
            <a:stretch/>
          </p:blipFill>
          <p:spPr>
            <a:xfrm>
              <a:off x="232996" y="1678179"/>
              <a:ext cx="10254029" cy="35016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8"/>
          <p:cNvSpPr/>
          <p:nvPr/>
        </p:nvSpPr>
        <p:spPr>
          <a:xfrm>
            <a:off x="6290896" y="3429000"/>
            <a:ext cx="4110404" cy="71217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E501701-5325-35AB-8C96-596731B5ABD3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5B730D64-BE46-0913-79FB-A0A2490F8055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BE485280-90B4-7459-6289-380CD8793547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A4738944-569B-F3F5-6271-86A432807935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1C6B872C-CFB7-949C-9202-C1EE3ACCF646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9B2B2ED0-005E-24B7-7667-C1D8A7E01DF0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1792E5BE-B432-4D67-E37A-28BEC290C8DC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398E488B-435C-5229-BB81-3D6160424F12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1B60210C-E9B2-755B-1A4A-7D438E8B39B2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21F52605-4353-72B0-3935-29FD86E68EEA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6F4F1750-6C8E-5BD5-C7B8-FDC9DEBB778D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C5C323E6-1623-955C-403C-ADA613B65347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08B7D573-B674-97B2-4464-0ED3928499D9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156C2371-814D-D455-23F8-FD2FDFF0CBAF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64D1FEFB-0A96-CD21-D490-9338737E9F5A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6EF7E568-C914-BFAA-8763-7B390CF06E29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3B4678D8-571B-BF9C-90DF-6EDCAA3C958F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9098CF79-19F2-6194-02DC-0658BBAD9C6B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2664BA72-BCDB-64AC-B151-FC56F3D85C78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A108B572-A408-2C26-0B88-D35870CCEF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8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b473a6207_0_0"/>
          <p:cNvSpPr txBox="1">
            <a:spLocks noGrp="1"/>
          </p:cNvSpPr>
          <p:nvPr>
            <p:ph type="title"/>
          </p:nvPr>
        </p:nvSpPr>
        <p:spPr>
          <a:xfrm>
            <a:off x="251800" y="127575"/>
            <a:ext cx="4354500" cy="54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160" b="1"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Instalação de pacotes</a:t>
            </a:r>
            <a:endParaRPr sz="3160" b="1"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g1eb473a6207_0_0"/>
          <p:cNvPicPr preferRelativeResize="0"/>
          <p:nvPr/>
        </p:nvPicPr>
        <p:blipFill rotWithShape="1">
          <a:blip r:embed="rId3">
            <a:alphaModFix/>
          </a:blip>
          <a:srcRect r="43690" b="48033"/>
          <a:stretch/>
        </p:blipFill>
        <p:spPr>
          <a:xfrm>
            <a:off x="5376489" y="281984"/>
            <a:ext cx="5678899" cy="27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eb473a6207_0_0"/>
          <p:cNvSpPr/>
          <p:nvPr/>
        </p:nvSpPr>
        <p:spPr>
          <a:xfrm>
            <a:off x="5291714" y="590959"/>
            <a:ext cx="1796700" cy="5409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eb473a6207_0_0"/>
          <p:cNvSpPr txBox="1"/>
          <p:nvPr/>
        </p:nvSpPr>
        <p:spPr>
          <a:xfrm>
            <a:off x="79329" y="4365099"/>
            <a:ext cx="50766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Selecione todo o código e clique em “</a:t>
            </a:r>
            <a:r>
              <a:rPr lang="pt-BR" sz="2000" b="1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Run</a:t>
            </a:r>
            <a:r>
              <a:rPr lang="pt-BR" sz="2000" b="1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” ou o comando Ctrl + </a:t>
            </a:r>
            <a:r>
              <a:rPr lang="pt-BR" sz="2000" b="1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Enter</a:t>
            </a:r>
            <a:endParaRPr sz="2000" b="1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1eb473a6207_0_0"/>
          <p:cNvSpPr txBox="1"/>
          <p:nvPr/>
        </p:nvSpPr>
        <p:spPr>
          <a:xfrm>
            <a:off x="157179" y="2990414"/>
            <a:ext cx="4920900" cy="12618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Fira Sans" panose="020B0503050000020004" pitchFamily="34" charset="0"/>
              </a:rPr>
              <a:t>lista_pacotes</a:t>
            </a:r>
            <a:r>
              <a:rPr lang="pt-BR" dirty="0">
                <a:latin typeface="Fira Sans" panose="020B0503050000020004" pitchFamily="34" charset="0"/>
              </a:rPr>
              <a:t> &lt;- c("</a:t>
            </a:r>
            <a:r>
              <a:rPr lang="pt-BR" dirty="0" err="1">
                <a:latin typeface="Fira Sans" panose="020B0503050000020004" pitchFamily="34" charset="0"/>
              </a:rPr>
              <a:t>tidyverse</a:t>
            </a:r>
            <a:r>
              <a:rPr lang="pt-BR" dirty="0">
                <a:latin typeface="Fira Sans" panose="020B0503050000020004" pitchFamily="34" charset="0"/>
              </a:rPr>
              <a:t>", "</a:t>
            </a:r>
            <a:r>
              <a:rPr lang="pt-BR" dirty="0" err="1">
                <a:latin typeface="Fira Sans" panose="020B0503050000020004" pitchFamily="34" charset="0"/>
              </a:rPr>
              <a:t>ggtext</a:t>
            </a:r>
            <a:r>
              <a:rPr lang="pt-BR" dirty="0">
                <a:latin typeface="Fira Sans" panose="020B0503050000020004" pitchFamily="34" charset="0"/>
              </a:rPr>
              <a:t>", "</a:t>
            </a:r>
            <a:r>
              <a:rPr lang="pt-BR" dirty="0" err="1">
                <a:latin typeface="Fira Sans" panose="020B0503050000020004" pitchFamily="34" charset="0"/>
              </a:rPr>
              <a:t>ggthemes</a:t>
            </a:r>
            <a:r>
              <a:rPr lang="pt-BR" dirty="0">
                <a:latin typeface="Fira Sans" panose="020B0503050000020004" pitchFamily="34" charset="0"/>
              </a:rPr>
              <a:t>", "</a:t>
            </a:r>
            <a:r>
              <a:rPr lang="pt-BR" dirty="0" err="1">
                <a:latin typeface="Fira Sans" panose="020B0503050000020004" pitchFamily="34" charset="0"/>
              </a:rPr>
              <a:t>broom</a:t>
            </a:r>
            <a:r>
              <a:rPr lang="pt-BR" dirty="0">
                <a:latin typeface="Fira Sans" panose="020B0503050000020004" pitchFamily="34" charset="0"/>
              </a:rPr>
              <a:t>", "patchwork", "</a:t>
            </a:r>
            <a:r>
              <a:rPr lang="pt-BR" dirty="0" err="1">
                <a:latin typeface="Fira Sans" panose="020B0503050000020004" pitchFamily="34" charset="0"/>
              </a:rPr>
              <a:t>rstatix</a:t>
            </a:r>
            <a:r>
              <a:rPr lang="pt-BR" dirty="0">
                <a:latin typeface="Fira Sans" panose="020B0503050000020004" pitchFamily="34" charset="0"/>
              </a:rPr>
              <a:t>",</a:t>
            </a:r>
            <a:endParaRPr dirty="0">
              <a:latin typeface="Fira Sans" panose="020B05030500000200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Fira Sans" panose="020B0503050000020004" pitchFamily="34" charset="0"/>
              </a:rPr>
              <a:t>                   "</a:t>
            </a:r>
            <a:r>
              <a:rPr lang="pt-BR" dirty="0" err="1">
                <a:latin typeface="Fira Sans" panose="020B0503050000020004" pitchFamily="34" charset="0"/>
              </a:rPr>
              <a:t>car</a:t>
            </a:r>
            <a:r>
              <a:rPr lang="pt-BR" dirty="0">
                <a:latin typeface="Fira Sans" panose="020B0503050000020004" pitchFamily="34" charset="0"/>
              </a:rPr>
              <a:t>", "</a:t>
            </a:r>
            <a:r>
              <a:rPr lang="pt-BR" dirty="0" err="1">
                <a:latin typeface="Fira Sans" panose="020B0503050000020004" pitchFamily="34" charset="0"/>
              </a:rPr>
              <a:t>devtools</a:t>
            </a:r>
            <a:r>
              <a:rPr lang="pt-BR" dirty="0">
                <a:latin typeface="Fira Sans" panose="020B0503050000020004" pitchFamily="34" charset="0"/>
              </a:rPr>
              <a:t>")</a:t>
            </a:r>
            <a:endParaRPr dirty="0">
              <a:latin typeface="Fira Sans" panose="020B05030500000200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" panose="020B05030500000200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latin typeface="Fira Sans" panose="020B0503050000020004" pitchFamily="34" charset="0"/>
              </a:rPr>
              <a:t>install.packages</a:t>
            </a:r>
            <a:r>
              <a:rPr lang="pt-BR" dirty="0">
                <a:latin typeface="Fira Sans" panose="020B0503050000020004" pitchFamily="34" charset="0"/>
              </a:rPr>
              <a:t>(</a:t>
            </a:r>
            <a:r>
              <a:rPr lang="pt-BR" dirty="0" err="1">
                <a:latin typeface="Fira Sans" panose="020B0503050000020004" pitchFamily="34" charset="0"/>
              </a:rPr>
              <a:t>lista_pacotes</a:t>
            </a:r>
            <a:r>
              <a:rPr lang="pt-BR" dirty="0">
                <a:latin typeface="Fira Sans" panose="020B0503050000020004" pitchFamily="34" charset="0"/>
              </a:rPr>
              <a:t>)</a:t>
            </a:r>
            <a:endParaRPr dirty="0">
              <a:latin typeface="Fira Sans" panose="020B0503050000020004" pitchFamily="34" charset="0"/>
            </a:endParaRPr>
          </a:p>
        </p:txBody>
      </p:sp>
      <p:pic>
        <p:nvPicPr>
          <p:cNvPr id="180" name="Google Shape;180;g1eb473a620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914" y="3293631"/>
            <a:ext cx="5573476" cy="306277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eb473a6207_0_0"/>
          <p:cNvSpPr txBox="1"/>
          <p:nvPr/>
        </p:nvSpPr>
        <p:spPr>
          <a:xfrm>
            <a:off x="0" y="836540"/>
            <a:ext cx="3657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Abra o </a:t>
            </a:r>
            <a:r>
              <a:rPr lang="pt-BR" sz="1800" b="1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Rstudio</a:t>
            </a:r>
            <a:endParaRPr lang="pt-BR" sz="1800" b="1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  <a:p>
            <a:pPr marL="4445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Clique no botão + </a:t>
            </a:r>
          </a:p>
          <a:p>
            <a:pPr marL="4445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Depois em R Script ou o comando Ctrl + Shift + N</a:t>
            </a: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Copie o código abaixo e cole no </a:t>
            </a:r>
            <a:r>
              <a:rPr lang="pt-BR" sz="1800" b="1" dirty="0" err="1">
                <a:solidFill>
                  <a:schemeClr val="dk1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RStudio</a:t>
            </a:r>
            <a:endParaRPr sz="1800" b="1" i="0" u="none" strike="noStrike" cap="none" dirty="0">
              <a:solidFill>
                <a:schemeClr val="dk1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1eb473a6207_0_0"/>
          <p:cNvSpPr txBox="1"/>
          <p:nvPr/>
        </p:nvSpPr>
        <p:spPr>
          <a:xfrm>
            <a:off x="79329" y="5296019"/>
            <a:ext cx="49209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445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  <a:latin typeface="Fira Sans" panose="020B0503050000020004" pitchFamily="34" charset="0"/>
                <a:ea typeface="Times New Roman"/>
                <a:cs typeface="Times New Roman"/>
                <a:sym typeface="Times New Roman"/>
              </a:rPr>
              <a:t>Certifique-se de está com internet, a instalação dos pacotes demoram alguns minutos</a:t>
            </a:r>
            <a:endParaRPr sz="2000" b="1" i="0" u="none" strike="noStrike" cap="none" dirty="0">
              <a:solidFill>
                <a:srgbClr val="FF0000"/>
              </a:solidFill>
              <a:latin typeface="Fira Sans" panose="020B0503050000020004" pitchFamily="34" charset="0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A5109C55-469D-5797-B489-083F57FD5636}"/>
              </a:ext>
            </a:extLst>
          </p:cNvPr>
          <p:cNvGrpSpPr/>
          <p:nvPr/>
        </p:nvGrpSpPr>
        <p:grpSpPr>
          <a:xfrm>
            <a:off x="11449643" y="-536256"/>
            <a:ext cx="1484713" cy="7930512"/>
            <a:chOff x="10913667" y="-401053"/>
            <a:chExt cx="1484713" cy="7930512"/>
          </a:xfrm>
        </p:grpSpPr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AAA85063-5701-2EF0-3AB6-6CE4A0A8C949}"/>
                </a:ext>
              </a:extLst>
            </p:cNvPr>
            <p:cNvSpPr/>
            <p:nvPr/>
          </p:nvSpPr>
          <p:spPr>
            <a:xfrm rot="5400000">
              <a:off x="11269720" y="286272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E58F4F45-36DE-2E86-1332-C1BC1206315C}"/>
                </a:ext>
              </a:extLst>
            </p:cNvPr>
            <p:cNvSpPr/>
            <p:nvPr/>
          </p:nvSpPr>
          <p:spPr>
            <a:xfrm rot="5400000">
              <a:off x="11262959" y="1593977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6F1BDECA-9731-A113-00FE-474E273BF60C}"/>
                </a:ext>
              </a:extLst>
            </p:cNvPr>
            <p:cNvSpPr/>
            <p:nvPr/>
          </p:nvSpPr>
          <p:spPr>
            <a:xfrm rot="5400000">
              <a:off x="10881640" y="2250029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9B0A07F2-0C69-2A27-BF39-DEB45BB1A62E}"/>
                </a:ext>
              </a:extLst>
            </p:cNvPr>
            <p:cNvSpPr/>
            <p:nvPr/>
          </p:nvSpPr>
          <p:spPr>
            <a:xfrm rot="5400000">
              <a:off x="10881639" y="-362642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146F153A-933C-785D-CBEF-EBB7718D4659}"/>
                </a:ext>
              </a:extLst>
            </p:cNvPr>
            <p:cNvSpPr/>
            <p:nvPr/>
          </p:nvSpPr>
          <p:spPr>
            <a:xfrm rot="5400000">
              <a:off x="11637518" y="2250030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5E8494D5-FC60-1A8C-96A1-2048F234915C}"/>
                </a:ext>
              </a:extLst>
            </p:cNvPr>
            <p:cNvSpPr/>
            <p:nvPr/>
          </p:nvSpPr>
          <p:spPr>
            <a:xfrm rot="5400000">
              <a:off x="11262958" y="288076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Hexágono 27">
              <a:extLst>
                <a:ext uri="{FF2B5EF4-FFF2-40B4-BE49-F238E27FC236}">
                  <a16:creationId xmlns:a16="http://schemas.microsoft.com/office/drawing/2014/main" id="{2E8904AF-9A86-905A-D03B-A3564ED54954}"/>
                </a:ext>
              </a:extLst>
            </p:cNvPr>
            <p:cNvSpPr/>
            <p:nvPr/>
          </p:nvSpPr>
          <p:spPr>
            <a:xfrm rot="5400000">
              <a:off x="10897682" y="92526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6024F3FF-D906-1EE1-3885-CA79399CCE14}"/>
                </a:ext>
              </a:extLst>
            </p:cNvPr>
            <p:cNvSpPr/>
            <p:nvPr/>
          </p:nvSpPr>
          <p:spPr>
            <a:xfrm rot="5400000">
              <a:off x="11637520" y="-369025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7F008882-909D-0119-270F-DD497E09785D}"/>
                </a:ext>
              </a:extLst>
            </p:cNvPr>
            <p:cNvSpPr/>
            <p:nvPr/>
          </p:nvSpPr>
          <p:spPr>
            <a:xfrm rot="5400000">
              <a:off x="11657799" y="932805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EE0DAE8F-E04D-6F93-74CC-F23C6760E77D}"/>
                </a:ext>
              </a:extLst>
            </p:cNvPr>
            <p:cNvSpPr/>
            <p:nvPr/>
          </p:nvSpPr>
          <p:spPr>
            <a:xfrm rot="5400000">
              <a:off x="11269720" y="4194390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80526E20-7670-8881-3447-6E77546F3EC4}"/>
                </a:ext>
              </a:extLst>
            </p:cNvPr>
            <p:cNvSpPr/>
            <p:nvPr/>
          </p:nvSpPr>
          <p:spPr>
            <a:xfrm rot="5400000">
              <a:off x="11262959" y="5502095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Hexágono 32">
              <a:extLst>
                <a:ext uri="{FF2B5EF4-FFF2-40B4-BE49-F238E27FC236}">
                  <a16:creationId xmlns:a16="http://schemas.microsoft.com/office/drawing/2014/main" id="{3592DB89-D2D0-AB46-14E4-96EBA08D6391}"/>
                </a:ext>
              </a:extLst>
            </p:cNvPr>
            <p:cNvSpPr/>
            <p:nvPr/>
          </p:nvSpPr>
          <p:spPr>
            <a:xfrm rot="5400000">
              <a:off x="10881640" y="6158147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0CDA6700-8176-A5F3-8C0F-C555B1A7F0C7}"/>
                </a:ext>
              </a:extLst>
            </p:cNvPr>
            <p:cNvSpPr/>
            <p:nvPr/>
          </p:nvSpPr>
          <p:spPr>
            <a:xfrm rot="5400000">
              <a:off x="10881639" y="3545476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Hexágono 34">
              <a:extLst>
                <a:ext uri="{FF2B5EF4-FFF2-40B4-BE49-F238E27FC236}">
                  <a16:creationId xmlns:a16="http://schemas.microsoft.com/office/drawing/2014/main" id="{084AE427-C94E-A313-EB18-081D74547987}"/>
                </a:ext>
              </a:extLst>
            </p:cNvPr>
            <p:cNvSpPr/>
            <p:nvPr/>
          </p:nvSpPr>
          <p:spPr>
            <a:xfrm rot="5400000">
              <a:off x="11637518" y="6158148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Hexágono 35">
              <a:extLst>
                <a:ext uri="{FF2B5EF4-FFF2-40B4-BE49-F238E27FC236}">
                  <a16:creationId xmlns:a16="http://schemas.microsoft.com/office/drawing/2014/main" id="{DB30636D-B427-9F06-B7AB-07EB600184CF}"/>
                </a:ext>
              </a:extLst>
            </p:cNvPr>
            <p:cNvSpPr/>
            <p:nvPr/>
          </p:nvSpPr>
          <p:spPr>
            <a:xfrm rot="5400000">
              <a:off x="11262958" y="6788878"/>
              <a:ext cx="772609" cy="708553"/>
            </a:xfrm>
            <a:prstGeom prst="hexagon">
              <a:avLst/>
            </a:prstGeom>
            <a:solidFill>
              <a:srgbClr val="00A181"/>
            </a:solidFill>
            <a:ln w="19050">
              <a:solidFill>
                <a:srgbClr val="00A1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Hexágono 36">
              <a:extLst>
                <a:ext uri="{FF2B5EF4-FFF2-40B4-BE49-F238E27FC236}">
                  <a16:creationId xmlns:a16="http://schemas.microsoft.com/office/drawing/2014/main" id="{1FF89915-B699-5C6C-332F-AF0ED4AD3C1D}"/>
                </a:ext>
              </a:extLst>
            </p:cNvPr>
            <p:cNvSpPr/>
            <p:nvPr/>
          </p:nvSpPr>
          <p:spPr>
            <a:xfrm rot="5400000">
              <a:off x="10897682" y="4833381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Hexágono 37">
              <a:extLst>
                <a:ext uri="{FF2B5EF4-FFF2-40B4-BE49-F238E27FC236}">
                  <a16:creationId xmlns:a16="http://schemas.microsoft.com/office/drawing/2014/main" id="{F259DBF3-8757-6EF9-714C-B7317D55BD07}"/>
                </a:ext>
              </a:extLst>
            </p:cNvPr>
            <p:cNvSpPr/>
            <p:nvPr/>
          </p:nvSpPr>
          <p:spPr>
            <a:xfrm rot="5400000">
              <a:off x="11637520" y="3539093"/>
              <a:ext cx="772609" cy="708553"/>
            </a:xfrm>
            <a:prstGeom prst="hexagon">
              <a:avLst/>
            </a:prstGeom>
            <a:solidFill>
              <a:srgbClr val="016A70"/>
            </a:solidFill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Hexágono 38">
              <a:extLst>
                <a:ext uri="{FF2B5EF4-FFF2-40B4-BE49-F238E27FC236}">
                  <a16:creationId xmlns:a16="http://schemas.microsoft.com/office/drawing/2014/main" id="{C3D2681D-9CFB-C7AF-1BDC-2D7BA03FC82B}"/>
                </a:ext>
              </a:extLst>
            </p:cNvPr>
            <p:cNvSpPr/>
            <p:nvPr/>
          </p:nvSpPr>
          <p:spPr>
            <a:xfrm rot="5400000">
              <a:off x="11657799" y="4840923"/>
              <a:ext cx="772609" cy="708553"/>
            </a:xfrm>
            <a:prstGeom prst="hexagon">
              <a:avLst/>
            </a:prstGeom>
            <a:noFill/>
            <a:ln w="19050">
              <a:solidFill>
                <a:srgbClr val="016A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0" name="Espaço Reservado para Número de Slide 39">
            <a:extLst>
              <a:ext uri="{FF2B5EF4-FFF2-40B4-BE49-F238E27FC236}">
                <a16:creationId xmlns:a16="http://schemas.microsoft.com/office/drawing/2014/main" id="{0B888673-880E-0CCD-3108-51984305FE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31815" y="6210279"/>
            <a:ext cx="553066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3200" smtClean="0">
                <a:solidFill>
                  <a:schemeClr val="tx1"/>
                </a:solidFill>
                <a:latin typeface="Fira Sans Extra Condensed Mediu" panose="020B0603050000020004" pitchFamily="34" charset="0"/>
              </a:rPr>
              <a:t>9</a:t>
            </a:fld>
            <a:endParaRPr lang="pt-BR" sz="3200" dirty="0">
              <a:solidFill>
                <a:schemeClr val="tx1"/>
              </a:solidFill>
              <a:latin typeface="Fira Sans Extra Condensed Mediu" panose="020B060305000002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Fira Sans</vt:lpstr>
      <vt:lpstr>Fira Sans Extra Condensed Mediu</vt:lpstr>
      <vt:lpstr>Times New Roman</vt:lpstr>
      <vt:lpstr>Tema do Office</vt:lpstr>
      <vt:lpstr>Manual de instalação 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Instalação de pacotes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instalação do</dc:title>
  <dc:creator>Androcles Borges</dc:creator>
  <cp:lastModifiedBy>Luan Campos</cp:lastModifiedBy>
  <cp:revision>2</cp:revision>
  <dcterms:created xsi:type="dcterms:W3CDTF">2023-11-02T22:04:13Z</dcterms:created>
  <dcterms:modified xsi:type="dcterms:W3CDTF">2023-11-14T16:52:31Z</dcterms:modified>
</cp:coreProperties>
</file>