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314" r:id="rId2"/>
    <p:sldId id="392" r:id="rId3"/>
    <p:sldId id="393" r:id="rId4"/>
    <p:sldId id="394" r:id="rId5"/>
    <p:sldId id="395" r:id="rId6"/>
    <p:sldId id="597" r:id="rId7"/>
    <p:sldId id="598" r:id="rId8"/>
    <p:sldId id="358" r:id="rId9"/>
    <p:sldId id="359" r:id="rId10"/>
    <p:sldId id="360" r:id="rId11"/>
    <p:sldId id="361" r:id="rId12"/>
    <p:sldId id="362" r:id="rId13"/>
    <p:sldId id="363" r:id="rId14"/>
    <p:sldId id="337" r:id="rId15"/>
    <p:sldId id="364" r:id="rId16"/>
    <p:sldId id="365" r:id="rId17"/>
    <p:sldId id="366" r:id="rId18"/>
    <p:sldId id="380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49" r:id="rId27"/>
    <p:sldId id="375" r:id="rId28"/>
    <p:sldId id="374" r:id="rId29"/>
    <p:sldId id="388" r:id="rId30"/>
    <p:sldId id="389" r:id="rId31"/>
    <p:sldId id="390" r:id="rId32"/>
    <p:sldId id="391" r:id="rId33"/>
    <p:sldId id="352" r:id="rId34"/>
    <p:sldId id="376" r:id="rId35"/>
    <p:sldId id="377" r:id="rId36"/>
    <p:sldId id="378" r:id="rId37"/>
    <p:sldId id="379" r:id="rId38"/>
    <p:sldId id="397" r:id="rId39"/>
    <p:sldId id="398" r:id="rId40"/>
    <p:sldId id="289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03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Barbosa Panchyniak" userId="fde99334-2bd8-41af-b7c0-23d5d6a48705" providerId="ADAL" clId="{9F3C8D8E-8C19-4ECE-A6CF-71B9F76292F7}"/>
    <pc:docChg chg="undo modSld">
      <pc:chgData name="Joel Barbosa Panchyniak" userId="fde99334-2bd8-41af-b7c0-23d5d6a48705" providerId="ADAL" clId="{9F3C8D8E-8C19-4ECE-A6CF-71B9F76292F7}" dt="2024-03-14T23:05:19.441" v="12" actId="207"/>
      <pc:docMkLst>
        <pc:docMk/>
      </pc:docMkLst>
      <pc:sldChg chg="modSp">
        <pc:chgData name="Joel Barbosa Panchyniak" userId="fde99334-2bd8-41af-b7c0-23d5d6a48705" providerId="ADAL" clId="{9F3C8D8E-8C19-4ECE-A6CF-71B9F76292F7}" dt="2024-03-14T21:15:31.962" v="1" actId="1076"/>
        <pc:sldMkLst>
          <pc:docMk/>
          <pc:sldMk cId="3300692320" sldId="362"/>
        </pc:sldMkLst>
        <pc:picChg chg="mod">
          <ac:chgData name="Joel Barbosa Panchyniak" userId="fde99334-2bd8-41af-b7c0-23d5d6a48705" providerId="ADAL" clId="{9F3C8D8E-8C19-4ECE-A6CF-71B9F76292F7}" dt="2024-03-14T21:15:31.962" v="1" actId="1076"/>
          <ac:picMkLst>
            <pc:docMk/>
            <pc:sldMk cId="3300692320" sldId="362"/>
            <ac:picMk id="5" creationId="{0BAFBDED-2D68-42D6-8460-A8C1E5169840}"/>
          </ac:picMkLst>
        </pc:picChg>
      </pc:sldChg>
      <pc:sldChg chg="modSp">
        <pc:chgData name="Joel Barbosa Panchyniak" userId="fde99334-2bd8-41af-b7c0-23d5d6a48705" providerId="ADAL" clId="{9F3C8D8E-8C19-4ECE-A6CF-71B9F76292F7}" dt="2024-03-14T21:24:16.569" v="11" actId="14100"/>
        <pc:sldMkLst>
          <pc:docMk/>
          <pc:sldMk cId="518286657" sldId="371"/>
        </pc:sldMkLst>
        <pc:spChg chg="mod">
          <ac:chgData name="Joel Barbosa Panchyniak" userId="fde99334-2bd8-41af-b7c0-23d5d6a48705" providerId="ADAL" clId="{9F3C8D8E-8C19-4ECE-A6CF-71B9F76292F7}" dt="2024-03-14T21:24:07.404" v="9" actId="14100"/>
          <ac:spMkLst>
            <pc:docMk/>
            <pc:sldMk cId="518286657" sldId="371"/>
            <ac:spMk id="9" creationId="{00000000-0000-0000-0000-000000000000}"/>
          </ac:spMkLst>
        </pc:spChg>
        <pc:picChg chg="mod">
          <ac:chgData name="Joel Barbosa Panchyniak" userId="fde99334-2bd8-41af-b7c0-23d5d6a48705" providerId="ADAL" clId="{9F3C8D8E-8C19-4ECE-A6CF-71B9F76292F7}" dt="2024-03-14T21:24:16.569" v="11" actId="14100"/>
          <ac:picMkLst>
            <pc:docMk/>
            <pc:sldMk cId="518286657" sldId="371"/>
            <ac:picMk id="8" creationId="{4BBC0CF0-C577-4783-865F-A57A3AED4017}"/>
          </ac:picMkLst>
        </pc:picChg>
      </pc:sldChg>
      <pc:sldChg chg="modSp">
        <pc:chgData name="Joel Barbosa Panchyniak" userId="fde99334-2bd8-41af-b7c0-23d5d6a48705" providerId="ADAL" clId="{9F3C8D8E-8C19-4ECE-A6CF-71B9F76292F7}" dt="2024-03-14T21:20:02.369" v="7" actId="20577"/>
        <pc:sldMkLst>
          <pc:docMk/>
          <pc:sldMk cId="2964036039" sldId="380"/>
        </pc:sldMkLst>
        <pc:spChg chg="mod">
          <ac:chgData name="Joel Barbosa Panchyniak" userId="fde99334-2bd8-41af-b7c0-23d5d6a48705" providerId="ADAL" clId="{9F3C8D8E-8C19-4ECE-A6CF-71B9F76292F7}" dt="2024-03-14T21:20:02.369" v="7" actId="20577"/>
          <ac:spMkLst>
            <pc:docMk/>
            <pc:sldMk cId="2964036039" sldId="380"/>
            <ac:spMk id="9" creationId="{00000000-0000-0000-0000-000000000000}"/>
          </ac:spMkLst>
        </pc:spChg>
      </pc:sldChg>
      <pc:sldChg chg="modSp">
        <pc:chgData name="Joel Barbosa Panchyniak" userId="fde99334-2bd8-41af-b7c0-23d5d6a48705" providerId="ADAL" clId="{9F3C8D8E-8C19-4ECE-A6CF-71B9F76292F7}" dt="2024-03-14T23:05:19.441" v="12" actId="207"/>
        <pc:sldMkLst>
          <pc:docMk/>
          <pc:sldMk cId="3388597044" sldId="393"/>
        </pc:sldMkLst>
        <pc:spChg chg="mod">
          <ac:chgData name="Joel Barbosa Panchyniak" userId="fde99334-2bd8-41af-b7c0-23d5d6a48705" providerId="ADAL" clId="{9F3C8D8E-8C19-4ECE-A6CF-71B9F76292F7}" dt="2024-03-14T23:05:19.441" v="12" actId="207"/>
          <ac:spMkLst>
            <pc:docMk/>
            <pc:sldMk cId="3388597044" sldId="393"/>
            <ac:spMk id="3" creationId="{9C6607F2-570C-C364-E4FB-1593F6E7E1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1C30-626E-4C5C-9878-709A1E8994D6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C0C7-1D2E-42D8-884C-02BEF678E9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24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[::-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[::-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70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53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02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21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6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6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math.pi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0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0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30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[::-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0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409A9E-3941-4E40-B88F-DD43A5F0148D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6AD8385-8CD2-4003-9CD4-D1585CAC37A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4323B1F-25F9-44C6-B29D-609A44EEB13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FFB2BB53-CA80-4B3B-9DED-1CD33F5F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0A55484-68C3-4AB3-8895-E103DE5734B3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3E0EE07-BBF0-4775-91F9-569EEE9CBEE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7CF7A86-734C-4476-90AC-D1977459F81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066A9223-FB4F-4815-B641-3FECFE1D71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610B525-5A9A-47AC-8BE0-7FA389539D91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4DDE5BF-9C81-4C7E-906A-1A3462FE0BA9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73DE45-5C64-44AD-9130-B22A9F7E6A8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D0E32D1-CD33-45E1-A41D-0ECCF14B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D6D8575-EC83-4B80-B5A7-25F22D5B1A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461D1B9-55AC-48EB-A791-0D8CEE6AEE3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119D623-1617-400D-9EA3-870B7D910F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2AC2369-94F0-4F65-A3AC-08763C67BC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Vertical 1">
            <a:extLst>
              <a:ext uri="{FF2B5EF4-FFF2-40B4-BE49-F238E27FC236}">
                <a16:creationId xmlns:a16="http://schemas.microsoft.com/office/drawing/2014/main" id="{435488B4-07BE-45F8-A08D-6998844833B4}"/>
              </a:ext>
            </a:extLst>
          </p:cNvPr>
          <p:cNvSpPr txBox="1">
            <a:spLocks/>
          </p:cNvSpPr>
          <p:nvPr userDrawn="1"/>
        </p:nvSpPr>
        <p:spPr>
          <a:xfrm>
            <a:off x="5943600" y="909637"/>
            <a:ext cx="2628900" cy="5811838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6DD95DD-5473-47DF-896B-102132AA6C2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0B38431-0FE0-4BB2-B82C-C9C68FB3247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A8D6F62-C6FF-45CB-A864-91BE010C954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spaço Reservado para Número de Slide 5">
            <a:extLst>
              <a:ext uri="{FF2B5EF4-FFF2-40B4-BE49-F238E27FC236}">
                <a16:creationId xmlns:a16="http://schemas.microsoft.com/office/drawing/2014/main" id="{C1894782-5F5B-4537-87DE-1E65CEBC5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BD8E15B-0CBB-4249-986D-3B87F76795EA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D7DE2CC-E16A-434E-B039-F4F0293F435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08E9506-BDE6-4902-B945-89533560252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C724FA7-60F7-4824-813F-66D6438E6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A38215F-4D46-46F3-9595-2C5D10F9AF94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AD401B0-27CD-4563-982B-1D24272D986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8BA0EDE-D02A-49E2-9EC9-0C5E537AA3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CF9D6FD-661C-4C15-B70F-49122791E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F733FA7-72CC-4177-A0C4-81C8ED3E2B0C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F1BA48E-5484-4B3F-B298-F82BC73D773F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87CF3AF-6649-40A9-9EFE-D08C25AD72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D4B46475-BD9D-45D1-8B4B-BFD01FEC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3296962-F7FE-4B71-B4F5-E182C438161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7B45530-6EB5-4562-BD05-63F985B0873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8C8BA90-4F4B-4B0A-ACF9-78254036111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0F79E05E-7BD9-4B27-99B4-31FC40C1D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06B26C5-A7F3-40EA-81D0-5FF10BEB50BF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E916F81-8148-41DF-B575-EA269B3F06F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9C9F423-E5AD-4D0C-8249-DFCDCCBEF1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ECF4FEB-A0E8-4F32-9DDD-92F5CE6C6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0B46B84-07BB-432B-B467-EA5E826F98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E71647A-04E6-47BD-A53B-F9850E4751E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DC843C7-2E37-4031-9804-6B5803FADA6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E3DCB8CC-F0C2-4710-AA29-D75F9261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4C767C1-4281-457D-B858-2A96F9F0C50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F7D956E-52DE-4671-BDFE-3480F014537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E237CC9-0D83-47B9-94EC-ADCAF5BAE7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55BC1C63-B62C-4D72-986B-A8553733F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8782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1E81C7F-CE86-41CE-8CB4-36F7FB18E5C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54B37D9-A246-4215-8B5B-CADF0E8B0CF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63EA0EB-083D-43AF-8763-2A4AD6800F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Número de Slide 5">
            <a:extLst>
              <a:ext uri="{FF2B5EF4-FFF2-40B4-BE49-F238E27FC236}">
                <a16:creationId xmlns:a16="http://schemas.microsoft.com/office/drawing/2014/main" id="{78B440E4-B93E-4124-9162-D18F2D5F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F7EA419-53BB-4085-8069-69D9A98EA3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5979A07-C966-48C6-B8EE-EEC198DCC42B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201B899-CDBD-46BF-BFDA-1985B633A5B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7FBFF99F-9C33-4E25-A1D1-09EE731A1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413726B-29ED-4CCE-8E7F-B20E055900F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70C039E-8FB4-4B0B-857D-ADC78AC126D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798E300-A761-4340-BB54-5D9FCBE86E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spaço Reservado para Número de Slide 5">
            <a:extLst>
              <a:ext uri="{FF2B5EF4-FFF2-40B4-BE49-F238E27FC236}">
                <a16:creationId xmlns:a16="http://schemas.microsoft.com/office/drawing/2014/main" id="{6907561A-CC1F-43BC-BAB2-D921B154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9BC0B5B-180D-4566-BC71-BEF4FE060F9D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E409561-B6D0-424D-8FB9-D881B5B9C90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C8CD70F-2F0C-42E6-BAD6-78DC751250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60E0FC7-913A-49F3-9150-56A5CE5666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C66E6E-6288-477E-9B48-BB1F09936C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FCB9A90-A49A-40F3-84D1-965C0E56629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A9AAC23-66EB-43EA-A9B8-3746F2FB651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CD7F9A15-3E74-45DD-89B3-17B50D9C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981D004-AFF4-44D5-B08E-7187786B8398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651FFB3-0508-414F-8EB8-11ED66AFCBD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0C5DDB5-6BBD-4D49-B6DD-560E8070366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3E412A2F-D452-4303-A8FE-A320209C5F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63B7304-D3E3-44B8-B186-01FDAC692F76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7327B8C-FB09-41D0-ACE5-68131E74319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006F54D-9B89-44F7-BAFF-8E809F630F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A4BA843D-E6F2-4A11-BD02-76AAF8824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DB391C-BB53-4AC7-8005-EDF934826CC4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2E00096-242A-4EA5-BD0F-2C5AD5C8974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8DEEC1B-AEF7-4C5D-B9E2-0FF689302D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1C91CB67-8175-4CFB-9DD2-BBF4165110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2AC046-02A9-43DC-993D-0509150F3610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C982EB7-4ECE-40FF-8E3C-A6911C9CAD0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14F083C-B1E6-4AD5-892E-2B0BCB0A33E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F4171601-B1A2-4724-882B-0FD9FC05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00638C-D7F8-4591-99DE-B8D04F3A8066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145D146-7234-4FA1-8EBA-622EE1340297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3683D6-BC3E-44B2-ABC8-86AEA164C58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F3909B64-FDA9-463F-9DDC-E160E58D46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75066" y="365125"/>
            <a:ext cx="9285218" cy="6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8861" y="1065888"/>
            <a:ext cx="11478684" cy="551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67611C3-7981-41FD-9AB4-3BA9591ABAD7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648A425-969A-4602-8324-6D36E5A7CAC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504C654-8D56-4391-A532-1862C20C9F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 descr="Desenho com traços pretos em fundo branco e letras pretas&#10;&#10;Descrição gerada automaticamente com confiança média">
            <a:extLst>
              <a:ext uri="{FF2B5EF4-FFF2-40B4-BE49-F238E27FC236}">
                <a16:creationId xmlns:a16="http://schemas.microsoft.com/office/drawing/2014/main" id="{906352E9-AC76-4B0E-A1D3-81199EDB1C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704" cy="842055"/>
          </a:xfrm>
          <a:prstGeom prst="rect">
            <a:avLst/>
          </a:prstGeom>
        </p:spPr>
      </p:pic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7238D1BF-9E73-4848-935C-825FB8F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‹#›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DC435A9-3247-4320-8DDB-1AE628E9B7D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E88F8B2-B90D-40D9-B386-6FFAFAF36935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9769E09-F4F0-4CC2-AFC1-66B37F3B72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3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906F05A-FF54-4CB9-9DF3-C368ECDC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cs typeface="Times New Roman" panose="02020603050405020304" pitchFamily="18" charset="0"/>
              </a:rPr>
              <a:t>Variáveis, Expressões e Instruções (</a:t>
            </a:r>
            <a:r>
              <a:rPr lang="pt-BR" b="1" dirty="0" err="1">
                <a:cs typeface="Times New Roman" panose="02020603050405020304" pitchFamily="18" charset="0"/>
              </a:rPr>
              <a:t>String</a:t>
            </a:r>
            <a:r>
              <a:rPr lang="pt-BR" b="1" dirty="0"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156609FA-831A-42B9-88C5-5A25941E8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Disciplina: Programação para Engenharia</a:t>
            </a:r>
            <a:endParaRPr lang="pt-BR" altLang="pt-BR" b="1" i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endParaRPr lang="pt-BR" altLang="pt-BR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Professores:</a:t>
            </a:r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3A2FD14-0B7C-486D-A434-F9C1AAC7AADB}"/>
              </a:ext>
            </a:extLst>
          </p:cNvPr>
          <p:cNvSpPr/>
          <p:nvPr/>
        </p:nvSpPr>
        <p:spPr>
          <a:xfrm>
            <a:off x="5073748" y="45353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pt-BR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Douglas Medeiros Deolindo</a:t>
            </a:r>
          </a:p>
          <a:p>
            <a:r>
              <a:rPr lang="pt-BR" altLang="pt-BR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Giovani Martins Cascaes</a:t>
            </a:r>
          </a:p>
          <a:p>
            <a:r>
              <a:rPr lang="pt-BR" altLang="pt-BR" sz="24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Marcelo Marcos Amoroso</a:t>
            </a:r>
            <a:endParaRPr lang="pt-BR" altLang="pt-BR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5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Alteração de um caractere em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strings</a:t>
            </a:r>
            <a:endParaRPr lang="pt-BR" sz="4800" b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93300" y="1494840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798047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conteúdo de uma determinada posição de uma </a:t>
            </a:r>
            <a:r>
              <a:rPr lang="pt-BR" sz="2800" b="1" dirty="0" err="1"/>
              <a:t>string</a:t>
            </a:r>
            <a:r>
              <a:rPr lang="pt-BR" sz="2800" dirty="0"/>
              <a:t> não pode ser alterado – são sequências imutáveis.</a:t>
            </a:r>
            <a:endParaRPr lang="pt-BR" sz="2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45011B-E045-4E94-B3C5-4BFB1BC9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23" y="3577282"/>
            <a:ext cx="787827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Fatiamento das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strings</a:t>
            </a:r>
            <a:endParaRPr lang="pt-BR" sz="4800" b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28134" y="1822956"/>
            <a:ext cx="10836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fatiamento é uma ferramenta usada para extrair apenas uma parte dos elementos de uma </a:t>
            </a:r>
            <a:r>
              <a:rPr lang="pt-BR" sz="2800" b="1" dirty="0" err="1"/>
              <a:t>string</a:t>
            </a:r>
            <a:endParaRPr lang="pt-BR" sz="2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B76294-B8B7-4EAA-948E-5497F7903354}"/>
              </a:ext>
            </a:extLst>
          </p:cNvPr>
          <p:cNvSpPr txBox="1"/>
          <p:nvPr/>
        </p:nvSpPr>
        <p:spPr>
          <a:xfrm>
            <a:off x="1446028" y="3462486"/>
            <a:ext cx="846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		</a:t>
            </a:r>
            <a:r>
              <a:rPr lang="pt-BR" sz="2800" dirty="0" err="1">
                <a:solidFill>
                  <a:srgbClr val="00B050"/>
                </a:solidFill>
              </a:rPr>
              <a:t>string</a:t>
            </a:r>
            <a:r>
              <a:rPr lang="pt-BR" sz="2800" dirty="0"/>
              <a:t>[</a:t>
            </a:r>
            <a:r>
              <a:rPr lang="pt-BR" sz="2800" dirty="0" err="1"/>
              <a:t>Limite_Inferior</a:t>
            </a:r>
            <a:r>
              <a:rPr lang="pt-BR" sz="2800" dirty="0"/>
              <a:t> : </a:t>
            </a:r>
            <a:r>
              <a:rPr lang="pt-BR" sz="2800" dirty="0" err="1"/>
              <a:t>Limite_Superior</a:t>
            </a:r>
            <a:r>
              <a:rPr lang="pt-BR" sz="2800" dirty="0"/>
              <a:t>]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711799-C763-4041-A127-D1CCC1BEAD79}"/>
              </a:ext>
            </a:extLst>
          </p:cNvPr>
          <p:cNvSpPr txBox="1"/>
          <p:nvPr/>
        </p:nvSpPr>
        <p:spPr>
          <a:xfrm>
            <a:off x="1023257" y="4761308"/>
            <a:ext cx="1087700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1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Retorna uma </a:t>
            </a:r>
            <a:r>
              <a:rPr lang="pt-BR" sz="2800" b="1" dirty="0" err="1"/>
              <a:t>string</a:t>
            </a:r>
            <a:r>
              <a:rPr lang="pt-BR" sz="2800" dirty="0"/>
              <a:t> com os elementos das posições do limite inferior até o limite superior -1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19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Fatiamento de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800" b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AFBDED-2D68-42D6-8460-A8C1E516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5" y="1494840"/>
            <a:ext cx="10795257" cy="45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9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Principais operadores para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800" b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10733" y="1524000"/>
            <a:ext cx="10687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Alguns operadores importantes que podem ser usados em </a:t>
            </a:r>
            <a:r>
              <a:rPr lang="pt-BR" sz="2800" b="1" dirty="0" err="1"/>
              <a:t>string</a:t>
            </a:r>
            <a:r>
              <a:rPr lang="pt-BR" sz="2800" dirty="0"/>
              <a:t>:</a:t>
            </a:r>
          </a:p>
          <a:p>
            <a:pPr algn="just"/>
            <a:r>
              <a:rPr lang="pt-BR" sz="2800" dirty="0"/>
              <a:t> 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2800" dirty="0"/>
              <a:t> 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lvl="3" algn="just"/>
            <a:r>
              <a:rPr lang="pt-BR" sz="2800" dirty="0"/>
              <a:t> </a:t>
            </a:r>
          </a:p>
          <a:p>
            <a:pPr marL="1828800" lvl="3" indent="-457200"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in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432723" y="2193207"/>
            <a:ext cx="5373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substring</a:t>
            </a:r>
            <a:r>
              <a:rPr lang="pt-BR" sz="3200" dirty="0"/>
              <a:t> in </a:t>
            </a:r>
            <a:r>
              <a:rPr lang="pt-BR" sz="32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pt-BR" sz="32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pt-BR" sz="3200" dirty="0"/>
              <a:t> retorna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pt-BR" sz="3200" dirty="0"/>
              <a:t> ou </a:t>
            </a:r>
            <a:r>
              <a:rPr lang="pt-BR" sz="3200" dirty="0">
                <a:solidFill>
                  <a:srgbClr val="FF0000"/>
                </a:solidFill>
              </a:rPr>
              <a:t>False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3A17D9-DFDE-4411-8A96-297914F76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72" b="4597"/>
          <a:stretch/>
        </p:blipFill>
        <p:spPr>
          <a:xfrm>
            <a:off x="5673248" y="1479436"/>
            <a:ext cx="5632829" cy="45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Função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len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52498" y="1524000"/>
            <a:ext cx="10687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pt-BR" sz="2800" dirty="0"/>
              <a:t>Retorna a quantidade de caracteres da </a:t>
            </a:r>
            <a:r>
              <a:rPr lang="pt-BR" sz="2800" dirty="0" err="1"/>
              <a:t>string</a:t>
            </a:r>
            <a:r>
              <a:rPr lang="pt-BR" sz="2800" dirty="0"/>
              <a:t>.</a:t>
            </a:r>
            <a:endParaRPr lang="pt-BR" sz="2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BEB724-AF8C-433B-848F-A424572A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6" y="3098345"/>
            <a:ext cx="5306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 de concatenação – “+”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52498" y="1581544"/>
            <a:ext cx="10687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string1</a:t>
            </a:r>
            <a:r>
              <a:rPr lang="pt-BR" sz="2800" dirty="0"/>
              <a:t> + 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string2</a:t>
            </a:r>
            <a:r>
              <a:rPr lang="pt-BR" sz="28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1371600" lvl="2" indent="-457200" algn="just">
              <a:buFont typeface="Wingdings" panose="05000000000000000000" pitchFamily="2" charset="2"/>
              <a:buChar char="Ø"/>
            </a:pPr>
            <a:r>
              <a:rPr lang="pt-BR" sz="2800" dirty="0"/>
              <a:t>Concatena duas </a:t>
            </a:r>
            <a:r>
              <a:rPr lang="pt-BR" sz="2800" dirty="0" err="1"/>
              <a:t>strings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C1CE7B-A6EA-4336-BD65-3AB44593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387" y="2893227"/>
            <a:ext cx="6449140" cy="34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Operador de repetição – “*”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52498" y="1581544"/>
            <a:ext cx="10687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pt-BR" sz="2800" dirty="0"/>
              <a:t> * </a:t>
            </a:r>
            <a:r>
              <a:rPr lang="pt-BR" sz="2800" dirty="0" err="1"/>
              <a:t>int</a:t>
            </a:r>
            <a:r>
              <a:rPr lang="pt-BR" sz="2800" dirty="0"/>
              <a:t> </a:t>
            </a:r>
          </a:p>
          <a:p>
            <a:pPr algn="just"/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Repete a </a:t>
            </a:r>
            <a:r>
              <a:rPr lang="pt-B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pt-BR" sz="2800" dirty="0"/>
              <a:t> </a:t>
            </a:r>
            <a:r>
              <a:rPr lang="pt-BR" sz="2800" dirty="0" err="1"/>
              <a:t>int</a:t>
            </a:r>
            <a:r>
              <a:rPr lang="pt-BR" sz="2800" dirty="0"/>
              <a:t> vezes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13DF23-4AFB-4F08-9794-FB571BF0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18" y="3609180"/>
            <a:ext cx="5982996" cy="23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20018" y="1153749"/>
            <a:ext cx="100624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buAutoNum type="arabicParenR"/>
            </a:pPr>
            <a:r>
              <a:rPr lang="pt-BR" sz="2800" dirty="0"/>
              <a:t>Crie um programa que imprima o comprimento de uma </a:t>
            </a:r>
            <a:r>
              <a:rPr lang="pt-BR" sz="2800" dirty="0" err="1"/>
              <a:t>string</a:t>
            </a:r>
            <a:r>
              <a:rPr lang="pt-BR" sz="2800" dirty="0"/>
              <a:t> fornecida pelo usuário.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2) Elaborar um programa que solicite nome e sobrenome. Em seguida, concatene ambos em uma nova </a:t>
            </a:r>
            <a:r>
              <a:rPr lang="pt-BR" sz="2800" dirty="0" err="1"/>
              <a:t>string</a:t>
            </a:r>
            <a:r>
              <a:rPr lang="pt-BR" sz="2800" dirty="0"/>
              <a:t>, separando com espaço. Ao final, imprima  o nome completo fornecido pelo usuário.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3) Construa um programa que apresente o seguinte menu:</a:t>
            </a:r>
          </a:p>
          <a:p>
            <a:pPr lvl="0" algn="just"/>
            <a:endParaRPr lang="pt-BR" sz="2800" dirty="0"/>
          </a:p>
          <a:p>
            <a:pPr lvl="0" algn="ctr"/>
            <a:r>
              <a:rPr lang="en-US" sz="2800" dirty="0"/>
              <a:t>************************************************</a:t>
            </a:r>
          </a:p>
          <a:p>
            <a:pPr lvl="0" algn="ctr"/>
            <a:r>
              <a:rPr lang="en-US" sz="2800" dirty="0"/>
              <a:t>CÁLCULO DE GRANDEZAS ELÉTRICAS</a:t>
            </a:r>
          </a:p>
          <a:p>
            <a:pPr lvl="0" algn="ctr"/>
            <a:r>
              <a:rPr lang="en-US" sz="2800" dirty="0"/>
              <a:t>************************************************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403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Outros métodos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10733" y="1524000"/>
            <a:ext cx="10687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Outros métodos úteis para se utilizar com </a:t>
            </a:r>
            <a:r>
              <a:rPr lang="pt-BR" sz="2800" b="1" dirty="0" err="1"/>
              <a:t>string</a:t>
            </a:r>
            <a:r>
              <a:rPr lang="pt-BR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pt-BR" sz="2800" dirty="0"/>
              <a:t> 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4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D8B2FBB-8AE7-4491-9E54-72E68DA1B48D}"/>
                  </a:ext>
                </a:extLst>
              </p:cNvPr>
              <p:cNvSpPr txBox="1"/>
              <p:nvPr/>
            </p:nvSpPr>
            <p:spPr>
              <a:xfrm>
                <a:off x="1103618" y="1924720"/>
                <a:ext cx="9984763" cy="3795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1) Escreva um programa que receba 2 valores de x e y. Em seguida calcule e imprima o valor de z:</a:t>
                </a:r>
              </a:p>
              <a:p>
                <a:pPr marL="1348740" indent="44958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pt-B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pt-B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2) Construa um programa que receba do usuário a variação do deslocamento de um objeto (em metros) e a variação do tempo percorrido (em segundo). Ao fim, o programa deve calcular a velocidade média, em m/s, do objeto. Mostrar os dados fornecidos e o valor calculado.</a:t>
                </a:r>
                <a:endParaRPr lang="pt-B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D8B2FBB-8AE7-4491-9E54-72E68DA1B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18" y="1924720"/>
                <a:ext cx="9984763" cy="3795078"/>
              </a:xfrm>
              <a:prstGeom prst="rect">
                <a:avLst/>
              </a:prstGeom>
              <a:blipFill>
                <a:blip r:embed="rId3"/>
                <a:stretch>
                  <a:fillRect l="-916" t="-1125" r="-977" b="-2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4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Método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upper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52498" y="1581544"/>
            <a:ext cx="10687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2800" dirty="0" err="1"/>
              <a:t>.upper</a:t>
            </a:r>
            <a:r>
              <a:rPr lang="pt-BR" sz="2800" dirty="0"/>
              <a:t>()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Retorna a </a:t>
            </a:r>
            <a:r>
              <a:rPr lang="pt-BR" sz="2800" dirty="0" err="1"/>
              <a:t>string</a:t>
            </a:r>
            <a:r>
              <a:rPr lang="pt-BR" sz="2800" dirty="0"/>
              <a:t> com letras minúsculas substituídas por maiúsculas</a:t>
            </a:r>
          </a:p>
          <a:p>
            <a:pPr algn="just"/>
            <a:endParaRPr lang="pt-BR" sz="2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52618A-03AA-4721-A2AE-868DF4A20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43"/>
          <a:stretch/>
        </p:blipFill>
        <p:spPr>
          <a:xfrm>
            <a:off x="2366815" y="3640852"/>
            <a:ext cx="8249801" cy="27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Método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lower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52498" y="1581544"/>
            <a:ext cx="10687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2800" dirty="0" err="1"/>
              <a:t>.lower</a:t>
            </a:r>
            <a:r>
              <a:rPr lang="pt-BR" sz="2800" dirty="0"/>
              <a:t>()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Retorna a </a:t>
            </a:r>
            <a:r>
              <a:rPr lang="pt-BR" sz="2800" dirty="0" err="1"/>
              <a:t>string</a:t>
            </a:r>
            <a:r>
              <a:rPr lang="pt-BR" sz="2800" dirty="0"/>
              <a:t> com letras minúsculas substituídas por maiúsculas</a:t>
            </a:r>
          </a:p>
          <a:p>
            <a:pPr algn="just"/>
            <a:endParaRPr lang="pt-BR" sz="28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9EB9AA7-B379-4387-A2AD-CB83D463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80" y="4101623"/>
            <a:ext cx="830695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Método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split()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52498" y="1494840"/>
            <a:ext cx="10687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2800" dirty="0" err="1"/>
              <a:t>.split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FF0000"/>
                </a:solidFill>
              </a:rPr>
              <a:t>separador</a:t>
            </a:r>
            <a:r>
              <a:rPr lang="pt-BR" sz="2800" dirty="0"/>
              <a:t>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Separa a </a:t>
            </a:r>
            <a:r>
              <a:rPr lang="pt-BR" sz="2800" dirty="0" err="1"/>
              <a:t>string</a:t>
            </a:r>
            <a:r>
              <a:rPr lang="pt-BR" sz="2800" dirty="0"/>
              <a:t> em "pedaços" que aparecem antes e depois do separador.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Se o separador não for especificado, é usado espaços em branco, </a:t>
            </a:r>
            <a:r>
              <a:rPr lang="pt-BR" sz="2800" dirty="0" err="1"/>
              <a:t>tabs</a:t>
            </a:r>
            <a:r>
              <a:rPr lang="pt-BR" sz="2800" dirty="0"/>
              <a:t> e quebras de linha como separador.</a:t>
            </a:r>
          </a:p>
          <a:p>
            <a:pPr lvl="1" algn="just"/>
            <a:r>
              <a:rPr lang="pt-BR" sz="2800" dirty="0"/>
              <a:t>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Útil para ler várias entradas de uma única vez</a:t>
            </a:r>
          </a:p>
        </p:txBody>
      </p:sp>
    </p:spTree>
    <p:extLst>
      <p:ext uri="{BB962C8B-B14F-4D97-AF65-F5344CB8AC3E}">
        <p14:creationId xmlns:p14="http://schemas.microsoft.com/office/powerpoint/2010/main" val="13681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Método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split()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52498" y="1494840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2800" dirty="0" err="1"/>
              <a:t>.split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FF0000"/>
                </a:solidFill>
              </a:rPr>
              <a:t>separador</a:t>
            </a:r>
            <a:r>
              <a:rPr lang="pt-BR" sz="2800" dirty="0"/>
              <a:t>) No interpretador (SHELL)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BC0CF0-C577-4783-865F-A57A3AED4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63" y="2397061"/>
            <a:ext cx="7773472" cy="39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Método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partition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52498" y="1494840"/>
            <a:ext cx="10687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2800" dirty="0" err="1"/>
              <a:t>.partition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FF0000"/>
                </a:solidFill>
              </a:rPr>
              <a:t>separador</a:t>
            </a:r>
            <a:r>
              <a:rPr lang="pt-BR" sz="2800" dirty="0"/>
              <a:t>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Separa a </a:t>
            </a:r>
            <a:r>
              <a:rPr lang="pt-BR" sz="2800" dirty="0" err="1"/>
              <a:t>string</a:t>
            </a:r>
            <a:r>
              <a:rPr lang="pt-BR" sz="2800" dirty="0"/>
              <a:t> em três pedaços: o que vem antes da primeira ocorrência do separador, o separador e o que vem depois do separador</a:t>
            </a:r>
          </a:p>
        </p:txBody>
      </p:sp>
    </p:spTree>
    <p:extLst>
      <p:ext uri="{BB962C8B-B14F-4D97-AF65-F5344CB8AC3E}">
        <p14:creationId xmlns:p14="http://schemas.microsoft.com/office/powerpoint/2010/main" val="6829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Método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partition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52498" y="1494840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2800" dirty="0" err="1"/>
              <a:t>.partition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FF0000"/>
                </a:solidFill>
              </a:rPr>
              <a:t>separador</a:t>
            </a:r>
            <a:r>
              <a:rPr lang="pt-BR" sz="2800" dirty="0"/>
              <a:t>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C49DCF-1BA3-449A-9BDD-271327B1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09" y="2448947"/>
            <a:ext cx="773538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22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Método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partition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()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97685" y="1904850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752498" y="1494840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2800" dirty="0" err="1"/>
              <a:t>.partition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FF0000"/>
                </a:solidFill>
              </a:rPr>
              <a:t>separador</a:t>
            </a:r>
            <a:r>
              <a:rPr lang="pt-BR" sz="2800" dirty="0"/>
              <a:t>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F850DD-6A8A-4379-9CCB-0D9479C2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58" y="2448947"/>
            <a:ext cx="749722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1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9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400" dirty="0">
                <a:solidFill>
                  <a:srgbClr val="003958"/>
                </a:solidFill>
                <a:latin typeface="+mj-lt"/>
              </a:rPr>
              <a:t>Formatação de </a:t>
            </a:r>
            <a:r>
              <a:rPr lang="pt-BR" sz="4400" b="1" dirty="0" err="1">
                <a:solidFill>
                  <a:srgbClr val="003958"/>
                </a:solidFill>
                <a:latin typeface="+mj-lt"/>
              </a:rPr>
              <a:t>string</a:t>
            </a:r>
            <a:r>
              <a:rPr lang="pt-BR" sz="4400" b="1" dirty="0">
                <a:solidFill>
                  <a:srgbClr val="003958"/>
                </a:solidFill>
                <a:latin typeface="+mj-lt"/>
              </a:rPr>
              <a:t> </a:t>
            </a:r>
            <a:r>
              <a:rPr lang="pt-BR" sz="4400" dirty="0">
                <a:solidFill>
                  <a:srgbClr val="003958"/>
                </a:solidFill>
                <a:latin typeface="+mj-lt"/>
              </a:rPr>
              <a:t>com </a:t>
            </a:r>
            <a:r>
              <a:rPr lang="pt-BR" sz="4400" b="1" dirty="0">
                <a:solidFill>
                  <a:srgbClr val="003958"/>
                </a:solidFill>
                <a:latin typeface="+mj-lt"/>
              </a:rPr>
              <a:t>.</a:t>
            </a:r>
            <a:r>
              <a:rPr lang="pt-BR" sz="4400" b="1" dirty="0" err="1">
                <a:solidFill>
                  <a:srgbClr val="003958"/>
                </a:solidFill>
                <a:latin typeface="+mj-lt"/>
              </a:rPr>
              <a:t>format</a:t>
            </a:r>
            <a:r>
              <a:rPr lang="pt-BR" sz="4400" b="1" dirty="0">
                <a:solidFill>
                  <a:srgbClr val="003958"/>
                </a:solidFill>
                <a:latin typeface="+mj-lt"/>
              </a:rPr>
              <a:t>()</a:t>
            </a:r>
            <a:endParaRPr lang="pt-BR" sz="44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D85084-4BF9-4F8E-A021-52BB2EEC2D49}"/>
              </a:ext>
            </a:extLst>
          </p:cNvPr>
          <p:cNvSpPr txBox="1"/>
          <p:nvPr/>
        </p:nvSpPr>
        <p:spPr>
          <a:xfrm>
            <a:off x="752498" y="1494840"/>
            <a:ext cx="10687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Você pode usar </a:t>
            </a:r>
            <a:r>
              <a:rPr lang="pt-BR" sz="2800" b="1" dirty="0" err="1"/>
              <a:t>format</a:t>
            </a:r>
            <a:r>
              <a:rPr lang="pt-BR" sz="2800" dirty="0"/>
              <a:t>() para fazer uma formatação posicional simples.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B4F75-0048-3E05-0867-594063093454}"/>
              </a:ext>
            </a:extLst>
          </p:cNvPr>
          <p:cNvSpPr txBox="1"/>
          <p:nvPr/>
        </p:nvSpPr>
        <p:spPr>
          <a:xfrm>
            <a:off x="371959" y="4762995"/>
            <a:ext cx="1152830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cs typeface="Courier New" panose="02070309020205020404" pitchFamily="49" charset="0"/>
              </a:rPr>
              <a:t>Caso tenhamos valores numéricos:</a:t>
            </a:r>
          </a:p>
          <a:p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('Premio total: R$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{0:.2f}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para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{1:%d}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ganhadores, ‘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'onde cada um ficou com R$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{2:.2f}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(premio, ganhadores, 	premio/ganhadores))</a:t>
            </a: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7BDEA98-5CBD-BD18-63D7-D8716BF1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88" y="2347540"/>
            <a:ext cx="4057650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812553-C644-84A4-4BD0-4FA7549F9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98" y="3531455"/>
            <a:ext cx="10877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Formatação de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com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%()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D85084-4BF9-4F8E-A021-52BB2EEC2D49}"/>
              </a:ext>
            </a:extLst>
          </p:cNvPr>
          <p:cNvSpPr txBox="1"/>
          <p:nvPr/>
        </p:nvSpPr>
        <p:spPr>
          <a:xfrm>
            <a:off x="752498" y="1494840"/>
            <a:ext cx="1068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/>
              <a:t>String</a:t>
            </a:r>
            <a:r>
              <a:rPr lang="pt-BR" sz="2800" dirty="0"/>
              <a:t> em Python têm uma operação integrada exclusiva que pode ser acessada com o operador </a:t>
            </a:r>
            <a:r>
              <a:rPr lang="pt-BR" sz="2800" b="1" dirty="0"/>
              <a:t>%</a:t>
            </a:r>
            <a:r>
              <a:rPr lang="pt-BR" sz="2800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9F565-4307-28D9-BC47-763434D204C2}"/>
              </a:ext>
            </a:extLst>
          </p:cNvPr>
          <p:cNvSpPr txBox="1"/>
          <p:nvPr/>
        </p:nvSpPr>
        <p:spPr>
          <a:xfrm>
            <a:off x="564320" y="4989345"/>
            <a:ext cx="1152830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cs typeface="Courier New" panose="02070309020205020404" pitchFamily="49" charset="0"/>
              </a:rPr>
              <a:t>Caso tenhamos valores numéricos:</a:t>
            </a:r>
          </a:p>
          <a:p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('Premio total: R$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para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ganhadores, '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'onde cada um ficou com R$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(premio, ganhadores, premio/ganhadores))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84A2B02-BCE7-92E8-B793-3B9F42828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4" y="2723884"/>
            <a:ext cx="4057650" cy="695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CC8F5-D3D8-BD1C-734A-9E024D414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3832802"/>
            <a:ext cx="10877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9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400" dirty="0">
                <a:solidFill>
                  <a:srgbClr val="003958"/>
                </a:solidFill>
                <a:latin typeface="+mj-lt"/>
              </a:rPr>
              <a:t>Formatação de </a:t>
            </a:r>
            <a:r>
              <a:rPr lang="pt-BR" sz="4400" b="1" dirty="0" err="1">
                <a:solidFill>
                  <a:srgbClr val="003958"/>
                </a:solidFill>
                <a:latin typeface="+mj-lt"/>
              </a:rPr>
              <a:t>string</a:t>
            </a:r>
            <a:r>
              <a:rPr lang="pt-BR" sz="4400" dirty="0">
                <a:solidFill>
                  <a:srgbClr val="003958"/>
                </a:solidFill>
                <a:latin typeface="+mj-lt"/>
              </a:rPr>
              <a:t> – </a:t>
            </a:r>
            <a:r>
              <a:rPr lang="pt-BR" sz="4400" b="1" i="1" dirty="0">
                <a:solidFill>
                  <a:srgbClr val="003958"/>
                </a:solidFill>
                <a:latin typeface="+mj-lt"/>
              </a:rPr>
              <a:t>f-</a:t>
            </a:r>
            <a:r>
              <a:rPr lang="pt-BR" sz="4400" b="1" i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400" b="1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D85084-4BF9-4F8E-A021-52BB2EEC2D49}"/>
              </a:ext>
            </a:extLst>
          </p:cNvPr>
          <p:cNvSpPr txBox="1"/>
          <p:nvPr/>
        </p:nvSpPr>
        <p:spPr>
          <a:xfrm>
            <a:off x="752498" y="1494840"/>
            <a:ext cx="10687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Quando trabalhamos com </a:t>
            </a:r>
            <a:r>
              <a:rPr lang="pt-BR" sz="2800" b="1" dirty="0" err="1"/>
              <a:t>strings</a:t>
            </a:r>
            <a:r>
              <a:rPr lang="pt-BR" sz="2800" dirty="0"/>
              <a:t>, é bastante comum querermos formatá-las e, para isso, Python oferece diversas maneiras, tais como os marcadores de posição </a:t>
            </a:r>
            <a:r>
              <a:rPr lang="pt-BR" sz="2800" b="1" dirty="0"/>
              <a:t>%</a:t>
            </a:r>
            <a:r>
              <a:rPr lang="pt-BR" sz="2800" dirty="0"/>
              <a:t>, o método </a:t>
            </a:r>
            <a:r>
              <a:rPr lang="pt-BR" sz="2800" b="1" dirty="0" err="1"/>
              <a:t>format</a:t>
            </a:r>
            <a:r>
              <a:rPr lang="pt-BR" sz="2800" dirty="0"/>
              <a:t>(). No entanto, uma das maneiras mais simples de implementar a formatação de </a:t>
            </a:r>
            <a:r>
              <a:rPr lang="pt-BR" sz="2800" dirty="0" err="1"/>
              <a:t>strings</a:t>
            </a:r>
            <a:r>
              <a:rPr lang="pt-BR" sz="2800" dirty="0"/>
              <a:t> é utilizando a Literal </a:t>
            </a:r>
            <a:r>
              <a:rPr lang="pt-BR" sz="2800" i="1" dirty="0" err="1"/>
              <a:t>Strings</a:t>
            </a:r>
            <a:r>
              <a:rPr lang="pt-BR" sz="2800" i="1" dirty="0"/>
              <a:t> </a:t>
            </a:r>
            <a:r>
              <a:rPr lang="pt-BR" sz="2800" i="1" dirty="0" err="1"/>
              <a:t>Interpolation</a:t>
            </a:r>
            <a:r>
              <a:rPr lang="pt-BR" sz="2800" i="1" dirty="0"/>
              <a:t> </a:t>
            </a:r>
            <a:r>
              <a:rPr lang="pt-BR" sz="2800" dirty="0"/>
              <a:t>ou, simplesmente, </a:t>
            </a:r>
            <a:r>
              <a:rPr lang="pt-BR" sz="2800" b="1" i="1" dirty="0"/>
              <a:t>f-</a:t>
            </a:r>
            <a:r>
              <a:rPr lang="pt-BR" sz="2800" b="1" i="1" dirty="0" err="1"/>
              <a:t>Strings</a:t>
            </a:r>
            <a:r>
              <a:rPr lang="pt-BR" sz="2800" dirty="0"/>
              <a:t>. Elas foram incluídas na versão Python 3.6.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sintaxe das </a:t>
            </a:r>
            <a:r>
              <a:rPr lang="pt-BR" sz="2800" b="1" i="1" dirty="0"/>
              <a:t>f-</a:t>
            </a:r>
            <a:r>
              <a:rPr lang="pt-BR" sz="2800" b="1" i="1" dirty="0" err="1"/>
              <a:t>Strings</a:t>
            </a:r>
            <a:r>
              <a:rPr lang="pt-BR" sz="2800" dirty="0"/>
              <a:t> é bastante simples e o seu uso garante a incorporação de expressões dentro do texto literal.</a:t>
            </a:r>
          </a:p>
        </p:txBody>
      </p:sp>
    </p:spTree>
    <p:extLst>
      <p:ext uri="{BB962C8B-B14F-4D97-AF65-F5344CB8AC3E}">
        <p14:creationId xmlns:p14="http://schemas.microsoft.com/office/powerpoint/2010/main" val="31365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3) Escreva um programa que solicita o raio de um círculo e em seguida exiba o perímetro e área do círculo. Para saber o valor do pi, faça: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4) </a:t>
            </a:r>
            <a:r>
              <a:rPr lang="pt-BR" sz="2400" dirty="0">
                <a:solidFill>
                  <a:srgbClr val="FF0000"/>
                </a:solidFill>
                <a:cs typeface="Courier New" panose="02070309020205020404" pitchFamily="49" charset="0"/>
              </a:rPr>
              <a:t>Você está no Brasil, e para temperatura usamos o grau Celsius. Porém, quando você for contrato para trabalhar como programador Python no exterior, deverá usar graus Fahrenheit.</a:t>
            </a:r>
          </a:p>
          <a:p>
            <a:pPr algn="just"/>
            <a:endParaRPr lang="pt-BR" sz="24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solidFill>
                  <a:srgbClr val="FF0000"/>
                </a:solidFill>
                <a:cs typeface="Courier New" panose="02070309020205020404" pitchFamily="49" charset="0"/>
              </a:rPr>
              <a:t>Ou seja, você fornece a temperatura em graus Celsius e seu script faz a conversão para graus Fahrenheit.</a:t>
            </a:r>
          </a:p>
        </p:txBody>
      </p:sp>
    </p:spTree>
    <p:extLst>
      <p:ext uri="{BB962C8B-B14F-4D97-AF65-F5344CB8AC3E}">
        <p14:creationId xmlns:p14="http://schemas.microsoft.com/office/powerpoint/2010/main" val="33885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9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400" dirty="0">
                <a:solidFill>
                  <a:srgbClr val="003958"/>
                </a:solidFill>
                <a:latin typeface="+mj-lt"/>
              </a:rPr>
              <a:t>Formatação de </a:t>
            </a:r>
            <a:r>
              <a:rPr lang="pt-BR" sz="4400" b="1" dirty="0" err="1">
                <a:solidFill>
                  <a:srgbClr val="003958"/>
                </a:solidFill>
                <a:latin typeface="+mj-lt"/>
              </a:rPr>
              <a:t>string</a:t>
            </a:r>
            <a:r>
              <a:rPr lang="pt-BR" sz="4400" dirty="0">
                <a:solidFill>
                  <a:srgbClr val="003958"/>
                </a:solidFill>
                <a:latin typeface="+mj-lt"/>
              </a:rPr>
              <a:t> – </a:t>
            </a:r>
            <a:r>
              <a:rPr lang="pt-BR" sz="4400" b="1" i="1" dirty="0">
                <a:solidFill>
                  <a:srgbClr val="003958"/>
                </a:solidFill>
                <a:latin typeface="+mj-lt"/>
              </a:rPr>
              <a:t>f-</a:t>
            </a:r>
            <a:r>
              <a:rPr lang="pt-BR" sz="4400" b="1" i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400" b="1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D85084-4BF9-4F8E-A021-52BB2EEC2D49}"/>
              </a:ext>
            </a:extLst>
          </p:cNvPr>
          <p:cNvSpPr txBox="1"/>
          <p:nvPr/>
        </p:nvSpPr>
        <p:spPr>
          <a:xfrm>
            <a:off x="752498" y="1494840"/>
            <a:ext cx="106870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Em um programa Python, as </a:t>
            </a:r>
            <a:r>
              <a:rPr lang="pt-BR" sz="2800" b="1" i="1" dirty="0"/>
              <a:t>f-</a:t>
            </a:r>
            <a:r>
              <a:rPr lang="pt-BR" sz="2800" b="1" i="1" dirty="0" err="1"/>
              <a:t>Strings</a:t>
            </a:r>
            <a:r>
              <a:rPr lang="pt-BR" sz="2800" dirty="0"/>
              <a:t> são iniciadas com a letra </a:t>
            </a:r>
            <a:r>
              <a:rPr lang="pt-BR" sz="2800" b="1" dirty="0"/>
              <a:t>f</a:t>
            </a:r>
            <a:r>
              <a:rPr lang="pt-BR" sz="2800" dirty="0"/>
              <a:t> ou </a:t>
            </a:r>
            <a:r>
              <a:rPr lang="pt-BR" sz="2800" b="1" dirty="0"/>
              <a:t>F</a:t>
            </a:r>
            <a:r>
              <a:rPr lang="pt-BR" sz="2800" dirty="0"/>
              <a:t>, contendo expressões envolvidas por um par de chaves </a:t>
            </a:r>
            <a:r>
              <a:rPr lang="pt-BR" sz="2800" b="1" dirty="0"/>
              <a:t>{...}</a:t>
            </a:r>
            <a:r>
              <a:rPr lang="pt-BR" sz="2800" dirty="0"/>
              <a:t>, modificadas dentro da </a:t>
            </a:r>
            <a:r>
              <a:rPr lang="pt-BR" sz="2800" dirty="0" err="1"/>
              <a:t>string</a:t>
            </a:r>
            <a:r>
              <a:rPr lang="pt-BR" sz="2800" dirty="0"/>
              <a:t> a ser formatada. As </a:t>
            </a:r>
            <a:r>
              <a:rPr lang="pt-BR" sz="2800" b="1" i="1" dirty="0"/>
              <a:t>f-</a:t>
            </a:r>
            <a:r>
              <a:rPr lang="pt-BR" sz="2800" b="1" i="1" dirty="0" err="1"/>
              <a:t>Strings</a:t>
            </a:r>
            <a:r>
              <a:rPr lang="pt-BR" sz="2800" dirty="0"/>
              <a:t> consideram tudo que está fora do par de chaves como sendo um texto literal e, portanto, na saída, o texto será replicado sem nenhuma alteração.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maneira mais simples de formatar uma </a:t>
            </a:r>
            <a:r>
              <a:rPr lang="pt-BR" sz="2800" b="1" dirty="0" err="1"/>
              <a:t>string</a:t>
            </a:r>
            <a:r>
              <a:rPr lang="pt-BR" sz="2800" dirty="0"/>
              <a:t> é informando o(s) valor(es) que a comporá(</a:t>
            </a:r>
            <a:r>
              <a:rPr lang="pt-BR" sz="2800" dirty="0" err="1"/>
              <a:t>ão</a:t>
            </a:r>
            <a:r>
              <a:rPr lang="pt-BR" sz="2800" dirty="0"/>
              <a:t>), conforme exemplo a seguir:</a:t>
            </a:r>
          </a:p>
        </p:txBody>
      </p:sp>
    </p:spTree>
    <p:extLst>
      <p:ext uri="{BB962C8B-B14F-4D97-AF65-F5344CB8AC3E}">
        <p14:creationId xmlns:p14="http://schemas.microsoft.com/office/powerpoint/2010/main" val="32728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9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400" dirty="0">
                <a:solidFill>
                  <a:srgbClr val="003958"/>
                </a:solidFill>
                <a:latin typeface="+mj-lt"/>
              </a:rPr>
              <a:t>Formatação de </a:t>
            </a:r>
            <a:r>
              <a:rPr lang="pt-BR" sz="4400" b="1" dirty="0" err="1">
                <a:solidFill>
                  <a:srgbClr val="003958"/>
                </a:solidFill>
                <a:latin typeface="+mj-lt"/>
              </a:rPr>
              <a:t>string</a:t>
            </a:r>
            <a:r>
              <a:rPr lang="pt-BR" sz="4400" dirty="0">
                <a:solidFill>
                  <a:srgbClr val="003958"/>
                </a:solidFill>
                <a:latin typeface="+mj-lt"/>
              </a:rPr>
              <a:t> – </a:t>
            </a:r>
            <a:r>
              <a:rPr lang="pt-BR" sz="4400" b="1" i="1" dirty="0">
                <a:solidFill>
                  <a:srgbClr val="003958"/>
                </a:solidFill>
                <a:latin typeface="+mj-lt"/>
              </a:rPr>
              <a:t>f-</a:t>
            </a:r>
            <a:r>
              <a:rPr lang="pt-BR" sz="4400" b="1" i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400" b="1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D85084-4BF9-4F8E-A021-52BB2EEC2D49}"/>
              </a:ext>
            </a:extLst>
          </p:cNvPr>
          <p:cNvSpPr txBox="1"/>
          <p:nvPr/>
        </p:nvSpPr>
        <p:spPr>
          <a:xfrm>
            <a:off x="752498" y="1797784"/>
            <a:ext cx="10687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premio =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(‘Valor do PREMIO:'))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ganhadores =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(‘Total de GANHADORES:'))</a:t>
            </a:r>
            <a:b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’O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PREMIO DE R$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{premio:,.2f}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COM 	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{ganhadores}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GANHADORES, RECEBERAM R$ 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{premio/ganhadores:,.2f}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1873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9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400" dirty="0">
                <a:solidFill>
                  <a:srgbClr val="003958"/>
                </a:solidFill>
                <a:latin typeface="+mj-lt"/>
              </a:rPr>
              <a:t>Formatação de </a:t>
            </a:r>
            <a:r>
              <a:rPr lang="pt-BR" sz="4400" b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400" b="1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D85084-4BF9-4F8E-A021-52BB2EEC2D49}"/>
              </a:ext>
            </a:extLst>
          </p:cNvPr>
          <p:cNvSpPr txBox="1"/>
          <p:nvPr/>
        </p:nvSpPr>
        <p:spPr>
          <a:xfrm>
            <a:off x="752498" y="1494840"/>
            <a:ext cx="106870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premio =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('VALOR DO PREMIO:'))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ganhadores =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('TOTAL DE GANHADORES:'))</a:t>
            </a:r>
          </a:p>
          <a:p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('Cada um vai ficar com R$', premio/ganhadores)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('Cada um vai ficar com R$' +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(premio/ganhadores))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('Cada um vai ficar com R$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'%(premio/ganhadores))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('Cada um vai ficar com R$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{0:.2f}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’.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(premio/ganhadores))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PREMIO DE R$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{premio:,.2f}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COM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{ganhadores}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GANHADORES, RECEBERAM R$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{premio/ganhadores:,.2f}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4329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Outros métodos para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800" b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8FF74-93CC-48DE-940D-DCFE7EDB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38" y="1702450"/>
            <a:ext cx="10144884" cy="45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Outros métodos para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800" b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8FF74-93CC-48DE-940D-DCFE7EDB5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463"/>
          <a:stretch/>
        </p:blipFill>
        <p:spPr>
          <a:xfrm>
            <a:off x="1253799" y="1798473"/>
            <a:ext cx="9684402" cy="343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DEACBC-8034-49F7-B06B-E5BAA33D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14" y="2141541"/>
            <a:ext cx="9982162" cy="390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Outros métodos para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800" b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8FF74-93CC-48DE-940D-DCFE7EDB5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351"/>
          <a:stretch/>
        </p:blipFill>
        <p:spPr>
          <a:xfrm>
            <a:off x="1023257" y="1628311"/>
            <a:ext cx="9853850" cy="4354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3B6B46-947E-4896-B6A0-79E38F94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38" y="1978660"/>
            <a:ext cx="9736504" cy="32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Outros métodos para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800" b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54854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78FF74-93CC-48DE-940D-DCFE7EDB5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351"/>
          <a:stretch/>
        </p:blipFill>
        <p:spPr>
          <a:xfrm>
            <a:off x="1672177" y="1209912"/>
            <a:ext cx="8230749" cy="3636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ED1855-D424-4429-91AA-724C4C58E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9"/>
          <a:stretch/>
        </p:blipFill>
        <p:spPr>
          <a:xfrm>
            <a:off x="1643903" y="1524000"/>
            <a:ext cx="8392696" cy="53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631576"/>
            <a:ext cx="10062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/>
              <a:t>1) Crie um programa que imprima o comprimento de uma </a:t>
            </a:r>
            <a:r>
              <a:rPr lang="pt-BR" sz="2400" dirty="0" err="1"/>
              <a:t>string</a:t>
            </a:r>
            <a:r>
              <a:rPr lang="pt-BR" sz="2400" dirty="0"/>
              <a:t> fornecida pelo usuário.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dirty="0"/>
              <a:t>2) Escreva um programa que leia uma frase e converta em uma outra variável a  cadeia de caracteres de letras maiúsculas em letras minúsculas.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dirty="0"/>
              <a:t>3) Elabore um programa que solicite uma frase ao usuário e escreva a frase toda em maiúscula. No mesmo programa exiba a frase sem espaços em branco. Dica use </a:t>
            </a:r>
            <a:r>
              <a:rPr lang="pt-BR" sz="2400" b="1" dirty="0" err="1"/>
              <a:t>replace</a:t>
            </a:r>
            <a:r>
              <a:rPr lang="pt-BR" sz="2400" b="1" dirty="0"/>
              <a:t>.</a:t>
            </a:r>
          </a:p>
          <a:p>
            <a:pPr lvl="0" algn="just"/>
            <a:endParaRPr lang="pt-BR" sz="2400" dirty="0"/>
          </a:p>
          <a:p>
            <a:pPr algn="just"/>
            <a:r>
              <a:rPr lang="pt-BR" sz="2400" dirty="0"/>
              <a:t>4) Desenvolva um programa que solicite uma frase ao usuário e escreva a frase invertida. Dica </a:t>
            </a:r>
            <a:r>
              <a:rPr lang="pt-BR" sz="2400" b="1" dirty="0"/>
              <a:t>[::-1]</a:t>
            </a:r>
          </a:p>
        </p:txBody>
      </p:sp>
    </p:spTree>
    <p:extLst>
      <p:ext uri="{BB962C8B-B14F-4D97-AF65-F5344CB8AC3E}">
        <p14:creationId xmlns:p14="http://schemas.microsoft.com/office/powerpoint/2010/main" val="123208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631576"/>
            <a:ext cx="10062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/>
              <a:t>5) Crie um programa que leia o nome completo de uma pessoa todo em minúsculo e exiba este nome com as primeiras letras em maiúsculo. Dica: use </a:t>
            </a:r>
            <a:r>
              <a:rPr lang="pt-BR" sz="2400" b="1" dirty="0"/>
              <a:t>.</a:t>
            </a:r>
            <a:r>
              <a:rPr lang="pt-BR" sz="2400" b="1" dirty="0" err="1"/>
              <a:t>title</a:t>
            </a:r>
            <a:r>
              <a:rPr lang="pt-BR" sz="2400" b="1" dirty="0"/>
              <a:t>()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dirty="0"/>
              <a:t>6) Seguindo o exercício acima, exiba da mesma forma, no entanto a entrada será com todos os caracteres maiúsculos. Dica: use </a:t>
            </a:r>
            <a:r>
              <a:rPr lang="pt-BR" sz="2400" b="1" dirty="0"/>
              <a:t>.</a:t>
            </a:r>
            <a:r>
              <a:rPr lang="pt-BR" sz="2400" b="1" dirty="0" err="1"/>
              <a:t>lower</a:t>
            </a:r>
            <a:r>
              <a:rPr lang="pt-BR" sz="2400" b="1" dirty="0"/>
              <a:t>() </a:t>
            </a:r>
            <a:r>
              <a:rPr lang="pt-BR" sz="2400" dirty="0"/>
              <a:t>e .</a:t>
            </a:r>
            <a:r>
              <a:rPr lang="pt-BR" sz="2400" b="1" dirty="0" err="1"/>
              <a:t>title</a:t>
            </a:r>
            <a:r>
              <a:rPr lang="pt-BR" sz="2400" dirty="0"/>
              <a:t>()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0" algn="just"/>
            <a:r>
              <a:rPr lang="pt-BR" sz="2400" dirty="0"/>
              <a:t>7) Elabore um programa que leia o nome do usuário e mostre o nome de traz para frente, utilizando somente letras maiúsculas.</a:t>
            </a:r>
          </a:p>
          <a:p>
            <a:pPr lvl="0" algn="just"/>
            <a:endParaRPr lang="pt-BR" sz="2400" dirty="0"/>
          </a:p>
          <a:p>
            <a:pPr algn="just"/>
            <a:r>
              <a:rPr lang="pt-BR" sz="2400" dirty="0"/>
              <a:t>8) Desenvolva um programa que leia uma frase e um caractere. Em seguida, exiba ambos e o número de ocorrências do caractere na frase.</a:t>
            </a:r>
          </a:p>
        </p:txBody>
      </p:sp>
    </p:spTree>
    <p:extLst>
      <p:ext uri="{BB962C8B-B14F-4D97-AF65-F5344CB8AC3E}">
        <p14:creationId xmlns:p14="http://schemas.microsoft.com/office/powerpoint/2010/main" val="31464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631576"/>
            <a:ext cx="10062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dirty="0"/>
              <a:t>9) Elabore um programa que leia uma frase, uma palavra antiga e uma palavra nova. O programa deve exibir uma </a:t>
            </a:r>
            <a:r>
              <a:rPr lang="pt-BR" sz="2400" dirty="0" err="1"/>
              <a:t>string</a:t>
            </a:r>
            <a:r>
              <a:rPr lang="pt-BR" sz="2400" dirty="0"/>
              <a:t> contendo a frase original e outra com a ocorrência da palavra antiga substituída pela palavra nova.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dirty="0"/>
              <a:t>Exemplo:</a:t>
            </a:r>
          </a:p>
          <a:p>
            <a:pPr lvl="1" algn="just"/>
            <a:r>
              <a:rPr lang="pt-BR" sz="2400" dirty="0"/>
              <a:t>	Frase: “Quem parte e reparte fica com a maior parte”</a:t>
            </a:r>
          </a:p>
          <a:p>
            <a:pPr lvl="1" algn="just"/>
            <a:r>
              <a:rPr lang="pt-BR" sz="2400" dirty="0"/>
              <a:t>	Palavra antiga: “parte”</a:t>
            </a:r>
          </a:p>
          <a:p>
            <a:pPr lvl="0" algn="just"/>
            <a:r>
              <a:rPr lang="pt-BR" sz="2400" dirty="0"/>
              <a:t>     	Palavra nova: “parcela”</a:t>
            </a:r>
          </a:p>
          <a:p>
            <a:pPr lvl="0" algn="just"/>
            <a:r>
              <a:rPr lang="pt-BR" sz="2400" dirty="0"/>
              <a:t>	Resultado a ser impresso no programa : “Quem parcela</a:t>
            </a:r>
          </a:p>
          <a:p>
            <a:pPr lvl="0" algn="just"/>
            <a:r>
              <a:rPr lang="pt-BR" sz="2400" dirty="0"/>
              <a:t>		e reparcela fica com a maior parcela”</a:t>
            </a:r>
          </a:p>
          <a:p>
            <a:pPr lvl="0" algn="just"/>
            <a:r>
              <a:rPr lang="pt-BR" sz="2400" dirty="0"/>
              <a:t>Dica: use </a:t>
            </a:r>
            <a:r>
              <a:rPr lang="pt-BR" sz="2400"/>
              <a:t>replace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980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5) Agora faça o contrário. Você fornece a temperatura em graus Fahrenheit, seu programa converte para Celsius e exibe na tela.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6) Um novo modelo de carro, super econômico foi lançado. Ele faz 20 km com 1 litro de combustível. Cada litro de combustível custa R$ 4,95.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Faça um programa que pergunte ao usuário quanto de dinheiro ele pretende usar e em seguida o programa informa quantos litros de combustível ele pode comprar e quantos quilômetros o carro consegue rodar com esta quantidade de combustível.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Seu script será usado no computador de bordo do carro.</a:t>
            </a:r>
          </a:p>
        </p:txBody>
      </p:sp>
    </p:spTree>
    <p:extLst>
      <p:ext uri="{BB962C8B-B14F-4D97-AF65-F5344CB8AC3E}">
        <p14:creationId xmlns:p14="http://schemas.microsoft.com/office/powerpoint/2010/main" val="18026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Obrigado">
            <a:extLst>
              <a:ext uri="{FF2B5EF4-FFF2-40B4-BE49-F238E27FC236}">
                <a16:creationId xmlns:a16="http://schemas.microsoft.com/office/drawing/2014/main" id="{B74634BC-9B07-4B94-9AF7-B4B4921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14" y="1691721"/>
            <a:ext cx="5827052" cy="38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91FBDE22-BD54-41F4-A84C-9525E6D97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</p:spPr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9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7) Sua tarefa é criar um programa em Python que pede o preço original de um produto e dá 20% de desconto. Você deve mostrar: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Preço original do produto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Valor do desconto em R$ (tipo 'Você ganhou R$ </a:t>
            </a:r>
            <a:r>
              <a:rPr lang="pt-BR" sz="2400" dirty="0" err="1">
                <a:cs typeface="Courier New" panose="02070309020205020404" pitchFamily="49" charset="0"/>
              </a:rPr>
              <a:t>xx,xx</a:t>
            </a:r>
            <a:r>
              <a:rPr lang="pt-BR" sz="2400" dirty="0">
                <a:cs typeface="Courier New" panose="02070309020205020404" pitchFamily="49" charset="0"/>
              </a:rPr>
              <a:t> de desconto’)</a:t>
            </a: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Valor do produto com o desconto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8) A loja percebeu que não quer dar 20% em tudo. Quer dar 20% em algumas coisas, 10% em outras, nada em outros produtos e até 30% em alguns outros produtos. Crie um script em Python que pergunte o preço original e o desconto que deve ser concedido. Ele deve mostrar a saída igual ao exercício anterior.</a:t>
            </a:r>
          </a:p>
        </p:txBody>
      </p:sp>
    </p:spTree>
    <p:extLst>
      <p:ext uri="{BB962C8B-B14F-4D97-AF65-F5344CB8AC3E}">
        <p14:creationId xmlns:p14="http://schemas.microsoft.com/office/powerpoint/2010/main" val="31786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cs typeface="Courier New" panose="02070309020205020404" pitchFamily="49" charset="0"/>
              </a:rPr>
              <a:t>9)</a:t>
            </a:r>
            <a:r>
              <a:rPr lang="pt-BR" dirty="0"/>
              <a:t> </a:t>
            </a:r>
            <a:r>
              <a:rPr lang="pt-BR" sz="2400" dirty="0"/>
              <a:t>Você foi contratado para desenvolver um programa que calcule área de uma coroa circular com base em duas medidas de raio fornecido pelo usuário. 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						área em azul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algn="just"/>
            <a:r>
              <a:rPr lang="pt-BR" sz="2400" dirty="0">
                <a:cs typeface="Courier New" panose="02070309020205020404" pitchFamily="49" charset="0"/>
              </a:rPr>
              <a:t>10) </a:t>
            </a:r>
            <a:r>
              <a:rPr lang="pt-BR" sz="2400" dirty="0"/>
              <a:t>Você está desenvolvendo um programa para calcular a vazão de um fluido em um tubo com base no diâmetro interno do tubo e na velocidade do fluxo. A fórmula para calcular a vazão deve ser pesquisada. Os dados de entrada devem ser alimentados em metros e m/s.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771098D-A397-4A8E-9C48-54D51F7839EB}"/>
              </a:ext>
            </a:extLst>
          </p:cNvPr>
          <p:cNvSpPr/>
          <p:nvPr/>
        </p:nvSpPr>
        <p:spPr>
          <a:xfrm>
            <a:off x="3768131" y="2426677"/>
            <a:ext cx="1604387" cy="1467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BBB9DE-FFCA-4B44-9445-D400AC625789}"/>
              </a:ext>
            </a:extLst>
          </p:cNvPr>
          <p:cNvSpPr/>
          <p:nvPr/>
        </p:nvSpPr>
        <p:spPr>
          <a:xfrm>
            <a:off x="4007616" y="2686715"/>
            <a:ext cx="1125416" cy="9696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0FA5D4F-5615-4C5F-B5B9-0375BED880FB}"/>
              </a:ext>
            </a:extLst>
          </p:cNvPr>
          <p:cNvCxnSpPr>
            <a:stCxn id="4" idx="6"/>
          </p:cNvCxnSpPr>
          <p:nvPr/>
        </p:nvCxnSpPr>
        <p:spPr>
          <a:xfrm>
            <a:off x="5372518" y="3160207"/>
            <a:ext cx="545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F3B608BA-B5EA-4C35-AE73-F6CB9B63A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70" y="5121788"/>
            <a:ext cx="4153260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1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34759" y="400720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 ...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9C6607F2-570C-C364-E4FB-1593F6E7E117}"/>
              </a:ext>
            </a:extLst>
          </p:cNvPr>
          <p:cNvSpPr txBox="1"/>
          <p:nvPr/>
        </p:nvSpPr>
        <p:spPr>
          <a:xfrm>
            <a:off x="687831" y="1480035"/>
            <a:ext cx="11157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Courier New" panose="02070309020205020404" pitchFamily="49" charset="0"/>
              </a:rPr>
              <a:t>11)</a:t>
            </a:r>
            <a:r>
              <a:rPr lang="pt-BR" dirty="0"/>
              <a:t> </a:t>
            </a:r>
            <a:r>
              <a:rPr lang="pt-BR" sz="2400" dirty="0"/>
              <a:t>Você foi contratado para desenvolver um programa que calcule o Índice de Massa Corporal (IMC) com base nos dados de altura e peso fornecidos pelo usuário. O IMC é uma medida que relaciona o peso e a altura de uma pessoa para avaliar se ela está abaixo do peso, com peso normal, com sobrepeso ou obesa.</a:t>
            </a:r>
          </a:p>
          <a:p>
            <a:r>
              <a:rPr lang="pt-BR" sz="2400" dirty="0"/>
              <a:t>A fórmula para calcular o IMC é: IMC = peso / (altura^2), onde o peso é em quilogramas e a altura é em metros.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r>
              <a:rPr lang="pt-BR" sz="2400" dirty="0">
                <a:cs typeface="Courier New" panose="02070309020205020404" pitchFamily="49" charset="0"/>
              </a:rPr>
              <a:t>12) </a:t>
            </a:r>
            <a:r>
              <a:rPr lang="pt-BR" sz="2400" dirty="0"/>
              <a:t>Você está desenvolvendo um programa para calcular a área de um hexágono regular com base no raio fornecido pelo usuário. Um hexágono regular tem seis lados de igual comprimento e seis ângulos internos de 120 graus. Assim, para determinar a área desse hexágono, basta determinar a área de um dos triângulos e, em seguida, multiplicar o resultado por 6.</a:t>
            </a:r>
            <a:endParaRPr lang="pt-BR" sz="24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Área de polígonos regulares - Matemática - InfoEscola">
            <a:extLst>
              <a:ext uri="{FF2B5EF4-FFF2-40B4-BE49-F238E27FC236}">
                <a16:creationId xmlns:a16="http://schemas.microsoft.com/office/drawing/2014/main" id="{B8DB3A25-5672-4CE4-8F8D-5D093A77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984" y="5721467"/>
            <a:ext cx="1195250" cy="109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Variáveis do tipo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</a:t>
            </a:r>
            <a:endParaRPr lang="pt-BR" sz="4800" b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1118258" y="1588632"/>
            <a:ext cx="10687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Representam informação textual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2FF1C6-2B7C-4618-B17F-D30820256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3" r="16544" b="12713"/>
          <a:stretch/>
        </p:blipFill>
        <p:spPr>
          <a:xfrm>
            <a:off x="6740039" y="4808879"/>
            <a:ext cx="4573003" cy="12166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77245AE-F70E-4F69-9609-41DC61BBDB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25" b="21894"/>
          <a:stretch/>
        </p:blipFill>
        <p:spPr>
          <a:xfrm>
            <a:off x="539443" y="4563159"/>
            <a:ext cx="6083916" cy="179319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83BE49-7761-441C-9E50-EB837C504572}"/>
              </a:ext>
            </a:extLst>
          </p:cNvPr>
          <p:cNvSpPr txBox="1"/>
          <p:nvPr/>
        </p:nvSpPr>
        <p:spPr>
          <a:xfrm>
            <a:off x="1118258" y="2404493"/>
            <a:ext cx="10460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Uma </a:t>
            </a:r>
            <a:r>
              <a:rPr lang="pt-BR" sz="2800" b="1" dirty="0" err="1"/>
              <a:t>string</a:t>
            </a:r>
            <a:r>
              <a:rPr lang="pt-BR" sz="2800" dirty="0"/>
              <a:t> é uma sequência de caracteres simples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54414F-9CAA-4034-BB2E-2A73D7DC5CA7}"/>
              </a:ext>
            </a:extLst>
          </p:cNvPr>
          <p:cNvSpPr txBox="1"/>
          <p:nvPr/>
        </p:nvSpPr>
        <p:spPr>
          <a:xfrm>
            <a:off x="1118258" y="3249689"/>
            <a:ext cx="10194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Na linguagem Python, as </a:t>
            </a:r>
            <a:r>
              <a:rPr lang="pt-BR" sz="2800" dirty="0" err="1"/>
              <a:t>strings</a:t>
            </a:r>
            <a:r>
              <a:rPr lang="pt-BR" sz="2800" dirty="0"/>
              <a:t> são utilizadas com aspas simples ('... ') ou aspas duplas ("...")</a:t>
            </a:r>
          </a:p>
        </p:txBody>
      </p:sp>
    </p:spTree>
    <p:extLst>
      <p:ext uri="{BB962C8B-B14F-4D97-AF65-F5344CB8AC3E}">
        <p14:creationId xmlns:p14="http://schemas.microsoft.com/office/powerpoint/2010/main" val="414616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Acessando caracteres de uma </a:t>
            </a:r>
            <a:r>
              <a:rPr lang="pt-BR" sz="4800" b="1" dirty="0" err="1">
                <a:solidFill>
                  <a:srgbClr val="003958"/>
                </a:solidFill>
                <a:latin typeface="+mj-lt"/>
              </a:rPr>
              <a:t>string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800100" y="1524000"/>
            <a:ext cx="10687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Caracteres podem ser acessados pela sua posição dentro da </a:t>
            </a:r>
            <a:r>
              <a:rPr lang="pt-BR" sz="2800" b="1" dirty="0" err="1"/>
              <a:t>string</a:t>
            </a:r>
            <a:r>
              <a:rPr lang="pt-BR" sz="28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 Primeira posição é a posição ZERO</a:t>
            </a:r>
            <a:endParaRPr lang="pt-BR" sz="2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3185CF-AD6E-4BF3-8D33-EAD4E169A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" t="7414" r="9696" b="5408"/>
          <a:stretch/>
        </p:blipFill>
        <p:spPr>
          <a:xfrm>
            <a:off x="800100" y="3689635"/>
            <a:ext cx="4710223" cy="21260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A39B086-0BE8-429F-B496-E5D97C0B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114" y="3876238"/>
            <a:ext cx="671606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2059</Words>
  <Application>Microsoft Office PowerPoint</Application>
  <PresentationFormat>Widescreen</PresentationFormat>
  <Paragraphs>314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Tema do Office</vt:lpstr>
      <vt:lpstr>Variáveis, Expressões e Instruções (String)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Vagner Da Silva Rodrigues</dc:creator>
  <cp:lastModifiedBy>Joel Panchyniak / Torrecid Brasil</cp:lastModifiedBy>
  <cp:revision>207</cp:revision>
  <dcterms:created xsi:type="dcterms:W3CDTF">2019-07-27T22:06:45Z</dcterms:created>
  <dcterms:modified xsi:type="dcterms:W3CDTF">2024-03-14T23:34:04Z</dcterms:modified>
</cp:coreProperties>
</file>