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8"/>
  </p:notesMasterIdLst>
  <p:sldIdLst>
    <p:sldId id="592" r:id="rId5"/>
    <p:sldId id="594" r:id="rId6"/>
    <p:sldId id="595" r:id="rId7"/>
    <p:sldId id="596" r:id="rId8"/>
    <p:sldId id="333" r:id="rId9"/>
    <p:sldId id="334" r:id="rId10"/>
    <p:sldId id="335" r:id="rId11"/>
    <p:sldId id="336" r:id="rId12"/>
    <p:sldId id="338" r:id="rId13"/>
    <p:sldId id="356" r:id="rId14"/>
    <p:sldId id="339" r:id="rId15"/>
    <p:sldId id="340" r:id="rId16"/>
    <p:sldId id="348" r:id="rId17"/>
    <p:sldId id="341" r:id="rId18"/>
    <p:sldId id="353" r:id="rId19"/>
    <p:sldId id="354" r:id="rId20"/>
    <p:sldId id="350" r:id="rId21"/>
    <p:sldId id="381" r:id="rId22"/>
    <p:sldId id="346" r:id="rId23"/>
    <p:sldId id="343" r:id="rId24"/>
    <p:sldId id="344" r:id="rId25"/>
    <p:sldId id="342" r:id="rId26"/>
    <p:sldId id="386" r:id="rId27"/>
    <p:sldId id="593" r:id="rId28"/>
    <p:sldId id="387" r:id="rId29"/>
    <p:sldId id="347" r:id="rId30"/>
    <p:sldId id="351" r:id="rId31"/>
    <p:sldId id="383" r:id="rId32"/>
    <p:sldId id="384" r:id="rId33"/>
    <p:sldId id="385" r:id="rId34"/>
    <p:sldId id="597" r:id="rId35"/>
    <p:sldId id="598" r:id="rId36"/>
    <p:sldId id="289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346" autoAdjust="0"/>
  </p:normalViewPr>
  <p:slideViewPr>
    <p:cSldViewPr snapToGrid="0">
      <p:cViewPr varScale="1">
        <p:scale>
          <a:sx n="92" d="100"/>
          <a:sy n="92" d="100"/>
        </p:scale>
        <p:origin x="131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l Barbosa Panchyniak" userId="fde99334-2bd8-41af-b7c0-23d5d6a48705" providerId="ADAL" clId="{2999EB52-2CC6-4430-9556-63502722099C}"/>
    <pc:docChg chg="modSld">
      <pc:chgData name="Joel Barbosa Panchyniak" userId="fde99334-2bd8-41af-b7c0-23d5d6a48705" providerId="ADAL" clId="{2999EB52-2CC6-4430-9556-63502722099C}" dt="2024-03-07T21:43:55.780" v="75" actId="1076"/>
      <pc:docMkLst>
        <pc:docMk/>
      </pc:docMkLst>
      <pc:sldChg chg="addSp modSp">
        <pc:chgData name="Joel Barbosa Panchyniak" userId="fde99334-2bd8-41af-b7c0-23d5d6a48705" providerId="ADAL" clId="{2999EB52-2CC6-4430-9556-63502722099C}" dt="2024-03-07T21:43:55.780" v="75" actId="1076"/>
        <pc:sldMkLst>
          <pc:docMk/>
          <pc:sldMk cId="3799160491" sldId="339"/>
        </pc:sldMkLst>
        <pc:spChg chg="add mod">
          <ac:chgData name="Joel Barbosa Panchyniak" userId="fde99334-2bd8-41af-b7c0-23d5d6a48705" providerId="ADAL" clId="{2999EB52-2CC6-4430-9556-63502722099C}" dt="2024-03-07T21:43:55.780" v="75" actId="1076"/>
          <ac:spMkLst>
            <pc:docMk/>
            <pc:sldMk cId="3799160491" sldId="339"/>
            <ac:spMk id="2" creationId="{BAEEBF90-8B26-44DB-A25C-E74B71338812}"/>
          </ac:spMkLst>
        </pc:spChg>
      </pc:sldChg>
      <pc:sldChg chg="addSp modSp">
        <pc:chgData name="Joel Barbosa Panchyniak" userId="fde99334-2bd8-41af-b7c0-23d5d6a48705" providerId="ADAL" clId="{2999EB52-2CC6-4430-9556-63502722099C}" dt="2024-03-07T21:14:32.923" v="73" actId="1076"/>
        <pc:sldMkLst>
          <pc:docMk/>
          <pc:sldMk cId="3995702258" sldId="350"/>
        </pc:sldMkLst>
        <pc:spChg chg="add mod">
          <ac:chgData name="Joel Barbosa Panchyniak" userId="fde99334-2bd8-41af-b7c0-23d5d6a48705" providerId="ADAL" clId="{2999EB52-2CC6-4430-9556-63502722099C}" dt="2024-03-07T21:14:32.923" v="73" actId="1076"/>
          <ac:spMkLst>
            <pc:docMk/>
            <pc:sldMk cId="3995702258" sldId="350"/>
            <ac:spMk id="2" creationId="{E096332B-8878-410B-ADEB-34B85E21A5EF}"/>
          </ac:spMkLst>
        </pc:spChg>
      </pc:sldChg>
      <pc:sldChg chg="modSp modAnim">
        <pc:chgData name="Joel Barbosa Panchyniak" userId="fde99334-2bd8-41af-b7c0-23d5d6a48705" providerId="ADAL" clId="{2999EB52-2CC6-4430-9556-63502722099C}" dt="2024-02-29T21:57:40.444" v="71" actId="20577"/>
        <pc:sldMkLst>
          <pc:docMk/>
          <pc:sldMk cId="2598007205" sldId="356"/>
        </pc:sldMkLst>
        <pc:spChg chg="mod">
          <ac:chgData name="Joel Barbosa Panchyniak" userId="fde99334-2bd8-41af-b7c0-23d5d6a48705" providerId="ADAL" clId="{2999EB52-2CC6-4430-9556-63502722099C}" dt="2024-02-29T21:57:40.444" v="71" actId="20577"/>
          <ac:spMkLst>
            <pc:docMk/>
            <pc:sldMk cId="2598007205" sldId="356"/>
            <ac:spMk id="12" creationId="{75F6EE73-D2A0-4D04-8E10-D1F538AF4F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11C30-626E-4C5C-9878-709A1E8994D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9C0C7-1D2E-42D8-884C-02BEF678E9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9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9C0C7-1D2E-42D8-884C-02BEF678E9F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238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124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math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math.pi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023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math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math.pi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8213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math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math.pi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263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math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math.pi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765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math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math.pi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900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9C0C7-1D2E-42D8-884C-02BEF678E9F0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536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9C0C7-1D2E-42D8-884C-02BEF678E9F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180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9C0C7-1D2E-42D8-884C-02BEF678E9F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406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06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Guido Van </a:t>
            </a:r>
            <a:r>
              <a:rPr lang="pt-BR" dirty="0" err="1"/>
              <a:t>Rossum</a:t>
            </a:r>
            <a:r>
              <a:rPr lang="pt-BR" dirty="0"/>
              <a:t>  1991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237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765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000000"/>
                </a:solidFill>
                <a:effectLst/>
                <a:latin typeface="inherit"/>
              </a:rPr>
              <a:t>sep</a:t>
            </a:r>
            <a:r>
              <a:rPr lang="pt-BR" b="1" i="0" dirty="0">
                <a:solidFill>
                  <a:srgbClr val="000000"/>
                </a:solidFill>
                <a:effectLst/>
                <a:latin typeface="inherit"/>
              </a:rPr>
              <a:t>=’</a:t>
            </a:r>
            <a:r>
              <a:rPr lang="pt-BR" b="1" i="1" dirty="0">
                <a:solidFill>
                  <a:srgbClr val="000000"/>
                </a:solidFill>
                <a:effectLst/>
                <a:latin typeface="inherit"/>
              </a:rPr>
              <a:t>separador</a:t>
            </a:r>
            <a:r>
              <a:rPr lang="pt-BR" b="1" i="0" dirty="0">
                <a:solidFill>
                  <a:srgbClr val="000000"/>
                </a:solidFill>
                <a:effectLst/>
                <a:latin typeface="inherit"/>
              </a:rPr>
              <a:t>‘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– Especifica como os objetos serão separados, se houver mais do que um. O padrão é um espaço em branco.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000000"/>
                </a:solidFill>
                <a:effectLst/>
                <a:latin typeface="inherit"/>
              </a:rPr>
              <a:t>end</a:t>
            </a:r>
            <a:r>
              <a:rPr lang="pt-BR" b="1" i="0" dirty="0">
                <a:solidFill>
                  <a:srgbClr val="000000"/>
                </a:solidFill>
                <a:effectLst/>
                <a:latin typeface="inherit"/>
              </a:rPr>
              <a:t>=’</a:t>
            </a:r>
            <a:r>
              <a:rPr lang="pt-BR" b="1" i="1" dirty="0">
                <a:solidFill>
                  <a:srgbClr val="000000"/>
                </a:solidFill>
                <a:effectLst/>
                <a:latin typeface="inherit"/>
              </a:rPr>
              <a:t>caractere</a:t>
            </a:r>
            <a:r>
              <a:rPr lang="pt-BR" b="1" i="0" dirty="0">
                <a:solidFill>
                  <a:srgbClr val="000000"/>
                </a:solidFill>
                <a:effectLst/>
                <a:latin typeface="inherit"/>
              </a:rPr>
              <a:t>‘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– Especifica o caractere que é impresso no final da linha. O padrão é </a:t>
            </a:r>
            <a:r>
              <a:rPr lang="pt-BR" b="1" i="0" dirty="0">
                <a:solidFill>
                  <a:srgbClr val="000000"/>
                </a:solidFill>
                <a:effectLst/>
                <a:latin typeface="inherit"/>
              </a:rPr>
              <a:t>\n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uma quebra de linha.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00000"/>
                </a:solidFill>
                <a:effectLst/>
                <a:latin typeface="inherit"/>
              </a:rPr>
              <a:t>file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– Especifica um objeto com um método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write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com um arquivo. O padrão é o dispositivo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sys.stdout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(saída padrão – a tela).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00000"/>
                </a:solidFill>
                <a:effectLst/>
                <a:latin typeface="inherit"/>
              </a:rPr>
              <a:t>flush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– Valor booleano que especifica se a saída é eliminada (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True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) ou gravada em buffer (False). O padrão é False.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075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000000"/>
                </a:solidFill>
                <a:effectLst/>
                <a:latin typeface="inherit"/>
              </a:rPr>
              <a:t>sep</a:t>
            </a:r>
            <a:r>
              <a:rPr lang="pt-BR" b="1" i="0" dirty="0">
                <a:solidFill>
                  <a:srgbClr val="000000"/>
                </a:solidFill>
                <a:effectLst/>
                <a:latin typeface="inherit"/>
              </a:rPr>
              <a:t>=’</a:t>
            </a:r>
            <a:r>
              <a:rPr lang="pt-BR" b="1" i="1" dirty="0">
                <a:solidFill>
                  <a:srgbClr val="000000"/>
                </a:solidFill>
                <a:effectLst/>
                <a:latin typeface="inherit"/>
              </a:rPr>
              <a:t>separador</a:t>
            </a:r>
            <a:r>
              <a:rPr lang="pt-BR" b="1" i="0" dirty="0">
                <a:solidFill>
                  <a:srgbClr val="000000"/>
                </a:solidFill>
                <a:effectLst/>
                <a:latin typeface="inherit"/>
              </a:rPr>
              <a:t>‘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– Especifica como os objetos serão separados, se houver mais do que um. O padrão é um espaço em branco.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000000"/>
                </a:solidFill>
                <a:effectLst/>
                <a:latin typeface="inherit"/>
              </a:rPr>
              <a:t>end</a:t>
            </a:r>
            <a:r>
              <a:rPr lang="pt-BR" b="1" i="0" dirty="0">
                <a:solidFill>
                  <a:srgbClr val="000000"/>
                </a:solidFill>
                <a:effectLst/>
                <a:latin typeface="inherit"/>
              </a:rPr>
              <a:t>=’</a:t>
            </a:r>
            <a:r>
              <a:rPr lang="pt-BR" b="1" i="1" dirty="0">
                <a:solidFill>
                  <a:srgbClr val="000000"/>
                </a:solidFill>
                <a:effectLst/>
                <a:latin typeface="inherit"/>
              </a:rPr>
              <a:t>caractere</a:t>
            </a:r>
            <a:r>
              <a:rPr lang="pt-BR" b="1" i="0" dirty="0">
                <a:solidFill>
                  <a:srgbClr val="000000"/>
                </a:solidFill>
                <a:effectLst/>
                <a:latin typeface="inherit"/>
              </a:rPr>
              <a:t>‘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– Especifica o caractere que é impresso no final da linha. O padrão é </a:t>
            </a:r>
            <a:r>
              <a:rPr lang="pt-BR" b="1" i="0" dirty="0">
                <a:solidFill>
                  <a:srgbClr val="000000"/>
                </a:solidFill>
                <a:effectLst/>
                <a:latin typeface="inherit"/>
              </a:rPr>
              <a:t>\n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uma quebra de linha.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00000"/>
                </a:solidFill>
                <a:effectLst/>
                <a:latin typeface="inherit"/>
              </a:rPr>
              <a:t>file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– Especifica um objeto com um método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write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com um arquivo. O padrão é o dispositivo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sys.stdout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(saída padrão – a tela).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00000"/>
                </a:solidFill>
                <a:effectLst/>
                <a:latin typeface="inherit"/>
              </a:rPr>
              <a:t>flush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– Valor booleano que especifica se a saída é eliminada (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True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) ou gravada em buffer (False). O padrão é False.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61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18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B5409A9E-3941-4E40-B88F-DD43A5F0148D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46AD8385-8CD2-4003-9CD4-D1585CAC37AD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64323B1F-25F9-44C6-B29D-609A44EEB132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Espaço Reservado para Número de Slide 5">
            <a:extLst>
              <a:ext uri="{FF2B5EF4-FFF2-40B4-BE49-F238E27FC236}">
                <a16:creationId xmlns:a16="http://schemas.microsoft.com/office/drawing/2014/main" id="{FFB2BB53-CA80-4B3B-9DED-1CD33F5F3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‹#›</a:t>
            </a:fld>
            <a:endParaRPr lang="pt-BR" dirty="0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0A55484-68C3-4AB3-8895-E103DE5734B3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A3E0EE07-BBF0-4775-91F9-569EEE9CBEEC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C7CF7A86-734C-4476-90AC-D1977459F812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Imagem 4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066A9223-FB4F-4815-B641-3FECFE1D71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3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3610B525-5A9A-47AC-8BE0-7FA389539D91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84DDE5BF-9C81-4C7E-906A-1A3462FE0BA9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573DE45-5C64-44AD-9130-B22A9F7E6A82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Espaço Reservado para Número de Slide 5">
            <a:extLst>
              <a:ext uri="{FF2B5EF4-FFF2-40B4-BE49-F238E27FC236}">
                <a16:creationId xmlns:a16="http://schemas.microsoft.com/office/drawing/2014/main" id="{ED0E32D1-CD33-45E1-A41D-0ECCF14B3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‹#›</a:t>
            </a:fld>
            <a:endParaRPr lang="pt-BR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ED6D8575-EC83-4B80-B5A7-25F22D5B1AB2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8461D1B9-55AC-48EB-A791-0D8CEE6AEE3D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5119D623-1617-400D-9EA3-870B7D910F7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Imagem 11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82AC2369-94F0-4F65-A3AC-08763C67BC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5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Título Vertical 1">
            <a:extLst>
              <a:ext uri="{FF2B5EF4-FFF2-40B4-BE49-F238E27FC236}">
                <a16:creationId xmlns:a16="http://schemas.microsoft.com/office/drawing/2014/main" id="{435488B4-07BE-45F8-A08D-6998844833B4}"/>
              </a:ext>
            </a:extLst>
          </p:cNvPr>
          <p:cNvSpPr txBox="1">
            <a:spLocks/>
          </p:cNvSpPr>
          <p:nvPr userDrawn="1"/>
        </p:nvSpPr>
        <p:spPr>
          <a:xfrm>
            <a:off x="5943600" y="909637"/>
            <a:ext cx="2628900" cy="5811838"/>
          </a:xfrm>
          <a:prstGeom prst="rect">
            <a:avLst/>
          </a:prstGeom>
        </p:spPr>
        <p:txBody>
          <a:bodyPr vert="ea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6DD95DD-5473-47DF-896B-102132AA6C25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F0B38431-0FE0-4BB2-B82C-C9C68FB3247A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BA8D6F62-C6FF-45CB-A864-91BE010C954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Espaço Reservado para Número de Slide 5">
            <a:extLst>
              <a:ext uri="{FF2B5EF4-FFF2-40B4-BE49-F238E27FC236}">
                <a16:creationId xmlns:a16="http://schemas.microsoft.com/office/drawing/2014/main" id="{C1894782-5F5B-4537-87DE-1E65CEBC5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‹#›</a:t>
            </a:fld>
            <a:endParaRPr lang="pt-BR" dirty="0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BD8E15B-0CBB-4249-986D-3B87F76795EA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6D7DE2CC-E16A-434E-B039-F4F0293F4353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408E9506-BDE6-4902-B945-89533560252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agem 12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2C724FA7-60F7-4824-813F-66D6438E6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4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DA38215F-4D46-46F3-9595-2C5D10F9AF94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EAD401B0-27CD-4563-982B-1D24272D9864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08BA0EDE-D02A-49E2-9EC9-0C5E537AA39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Espaço Reservado para Número de Slide 5">
            <a:extLst>
              <a:ext uri="{FF2B5EF4-FFF2-40B4-BE49-F238E27FC236}">
                <a16:creationId xmlns:a16="http://schemas.microsoft.com/office/drawing/2014/main" id="{ECF9D6FD-661C-4C15-B70F-49122791E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‹#›</a:t>
            </a:fld>
            <a:endParaRPr lang="pt-BR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F733FA7-72CC-4177-A0C4-81C8ED3E2B0C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9F1BA48E-5484-4B3F-B298-F82BC73D773F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F87CF3AF-6649-40A9-9EFE-D08C25AD72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Imagem 11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D4B46475-BD9D-45D1-8B4B-BFD01FEC52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3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73296962-F7FE-4B71-B4F5-E182C438161F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07B45530-6EB5-4562-BD05-63F985B08734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8C8BA90-4F4B-4B0A-ACF9-78254036111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Espaço Reservado para Número de Slide 5">
            <a:extLst>
              <a:ext uri="{FF2B5EF4-FFF2-40B4-BE49-F238E27FC236}">
                <a16:creationId xmlns:a16="http://schemas.microsoft.com/office/drawing/2014/main" id="{0F79E05E-7BD9-4B27-99B4-31FC40C1D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‹#›</a:t>
            </a:fld>
            <a:endParaRPr lang="pt-BR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06B26C5-A7F3-40EA-81D0-5FF10BEB50BF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3E916F81-8148-41DF-B575-EA269B3F06F2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59C9F423-E5AD-4D0C-8249-DFCDCCBEF1B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Imagem 11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2ECF4FEB-A0E8-4F32-9DDD-92F5CE6C66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0B46B84-07BB-432B-B467-EA5E826F9859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DE71647A-04E6-47BD-A53B-F9850E4751E2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1DC843C7-2E37-4031-9804-6B5803FADA6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Espaço Reservado para Número de Slide 5">
            <a:extLst>
              <a:ext uri="{FF2B5EF4-FFF2-40B4-BE49-F238E27FC236}">
                <a16:creationId xmlns:a16="http://schemas.microsoft.com/office/drawing/2014/main" id="{E3DCB8CC-F0C2-4710-AA29-D75F92613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‹#›</a:t>
            </a:fld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4C767C1-4281-457D-B858-2A96F9F0C50E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2F7D956E-52DE-4671-BDFE-3480F014537D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7E237CC9-0D83-47B9-94EC-ADCAF5BAE7E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agem 12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55BC1C63-B62C-4D72-986B-A8553733F3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1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6"/>
            <a:ext cx="10515600" cy="587828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1E81C7F-CE86-41CE-8CB4-36F7FB18E5C5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E54B37D9-A246-4215-8B5B-CADF0E8B0CF8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B63EA0EB-083D-43AF-8763-2A4AD6800F2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Número de Slide 5">
            <a:extLst>
              <a:ext uri="{FF2B5EF4-FFF2-40B4-BE49-F238E27FC236}">
                <a16:creationId xmlns:a16="http://schemas.microsoft.com/office/drawing/2014/main" id="{78B440E4-B93E-4124-9162-D18F2D5FC6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‹#›</a:t>
            </a:fld>
            <a:endParaRPr lang="pt-BR" dirty="0"/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0F7EA419-53BB-4085-8069-69D9A98EA3B2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5979A07-C966-48C6-B8EE-EEC198DCC42B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4201B899-CDBD-46BF-BFDA-1985B633A5B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Imagem 14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7FBFF99F-9C33-4E25-A1D1-09EE731A15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3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413726B-29ED-4CCE-8E7F-B20E055900FF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70C039E-8FB4-4B0B-857D-ADC78AC126DC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1798E300-A761-4340-BB54-5D9FCBE86E6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Espaço Reservado para Número de Slide 5">
            <a:extLst>
              <a:ext uri="{FF2B5EF4-FFF2-40B4-BE49-F238E27FC236}">
                <a16:creationId xmlns:a16="http://schemas.microsoft.com/office/drawing/2014/main" id="{6907561A-CC1F-43BC-BAB2-D921B1545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‹#›</a:t>
            </a:fld>
            <a:endParaRPr lang="pt-BR" dirty="0"/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39BC0B5B-180D-4566-BC71-BEF4FE060F9D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BE409561-B6D0-424D-8FB9-D881B5B9C904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8C8CD70F-2F0C-42E6-BAD6-78DC7512509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Imagem 11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860E0FC7-913A-49F3-9150-56A5CE5666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4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BC66E6E-6288-477E-9B48-BB1F09936C59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4FCB9A90-A49A-40F3-84D1-965C0E566298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4A9AAC23-66EB-43EA-A9B8-3746F2FB651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Espaço Reservado para Número de Slide 5">
            <a:extLst>
              <a:ext uri="{FF2B5EF4-FFF2-40B4-BE49-F238E27FC236}">
                <a16:creationId xmlns:a16="http://schemas.microsoft.com/office/drawing/2014/main" id="{CD7F9A15-3E74-45DD-89B3-17B50D9C3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‹#›</a:t>
            </a:fld>
            <a:endParaRPr lang="pt-BR" dirty="0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D981D004-AFF4-44D5-B08E-7187786B8398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8651FFB3-0508-414F-8EB8-11ED66AFCBDA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10C5DDB5-6BBD-4D49-B6DD-560E8070366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Imagem 9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3E412A2F-D452-4303-A8FE-A320209C5F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63B7304-D3E3-44B8-B186-01FDAC692F76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27327B8C-FB09-41D0-ACE5-68131E743196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1006F54D-9B89-44F7-BAFF-8E809F630F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Espaço Reservado para Número de Slide 5">
            <a:extLst>
              <a:ext uri="{FF2B5EF4-FFF2-40B4-BE49-F238E27FC236}">
                <a16:creationId xmlns:a16="http://schemas.microsoft.com/office/drawing/2014/main" id="{A4BA843D-E6F2-4A11-BD02-76AAF8824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‹#›</a:t>
            </a:fld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8FDB391C-BB53-4AC7-8005-EDF934826CC4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B2E00096-242A-4EA5-BD0F-2C5AD5C89743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48DEEC1B-AEF7-4C5D-B9E2-0FF689302D6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agem 12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1C91CB67-8175-4CFB-9DD2-BBF4165110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1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B2AC046-02A9-43DC-993D-0509150F3610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9C982EB7-4ECE-40FF-8E3C-A6911C9CAD06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B14F083C-B1E6-4AD5-892E-2B0BCB0A33E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Espaço Reservado para Número de Slide 5">
            <a:extLst>
              <a:ext uri="{FF2B5EF4-FFF2-40B4-BE49-F238E27FC236}">
                <a16:creationId xmlns:a16="http://schemas.microsoft.com/office/drawing/2014/main" id="{F4171601-B1A2-4724-882B-0FD9FC055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‹#›</a:t>
            </a:fld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E00638C-D7F8-4591-99DE-B8D04F3A8066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3145D146-7234-4FA1-8EBA-622EE1340297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4E3683D6-BC3E-44B2-ABC8-86AEA164C58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agem 12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F3909B64-FDA9-463F-9DDC-E160E58D46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0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275066" y="365125"/>
            <a:ext cx="9285218" cy="601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8861" y="1065888"/>
            <a:ext cx="11478684" cy="5512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67611C3-7981-41FD-9AB4-3BA9591ABAD7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1648A425-969A-4602-8324-6D36E5A7CACC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6504C654-8D56-4391-A532-1862C20C9F2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Imagem 26" descr="Desenho com traços pretos em fundo branco e letras pretas&#10;&#10;Descrição gerada automaticamente com confiança média">
            <a:extLst>
              <a:ext uri="{FF2B5EF4-FFF2-40B4-BE49-F238E27FC236}">
                <a16:creationId xmlns:a16="http://schemas.microsoft.com/office/drawing/2014/main" id="{906352E9-AC76-4B0E-A1D3-81199EDB1CA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704" cy="842055"/>
          </a:xfrm>
          <a:prstGeom prst="rect">
            <a:avLst/>
          </a:prstGeom>
        </p:spPr>
      </p:pic>
      <p:sp>
        <p:nvSpPr>
          <p:cNvPr id="28" name="Espaço Reservado para Número de Slide 5">
            <a:extLst>
              <a:ext uri="{FF2B5EF4-FFF2-40B4-BE49-F238E27FC236}">
                <a16:creationId xmlns:a16="http://schemas.microsoft.com/office/drawing/2014/main" id="{7238D1BF-9E73-4848-935C-825FB8F12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‹#›</a:t>
            </a:fld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DC435A9-3247-4320-8DDB-1AE628E9B7DE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BE88F8B2-B90D-40D9-B386-6FFAFAF36935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79769E09-F4F0-4CC2-AFC1-66B37F3B72D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134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906F05A-FF54-4CB9-9DF3-C368ECDCC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cs typeface="Times New Roman" panose="02020603050405020304" pitchFamily="18" charset="0"/>
              </a:rPr>
              <a:t>Variáveis, Expressões e Instruções</a:t>
            </a:r>
            <a:endParaRPr lang="pt-BR" dirty="0"/>
          </a:p>
        </p:txBody>
      </p:sp>
      <p:sp>
        <p:nvSpPr>
          <p:cNvPr id="5" name="Subtítulo 7">
            <a:extLst>
              <a:ext uri="{FF2B5EF4-FFF2-40B4-BE49-F238E27FC236}">
                <a16:creationId xmlns:a16="http://schemas.microsoft.com/office/drawing/2014/main" id="{A3A6A20B-4E7C-21A5-FE1A-6511B523F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07250"/>
          </a:xfrm>
        </p:spPr>
        <p:txBody>
          <a:bodyPr>
            <a:normAutofit fontScale="70000" lnSpcReduction="20000"/>
          </a:bodyPr>
          <a:lstStyle/>
          <a:p>
            <a:r>
              <a:rPr lang="pt-BR" altLang="pt-BR" sz="2800" b="1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Disciplina: Programação para Engenharia</a:t>
            </a:r>
          </a:p>
          <a:p>
            <a:endParaRPr lang="pt-BR" altLang="pt-BR" b="1" i="1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  <a:p>
            <a:pPr algn="l"/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	Professores:	Cristiane </a:t>
            </a:r>
            <a:r>
              <a:rPr lang="pt-BR" altLang="pt-BR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Pavei</a:t>
            </a:r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pt-BR" altLang="pt-BR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Martinello</a:t>
            </a:r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Fernandes</a:t>
            </a:r>
          </a:p>
          <a:p>
            <a:pPr algn="l"/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			Douglas de Medeiros Deolindo</a:t>
            </a:r>
          </a:p>
          <a:p>
            <a:pPr algn="l"/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			Giovani Martins Cascaes</a:t>
            </a:r>
          </a:p>
          <a:p>
            <a:pPr algn="l"/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			Joel Barbosa </a:t>
            </a:r>
            <a:r>
              <a:rPr lang="pt-BR" altLang="pt-BR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Panchyniak</a:t>
            </a:r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</a:t>
            </a:r>
          </a:p>
          <a:p>
            <a:pPr algn="l"/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			Marcelo Marcos Amoroso</a:t>
            </a:r>
          </a:p>
          <a:p>
            <a:pPr algn="l"/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			Marcos Antônio Jeremias Coelho</a:t>
            </a:r>
          </a:p>
          <a:p>
            <a:pPr algn="l"/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			Ramon de Souza Coan</a:t>
            </a:r>
          </a:p>
        </p:txBody>
      </p:sp>
    </p:spTree>
    <p:extLst>
      <p:ext uri="{BB962C8B-B14F-4D97-AF65-F5344CB8AC3E}">
        <p14:creationId xmlns:p14="http://schemas.microsoft.com/office/powerpoint/2010/main" val="1577644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Padrões de escrita ...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63344" y="2278053"/>
            <a:ext cx="10936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5F6EE73-D2A0-4D04-8E10-D1F538AF4F7E}"/>
              </a:ext>
            </a:extLst>
          </p:cNvPr>
          <p:cNvSpPr txBox="1"/>
          <p:nvPr/>
        </p:nvSpPr>
        <p:spPr>
          <a:xfrm>
            <a:off x="1023257" y="1524000"/>
            <a:ext cx="1068700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600" dirty="0" err="1"/>
              <a:t>camelCase</a:t>
            </a:r>
            <a:endParaRPr lang="pt-BR" sz="36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algn="just"/>
            <a:r>
              <a:rPr lang="pt-BR" sz="2800" dirty="0"/>
              <a:t>      </a:t>
            </a:r>
            <a:r>
              <a:rPr lang="pt-BR" sz="2800" dirty="0" err="1"/>
              <a:t>nomeUsuario</a:t>
            </a:r>
            <a:r>
              <a:rPr lang="pt-BR" sz="2800" dirty="0"/>
              <a:t> = </a:t>
            </a:r>
            <a:r>
              <a:rPr lang="pt-BR" sz="2800" dirty="0">
                <a:ea typeface="Calibri" panose="020F0502020204030204" pitchFamily="34" charset="0"/>
                <a:cs typeface="Courier New" panose="02070309020205020404" pitchFamily="49" charset="0"/>
              </a:rPr>
              <a:t>‘</a:t>
            </a:r>
            <a:r>
              <a:rPr lang="pt-BR" sz="2800" dirty="0"/>
              <a:t>Guido</a:t>
            </a:r>
            <a:r>
              <a:rPr lang="pt-BR" sz="2800" dirty="0">
                <a:ea typeface="Calibri" panose="020F0502020204030204" pitchFamily="34" charset="0"/>
                <a:cs typeface="Courier New" panose="02070309020205020404" pitchFamily="49" charset="0"/>
              </a:rPr>
              <a:t>'</a:t>
            </a:r>
            <a:endParaRPr lang="pt-BR" sz="2800" dirty="0"/>
          </a:p>
          <a:p>
            <a:pPr algn="just"/>
            <a:endParaRPr lang="pt-BR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600" dirty="0" err="1"/>
              <a:t>PascalCase</a:t>
            </a:r>
            <a:endParaRPr lang="pt-BR" sz="36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algn="just"/>
            <a:r>
              <a:rPr lang="pt-BR" sz="4400" dirty="0"/>
              <a:t>    </a:t>
            </a:r>
            <a:r>
              <a:rPr lang="pt-BR" sz="2800" dirty="0" err="1"/>
              <a:t>NomeUsuario</a:t>
            </a:r>
            <a:r>
              <a:rPr lang="pt-BR" sz="2800" dirty="0"/>
              <a:t> = </a:t>
            </a:r>
            <a:r>
              <a:rPr lang="pt-BR" sz="2800" dirty="0">
                <a:ea typeface="Calibri" panose="020F0502020204030204" pitchFamily="34" charset="0"/>
                <a:cs typeface="Courier New" panose="02070309020205020404" pitchFamily="49" charset="0"/>
              </a:rPr>
              <a:t>'</a:t>
            </a:r>
            <a:r>
              <a:rPr lang="pt-BR" sz="2800" dirty="0"/>
              <a:t>Guido</a:t>
            </a:r>
            <a:r>
              <a:rPr lang="pt-BR" sz="2800" dirty="0">
                <a:ea typeface="Calibri" panose="020F0502020204030204" pitchFamily="34" charset="0"/>
                <a:cs typeface="Courier New" panose="02070309020205020404" pitchFamily="49" charset="0"/>
              </a:rPr>
              <a:t>'</a:t>
            </a:r>
            <a:endParaRPr lang="pt-BR" sz="2800" dirty="0"/>
          </a:p>
          <a:p>
            <a:pPr algn="just"/>
            <a:endParaRPr lang="pt-BR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600" dirty="0" err="1"/>
              <a:t>snake_case</a:t>
            </a:r>
            <a:endParaRPr lang="pt-BR" sz="36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algn="just"/>
            <a:r>
              <a:rPr lang="pt-BR" sz="2800" dirty="0"/>
              <a:t>      </a:t>
            </a:r>
            <a:r>
              <a:rPr lang="pt-BR" sz="2800" dirty="0" err="1"/>
              <a:t>nome_usuario</a:t>
            </a:r>
            <a:r>
              <a:rPr lang="pt-BR" sz="2800" dirty="0"/>
              <a:t> = </a:t>
            </a:r>
            <a:r>
              <a:rPr lang="pt-BR" sz="2800" dirty="0">
                <a:ea typeface="Calibri" panose="020F0502020204030204" pitchFamily="34" charset="0"/>
                <a:cs typeface="Courier New" panose="02070309020205020404" pitchFamily="49" charset="0"/>
              </a:rPr>
              <a:t>'</a:t>
            </a:r>
            <a:r>
              <a:rPr lang="pt-BR" sz="2800" dirty="0"/>
              <a:t>Guido</a:t>
            </a:r>
            <a:r>
              <a:rPr lang="pt-BR" sz="2800" dirty="0">
                <a:ea typeface="Calibri" panose="020F0502020204030204" pitchFamily="34" charset="0"/>
                <a:cs typeface="Courier New" panose="02070309020205020404" pitchFamily="49" charset="0"/>
              </a:rPr>
              <a:t>'</a:t>
            </a:r>
            <a:r>
              <a:rPr lang="pt-BR" sz="2800" dirty="0"/>
              <a:t>  </a:t>
            </a:r>
            <a:endParaRPr lang="pt-BR" sz="4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35AC5AC-78BE-463D-B69A-7F2272CF2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376" y="3233026"/>
            <a:ext cx="1395675" cy="141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AFE550B4-E58E-4B05-97DA-7ACCBC214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376" y="4823426"/>
            <a:ext cx="1437851" cy="134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9CDF0F-0416-81D7-ED97-D509B9947F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640" y="1242114"/>
            <a:ext cx="2351987" cy="170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0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Tipos básicos de variáveis em Python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5F6EE73-D2A0-4D04-8E10-D1F538AF4F7E}"/>
              </a:ext>
            </a:extLst>
          </p:cNvPr>
          <p:cNvSpPr txBox="1"/>
          <p:nvPr/>
        </p:nvSpPr>
        <p:spPr>
          <a:xfrm>
            <a:off x="988330" y="1624488"/>
            <a:ext cx="1068700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Em Python, os tipos de dados básicos são: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Tipo </a:t>
            </a:r>
            <a:r>
              <a:rPr lang="pt-BR" sz="2800" b="1" dirty="0" err="1"/>
              <a:t>int</a:t>
            </a:r>
            <a:r>
              <a:rPr lang="pt-BR" sz="2800" dirty="0"/>
              <a:t> (armazena números inteiros);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Tipo </a:t>
            </a:r>
            <a:r>
              <a:rPr lang="pt-BR" sz="2800" b="1" dirty="0" err="1"/>
              <a:t>float</a:t>
            </a:r>
            <a:r>
              <a:rPr lang="pt-BR" sz="2800" dirty="0"/>
              <a:t> (armazena números em formato decimal);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Tipo </a:t>
            </a:r>
            <a:r>
              <a:rPr lang="pt-BR" sz="2800" b="1" dirty="0" err="1"/>
              <a:t>string</a:t>
            </a:r>
            <a:r>
              <a:rPr lang="pt-BR" sz="2800" dirty="0"/>
              <a:t> (armazena um conjunto de caracteres);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Tipo </a:t>
            </a:r>
            <a:r>
              <a:rPr lang="pt-BR" sz="2800" b="1" dirty="0" err="1"/>
              <a:t>bool</a:t>
            </a:r>
            <a:r>
              <a:rPr lang="pt-BR" sz="2800" dirty="0"/>
              <a:t> (armazena booleanos – </a:t>
            </a:r>
            <a:r>
              <a:rPr lang="pt-BR" sz="2800" b="1" dirty="0" err="1"/>
              <a:t>True</a:t>
            </a:r>
            <a:r>
              <a:rPr lang="pt-BR" sz="2800" dirty="0"/>
              <a:t> ou </a:t>
            </a:r>
            <a:r>
              <a:rPr lang="pt-BR" sz="2800" b="1" dirty="0"/>
              <a:t>False</a:t>
            </a:r>
            <a:r>
              <a:rPr lang="pt-BR" sz="2800" dirty="0"/>
              <a:t>).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algn="just"/>
            <a:r>
              <a:rPr lang="pt-BR" sz="2800" dirty="0"/>
              <a:t>Cada variável pode armazenar apenas um tipo de dado a cada instante. </a:t>
            </a:r>
            <a:endParaRPr lang="pt-BR" sz="2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EEBF90-8B26-44DB-A25C-E74B71338812}"/>
              </a:ext>
            </a:extLst>
          </p:cNvPr>
          <p:cNvSpPr/>
          <p:nvPr/>
        </p:nvSpPr>
        <p:spPr>
          <a:xfrm>
            <a:off x="3486920" y="6488668"/>
            <a:ext cx="5218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https://www.pytables.org/usersguide/datatypes.html</a:t>
            </a:r>
          </a:p>
        </p:txBody>
      </p:sp>
    </p:spTree>
    <p:extLst>
      <p:ext uri="{BB962C8B-B14F-4D97-AF65-F5344CB8AC3E}">
        <p14:creationId xmlns:p14="http://schemas.microsoft.com/office/powerpoint/2010/main" val="379916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Tipos básicos de variáveis em Python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459793-BD6A-4051-B2ED-D8711437DB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286"/>
          <a:stretch/>
        </p:blipFill>
        <p:spPr>
          <a:xfrm>
            <a:off x="291737" y="3770923"/>
            <a:ext cx="2783823" cy="137534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D38D869-4766-4116-BA72-98F8D4B1A5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36" r="20623"/>
          <a:stretch/>
        </p:blipFill>
        <p:spPr>
          <a:xfrm>
            <a:off x="8398878" y="3632297"/>
            <a:ext cx="3501385" cy="148300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CCC3FE9-F6A4-4861-89D3-E1CFCED805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639"/>
          <a:stretch/>
        </p:blipFill>
        <p:spPr>
          <a:xfrm>
            <a:off x="3793123" y="3770923"/>
            <a:ext cx="4345501" cy="1523467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9DCEBDCB-A345-4288-A0CD-7BB05513B312}"/>
              </a:ext>
            </a:extLst>
          </p:cNvPr>
          <p:cNvSpPr txBox="1"/>
          <p:nvPr/>
        </p:nvSpPr>
        <p:spPr>
          <a:xfrm>
            <a:off x="450623" y="5533669"/>
            <a:ext cx="3313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 variável </a:t>
            </a:r>
            <a:r>
              <a:rPr lang="pt-BR" sz="2400" b="1" dirty="0"/>
              <a:t>a</a:t>
            </a:r>
            <a:r>
              <a:rPr lang="pt-BR" sz="2400" dirty="0"/>
              <a:t> se torna uma variável do tipo </a:t>
            </a:r>
            <a:r>
              <a:rPr lang="pt-BR" sz="2400" b="1" dirty="0" err="1"/>
              <a:t>int</a:t>
            </a:r>
            <a:endParaRPr lang="pt-BR" b="1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7723C60-BB97-47F5-B3CA-E1B7A161C390}"/>
              </a:ext>
            </a:extLst>
          </p:cNvPr>
          <p:cNvSpPr txBox="1"/>
          <p:nvPr/>
        </p:nvSpPr>
        <p:spPr>
          <a:xfrm>
            <a:off x="8610600" y="5533669"/>
            <a:ext cx="3313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 variável </a:t>
            </a:r>
            <a:r>
              <a:rPr lang="pt-BR" sz="2400" b="1" dirty="0"/>
              <a:t>b</a:t>
            </a:r>
            <a:r>
              <a:rPr lang="pt-BR" sz="2400" dirty="0"/>
              <a:t> se torna uma variável do tipo </a:t>
            </a:r>
            <a:r>
              <a:rPr lang="pt-BR" sz="2400" b="1" dirty="0" err="1"/>
              <a:t>float</a:t>
            </a:r>
            <a:endParaRPr lang="pt-BR" sz="2400" b="1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AE5A13F-539D-4B69-8F88-B16ACD8A7285}"/>
              </a:ext>
            </a:extLst>
          </p:cNvPr>
          <p:cNvSpPr txBox="1"/>
          <p:nvPr/>
        </p:nvSpPr>
        <p:spPr>
          <a:xfrm>
            <a:off x="4206264" y="5525353"/>
            <a:ext cx="3519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 variável </a:t>
            </a:r>
            <a:r>
              <a:rPr lang="pt-BR" sz="2400" b="1" dirty="0"/>
              <a:t>c</a:t>
            </a:r>
            <a:r>
              <a:rPr lang="pt-BR" sz="2400" dirty="0"/>
              <a:t> se torna uma variável do tipo </a:t>
            </a:r>
            <a:r>
              <a:rPr lang="pt-BR" sz="2400" b="1" dirty="0" err="1"/>
              <a:t>string</a:t>
            </a:r>
            <a:endParaRPr lang="pt-BR" sz="2400" b="1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8B2FBB-8AE7-4491-9E54-72E68DA1B48D}"/>
              </a:ext>
            </a:extLst>
          </p:cNvPr>
          <p:cNvSpPr txBox="1"/>
          <p:nvPr/>
        </p:nvSpPr>
        <p:spPr>
          <a:xfrm>
            <a:off x="504622" y="1850003"/>
            <a:ext cx="11182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Em Python, diferentemente de outras linguagens de programação, não é preciso declarar de que tipo será cada variável no início do programa.  Quando se faz uma atribuição de valor, automaticamente a variável se torna do tipo do valor armazenado.</a:t>
            </a:r>
          </a:p>
        </p:txBody>
      </p:sp>
    </p:spTree>
    <p:extLst>
      <p:ext uri="{BB962C8B-B14F-4D97-AF65-F5344CB8AC3E}">
        <p14:creationId xmlns:p14="http://schemas.microsoft.com/office/powerpoint/2010/main" val="213593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Tipagem forte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8B2FBB-8AE7-4491-9E54-72E68DA1B48D}"/>
              </a:ext>
            </a:extLst>
          </p:cNvPr>
          <p:cNvSpPr txBox="1"/>
          <p:nvPr/>
        </p:nvSpPr>
        <p:spPr>
          <a:xfrm>
            <a:off x="800100" y="1524656"/>
            <a:ext cx="107966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Uma vez que uma variável tenha um valor de um tipo, ele não pode ser usado como se fosse de outro tipo. 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1AD7BFA-0546-4F98-ACD6-25B4A84DDD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18"/>
          <a:stretch/>
        </p:blipFill>
        <p:spPr>
          <a:xfrm>
            <a:off x="1832967" y="2624689"/>
            <a:ext cx="8526065" cy="350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0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62855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Função: </a:t>
            </a:r>
            <a:r>
              <a:rPr lang="pt-BR" sz="4800" b="1" dirty="0">
                <a:solidFill>
                  <a:srgbClr val="003958"/>
                </a:solidFill>
                <a:latin typeface="+mj-lt"/>
              </a:rPr>
              <a:t>print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()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8B2FBB-8AE7-4491-9E54-72E68DA1B48D}"/>
              </a:ext>
            </a:extLst>
          </p:cNvPr>
          <p:cNvSpPr txBox="1"/>
          <p:nvPr/>
        </p:nvSpPr>
        <p:spPr>
          <a:xfrm>
            <a:off x="1103618" y="1524000"/>
            <a:ext cx="1079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A função </a:t>
            </a:r>
            <a:r>
              <a:rPr lang="pt-BR" sz="2800" dirty="0">
                <a:solidFill>
                  <a:srgbClr val="FF0000"/>
                </a:solidFill>
              </a:rPr>
              <a:t>print() </a:t>
            </a:r>
            <a:r>
              <a:rPr lang="pt-BR" sz="2800" dirty="0"/>
              <a:t>serve para imprimir os argumentos passados a ela no terminal ou na tela.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715FD65-A43E-4CC2-8C81-4318650709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3"/>
          <a:stretch/>
        </p:blipFill>
        <p:spPr>
          <a:xfrm>
            <a:off x="4683648" y="2847439"/>
            <a:ext cx="3556224" cy="324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8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62855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Função: </a:t>
            </a:r>
            <a:r>
              <a:rPr lang="pt-BR" sz="4800" b="1" dirty="0">
                <a:solidFill>
                  <a:srgbClr val="003958"/>
                </a:solidFill>
                <a:latin typeface="+mj-lt"/>
              </a:rPr>
              <a:t>print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()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8B2FBB-8AE7-4491-9E54-72E68DA1B48D}"/>
              </a:ext>
            </a:extLst>
          </p:cNvPr>
          <p:cNvSpPr txBox="1"/>
          <p:nvPr/>
        </p:nvSpPr>
        <p:spPr>
          <a:xfrm>
            <a:off x="853065" y="1538368"/>
            <a:ext cx="1048587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 função </a:t>
            </a:r>
            <a:r>
              <a:rPr lang="pt-BR" sz="2400" dirty="0">
                <a:solidFill>
                  <a:srgbClr val="FF0000"/>
                </a:solidFill>
              </a:rPr>
              <a:t>print() </a:t>
            </a:r>
            <a:r>
              <a:rPr lang="pt-BR" sz="2400" dirty="0"/>
              <a:t>serve para imprimir os argumentos passados à ela no terminal ou na tela.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3" algn="just"/>
            <a:r>
              <a:rPr lang="en-US" sz="2800" dirty="0">
                <a:solidFill>
                  <a:srgbClr val="FF0000"/>
                </a:solidFill>
              </a:rPr>
              <a:t>print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00B050"/>
                </a:solidFill>
              </a:rPr>
              <a:t>object(s)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rgbClr val="00B0F0"/>
                </a:solidFill>
              </a:rPr>
              <a:t>sep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/>
              <a:t>= separator,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end </a:t>
            </a:r>
            <a:r>
              <a:rPr lang="en-US" sz="2800" dirty="0"/>
              <a:t>= end)</a:t>
            </a:r>
          </a:p>
          <a:p>
            <a:pPr lvl="3" algn="just"/>
            <a:endParaRPr lang="en-US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b="1" dirty="0" err="1"/>
              <a:t>object</a:t>
            </a:r>
            <a:r>
              <a:rPr lang="pt-BR" sz="2400" dirty="0"/>
              <a:t>(s) = Qualquer objeto e quantos você quiser. Será convertido em </a:t>
            </a:r>
            <a:r>
              <a:rPr lang="pt-BR" sz="2400" dirty="0" err="1"/>
              <a:t>string</a:t>
            </a:r>
            <a:r>
              <a:rPr lang="pt-BR" sz="2400" dirty="0"/>
              <a:t> antes de ser impresso;</a:t>
            </a:r>
          </a:p>
          <a:p>
            <a:pPr lvl="1" algn="just"/>
            <a:endParaRPr lang="pt-BR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b="1" dirty="0" err="1"/>
              <a:t>sep</a:t>
            </a:r>
            <a:r>
              <a:rPr lang="pt-BR" sz="2400" b="1" dirty="0"/>
              <a:t> </a:t>
            </a:r>
            <a:r>
              <a:rPr lang="pt-BR" sz="2400" dirty="0"/>
              <a:t>= </a:t>
            </a:r>
            <a:r>
              <a:rPr lang="pt-BR" sz="2400" dirty="0">
                <a:ea typeface="Calibri" panose="020F0502020204030204" pitchFamily="34" charset="0"/>
                <a:cs typeface="Courier New" panose="02070309020205020404" pitchFamily="49" charset="0"/>
              </a:rPr>
              <a:t>'</a:t>
            </a:r>
            <a:r>
              <a:rPr lang="pt-BR" sz="2400" dirty="0" err="1"/>
              <a:t>separator</a:t>
            </a:r>
            <a:r>
              <a:rPr lang="pt-BR" sz="2400" dirty="0">
                <a:ea typeface="Calibri" panose="020F0502020204030204" pitchFamily="34" charset="0"/>
                <a:cs typeface="Courier New" panose="02070309020205020404" pitchFamily="49" charset="0"/>
              </a:rPr>
              <a:t>’</a:t>
            </a:r>
            <a:r>
              <a:rPr lang="pt-BR" sz="2400" dirty="0"/>
              <a:t> [Opcional]. Especifique como separar os objetos, se houver mais de um;</a:t>
            </a:r>
          </a:p>
          <a:p>
            <a:pPr lvl="1" algn="just"/>
            <a:endParaRPr lang="pt-BR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b="1" dirty="0" err="1"/>
              <a:t>end</a:t>
            </a:r>
            <a:r>
              <a:rPr lang="pt-BR" sz="2400" b="1" dirty="0"/>
              <a:t> </a:t>
            </a:r>
            <a:r>
              <a:rPr lang="pt-BR" sz="2400" dirty="0"/>
              <a:t>= </a:t>
            </a:r>
            <a:r>
              <a:rPr lang="pt-BR" sz="2400" dirty="0">
                <a:ea typeface="Calibri" panose="020F0502020204030204" pitchFamily="34" charset="0"/>
                <a:cs typeface="Courier New" panose="02070309020205020404" pitchFamily="49" charset="0"/>
              </a:rPr>
              <a:t>'</a:t>
            </a:r>
            <a:r>
              <a:rPr lang="pt-BR" sz="2400" dirty="0" err="1"/>
              <a:t>end</a:t>
            </a:r>
            <a:r>
              <a:rPr lang="pt-BR" sz="2400" dirty="0">
                <a:ea typeface="Calibri" panose="020F0502020204030204" pitchFamily="34" charset="0"/>
                <a:cs typeface="Courier New" panose="02070309020205020404" pitchFamily="49" charset="0"/>
              </a:rPr>
              <a:t>’</a:t>
            </a:r>
            <a:r>
              <a:rPr lang="pt-BR" sz="2400" dirty="0"/>
              <a:t> [Opcional]. Especifique o que imprimir no final. O padrão é </a:t>
            </a:r>
            <a:r>
              <a:rPr lang="pt-BR" sz="2400" dirty="0">
                <a:ea typeface="Calibri" panose="020F0502020204030204" pitchFamily="34" charset="0"/>
                <a:cs typeface="Courier New" panose="02070309020205020404" pitchFamily="49" charset="0"/>
              </a:rPr>
              <a:t>'</a:t>
            </a:r>
            <a:r>
              <a:rPr lang="pt-BR" sz="2400" dirty="0"/>
              <a:t>\n</a:t>
            </a:r>
            <a:r>
              <a:rPr lang="pt-BR" sz="2400" dirty="0">
                <a:ea typeface="Calibri" panose="020F0502020204030204" pitchFamily="34" charset="0"/>
                <a:cs typeface="Courier New" panose="02070309020205020404" pitchFamily="49" charset="0"/>
              </a:rPr>
              <a:t>'</a:t>
            </a:r>
            <a:r>
              <a:rPr lang="pt-BR" sz="2400" dirty="0"/>
              <a:t> (avanço de linha)</a:t>
            </a:r>
          </a:p>
        </p:txBody>
      </p:sp>
    </p:spTree>
    <p:extLst>
      <p:ext uri="{BB962C8B-B14F-4D97-AF65-F5344CB8AC3E}">
        <p14:creationId xmlns:p14="http://schemas.microsoft.com/office/powerpoint/2010/main" val="39917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62855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Função: </a:t>
            </a:r>
            <a:r>
              <a:rPr lang="pt-BR" sz="4800" b="1" dirty="0">
                <a:solidFill>
                  <a:srgbClr val="003958"/>
                </a:solidFill>
                <a:latin typeface="+mj-lt"/>
              </a:rPr>
              <a:t>print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() – Exemplos </a:t>
            </a:r>
          </a:p>
        </p:txBody>
      </p:sp>
      <p:pic>
        <p:nvPicPr>
          <p:cNvPr id="11" name="Imagem 10" descr="Texto&#10;&#10;Descrição gerada automaticamente">
            <a:extLst>
              <a:ext uri="{FF2B5EF4-FFF2-40B4-BE49-F238E27FC236}">
                <a16:creationId xmlns:a16="http://schemas.microsoft.com/office/drawing/2014/main" id="{5917FA19-6960-4C08-A0FC-0DD6C0B9F2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13"/>
          <a:stretch/>
        </p:blipFill>
        <p:spPr>
          <a:xfrm>
            <a:off x="6461760" y="2939230"/>
            <a:ext cx="5322509" cy="161730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60D2420-BCB1-485E-AC4E-FF63DD5A50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995" b="4509"/>
          <a:stretch/>
        </p:blipFill>
        <p:spPr>
          <a:xfrm>
            <a:off x="6325575" y="1805569"/>
            <a:ext cx="5594877" cy="503604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1F9EEB1-E9F7-4164-845D-79B15EF1B26D}"/>
              </a:ext>
            </a:extLst>
          </p:cNvPr>
          <p:cNvSpPr/>
          <p:nvPr/>
        </p:nvSpPr>
        <p:spPr>
          <a:xfrm>
            <a:off x="136185" y="1782236"/>
            <a:ext cx="927142" cy="9182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206B0CF-65EE-4226-9148-71D92240C82A}"/>
              </a:ext>
            </a:extLst>
          </p:cNvPr>
          <p:cNvSpPr/>
          <p:nvPr/>
        </p:nvSpPr>
        <p:spPr>
          <a:xfrm>
            <a:off x="260276" y="3747882"/>
            <a:ext cx="803052" cy="30781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71F1053F-DDF5-09A8-4A16-8ED6B7A2DC46}"/>
              </a:ext>
            </a:extLst>
          </p:cNvPr>
          <p:cNvSpPr txBox="1"/>
          <p:nvPr/>
        </p:nvSpPr>
        <p:spPr>
          <a:xfrm>
            <a:off x="543918" y="1774503"/>
            <a:ext cx="53225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nome = "Guido Van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Rossum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algn="just"/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msg = "Meu nome é: "</a:t>
            </a:r>
          </a:p>
          <a:p>
            <a:pPr algn="just"/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print(msg, nome)</a:t>
            </a:r>
          </a:p>
          <a:p>
            <a:pPr algn="just"/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Meu nome é: Guido Van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Rossum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print("Meu nome é:",nome)</a:t>
            </a:r>
          </a:p>
          <a:p>
            <a:pPr algn="just"/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Meu nome é: Guido Van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Rossum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9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Função: </a:t>
            </a:r>
            <a:r>
              <a:rPr lang="pt-BR" sz="4800" b="1" dirty="0">
                <a:solidFill>
                  <a:srgbClr val="003958"/>
                </a:solidFill>
                <a:latin typeface="+mj-lt"/>
              </a:rPr>
              <a:t>print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()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8B2FBB-8AE7-4491-9E54-72E68DA1B48D}"/>
              </a:ext>
            </a:extLst>
          </p:cNvPr>
          <p:cNvSpPr txBox="1"/>
          <p:nvPr/>
        </p:nvSpPr>
        <p:spPr>
          <a:xfrm>
            <a:off x="1103618" y="1629118"/>
            <a:ext cx="99847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Formatação para a função </a:t>
            </a:r>
            <a:r>
              <a:rPr lang="pt-BR" sz="2400" dirty="0">
                <a:solidFill>
                  <a:srgbClr val="FF0000"/>
                </a:solidFill>
              </a:rPr>
              <a:t>print(). </a:t>
            </a:r>
            <a:r>
              <a:rPr lang="pt-BR" sz="2400" dirty="0"/>
              <a:t>É possível especificar uma máscara no comando print para imprimir números com um determinado formato.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FF0000"/>
              </a:solidFill>
            </a:endParaRPr>
          </a:p>
          <a:p>
            <a:pPr lvl="1" algn="just"/>
            <a:r>
              <a:rPr lang="pt-BR" sz="2400" dirty="0"/>
              <a:t>print("%.2f" % variável)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pt-BR" sz="2400" b="1" dirty="0"/>
              <a:t>f</a:t>
            </a:r>
            <a:r>
              <a:rPr lang="pt-BR" sz="2400" dirty="0"/>
              <a:t> é usado para números do tipo </a:t>
            </a:r>
            <a:r>
              <a:rPr lang="pt-BR" sz="2400" b="1" dirty="0" err="1"/>
              <a:t>float</a:t>
            </a:r>
            <a:endParaRPr lang="pt-BR" sz="2400" b="1" dirty="0"/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pt-BR" sz="2400" b="1" dirty="0"/>
              <a:t>d</a:t>
            </a:r>
            <a:r>
              <a:rPr lang="pt-BR" sz="2400" dirty="0"/>
              <a:t> é usado para números </a:t>
            </a:r>
            <a:r>
              <a:rPr lang="pt-BR" sz="2400" b="1" dirty="0" err="1"/>
              <a:t>int</a:t>
            </a:r>
            <a:endParaRPr lang="pt-BR" sz="2400" b="1" dirty="0"/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pt-BR" sz="2400" b="1" dirty="0"/>
              <a:t>s</a:t>
            </a:r>
            <a:r>
              <a:rPr lang="pt-BR" sz="2400" dirty="0"/>
              <a:t> é usado para </a:t>
            </a:r>
            <a:r>
              <a:rPr lang="pt-BR" sz="2400" b="1" dirty="0" err="1"/>
              <a:t>string</a:t>
            </a:r>
            <a:endParaRPr lang="pt-BR" sz="24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F8D904-957C-4C45-9E46-F91166AA8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317" y="5063011"/>
            <a:ext cx="8764223" cy="100026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96332B-8878-410B-ADEB-34B85E21A5EF}"/>
              </a:ext>
            </a:extLst>
          </p:cNvPr>
          <p:cNvSpPr/>
          <p:nvPr/>
        </p:nvSpPr>
        <p:spPr>
          <a:xfrm>
            <a:off x="3280919" y="6080849"/>
            <a:ext cx="5779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https://www.geeksforgeeks.org/python-output-formatting/</a:t>
            </a:r>
          </a:p>
        </p:txBody>
      </p:sp>
    </p:spTree>
    <p:extLst>
      <p:ext uri="{BB962C8B-B14F-4D97-AF65-F5344CB8AC3E}">
        <p14:creationId xmlns:p14="http://schemas.microsoft.com/office/powerpoint/2010/main" val="399570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334759" y="400720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com o Python ...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9C6607F2-570C-C364-E4FB-1593F6E7E117}"/>
              </a:ext>
            </a:extLst>
          </p:cNvPr>
          <p:cNvSpPr txBox="1"/>
          <p:nvPr/>
        </p:nvSpPr>
        <p:spPr>
          <a:xfrm>
            <a:off x="687831" y="1480035"/>
            <a:ext cx="111573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cs typeface="Courier New" panose="02070309020205020404" pitchFamily="49" charset="0"/>
              </a:rPr>
              <a:t>1) Elabore um script em linguagem Python que exiba na tela seu nome completo, sua cidade, estado e data de nascimento.</a:t>
            </a:r>
          </a:p>
          <a:p>
            <a:pPr algn="just"/>
            <a:endParaRPr lang="pt-BR" sz="2400" dirty="0">
              <a:cs typeface="Courier New" panose="02070309020205020404" pitchFamily="49" charset="0"/>
            </a:endParaRPr>
          </a:p>
          <a:p>
            <a:pPr algn="just"/>
            <a:r>
              <a:rPr lang="pt-BR" sz="2400" dirty="0">
                <a:cs typeface="Courier New" panose="02070309020205020404" pitchFamily="49" charset="0"/>
              </a:rPr>
              <a:t>Para cada dado, crie uma variável apropriada. Use nomes que façam sentido ('cidade', 'estado’, etc. Evite criar variáveis com nomes 'a', 'b', 'x' ou 'y' - isso é um péssimo hábito entre programadores).</a:t>
            </a:r>
          </a:p>
          <a:p>
            <a:pPr algn="just"/>
            <a:endParaRPr lang="pt-BR" sz="2400" dirty="0">
              <a:cs typeface="Courier New" panose="02070309020205020404" pitchFamily="49" charset="0"/>
            </a:endParaRPr>
          </a:p>
          <a:p>
            <a:pPr algn="just"/>
            <a:r>
              <a:rPr lang="pt-BR" sz="2400" dirty="0">
                <a:cs typeface="Courier New" panose="02070309020205020404" pitchFamily="49" charset="0"/>
              </a:rPr>
              <a:t>2) Crie um script em linguagem Python que exiba na tela o texto 'A melhor banda do mundo é [nome da banda] e a melhor música é [nome da música]'.</a:t>
            </a:r>
          </a:p>
          <a:p>
            <a:pPr algn="just"/>
            <a:endParaRPr lang="pt-BR" sz="2400" dirty="0">
              <a:cs typeface="Courier New" panose="02070309020205020404" pitchFamily="49" charset="0"/>
            </a:endParaRPr>
          </a:p>
          <a:p>
            <a:pPr algn="just"/>
            <a:r>
              <a:rPr lang="pt-BR" sz="2400" dirty="0">
                <a:cs typeface="Courier New" panose="02070309020205020404" pitchFamily="49" charset="0"/>
              </a:rPr>
              <a:t>O nome da banda e o nome da música devem estar declarados em duas variáveis diferentes.</a:t>
            </a:r>
          </a:p>
        </p:txBody>
      </p:sp>
    </p:spTree>
    <p:extLst>
      <p:ext uri="{BB962C8B-B14F-4D97-AF65-F5344CB8AC3E}">
        <p14:creationId xmlns:p14="http://schemas.microsoft.com/office/powerpoint/2010/main" val="64340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Tipos de Erros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8B2FBB-8AE7-4491-9E54-72E68DA1B48D}"/>
              </a:ext>
            </a:extLst>
          </p:cNvPr>
          <p:cNvSpPr txBox="1"/>
          <p:nvPr/>
        </p:nvSpPr>
        <p:spPr>
          <a:xfrm>
            <a:off x="1310336" y="1449645"/>
            <a:ext cx="99847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/>
              <a:t>Erro de sintaxe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pt-BR" sz="2800" dirty="0"/>
              <a:t>Falha na tradução do algoritmo para Python;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pt-BR" sz="2800" dirty="0"/>
              <a:t>O compilador vai detectar e dar dicas;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pt-BR" sz="2800" dirty="0"/>
              <a:t>Mais fáceis de corrigir.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pic>
        <p:nvPicPr>
          <p:cNvPr id="1026" name="Picture 2" descr="O QUE É BUG? - YouTube">
            <a:extLst>
              <a:ext uri="{FF2B5EF4-FFF2-40B4-BE49-F238E27FC236}">
                <a16:creationId xmlns:a16="http://schemas.microsoft.com/office/drawing/2014/main" id="{8D9FAFCD-ADE1-4FAC-A84E-410A1F3F2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090" y="3202513"/>
            <a:ext cx="3213396" cy="180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EE8262-16A2-49B6-A05D-4EF6A0E74E6D}"/>
              </a:ext>
            </a:extLst>
          </p:cNvPr>
          <p:cNvSpPr txBox="1"/>
          <p:nvPr/>
        </p:nvSpPr>
        <p:spPr>
          <a:xfrm>
            <a:off x="1560762" y="4127301"/>
            <a:ext cx="631573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/>
              <a:t>Erro de lógica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pt-BR" sz="2800" dirty="0"/>
              <a:t>Resultados diferentes do esperado;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pt-BR" sz="2800" dirty="0"/>
              <a:t>Erro de projeto do algoritmo;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pt-BR" sz="2800" dirty="0"/>
              <a:t>Mais difíceis de corrigir.</a:t>
            </a:r>
          </a:p>
        </p:txBody>
      </p:sp>
    </p:spTree>
    <p:extLst>
      <p:ext uri="{BB962C8B-B14F-4D97-AF65-F5344CB8AC3E}">
        <p14:creationId xmlns:p14="http://schemas.microsoft.com/office/powerpoint/2010/main" val="125154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41EAF-AD37-496F-97C9-2ED877B3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253F54-5941-43A4-A567-8D75D1099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78" y="1065887"/>
            <a:ext cx="11277206" cy="5512159"/>
          </a:xfrm>
        </p:spPr>
        <p:txBody>
          <a:bodyPr anchor="t">
            <a:normAutofit/>
          </a:bodyPr>
          <a:lstStyle/>
          <a:p>
            <a:pPr marL="685800" indent="0">
              <a:lnSpc>
                <a:spcPct val="107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A fórmula dos juros compostos é a seguinte:</a:t>
            </a:r>
          </a:p>
          <a:p>
            <a:pPr marL="685800" indent="0">
              <a:lnSpc>
                <a:spcPct val="107000"/>
              </a:lnSpc>
              <a:buNone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0">
              <a:lnSpc>
                <a:spcPct val="107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Onde:</a:t>
            </a:r>
          </a:p>
          <a:p>
            <a:pPr marL="685800" indent="0">
              <a:lnSpc>
                <a:spcPct val="107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FV - Valor final do investimento, ao término do tempo</a:t>
            </a:r>
          </a:p>
          <a:p>
            <a:pPr marL="685800" indent="0">
              <a:lnSpc>
                <a:spcPct val="107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PV - Valor inicial que o cliente irá investir</a:t>
            </a:r>
          </a:p>
          <a:p>
            <a:pPr marL="685800" indent="0">
              <a:lnSpc>
                <a:spcPct val="107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 - Rentabilidade mensal (em porcentagem)</a:t>
            </a:r>
          </a:p>
          <a:p>
            <a:pPr marL="685800" indent="0">
              <a:lnSpc>
                <a:spcPct val="107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n - Quantidade de meses que o dinheiro do cliente vai ficar aplicado</a:t>
            </a:r>
          </a:p>
          <a:p>
            <a:pPr marL="685800" indent="0">
              <a:lnSpc>
                <a:spcPct val="107000"/>
              </a:lnSpc>
              <a:buNone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0">
              <a:lnSpc>
                <a:spcPct val="107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Elabore um Script em Python que solicite o valor do investimento (PV), o número de meses (n) que irá permanecer aplicado e  a rentabilidade (i). Ao final, o script deve mostrar o valor do montante total (FV).</a:t>
            </a:r>
          </a:p>
        </p:txBody>
      </p:sp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9F822D9-3E90-378A-2E47-CC40051F7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446" y="1601170"/>
            <a:ext cx="3572842" cy="79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29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334759" y="400720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Variáveis numéricas – Tipo </a:t>
            </a:r>
            <a:r>
              <a:rPr lang="pt-BR" sz="4800" b="1" dirty="0" err="1">
                <a:solidFill>
                  <a:srgbClr val="003958"/>
                </a:solidFill>
                <a:latin typeface="+mj-lt"/>
              </a:rPr>
              <a:t>int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 (Inteiro) 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8B2FBB-8AE7-4491-9E54-72E68DA1B48D}"/>
              </a:ext>
            </a:extLst>
          </p:cNvPr>
          <p:cNvSpPr txBox="1"/>
          <p:nvPr/>
        </p:nvSpPr>
        <p:spPr>
          <a:xfrm>
            <a:off x="364067" y="1278010"/>
            <a:ext cx="1146386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Nesse tipo os dados são interpretados a fim de determinar o sinal e o valor, assumindo valores negativos, positivos e o zero, exatamente como no conjuntos dos números inteiros.</a:t>
            </a: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	Exemplo de valores válidos:	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1, 100, -50, 36, 0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	Exemplo de variáveis: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	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idade = 20</a:t>
            </a:r>
          </a:p>
          <a:p>
            <a:pPr algn="just"/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altura = 176</a:t>
            </a:r>
          </a:p>
          <a:p>
            <a:pPr algn="just"/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num = -3</a:t>
            </a:r>
          </a:p>
        </p:txBody>
      </p:sp>
    </p:spTree>
    <p:extLst>
      <p:ext uri="{BB962C8B-B14F-4D97-AF65-F5344CB8AC3E}">
        <p14:creationId xmlns:p14="http://schemas.microsoft.com/office/powerpoint/2010/main" val="114409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66403" y="409656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Variáveis numéricas – Tipo </a:t>
            </a:r>
            <a:r>
              <a:rPr lang="pt-BR" sz="4800" b="1" dirty="0" err="1">
                <a:solidFill>
                  <a:srgbClr val="003958"/>
                </a:solidFill>
                <a:latin typeface="+mj-lt"/>
              </a:rPr>
              <a:t>float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 (Flutuante) 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8B2FBB-8AE7-4491-9E54-72E68DA1B48D}"/>
              </a:ext>
            </a:extLst>
          </p:cNvPr>
          <p:cNvSpPr txBox="1"/>
          <p:nvPr/>
        </p:nvSpPr>
        <p:spPr>
          <a:xfrm>
            <a:off x="857794" y="1524000"/>
            <a:ext cx="1087700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tipo ponto flutuante é responsável por representar o conjunto dos números reais.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Pode-se também representar inteiros, mas não tantos quanto o tipo inteiro, pois a capacidade de armazenamento deste tipo está direcionada para poder suportar valores decimais.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Exemplo de valores válidos: 	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0.5, 1.0, -0.723, 0.0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Exemplo de variáveis: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	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peso = 72.7</a:t>
            </a:r>
          </a:p>
          <a:p>
            <a:pPr algn="just"/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saldo_conta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105.79</a:t>
            </a:r>
          </a:p>
          <a:p>
            <a:pPr algn="just"/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temperatura = -1.7</a:t>
            </a:r>
          </a:p>
        </p:txBody>
      </p:sp>
    </p:spTree>
    <p:extLst>
      <p:ext uri="{BB962C8B-B14F-4D97-AF65-F5344CB8AC3E}">
        <p14:creationId xmlns:p14="http://schemas.microsoft.com/office/powerpoint/2010/main" val="55038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Função: </a:t>
            </a:r>
            <a:r>
              <a:rPr lang="pt-BR" sz="4800" b="1" dirty="0">
                <a:solidFill>
                  <a:srgbClr val="003958"/>
                </a:solidFill>
                <a:latin typeface="+mj-lt"/>
              </a:rPr>
              <a:t>input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()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8B2FBB-8AE7-4491-9E54-72E68DA1B48D}"/>
              </a:ext>
            </a:extLst>
          </p:cNvPr>
          <p:cNvSpPr txBox="1"/>
          <p:nvPr/>
        </p:nvSpPr>
        <p:spPr>
          <a:xfrm>
            <a:off x="1203570" y="1395961"/>
            <a:ext cx="9984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O comando </a:t>
            </a:r>
            <a:r>
              <a:rPr lang="pt-BR" sz="2400" dirty="0">
                <a:solidFill>
                  <a:srgbClr val="FF0000"/>
                </a:solidFill>
              </a:rPr>
              <a:t>input() </a:t>
            </a:r>
            <a:r>
              <a:rPr lang="pt-BR" sz="2400" dirty="0"/>
              <a:t>é utilizado para obtermos uma entrada de dados, ou seja,  para que o usuário forneça algo ao programa pelo terminal.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ADBD0AE-3113-4D3A-B7E8-97D4282A76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4" r="8043"/>
          <a:stretch/>
        </p:blipFill>
        <p:spPr>
          <a:xfrm>
            <a:off x="3166351" y="2508035"/>
            <a:ext cx="5740900" cy="120032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7BC874E-716E-4D84-B162-8921E58925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8" r="4336"/>
          <a:stretch/>
        </p:blipFill>
        <p:spPr>
          <a:xfrm>
            <a:off x="3166351" y="3960297"/>
            <a:ext cx="6340346" cy="2556612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EBF9A3F7-1114-4468-A978-2FC229E0F5E8}"/>
              </a:ext>
            </a:extLst>
          </p:cNvPr>
          <p:cNvSpPr/>
          <p:nvPr/>
        </p:nvSpPr>
        <p:spPr>
          <a:xfrm>
            <a:off x="2960945" y="2596290"/>
            <a:ext cx="803052" cy="30781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5A594A5-A05E-4D59-B4D1-8631B12350A6}"/>
              </a:ext>
            </a:extLst>
          </p:cNvPr>
          <p:cNvSpPr/>
          <p:nvPr/>
        </p:nvSpPr>
        <p:spPr>
          <a:xfrm>
            <a:off x="2865253" y="3960297"/>
            <a:ext cx="803052" cy="30781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8D102F1-C8F3-4C28-8B69-A2768B78B9A2}"/>
              </a:ext>
            </a:extLst>
          </p:cNvPr>
          <p:cNvSpPr/>
          <p:nvPr/>
        </p:nvSpPr>
        <p:spPr>
          <a:xfrm>
            <a:off x="2960945" y="5308133"/>
            <a:ext cx="803052" cy="30781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95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Função: </a:t>
            </a:r>
            <a:r>
              <a:rPr lang="pt-BR" sz="4800" b="1" dirty="0">
                <a:solidFill>
                  <a:srgbClr val="003958"/>
                </a:solidFill>
                <a:latin typeface="+mj-lt"/>
              </a:rPr>
              <a:t>input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()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8B2FBB-8AE7-4491-9E54-72E68DA1B48D}"/>
              </a:ext>
            </a:extLst>
          </p:cNvPr>
          <p:cNvSpPr txBox="1"/>
          <p:nvPr/>
        </p:nvSpPr>
        <p:spPr>
          <a:xfrm>
            <a:off x="1203570" y="1395961"/>
            <a:ext cx="998476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É importante destacar que a função </a:t>
            </a:r>
            <a:r>
              <a:rPr lang="pt-BR" sz="2400" b="1" dirty="0"/>
              <a:t>input() </a:t>
            </a:r>
            <a:r>
              <a:rPr lang="pt-BR" sz="2400" dirty="0"/>
              <a:t>sempre retornará o valor recebido no formato de uma </a:t>
            </a:r>
            <a:r>
              <a:rPr lang="pt-BR" sz="2400" b="1" dirty="0" err="1"/>
              <a:t>string</a:t>
            </a:r>
            <a:r>
              <a:rPr lang="pt-BR" sz="2400" dirty="0"/>
              <a:t>, mesmo que ele seja de um tipo de dado diferente como, por exemplo, um número real. Vamos testar?</a:t>
            </a:r>
          </a:p>
          <a:p>
            <a:pPr algn="just"/>
            <a:endParaRPr lang="pt-BR" sz="2400" dirty="0"/>
          </a:p>
          <a:p>
            <a:pPr algn="just"/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aluno =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("Digite seu nome: ")</a:t>
            </a:r>
          </a:p>
          <a:p>
            <a:pPr algn="just"/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idade =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("Qual a sua idade: ")</a:t>
            </a:r>
          </a:p>
          <a:p>
            <a:pPr algn="just"/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nota =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("Qual sua expectativa de nota para a prova: ")</a:t>
            </a:r>
          </a:p>
          <a:p>
            <a:pPr algn="just"/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regular =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(“Você é aluno regular 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ou não (False): ")</a:t>
            </a:r>
          </a:p>
          <a:p>
            <a:pPr algn="just"/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(aluno))</a:t>
            </a:r>
          </a:p>
          <a:p>
            <a:pPr algn="just"/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(idade))</a:t>
            </a:r>
          </a:p>
          <a:p>
            <a:pPr algn="just"/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(nota))</a:t>
            </a:r>
          </a:p>
          <a:p>
            <a:pPr algn="just"/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(regular))</a:t>
            </a:r>
          </a:p>
        </p:txBody>
      </p:sp>
    </p:spTree>
    <p:extLst>
      <p:ext uri="{BB962C8B-B14F-4D97-AF65-F5344CB8AC3E}">
        <p14:creationId xmlns:p14="http://schemas.microsoft.com/office/powerpoint/2010/main" val="424906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Função: </a:t>
            </a:r>
            <a:r>
              <a:rPr lang="pt-BR" sz="4800" b="1" dirty="0" err="1">
                <a:solidFill>
                  <a:srgbClr val="003958"/>
                </a:solidFill>
                <a:latin typeface="+mj-lt"/>
              </a:rPr>
              <a:t>type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()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8B2FBB-8AE7-4491-9E54-72E68DA1B48D}"/>
              </a:ext>
            </a:extLst>
          </p:cNvPr>
          <p:cNvSpPr txBox="1"/>
          <p:nvPr/>
        </p:nvSpPr>
        <p:spPr>
          <a:xfrm>
            <a:off x="1469378" y="2090172"/>
            <a:ext cx="99847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Para simplificar o que foi mencionado, vamos apresentar alguns exemplos utilizando a função </a:t>
            </a:r>
            <a:r>
              <a:rPr lang="pt-BR" sz="2800" b="1" dirty="0" err="1"/>
              <a:t>type</a:t>
            </a:r>
            <a:r>
              <a:rPr lang="pt-BR" sz="2800" dirty="0"/>
              <a:t>(), conforme programa anterior. </a:t>
            </a:r>
            <a:r>
              <a:rPr lang="pt-BR" sz="2800" b="1" dirty="0" err="1"/>
              <a:t>type</a:t>
            </a:r>
            <a:r>
              <a:rPr lang="pt-BR" sz="2800" dirty="0"/>
              <a:t>() é uma função que recebe como entrada um valor, uma variável ou um objeto (por enquanto, vamos deixar o conceito de objeto para outro momento) e retorna a qual tipo o valor (ou a variável) pertence.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63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Função: </a:t>
            </a:r>
            <a:r>
              <a:rPr lang="pt-BR" sz="4800" b="1" dirty="0">
                <a:solidFill>
                  <a:srgbClr val="003958"/>
                </a:solidFill>
                <a:latin typeface="+mj-lt"/>
              </a:rPr>
              <a:t>input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()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8B2FBB-8AE7-4491-9E54-72E68DA1B48D}"/>
              </a:ext>
            </a:extLst>
          </p:cNvPr>
          <p:cNvSpPr txBox="1"/>
          <p:nvPr/>
        </p:nvSpPr>
        <p:spPr>
          <a:xfrm>
            <a:off x="1203570" y="1395961"/>
            <a:ext cx="99847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Embora a intenção do usuário tenha sido digitar um número inteiro, um número real e um valor lógico, respectivamente. Como contornar esse problema? Fácil! Basta usar as funções de conversão </a:t>
            </a:r>
            <a:r>
              <a:rPr lang="pt-BR" sz="2400" b="1" dirty="0" err="1"/>
              <a:t>int</a:t>
            </a:r>
            <a:r>
              <a:rPr lang="pt-BR" sz="2400" dirty="0"/>
              <a:t>(), </a:t>
            </a:r>
            <a:r>
              <a:rPr lang="pt-BR" sz="2400" b="1" dirty="0" err="1"/>
              <a:t>float</a:t>
            </a:r>
            <a:r>
              <a:rPr lang="pt-BR" sz="2400" dirty="0"/>
              <a:t>() e </a:t>
            </a:r>
            <a:r>
              <a:rPr lang="pt-BR" sz="2400" b="1" dirty="0" err="1"/>
              <a:t>bool</a:t>
            </a:r>
            <a:r>
              <a:rPr lang="pt-BR" sz="2400" dirty="0"/>
              <a:t>(),</a:t>
            </a:r>
          </a:p>
          <a:p>
            <a:pPr algn="just"/>
            <a:r>
              <a:rPr lang="pt-BR" sz="2400" dirty="0"/>
              <a:t>respectivamente.</a:t>
            </a:r>
          </a:p>
          <a:p>
            <a:pPr algn="just"/>
            <a:endParaRPr lang="pt-BR" sz="2400" dirty="0"/>
          </a:p>
          <a:p>
            <a:pPr algn="just"/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aluno =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("Digite seu nome: ")</a:t>
            </a:r>
          </a:p>
          <a:p>
            <a:pPr algn="just"/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idade = </a:t>
            </a:r>
            <a:r>
              <a:rPr lang="pt-BR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("Qual a sua idade: "))</a:t>
            </a:r>
          </a:p>
          <a:p>
            <a:pPr algn="just"/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nota = </a:t>
            </a:r>
            <a:r>
              <a:rPr lang="pt-BR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(“Sua expectativa de nota para a prova: "))</a:t>
            </a:r>
          </a:p>
          <a:p>
            <a:pPr algn="just"/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regular = </a:t>
            </a:r>
            <a:r>
              <a:rPr lang="pt-BR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(“Você é aluno regular(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ou (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):"))</a:t>
            </a:r>
          </a:p>
          <a:p>
            <a:pPr algn="just"/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(aluno))</a:t>
            </a:r>
          </a:p>
          <a:p>
            <a:pPr algn="just"/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(idade))</a:t>
            </a:r>
          </a:p>
          <a:p>
            <a:pPr algn="just"/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(nota))</a:t>
            </a:r>
          </a:p>
          <a:p>
            <a:pPr algn="just"/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(regular))</a:t>
            </a:r>
          </a:p>
        </p:txBody>
      </p:sp>
    </p:spTree>
    <p:extLst>
      <p:ext uri="{BB962C8B-B14F-4D97-AF65-F5344CB8AC3E}">
        <p14:creationId xmlns:p14="http://schemas.microsoft.com/office/powerpoint/2010/main" val="67542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334759" y="400720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Comentários em Python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8B2FBB-8AE7-4491-9E54-72E68DA1B48D}"/>
              </a:ext>
            </a:extLst>
          </p:cNvPr>
          <p:cNvSpPr txBox="1"/>
          <p:nvPr/>
        </p:nvSpPr>
        <p:spPr>
          <a:xfrm>
            <a:off x="1103618" y="1524000"/>
            <a:ext cx="99847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Comentários são trechos do programa voltados para a leitura por humanos, e ignorados pelo interpretador;</a:t>
            </a:r>
          </a:p>
          <a:p>
            <a:pPr algn="just"/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Documentar seu código e fazer com que ele seja fácil de entender por outras pessoas;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Começam com o símbolo #;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Tudo na linha após # é ignorado pelo interpretador.</a:t>
            </a:r>
          </a:p>
        </p:txBody>
      </p:sp>
    </p:spTree>
    <p:extLst>
      <p:ext uri="{BB962C8B-B14F-4D97-AF65-F5344CB8AC3E}">
        <p14:creationId xmlns:p14="http://schemas.microsoft.com/office/powerpoint/2010/main" val="154359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334759" y="400720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com o Python 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D8B2FBB-8AE7-4491-9E54-72E68DA1B48D}"/>
                  </a:ext>
                </a:extLst>
              </p:cNvPr>
              <p:cNvSpPr txBox="1"/>
              <p:nvPr/>
            </p:nvSpPr>
            <p:spPr>
              <a:xfrm>
                <a:off x="1103618" y="1924720"/>
                <a:ext cx="9984763" cy="3795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1) Escreva um programa que receba 2 valores de x e y. Em seguida calcule e imprima o valor de z:</a:t>
                </a:r>
              </a:p>
              <a:p>
                <a:pPr marL="1348740" indent="449580"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pt-BR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pt-BR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pt-B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pt-B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pt-B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endParaRPr lang="pt-BR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BR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2) Construa um programa que receba do usuário a variação do deslocamento de um objeto (em metros) e a variação do tempo percorrido (em segundo). Ao fim, o programa deve calcular a velocidade média, em m/s, do objeto. Mostrar os dados fornecidos e o valor calculado.</a:t>
                </a:r>
                <a:endParaRPr lang="pt-B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D8B2FBB-8AE7-4491-9E54-72E68DA1B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618" y="1924720"/>
                <a:ext cx="9984763" cy="3795078"/>
              </a:xfrm>
              <a:prstGeom prst="rect">
                <a:avLst/>
              </a:prstGeom>
              <a:blipFill>
                <a:blip r:embed="rId3"/>
                <a:stretch>
                  <a:fillRect l="-916" t="-1125" r="-977" b="-27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27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334759" y="400720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com o Python ...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9C6607F2-570C-C364-E4FB-1593F6E7E117}"/>
              </a:ext>
            </a:extLst>
          </p:cNvPr>
          <p:cNvSpPr txBox="1"/>
          <p:nvPr/>
        </p:nvSpPr>
        <p:spPr>
          <a:xfrm>
            <a:off x="687831" y="1480035"/>
            <a:ext cx="111573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cs typeface="Courier New" panose="02070309020205020404" pitchFamily="49" charset="0"/>
              </a:rPr>
              <a:t>3) Escreva um programa que pede o raio de um círculo, e em seguida exiba o perímetro e área do círculo. Para saber o valor do pi, faça:</a:t>
            </a:r>
          </a:p>
          <a:p>
            <a:pPr algn="just"/>
            <a:endParaRPr lang="pt-BR" sz="2400" dirty="0">
              <a:cs typeface="Courier New" panose="02070309020205020404" pitchFamily="49" charset="0"/>
            </a:endParaRPr>
          </a:p>
          <a:p>
            <a:pPr algn="just"/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/>
            <a:endParaRPr lang="pt-BR" sz="2400" dirty="0">
              <a:cs typeface="Courier New" panose="02070309020205020404" pitchFamily="49" charset="0"/>
            </a:endParaRPr>
          </a:p>
          <a:p>
            <a:pPr algn="just"/>
            <a:r>
              <a:rPr lang="pt-BR" sz="2400" dirty="0">
                <a:cs typeface="Courier New" panose="02070309020205020404" pitchFamily="49" charset="0"/>
              </a:rPr>
              <a:t>4) Você está no Brasil, e para temperatura usamos o grau Celsius. Porém, quando você for contrato para trabalhar como programador Python no exterior, deverá usar graus Fahrenheit.</a:t>
            </a:r>
          </a:p>
          <a:p>
            <a:pPr algn="just"/>
            <a:endParaRPr lang="pt-BR" sz="2400" dirty="0">
              <a:cs typeface="Courier New" panose="02070309020205020404" pitchFamily="49" charset="0"/>
            </a:endParaRPr>
          </a:p>
          <a:p>
            <a:pPr algn="just"/>
            <a:r>
              <a:rPr lang="pt-BR" sz="2400" dirty="0">
                <a:cs typeface="Courier New" panose="02070309020205020404" pitchFamily="49" charset="0"/>
              </a:rPr>
              <a:t>Ou seja, você fornece a temperatura em graus Celsius, e seu script faz a conversão para graus Fahrenheit.</a:t>
            </a:r>
          </a:p>
        </p:txBody>
      </p:sp>
    </p:spTree>
    <p:extLst>
      <p:ext uri="{BB962C8B-B14F-4D97-AF65-F5344CB8AC3E}">
        <p14:creationId xmlns:p14="http://schemas.microsoft.com/office/powerpoint/2010/main" val="396932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334759" y="400720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com o Python ...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9C6607F2-570C-C364-E4FB-1593F6E7E117}"/>
              </a:ext>
            </a:extLst>
          </p:cNvPr>
          <p:cNvSpPr txBox="1"/>
          <p:nvPr/>
        </p:nvSpPr>
        <p:spPr>
          <a:xfrm>
            <a:off x="687831" y="1480035"/>
            <a:ext cx="111573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cs typeface="Courier New" panose="02070309020205020404" pitchFamily="49" charset="0"/>
              </a:rPr>
              <a:t>5) Agora faça o contrário. Você fornece a temperatura em graus Fahrenheit, seu programa converte para Celsius e exibe na tela.</a:t>
            </a:r>
          </a:p>
          <a:p>
            <a:pPr algn="just"/>
            <a:endParaRPr lang="pt-BR" sz="2400" dirty="0">
              <a:cs typeface="Courier New" panose="02070309020205020404" pitchFamily="49" charset="0"/>
            </a:endParaRPr>
          </a:p>
          <a:p>
            <a:pPr algn="just"/>
            <a:r>
              <a:rPr lang="pt-BR" sz="2400" dirty="0">
                <a:cs typeface="Courier New" panose="02070309020205020404" pitchFamily="49" charset="0"/>
              </a:rPr>
              <a:t>6) Um novo modelo de carro, super econômico foi lançado. Ele faz 20 km com 1 litro de combustível. Cada litro de combustível custa R$ 4,95.</a:t>
            </a:r>
          </a:p>
          <a:p>
            <a:pPr algn="just"/>
            <a:endParaRPr lang="pt-BR" sz="2400" dirty="0">
              <a:cs typeface="Courier New" panose="02070309020205020404" pitchFamily="49" charset="0"/>
            </a:endParaRPr>
          </a:p>
          <a:p>
            <a:pPr algn="just"/>
            <a:r>
              <a:rPr lang="pt-BR" sz="2400" dirty="0">
                <a:cs typeface="Courier New" panose="02070309020205020404" pitchFamily="49" charset="0"/>
              </a:rPr>
              <a:t>Faça um programa que pergunte ao usuário quanto de dinheiro ele pretende usar e em seguida o programa informa quantos litros de combustível ele pode comprar e quantos quilômetros o carro consegue rodar com esta quantidade de combustível.</a:t>
            </a:r>
          </a:p>
          <a:p>
            <a:pPr algn="just"/>
            <a:endParaRPr lang="pt-BR" sz="2400" dirty="0">
              <a:cs typeface="Courier New" panose="02070309020205020404" pitchFamily="49" charset="0"/>
            </a:endParaRPr>
          </a:p>
          <a:p>
            <a:pPr algn="just"/>
            <a:r>
              <a:rPr lang="pt-BR" sz="2400" dirty="0">
                <a:cs typeface="Courier New" panose="02070309020205020404" pitchFamily="49" charset="0"/>
              </a:rPr>
              <a:t>Seu script será usado no computador de bordo do carro.</a:t>
            </a:r>
          </a:p>
        </p:txBody>
      </p:sp>
    </p:spTree>
    <p:extLst>
      <p:ext uri="{BB962C8B-B14F-4D97-AF65-F5344CB8AC3E}">
        <p14:creationId xmlns:p14="http://schemas.microsoft.com/office/powerpoint/2010/main" val="143531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41EAF-AD37-496F-97C9-2ED877B3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253F54-5941-43A4-A567-8D75D1099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78" y="1065887"/>
            <a:ext cx="11277206" cy="5512159"/>
          </a:xfrm>
        </p:spPr>
        <p:txBody>
          <a:bodyPr anchor="t">
            <a:normAutofit/>
          </a:bodyPr>
          <a:lstStyle/>
          <a:p>
            <a:pPr marL="685800" indent="0">
              <a:lnSpc>
                <a:spcPct val="107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Ainda sobre juros compostos: Um cliente pediu que o sistema do banco tivesse a seguinte função:</a:t>
            </a:r>
          </a:p>
          <a:p>
            <a:pPr marL="685800" indent="0">
              <a:lnSpc>
                <a:spcPct val="107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Informar o valor inicial que ele deve investir, para ao final de ‘n' meses ele tenha um valor ‘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fv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supondo que este dinheiro esteja com uma rentabilidade 'i' mensal, em porcentagem.</a:t>
            </a:r>
          </a:p>
          <a:p>
            <a:pPr marL="685800" indent="0">
              <a:lnSpc>
                <a:spcPct val="107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Desenvolva um script em Python que solicite o valor final, o número de meses que retende deixar seu dinheiro aplicado, bem como a rentabilidade. O script deve exibir o valor inicial que ele deve investir para atingir tal objetivo.</a:t>
            </a:r>
          </a:p>
          <a:p>
            <a:pPr marL="685800" indent="0">
              <a:lnSpc>
                <a:spcPct val="107000"/>
              </a:lnSpc>
              <a:buNone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mathematical equation with black text&#10;&#10;Description automatically generated">
            <a:extLst>
              <a:ext uri="{FF2B5EF4-FFF2-40B4-BE49-F238E27FC236}">
                <a16:creationId xmlns:a16="http://schemas.microsoft.com/office/drawing/2014/main" id="{2EED780E-170F-A412-81AB-A3D5CD137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87" y="4842654"/>
            <a:ext cx="26384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38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334759" y="400720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com o Python ...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9C6607F2-570C-C364-E4FB-1593F6E7E117}"/>
              </a:ext>
            </a:extLst>
          </p:cNvPr>
          <p:cNvSpPr txBox="1"/>
          <p:nvPr/>
        </p:nvSpPr>
        <p:spPr>
          <a:xfrm>
            <a:off x="687831" y="1480035"/>
            <a:ext cx="111573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cs typeface="Courier New" panose="02070309020205020404" pitchFamily="49" charset="0"/>
              </a:rPr>
              <a:t>7) Sua tarefa é criar um programa em Python que pede o preço original de um produto e dá 20% de desconto. Você deve mostrar:</a:t>
            </a:r>
          </a:p>
          <a:p>
            <a:pPr algn="just"/>
            <a:r>
              <a:rPr lang="pt-BR" sz="2400" dirty="0">
                <a:cs typeface="Courier New" panose="02070309020205020404" pitchFamily="49" charset="0"/>
              </a:rPr>
              <a:t>	Preço original do produto</a:t>
            </a:r>
          </a:p>
          <a:p>
            <a:pPr algn="just"/>
            <a:r>
              <a:rPr lang="pt-BR" sz="2400" dirty="0">
                <a:cs typeface="Courier New" panose="02070309020205020404" pitchFamily="49" charset="0"/>
              </a:rPr>
              <a:t>	Valor do desconto em R$ (tipo 'Você ganhou R$ </a:t>
            </a:r>
            <a:r>
              <a:rPr lang="pt-BR" sz="2400" dirty="0" err="1">
                <a:cs typeface="Courier New" panose="02070309020205020404" pitchFamily="49" charset="0"/>
              </a:rPr>
              <a:t>xx,xx</a:t>
            </a:r>
            <a:r>
              <a:rPr lang="pt-BR" sz="2400" dirty="0">
                <a:cs typeface="Courier New" panose="02070309020205020404" pitchFamily="49" charset="0"/>
              </a:rPr>
              <a:t> de desconto’)</a:t>
            </a:r>
          </a:p>
          <a:p>
            <a:pPr algn="just"/>
            <a:r>
              <a:rPr lang="pt-BR" sz="2400" dirty="0">
                <a:cs typeface="Courier New" panose="02070309020205020404" pitchFamily="49" charset="0"/>
              </a:rPr>
              <a:t>	Valor do produto com o desconto</a:t>
            </a:r>
          </a:p>
          <a:p>
            <a:pPr algn="just"/>
            <a:endParaRPr lang="pt-BR" sz="2400" dirty="0">
              <a:cs typeface="Courier New" panose="02070309020205020404" pitchFamily="49" charset="0"/>
            </a:endParaRPr>
          </a:p>
          <a:p>
            <a:pPr algn="just"/>
            <a:r>
              <a:rPr lang="pt-BR" sz="2400" dirty="0">
                <a:cs typeface="Courier New" panose="02070309020205020404" pitchFamily="49" charset="0"/>
              </a:rPr>
              <a:t>8) A loja percebeu que não quer dar 20% em tudo. Quer dar 20% em algumas coisas, 10% em outras, nada em outros produtos e até 30% em alguns outros produtos. Crie um script em Python que pergunte o preço original e o desconto que deve ser concedido. Ele deve mostrar a saída igual ao exercício anterior.</a:t>
            </a:r>
          </a:p>
        </p:txBody>
      </p:sp>
    </p:spTree>
    <p:extLst>
      <p:ext uri="{BB962C8B-B14F-4D97-AF65-F5344CB8AC3E}">
        <p14:creationId xmlns:p14="http://schemas.microsoft.com/office/powerpoint/2010/main" val="187482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334759" y="400720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com o Python ...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9C6607F2-570C-C364-E4FB-1593F6E7E117}"/>
              </a:ext>
            </a:extLst>
          </p:cNvPr>
          <p:cNvSpPr txBox="1"/>
          <p:nvPr/>
        </p:nvSpPr>
        <p:spPr>
          <a:xfrm>
            <a:off x="687831" y="1480035"/>
            <a:ext cx="111573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cs typeface="Courier New" panose="02070309020205020404" pitchFamily="49" charset="0"/>
              </a:rPr>
              <a:t>9)</a:t>
            </a:r>
            <a:r>
              <a:rPr lang="pt-BR" dirty="0"/>
              <a:t> </a:t>
            </a:r>
            <a:r>
              <a:rPr lang="pt-BR" sz="2400" dirty="0"/>
              <a:t>Você foi contratado para desenvolver um programa que calcule área de uma coroa circular com base em duas medidas de raio fornecido pelo usuário. </a:t>
            </a:r>
          </a:p>
          <a:p>
            <a:pPr algn="just"/>
            <a:endParaRPr lang="pt-BR" sz="2400" dirty="0">
              <a:cs typeface="Courier New" panose="02070309020205020404" pitchFamily="49" charset="0"/>
            </a:endParaRPr>
          </a:p>
          <a:p>
            <a:pPr algn="just"/>
            <a:endParaRPr lang="pt-BR" sz="2400" dirty="0">
              <a:cs typeface="Courier New" panose="02070309020205020404" pitchFamily="49" charset="0"/>
            </a:endParaRPr>
          </a:p>
          <a:p>
            <a:pPr algn="just"/>
            <a:r>
              <a:rPr lang="pt-BR" sz="2400" dirty="0">
                <a:cs typeface="Courier New" panose="02070309020205020404" pitchFamily="49" charset="0"/>
              </a:rPr>
              <a:t>						área em azul</a:t>
            </a:r>
          </a:p>
          <a:p>
            <a:pPr algn="just"/>
            <a:endParaRPr lang="pt-BR" sz="2400" dirty="0">
              <a:cs typeface="Courier New" panose="02070309020205020404" pitchFamily="49" charset="0"/>
            </a:endParaRPr>
          </a:p>
          <a:p>
            <a:pPr algn="just"/>
            <a:endParaRPr lang="pt-BR" sz="2400" dirty="0">
              <a:cs typeface="Courier New" panose="02070309020205020404" pitchFamily="49" charset="0"/>
            </a:endParaRPr>
          </a:p>
          <a:p>
            <a:pPr algn="just"/>
            <a:r>
              <a:rPr lang="pt-BR" sz="2400" dirty="0">
                <a:cs typeface="Courier New" panose="02070309020205020404" pitchFamily="49" charset="0"/>
              </a:rPr>
              <a:t>10) </a:t>
            </a:r>
            <a:r>
              <a:rPr lang="pt-BR" sz="2400" dirty="0"/>
              <a:t>Você está desenvolvendo um programa para calcular a vazão de um fluido em um tubo com base no diâmetro interno do tubo e na velocidade do fluxo. A fórmula para calcular a vazão deve ser pesquisada. Os dados de entrada devem ser alimentados em metros e m/s.</a:t>
            </a:r>
          </a:p>
          <a:p>
            <a:pPr algn="just"/>
            <a:endParaRPr lang="pt-BR" sz="2400" dirty="0">
              <a:cs typeface="Courier New" panose="02070309020205020404" pitchFamily="49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771098D-A397-4A8E-9C48-54D51F7839EB}"/>
              </a:ext>
            </a:extLst>
          </p:cNvPr>
          <p:cNvSpPr/>
          <p:nvPr/>
        </p:nvSpPr>
        <p:spPr>
          <a:xfrm>
            <a:off x="3768131" y="2426677"/>
            <a:ext cx="1604387" cy="1467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FBBB9DE-FFCA-4B44-9445-D400AC625789}"/>
              </a:ext>
            </a:extLst>
          </p:cNvPr>
          <p:cNvSpPr/>
          <p:nvPr/>
        </p:nvSpPr>
        <p:spPr>
          <a:xfrm>
            <a:off x="4007616" y="2686715"/>
            <a:ext cx="1125416" cy="9696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0FA5D4F-5615-4C5F-B5B9-0375BED880FB}"/>
              </a:ext>
            </a:extLst>
          </p:cNvPr>
          <p:cNvCxnSpPr>
            <a:stCxn id="4" idx="6"/>
          </p:cNvCxnSpPr>
          <p:nvPr/>
        </p:nvCxnSpPr>
        <p:spPr>
          <a:xfrm>
            <a:off x="5372518" y="3160207"/>
            <a:ext cx="545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F3B608BA-B5EA-4C35-AE73-F6CB9B63A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370" y="5121788"/>
            <a:ext cx="4153260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1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334759" y="400720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com o Python ...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9C6607F2-570C-C364-E4FB-1593F6E7E117}"/>
              </a:ext>
            </a:extLst>
          </p:cNvPr>
          <p:cNvSpPr txBox="1"/>
          <p:nvPr/>
        </p:nvSpPr>
        <p:spPr>
          <a:xfrm>
            <a:off x="687831" y="1480035"/>
            <a:ext cx="111573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cs typeface="Courier New" panose="02070309020205020404" pitchFamily="49" charset="0"/>
              </a:rPr>
              <a:t>11)</a:t>
            </a:r>
            <a:r>
              <a:rPr lang="pt-BR" dirty="0"/>
              <a:t> </a:t>
            </a:r>
            <a:r>
              <a:rPr lang="pt-BR" sz="2400" dirty="0"/>
              <a:t>Você foi contratado para desenvolver um programa que calcule o Índice de Massa Corporal (IMC) com base nos dados de altura e peso fornecidos pelo usuário. O IMC é uma medida que relaciona o peso e a altura de uma pessoa para avaliar se ela está abaixo do peso, com peso normal, com sobrepeso ou obesa.</a:t>
            </a:r>
          </a:p>
          <a:p>
            <a:r>
              <a:rPr lang="pt-BR" sz="2400" dirty="0"/>
              <a:t>A fórmula para calcular o IMC é: IMC = peso / (altura^2), onde o peso é em quilogramas e a altura é em metros.</a:t>
            </a:r>
          </a:p>
          <a:p>
            <a:pPr algn="just"/>
            <a:endParaRPr lang="pt-BR" sz="2400" dirty="0">
              <a:cs typeface="Courier New" panose="02070309020205020404" pitchFamily="49" charset="0"/>
            </a:endParaRPr>
          </a:p>
          <a:p>
            <a:r>
              <a:rPr lang="pt-BR" sz="2400" dirty="0">
                <a:cs typeface="Courier New" panose="02070309020205020404" pitchFamily="49" charset="0"/>
              </a:rPr>
              <a:t>12) </a:t>
            </a:r>
            <a:r>
              <a:rPr lang="pt-BR" sz="2400" dirty="0"/>
              <a:t>Você está desenvolvendo um programa para calcular a área de um hexágono regular com base no raio fornecido pelo usuário. Um hexágono regular tem seis lados de igual comprimento e seis ângulos internos de 120 graus. Assim, para determinar a área desse hexágono, basta determinar a área de um dos triângulos e, em seguida, multiplicar o resultado por 6.</a:t>
            </a:r>
            <a:endParaRPr lang="pt-BR" sz="2400" dirty="0">
              <a:cs typeface="Courier New" panose="02070309020205020404" pitchFamily="49" charset="0"/>
            </a:endParaRPr>
          </a:p>
        </p:txBody>
      </p:sp>
      <p:pic>
        <p:nvPicPr>
          <p:cNvPr id="1026" name="Picture 2" descr="Área de polígonos regulares - Matemática - InfoEscola">
            <a:extLst>
              <a:ext uri="{FF2B5EF4-FFF2-40B4-BE49-F238E27FC236}">
                <a16:creationId xmlns:a16="http://schemas.microsoft.com/office/drawing/2014/main" id="{B8DB3A25-5672-4CE4-8F8D-5D093A77B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984" y="5721467"/>
            <a:ext cx="1195250" cy="109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8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Resultado de imagem para Obrigado">
            <a:extLst>
              <a:ext uri="{FF2B5EF4-FFF2-40B4-BE49-F238E27FC236}">
                <a16:creationId xmlns:a16="http://schemas.microsoft.com/office/drawing/2014/main" id="{B74634BC-9B07-4B94-9AF7-B4B4921DC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014" y="1691721"/>
            <a:ext cx="5827052" cy="38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Número de Slide 5">
            <a:extLst>
              <a:ext uri="{FF2B5EF4-FFF2-40B4-BE49-F238E27FC236}">
                <a16:creationId xmlns:a16="http://schemas.microsoft.com/office/drawing/2014/main" id="{91FBDE22-BD54-41F4-A84C-9525E6D97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</p:spPr>
        <p:txBody>
          <a:bodyPr/>
          <a:lstStyle/>
          <a:p>
            <a:pPr algn="r"/>
            <a:fld id="{4132491A-C8DB-4AC9-8AF1-41D5C714A7B5}" type="slidenum">
              <a:rPr lang="pt-BR" smtClean="0"/>
              <a:pPr algn="r"/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694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41EAF-AD37-496F-97C9-2ED877B3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253F54-5941-43A4-A567-8D75D1099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78" y="1065887"/>
            <a:ext cx="11277206" cy="5512159"/>
          </a:xfrm>
        </p:spPr>
        <p:txBody>
          <a:bodyPr anchor="t">
            <a:normAutofit/>
          </a:bodyPr>
          <a:lstStyle/>
          <a:p>
            <a:pPr marL="685800" indent="0">
              <a:lnSpc>
                <a:spcPct val="107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 Suponha que o preço de capa de um livro seja R$ 24,95, mas as livrarias recebem um desconto de 35%. O transporte custa R$ 3,00 para o primeiro exemplar e 75 centavos para cada exemplar adicional. Qual é o custo total de atacado para X cópias? Solicite o valor de X. Crie um Script em linguagem Python para solicitar os dados necessários e exibir o custo total da compra.</a:t>
            </a:r>
          </a:p>
        </p:txBody>
      </p:sp>
    </p:spTree>
    <p:extLst>
      <p:ext uri="{BB962C8B-B14F-4D97-AF65-F5344CB8AC3E}">
        <p14:creationId xmlns:p14="http://schemas.microsoft.com/office/powerpoint/2010/main" val="2745767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O que são variáveis?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800100" y="2527250"/>
            <a:ext cx="10936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Cada bloco de memória que armazena um dado recebe uma etiqueta, um nome e essas estruturas são chamadas de </a:t>
            </a:r>
            <a:r>
              <a:rPr lang="pt-BR" sz="2800" dirty="0">
                <a:solidFill>
                  <a:srgbClr val="FF0000"/>
                </a:solidFill>
              </a:rPr>
              <a:t>variáveis do programa</a:t>
            </a:r>
            <a:r>
              <a:rPr lang="pt-BR" sz="2800" dirty="0"/>
              <a:t>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18A340-A37F-4AD4-AEC0-70C12AD70905}"/>
              </a:ext>
            </a:extLst>
          </p:cNvPr>
          <p:cNvSpPr txBox="1"/>
          <p:nvPr/>
        </p:nvSpPr>
        <p:spPr>
          <a:xfrm>
            <a:off x="800100" y="1494840"/>
            <a:ext cx="10687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Em algoritmos de computação é necessário armazenar informações diversas;</a:t>
            </a:r>
          </a:p>
        </p:txBody>
      </p:sp>
      <p:pic>
        <p:nvPicPr>
          <p:cNvPr id="1026" name="Picture 2" descr="Ver a imagem de origem">
            <a:extLst>
              <a:ext uri="{FF2B5EF4-FFF2-40B4-BE49-F238E27FC236}">
                <a16:creationId xmlns:a16="http://schemas.microsoft.com/office/drawing/2014/main" id="{838882F8-C9E6-4342-A37B-88F05E2AB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7" y="4487521"/>
            <a:ext cx="5029250" cy="204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AA54075-02C4-4E91-85F6-59C1F220E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308" y="4844038"/>
            <a:ext cx="5591955" cy="75258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9A8C4A1-8700-40DE-9D06-06B0E228E44B}"/>
              </a:ext>
            </a:extLst>
          </p:cNvPr>
          <p:cNvSpPr txBox="1"/>
          <p:nvPr/>
        </p:nvSpPr>
        <p:spPr>
          <a:xfrm>
            <a:off x="800099" y="3393556"/>
            <a:ext cx="10800021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1800" dirty="0"/>
          </a:p>
          <a:p>
            <a:pPr algn="just"/>
            <a:r>
              <a:rPr lang="pt-BR" sz="2800" dirty="0"/>
              <a:t>Isto é, nomes de controle que existirão no código para armazenar dados.</a:t>
            </a:r>
          </a:p>
        </p:txBody>
      </p:sp>
    </p:spTree>
    <p:extLst>
      <p:ext uri="{BB962C8B-B14F-4D97-AF65-F5344CB8AC3E}">
        <p14:creationId xmlns:p14="http://schemas.microsoft.com/office/powerpoint/2010/main" val="41563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Nomenclatura de variáveis em Python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23257" y="1822956"/>
            <a:ext cx="10936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18A340-A37F-4AD4-AEC0-70C12AD70905}"/>
              </a:ext>
            </a:extLst>
          </p:cNvPr>
          <p:cNvSpPr txBox="1"/>
          <p:nvPr/>
        </p:nvSpPr>
        <p:spPr>
          <a:xfrm>
            <a:off x="800100" y="1690278"/>
            <a:ext cx="1068700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Os programadores geralmente escolhem nomes significativos para as suas variáveis – eles documentam o uso da variável.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algn="just"/>
            <a:r>
              <a:rPr lang="pt-BR" sz="2800" dirty="0"/>
              <a:t>Como a maioria, a linguagem Python é </a:t>
            </a:r>
            <a:r>
              <a:rPr lang="pt-BR" sz="2800" b="1" dirty="0"/>
              <a:t>Case </a:t>
            </a:r>
            <a:r>
              <a:rPr lang="pt-BR" sz="2800" b="1" dirty="0" err="1"/>
              <a:t>Sensitive</a:t>
            </a:r>
            <a:r>
              <a:rPr lang="pt-BR" sz="2800" dirty="0"/>
              <a:t>, isto é, diferencia caracteres minúsculos de maiúsculos.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600" dirty="0"/>
          </a:p>
          <a:p>
            <a:pPr lvl="8" algn="just"/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Nome ≠ nome</a:t>
            </a:r>
          </a:p>
          <a:p>
            <a:pPr lvl="8" algn="just"/>
            <a:endParaRPr lang="pt-BR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8" algn="just"/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Idade ≠ idade</a:t>
            </a:r>
          </a:p>
          <a:p>
            <a:pPr lvl="8" algn="just"/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3414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Nomenclatura de variáveis em Python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23257" y="1604435"/>
            <a:ext cx="10936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18A340-A37F-4AD4-AEC0-70C12AD70905}"/>
              </a:ext>
            </a:extLst>
          </p:cNvPr>
          <p:cNvSpPr txBox="1"/>
          <p:nvPr/>
        </p:nvSpPr>
        <p:spPr>
          <a:xfrm>
            <a:off x="800100" y="1734655"/>
            <a:ext cx="1068700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pt-BR" sz="2800" dirty="0"/>
              <a:t>Nomes de variáveis podem ser tão longos quanto você queira;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endParaRPr lang="pt-BR" sz="2800" dirty="0"/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pt-BR" sz="2800" dirty="0"/>
              <a:t>Podem conter tanto letras como números, porém não pode se iniciar com números;</a:t>
            </a:r>
          </a:p>
          <a:p>
            <a:pPr lvl="1" algn="just"/>
            <a:endParaRPr lang="pt-BR" sz="2800" dirty="0"/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pt-BR" sz="2800" dirty="0"/>
              <a:t>A convenção é usar apenas letras minúsculas para nomes de variáveis;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endParaRPr lang="pt-BR" sz="2800" dirty="0"/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pt-BR" sz="2800" dirty="0"/>
              <a:t>O caractere de sublinhar (_) pode aparecer em um nome.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endParaRPr lang="pt-BR" sz="2800" dirty="0"/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pt-BR" sz="2800" dirty="0"/>
              <a:t>Não pode conter caracteres especiais, </a:t>
            </a:r>
            <a:r>
              <a:rPr lang="pt-BR" sz="2800" dirty="0" err="1"/>
              <a:t>ex</a:t>
            </a:r>
            <a:r>
              <a:rPr lang="pt-BR" sz="2800" dirty="0"/>
              <a:t>: @,/,#</a:t>
            </a:r>
          </a:p>
        </p:txBody>
      </p:sp>
    </p:spTree>
    <p:extLst>
      <p:ext uri="{BB962C8B-B14F-4D97-AF65-F5344CB8AC3E}">
        <p14:creationId xmlns:p14="http://schemas.microsoft.com/office/powerpoint/2010/main" val="240046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Palavras reservadas em Python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23257" y="1822956"/>
            <a:ext cx="10936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665E526-CAAD-4768-8B68-C54E366A5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152" y="2902752"/>
            <a:ext cx="8343211" cy="230637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5F6EE73-D2A0-4D04-8E10-D1F538AF4F7E}"/>
              </a:ext>
            </a:extLst>
          </p:cNvPr>
          <p:cNvSpPr txBox="1"/>
          <p:nvPr/>
        </p:nvSpPr>
        <p:spPr>
          <a:xfrm>
            <a:off x="1023257" y="1493886"/>
            <a:ext cx="10687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O interpretador usa palavras-chave para reconhecer a estrutura do programa e elas NÃO podem ser usadas como nomes de variável. </a:t>
            </a:r>
            <a:endParaRPr lang="pt-BR" sz="26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7150169-71E2-49A9-A3DE-B1680BACD877}"/>
              </a:ext>
            </a:extLst>
          </p:cNvPr>
          <p:cNvSpPr txBox="1"/>
          <p:nvPr/>
        </p:nvSpPr>
        <p:spPr>
          <a:xfrm>
            <a:off x="1023257" y="5493481"/>
            <a:ext cx="10687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Você não precisa memorizar essa lista. Na maior parte dos ambientes de desenvolvimento, as palavras chave são exibidas em uma cor diferente; se você tentar usar uma como nome de variável, vai perceber. </a:t>
            </a:r>
          </a:p>
        </p:txBody>
      </p:sp>
    </p:spTree>
    <p:extLst>
      <p:ext uri="{BB962C8B-B14F-4D97-AF65-F5344CB8AC3E}">
        <p14:creationId xmlns:p14="http://schemas.microsoft.com/office/powerpoint/2010/main" val="196322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Palavras reservadas em Python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23257" y="2265362"/>
            <a:ext cx="10936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5F6EE73-D2A0-4D04-8E10-D1F538AF4F7E}"/>
              </a:ext>
            </a:extLst>
          </p:cNvPr>
          <p:cNvSpPr txBox="1"/>
          <p:nvPr/>
        </p:nvSpPr>
        <p:spPr>
          <a:xfrm>
            <a:off x="1023257" y="1524809"/>
            <a:ext cx="10687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Se você der um nome ilegal a uma variável, recebe um erro de sintaxe:</a:t>
            </a:r>
            <a:endParaRPr lang="pt-BR" sz="26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FE4836D-A0E1-4A92-924B-E7BD82F45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136" y="5628888"/>
            <a:ext cx="3861947" cy="40142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04EF932-3893-43B7-ACEC-91635030CC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755"/>
          <a:stretch/>
        </p:blipFill>
        <p:spPr>
          <a:xfrm>
            <a:off x="1424136" y="5344855"/>
            <a:ext cx="5899646" cy="276447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E9714BEF-A8CA-4D41-8B3D-53E29A2E5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1307" y="4188341"/>
            <a:ext cx="4201359" cy="53300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2088CD8D-A3B1-49FB-BBC8-4032037AF2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1" b="5596"/>
          <a:stretch/>
        </p:blipFill>
        <p:spPr>
          <a:xfrm>
            <a:off x="1452721" y="3158855"/>
            <a:ext cx="4258533" cy="524379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8968F072-EBE6-473C-85E9-A5CABAD391F4}"/>
              </a:ext>
            </a:extLst>
          </p:cNvPr>
          <p:cNvSpPr/>
          <p:nvPr/>
        </p:nvSpPr>
        <p:spPr>
          <a:xfrm>
            <a:off x="1903228" y="3096199"/>
            <a:ext cx="1658679" cy="33280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B6FC7584-B795-49FD-987D-5BCB2DD44045}"/>
              </a:ext>
            </a:extLst>
          </p:cNvPr>
          <p:cNvSpPr/>
          <p:nvPr/>
        </p:nvSpPr>
        <p:spPr>
          <a:xfrm>
            <a:off x="2066261" y="4141739"/>
            <a:ext cx="868325" cy="33280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019FB85-5403-4303-9ACB-D4AD06A26E6A}"/>
              </a:ext>
            </a:extLst>
          </p:cNvPr>
          <p:cNvSpPr/>
          <p:nvPr/>
        </p:nvSpPr>
        <p:spPr>
          <a:xfrm>
            <a:off x="1903228" y="5303314"/>
            <a:ext cx="908964" cy="33280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6FF98B8-9BBA-4F17-8DAE-5DF15DCE99B0}"/>
              </a:ext>
            </a:extLst>
          </p:cNvPr>
          <p:cNvSpPr txBox="1"/>
          <p:nvPr/>
        </p:nvSpPr>
        <p:spPr>
          <a:xfrm>
            <a:off x="7718494" y="2937783"/>
            <a:ext cx="3991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É ilegal porque começa com um número.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AFB048D-0203-4E00-B445-635FB4AE395E}"/>
              </a:ext>
            </a:extLst>
          </p:cNvPr>
          <p:cNvSpPr txBox="1"/>
          <p:nvPr/>
        </p:nvSpPr>
        <p:spPr>
          <a:xfrm>
            <a:off x="7812804" y="4257248"/>
            <a:ext cx="3991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É ilegal porque contém um caractere ilegal, o @.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373CCE2-3B93-4B36-9B4A-BBFD940C26DA}"/>
              </a:ext>
            </a:extLst>
          </p:cNvPr>
          <p:cNvSpPr txBox="1"/>
          <p:nvPr/>
        </p:nvSpPr>
        <p:spPr>
          <a:xfrm>
            <a:off x="7683567" y="5492368"/>
            <a:ext cx="3991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É uma das palavras reservadas</a:t>
            </a:r>
          </a:p>
        </p:txBody>
      </p:sp>
    </p:spTree>
    <p:extLst>
      <p:ext uri="{BB962C8B-B14F-4D97-AF65-F5344CB8AC3E}">
        <p14:creationId xmlns:p14="http://schemas.microsoft.com/office/powerpoint/2010/main" val="258696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 animBg="1"/>
      <p:bldP spid="23" grpId="0" animBg="1"/>
      <p:bldP spid="24" grpId="0" animBg="1"/>
      <p:bldP spid="27" grpId="0"/>
      <p:bldP spid="30" grpId="0"/>
      <p:bldP spid="31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6649E545764044A6A0A196580D463B" ma:contentTypeVersion="18" ma:contentTypeDescription="Create a new document." ma:contentTypeScope="" ma:versionID="00c5e2208bb60df07499e2339e8b127e">
  <xsd:schema xmlns:xsd="http://www.w3.org/2001/XMLSchema" xmlns:xs="http://www.w3.org/2001/XMLSchema" xmlns:p="http://schemas.microsoft.com/office/2006/metadata/properties" xmlns:ns3="90496b0b-6b97-4a88-9856-3825db84fa29" xmlns:ns4="6f08440f-52db-4098-a4ae-6485463341e0" targetNamespace="http://schemas.microsoft.com/office/2006/metadata/properties" ma:root="true" ma:fieldsID="4704f38287179bc70970ae686d09a991" ns3:_="" ns4:_="">
    <xsd:import namespace="90496b0b-6b97-4a88-9856-3825db84fa29"/>
    <xsd:import namespace="6f08440f-52db-4098-a4ae-6485463341e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496b0b-6b97-4a88-9856-3825db84fa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08440f-52db-4098-a4ae-6485463341e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0496b0b-6b97-4a88-9856-3825db84fa29" xsi:nil="true"/>
  </documentManagement>
</p:properties>
</file>

<file path=customXml/itemProps1.xml><?xml version="1.0" encoding="utf-8"?>
<ds:datastoreItem xmlns:ds="http://schemas.openxmlformats.org/officeDocument/2006/customXml" ds:itemID="{73616B77-D9C6-4191-9AE5-A91B095A5D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A11345-5BFA-4446-A2C2-8F9497CC2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496b0b-6b97-4a88-9856-3825db84fa29"/>
    <ds:schemaRef ds:uri="6f08440f-52db-4098-a4ae-6485463341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326586-FCD0-496D-9E00-424EF3FAA78B}">
  <ds:schemaRefs>
    <ds:schemaRef ds:uri="http://purl.org/dc/terms/"/>
    <ds:schemaRef ds:uri="http://schemas.openxmlformats.org/package/2006/metadata/core-properties"/>
    <ds:schemaRef ds:uri="http://purl.org/dc/dcmitype/"/>
    <ds:schemaRef ds:uri="6f08440f-52db-4098-a4ae-6485463341e0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90496b0b-6b97-4a88-9856-3825db84fa2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4683</TotalTime>
  <Words>2769</Words>
  <Application>Microsoft Office PowerPoint</Application>
  <PresentationFormat>Widescreen</PresentationFormat>
  <Paragraphs>303</Paragraphs>
  <Slides>33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Courier New</vt:lpstr>
      <vt:lpstr>inherit</vt:lpstr>
      <vt:lpstr>Open Sans</vt:lpstr>
      <vt:lpstr>Times New Roman</vt:lpstr>
      <vt:lpstr>Wingdings</vt:lpstr>
      <vt:lpstr>Tema do Office</vt:lpstr>
      <vt:lpstr>Variáveis, Expressões e Instruções</vt:lpstr>
      <vt:lpstr>Exercícios</vt:lpstr>
      <vt:lpstr>Exercícios</vt:lpstr>
      <vt:lpstr>Exercícios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da Disciplina</dc:title>
  <dc:creator>Vagner Da Silva Rodrigues</dc:creator>
  <cp:lastModifiedBy>Joel Panchyniak / Torrecid Brasil</cp:lastModifiedBy>
  <cp:revision>184</cp:revision>
  <dcterms:created xsi:type="dcterms:W3CDTF">2019-07-27T22:06:45Z</dcterms:created>
  <dcterms:modified xsi:type="dcterms:W3CDTF">2024-03-07T22:55:51Z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0x010100C36649E545764044A6A0A196580D463B</vt:lpwstr>
  </property>
</Properties>
</file>