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14" r:id="rId2"/>
    <p:sldId id="379" r:id="rId3"/>
    <p:sldId id="397" r:id="rId4"/>
    <p:sldId id="398" r:id="rId5"/>
    <p:sldId id="400" r:id="rId6"/>
    <p:sldId id="401" r:id="rId7"/>
    <p:sldId id="402" r:id="rId8"/>
    <p:sldId id="422" r:id="rId9"/>
    <p:sldId id="404" r:id="rId10"/>
    <p:sldId id="403" r:id="rId11"/>
    <p:sldId id="338" r:id="rId12"/>
    <p:sldId id="341" r:id="rId13"/>
    <p:sldId id="342" r:id="rId14"/>
    <p:sldId id="339" r:id="rId15"/>
    <p:sldId id="416" r:id="rId16"/>
    <p:sldId id="340" r:id="rId17"/>
    <p:sldId id="345" r:id="rId18"/>
    <p:sldId id="417" r:id="rId19"/>
    <p:sldId id="418" r:id="rId20"/>
    <p:sldId id="350" r:id="rId21"/>
    <p:sldId id="354" r:id="rId22"/>
    <p:sldId id="423" r:id="rId23"/>
    <p:sldId id="333" r:id="rId24"/>
    <p:sldId id="405" r:id="rId25"/>
    <p:sldId id="337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348" r:id="rId34"/>
    <p:sldId id="413" r:id="rId35"/>
    <p:sldId id="414" r:id="rId36"/>
    <p:sldId id="310" r:id="rId37"/>
    <p:sldId id="420" r:id="rId38"/>
    <p:sldId id="421" r:id="rId39"/>
    <p:sldId id="311" r:id="rId40"/>
    <p:sldId id="424" r:id="rId41"/>
    <p:sldId id="419" r:id="rId42"/>
    <p:sldId id="425" r:id="rId43"/>
    <p:sldId id="426" r:id="rId44"/>
    <p:sldId id="289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03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72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5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2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80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9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47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6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8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5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17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8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50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078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0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2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84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4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90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4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85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2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6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Operadores e Estruturas de Decisões</a:t>
            </a:r>
            <a:endParaRPr lang="pt-BR" dirty="0"/>
          </a:p>
        </p:txBody>
      </p:sp>
      <p:sp>
        <p:nvSpPr>
          <p:cNvPr id="5" name="Subtítulo 7">
            <a:extLst>
              <a:ext uri="{FF2B5EF4-FFF2-40B4-BE49-F238E27FC236}">
                <a16:creationId xmlns:a16="http://schemas.microsoft.com/office/drawing/2014/main" id="{F391DEEB-C92D-ACB4-E090-620F1AE8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7250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34131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Aritméticos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B2C-663E-4478-8E0B-631F9CE7AD89}"/>
              </a:ext>
            </a:extLst>
          </p:cNvPr>
          <p:cNvSpPr txBox="1"/>
          <p:nvPr/>
        </p:nvSpPr>
        <p:spPr>
          <a:xfrm>
            <a:off x="800100" y="152400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operadores aritméticos são responsáveis por realizar as operações matemáticas básicas.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009B99-2837-92E4-98E8-02F81F46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0" y="2601254"/>
            <a:ext cx="8214102" cy="39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Prioridade dos operadores Aritméticos 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2BC06D7-EEF5-CB7D-5EED-CFB234AD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12" y="3025705"/>
            <a:ext cx="8594375" cy="3491204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BE0F3982-C2B9-A62D-2E33-A169F4C32FAC}"/>
              </a:ext>
            </a:extLst>
          </p:cNvPr>
          <p:cNvSpPr txBox="1"/>
          <p:nvPr/>
        </p:nvSpPr>
        <p:spPr>
          <a:xfrm>
            <a:off x="874528" y="1524000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Assim como na matemática, operadores seguem uma ordem de precedência. Naturalmente, é possível realizar operações na ordem desejada com o uso de parênteses.</a:t>
            </a:r>
          </a:p>
        </p:txBody>
      </p:sp>
    </p:spTree>
    <p:extLst>
      <p:ext uri="{BB962C8B-B14F-4D97-AF65-F5344CB8AC3E}">
        <p14:creationId xmlns:p14="http://schemas.microsoft.com/office/powerpoint/2010/main" val="3698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Relacionais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5B8E5A-9955-44BB-B1A4-C27C77D6AB0F}"/>
              </a:ext>
            </a:extLst>
          </p:cNvPr>
          <p:cNvSpPr txBox="1"/>
          <p:nvPr/>
        </p:nvSpPr>
        <p:spPr>
          <a:xfrm>
            <a:off x="874528" y="1524000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operadores Relacionais avaliam expressões e retornam verdadeiro ou falso, assim como os operadores Lógicos. No entanto, os relacionais são responsáveis por operações de comparação de magnitude.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9E3D2DB-84DB-9AA8-1965-2F77A2DE9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19" y="3100839"/>
            <a:ext cx="7225761" cy="34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Relacionais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97F4A5-9168-4412-A9E8-E4389096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33" y="2095986"/>
            <a:ext cx="3460754" cy="28039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5CB615-D462-4274-948B-E86AC961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33" y="3747430"/>
            <a:ext cx="3428763" cy="11525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66DAD9-CC24-4FBA-8903-A3876373CE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92"/>
          <a:stretch/>
        </p:blipFill>
        <p:spPr>
          <a:xfrm>
            <a:off x="6841433" y="2095986"/>
            <a:ext cx="3344939" cy="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Lógicos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D1E26C-DF25-4282-A5F3-6F20EEBC2440}"/>
              </a:ext>
            </a:extLst>
          </p:cNvPr>
          <p:cNvSpPr txBox="1"/>
          <p:nvPr/>
        </p:nvSpPr>
        <p:spPr>
          <a:xfrm>
            <a:off x="800100" y="1714099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operadores </a:t>
            </a:r>
            <a:r>
              <a:rPr lang="pt-BR" sz="2800" b="1" dirty="0"/>
              <a:t>Lógicos</a:t>
            </a:r>
            <a:r>
              <a:rPr lang="pt-BR" sz="2800" dirty="0"/>
              <a:t> são muito utilizados em estruturas condicionais e estruturas de repetições.  Esses operadores avaliam expressões lógicas e retornam valores verdadeiro ou falso. Em Python: </a:t>
            </a:r>
            <a:r>
              <a:rPr lang="pt-BR" sz="2800" b="1" dirty="0" err="1"/>
              <a:t>True</a:t>
            </a:r>
            <a:r>
              <a:rPr lang="pt-BR" sz="2800" dirty="0"/>
              <a:t> e </a:t>
            </a:r>
            <a:r>
              <a:rPr lang="pt-BR" sz="2800" b="1" dirty="0"/>
              <a:t>False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D45E34B-3C92-0F46-F535-D475F35D2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82" y="3429000"/>
            <a:ext cx="9307036" cy="26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Lógicos – Tabela verdade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4ACEAB1-1207-0C68-F337-46A0C4C3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3154584"/>
            <a:ext cx="9810750" cy="33623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39F7B2F-5BDE-5F24-D3D9-8A597C2FB5BE}"/>
              </a:ext>
            </a:extLst>
          </p:cNvPr>
          <p:cNvSpPr txBox="1"/>
          <p:nvPr/>
        </p:nvSpPr>
        <p:spPr>
          <a:xfrm>
            <a:off x="752498" y="1461669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Python oferece três operadores lógicos (booleanos): </a:t>
            </a:r>
            <a:r>
              <a:rPr lang="pt-BR" sz="2800" b="1" dirty="0" err="1"/>
              <a:t>or</a:t>
            </a:r>
            <a:r>
              <a:rPr lang="pt-BR" sz="2800" dirty="0"/>
              <a:t> (ou), </a:t>
            </a:r>
            <a:r>
              <a:rPr lang="pt-BR" sz="2800" b="1" dirty="0" err="1"/>
              <a:t>and</a:t>
            </a:r>
            <a:r>
              <a:rPr lang="pt-BR" sz="2800" dirty="0"/>
              <a:t> (e) e </a:t>
            </a:r>
            <a:r>
              <a:rPr lang="pt-BR" sz="2800" b="1" dirty="0" err="1"/>
              <a:t>not</a:t>
            </a:r>
            <a:r>
              <a:rPr lang="pt-BR" sz="2800" dirty="0"/>
              <a:t> (não). A tabela verdade abaixo apresenta os valores retornados pelos operadores para diferentes valores dos operandos.</a:t>
            </a:r>
          </a:p>
        </p:txBody>
      </p:sp>
    </p:spTree>
    <p:extLst>
      <p:ext uri="{BB962C8B-B14F-4D97-AF65-F5344CB8AC3E}">
        <p14:creationId xmlns:p14="http://schemas.microsoft.com/office/powerpoint/2010/main" val="26684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Lógicos - Exemplos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9D6D1C-C143-4FF1-AF77-B92000FC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91" y="2691999"/>
            <a:ext cx="4415367" cy="36176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E70D22-5BBB-48D1-AE82-2055BF59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091" y="1539474"/>
            <a:ext cx="7392626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Biblioteca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math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8771D-0355-4A24-97DB-AECC809EF2D2}"/>
              </a:ext>
            </a:extLst>
          </p:cNvPr>
          <p:cNvSpPr txBox="1"/>
          <p:nvPr/>
        </p:nvSpPr>
        <p:spPr>
          <a:xfrm>
            <a:off x="755455" y="1382789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Este módulo fornece acesso a um conjunto de funções matemáticas.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Para utilizá-las no Python inclua, no início do script: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B8D14F-8BB3-4665-B2B6-E486C070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78" y="3001693"/>
            <a:ext cx="891664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Biblioteca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math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8771D-0355-4A24-97DB-AECC809EF2D2}"/>
              </a:ext>
            </a:extLst>
          </p:cNvPr>
          <p:cNvSpPr txBox="1"/>
          <p:nvPr/>
        </p:nvSpPr>
        <p:spPr>
          <a:xfrm>
            <a:off x="755455" y="1382789"/>
            <a:ext cx="106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Este módulo fornece acesso a um conjunto de funções matemáticas.</a:t>
            </a:r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B2C19550-8100-12FA-DFDA-46CC2A6E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2798248"/>
            <a:ext cx="883090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Biblioteca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math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8771D-0355-4A24-97DB-AECC809EF2D2}"/>
              </a:ext>
            </a:extLst>
          </p:cNvPr>
          <p:cNvSpPr txBox="1"/>
          <p:nvPr/>
        </p:nvSpPr>
        <p:spPr>
          <a:xfrm>
            <a:off x="755455" y="1382789"/>
            <a:ext cx="106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Este módulo fornece acesso a um conjunto de funções matemáticas.</a:t>
            </a:r>
          </a:p>
        </p:txBody>
      </p:sp>
      <p:pic>
        <p:nvPicPr>
          <p:cNvPr id="2" name="Imagem 8">
            <a:extLst>
              <a:ext uri="{FF2B5EF4-FFF2-40B4-BE49-F238E27FC236}">
                <a16:creationId xmlns:a16="http://schemas.microsoft.com/office/drawing/2014/main" id="{C5EB184D-4E36-4CCC-9476-0DEF078C4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4" r="764" b="3518"/>
          <a:stretch/>
        </p:blipFill>
        <p:spPr>
          <a:xfrm>
            <a:off x="1676480" y="2135049"/>
            <a:ext cx="8839040" cy="4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1) Crie um programa que imprima o comprimento de uma </a:t>
            </a:r>
            <a:r>
              <a:rPr lang="pt-BR" sz="2400" dirty="0" err="1"/>
              <a:t>string</a:t>
            </a:r>
            <a:r>
              <a:rPr lang="pt-BR" sz="2400" dirty="0"/>
              <a:t> fornecida pelo usuário.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2) Escreva um programa que leia uma frase e converta em uma outra variável a  cadeia de caracteres de letras maiúsculas em letras minúsculas.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3) Elabore um programa que solicite uma frase ao usuário e escreva a frase toda em maiúscula. No mesmo programa exiba a frase sem espaços em branco.</a:t>
            </a:r>
          </a:p>
          <a:p>
            <a:pPr lvl="0" algn="just"/>
            <a:endParaRPr lang="pt-BR" sz="2400" dirty="0"/>
          </a:p>
          <a:p>
            <a:pPr algn="just"/>
            <a:r>
              <a:rPr lang="pt-BR" sz="2400" dirty="0"/>
              <a:t>4) Desenvolva um programa que solicite uma frase ao usuário e escreva a frase invertida.</a:t>
            </a:r>
          </a:p>
        </p:txBody>
      </p:sp>
    </p:spTree>
    <p:extLst>
      <p:ext uri="{BB962C8B-B14F-4D97-AF65-F5344CB8AC3E}">
        <p14:creationId xmlns:p14="http://schemas.microsoft.com/office/powerpoint/2010/main" val="14336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76762" y="372088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Biblioteca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random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8771D-0355-4A24-97DB-AECC809EF2D2}"/>
              </a:ext>
            </a:extLst>
          </p:cNvPr>
          <p:cNvSpPr txBox="1"/>
          <p:nvPr/>
        </p:nvSpPr>
        <p:spPr>
          <a:xfrm>
            <a:off x="755455" y="1382789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Este módulo implementa geradores de números pseudoaleatórios. Geração de número aleatórios inteiros,</a:t>
            </a:r>
          </a:p>
          <a:p>
            <a:pPr algn="just"/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pt-BR" sz="2800" b="1" dirty="0">
              <a:cs typeface="Courier New" panose="02070309020205020404" pitchFamily="49" charset="0"/>
            </a:endParaRPr>
          </a:p>
          <a:p>
            <a:pPr algn="just"/>
            <a:r>
              <a:rPr lang="pt-BR" sz="2800" dirty="0">
                <a:solidFill>
                  <a:srgbClr val="FF0000"/>
                </a:solidFill>
                <a:cs typeface="Courier New" panose="02070309020205020404" pitchFamily="49" charset="0"/>
              </a:rPr>
              <a:t>inicio</a:t>
            </a:r>
            <a:r>
              <a:rPr lang="pt-BR" sz="2800" dirty="0">
                <a:cs typeface="Courier New" panose="02070309020205020404" pitchFamily="49" charset="0"/>
              </a:rPr>
              <a:t>: indica o valor inicial, que faz parte dos resultados possíveis</a:t>
            </a:r>
          </a:p>
          <a:p>
            <a:pPr algn="just"/>
            <a:endParaRPr lang="pt-BR" sz="2800" dirty="0">
              <a:cs typeface="Courier New" panose="02070309020205020404" pitchFamily="49" charset="0"/>
            </a:endParaRPr>
          </a:p>
          <a:p>
            <a:pPr algn="just"/>
            <a:r>
              <a:rPr lang="pt-BR" sz="2800" dirty="0">
                <a:solidFill>
                  <a:srgbClr val="FF0000"/>
                </a:solidFill>
                <a:cs typeface="Courier New" panose="02070309020205020404" pitchFamily="49" charset="0"/>
              </a:rPr>
              <a:t>fim</a:t>
            </a:r>
            <a:r>
              <a:rPr lang="pt-BR" sz="2800" dirty="0">
                <a:cs typeface="Courier New" panose="02070309020205020404" pitchFamily="49" charset="0"/>
              </a:rPr>
              <a:t>: 	representa o ponto de parada, no qual o valor indicado também 	pode ser selecionado como retorno</a:t>
            </a:r>
          </a:p>
          <a:p>
            <a:pPr algn="just"/>
            <a:endParaRPr lang="pt-BR" sz="2800" dirty="0">
              <a:cs typeface="Courier New" panose="02070309020205020404" pitchFamily="49" charset="0"/>
            </a:endParaRP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#random.seed()</a:t>
            </a:r>
          </a:p>
        </p:txBody>
      </p:sp>
    </p:spTree>
    <p:extLst>
      <p:ext uri="{BB962C8B-B14F-4D97-AF65-F5344CB8AC3E}">
        <p14:creationId xmlns:p14="http://schemas.microsoft.com/office/powerpoint/2010/main" val="26733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Python...</a:t>
            </a:r>
          </a:p>
          <a:p>
            <a:pPr>
              <a:lnSpc>
                <a:spcPts val="5760"/>
              </a:lnSpc>
            </a:pP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D18BFB-7560-4B6D-BFA7-59074D96BDC3}"/>
              </a:ext>
            </a:extLst>
          </p:cNvPr>
          <p:cNvSpPr txBox="1"/>
          <p:nvPr/>
        </p:nvSpPr>
        <p:spPr>
          <a:xfrm>
            <a:off x="755455" y="1382789"/>
            <a:ext cx="10687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1) Construa um programa que tem como dados de entrada dois pontos quaisquer no plano cartesiano: P1 e P2. Considere que P1 é definido pelas coordenadas x1 e y1, enquanto P2 por x2 e y2 . O programa deve calcular e escrever a distância entre os pontos P1 e P2. A fórmula que calcula a distância entre os dois pontos é dada por: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função que calcula a raiz quadrada é a </a:t>
            </a:r>
            <a:r>
              <a:rPr lang="pt-BR" sz="2800" b="1" dirty="0" err="1"/>
              <a:t>sqrt</a:t>
            </a:r>
            <a:r>
              <a:rPr lang="pt-BR" sz="2800" b="1" dirty="0"/>
              <a:t>()</a:t>
            </a:r>
            <a:r>
              <a:rPr lang="pt-BR" sz="2800" dirty="0"/>
              <a:t> (</a:t>
            </a:r>
            <a:r>
              <a:rPr lang="pt-BR" sz="2800" b="1" dirty="0" err="1"/>
              <a:t>sq</a:t>
            </a:r>
            <a:r>
              <a:rPr lang="pt-BR" sz="2800" dirty="0" err="1"/>
              <a:t>uare</a:t>
            </a:r>
            <a:r>
              <a:rPr lang="pt-BR" sz="2800" dirty="0"/>
              <a:t> </a:t>
            </a:r>
            <a:r>
              <a:rPr lang="pt-BR" sz="2800" b="1" dirty="0"/>
              <a:t>r</a:t>
            </a:r>
            <a:r>
              <a:rPr lang="pt-BR" sz="2800" dirty="0"/>
              <a:t>oo</a:t>
            </a:r>
            <a:r>
              <a:rPr lang="pt-BR" sz="2800" b="1" dirty="0"/>
              <a:t>t</a:t>
            </a:r>
            <a:r>
              <a:rPr lang="pt-BR" sz="2800" dirty="0"/>
              <a:t>), veja </a:t>
            </a:r>
            <a:r>
              <a:rPr lang="pt-BR" sz="2800" b="1" dirty="0" err="1"/>
              <a:t>pow</a:t>
            </a:r>
            <a:r>
              <a:rPr lang="pt-BR" sz="2800" b="1" dirty="0"/>
              <a:t>()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3BAD5911-25E8-6885-6E4D-67EF5869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17" y="5103897"/>
            <a:ext cx="32480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Python...</a:t>
            </a:r>
          </a:p>
          <a:p>
            <a:pPr>
              <a:lnSpc>
                <a:spcPts val="5760"/>
              </a:lnSpc>
            </a:pP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D18BFB-7560-4B6D-BFA7-59074D96BDC3}"/>
              </a:ext>
            </a:extLst>
          </p:cNvPr>
          <p:cNvSpPr txBox="1"/>
          <p:nvPr/>
        </p:nvSpPr>
        <p:spPr>
          <a:xfrm>
            <a:off x="755455" y="1382789"/>
            <a:ext cx="1068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2) Uma imobiliária paga aos seus corretores um salário base de R$ 1.500,00. Além disso, uma comissão de R$ 200,00 por cada imóvel vendido e 5% do valor de cada venda. Construa um programa que solicite o nome do corretor, a quantidade de imóveis vendidos e o valor total de suas vendas. Ao fim, o programa deve calcular e escrever o salário final do corretor de imóveis.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3) Elabore um código fonte que calcule a hipotenusa de um triângulo retângulo, cujos catetos serão fornecidos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72878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Controle de Fluxo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946739" y="1673772"/>
            <a:ext cx="10368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controle de fluxo é o controle da sequência de comandos executados pela rotina.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Um código é sempre executado linha por linha, na ordem que as encontram.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Desta forma, se existem somente procedimentos simples, o funcionamento da rotina é linear.</a:t>
            </a:r>
          </a:p>
        </p:txBody>
      </p:sp>
    </p:spTree>
    <p:extLst>
      <p:ext uri="{BB962C8B-B14F-4D97-AF65-F5344CB8AC3E}">
        <p14:creationId xmlns:p14="http://schemas.microsoft.com/office/powerpoint/2010/main" val="4156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Controle de Fluxo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28A01-C539-4E16-A8F6-28E8B5FD080F}"/>
              </a:ext>
            </a:extLst>
          </p:cNvPr>
          <p:cNvSpPr/>
          <p:nvPr/>
        </p:nvSpPr>
        <p:spPr>
          <a:xfrm>
            <a:off x="2701739" y="2415742"/>
            <a:ext cx="1678665" cy="7338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632DFDE-1B93-4661-8E12-C0536431FE6A}"/>
              </a:ext>
            </a:extLst>
          </p:cNvPr>
          <p:cNvSpPr/>
          <p:nvPr/>
        </p:nvSpPr>
        <p:spPr>
          <a:xfrm>
            <a:off x="2701739" y="3744761"/>
            <a:ext cx="1678665" cy="7338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Instrução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F8CDC2-5AB7-44B7-9F9C-5E6202934FD2}"/>
              </a:ext>
            </a:extLst>
          </p:cNvPr>
          <p:cNvSpPr txBox="1"/>
          <p:nvPr/>
        </p:nvSpPr>
        <p:spPr>
          <a:xfrm>
            <a:off x="2670201" y="155618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Sequência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0DB8A8-E770-4D5D-99B3-7D8570BF57B3}"/>
              </a:ext>
            </a:extLst>
          </p:cNvPr>
          <p:cNvSpPr txBox="1"/>
          <p:nvPr/>
        </p:nvSpPr>
        <p:spPr>
          <a:xfrm>
            <a:off x="7458335" y="1654581"/>
            <a:ext cx="163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Condição</a:t>
            </a:r>
            <a:endParaRPr lang="pt-BR" dirty="0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64EAAAA5-06CB-4BB4-AF72-7DB0CB3CAE09}"/>
              </a:ext>
            </a:extLst>
          </p:cNvPr>
          <p:cNvSpPr/>
          <p:nvPr/>
        </p:nvSpPr>
        <p:spPr>
          <a:xfrm>
            <a:off x="7296150" y="2491031"/>
            <a:ext cx="1798139" cy="1397220"/>
          </a:xfrm>
          <a:prstGeom prst="diamond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Condição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ED29FEB-A686-4E40-A2E5-0D0BF4C35785}"/>
              </a:ext>
            </a:extLst>
          </p:cNvPr>
          <p:cNvSpPr/>
          <p:nvPr/>
        </p:nvSpPr>
        <p:spPr>
          <a:xfrm>
            <a:off x="2701739" y="5083401"/>
            <a:ext cx="1678665" cy="7338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Instrução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8BCAB6-0D83-481D-A1D9-222DAE1A7107}"/>
              </a:ext>
            </a:extLst>
          </p:cNvPr>
          <p:cNvSpPr/>
          <p:nvPr/>
        </p:nvSpPr>
        <p:spPr>
          <a:xfrm>
            <a:off x="6096000" y="3972466"/>
            <a:ext cx="1678665" cy="7338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0F8FF8-A4B3-4EA0-9A42-6A663249C470}"/>
              </a:ext>
            </a:extLst>
          </p:cNvPr>
          <p:cNvSpPr/>
          <p:nvPr/>
        </p:nvSpPr>
        <p:spPr>
          <a:xfrm>
            <a:off x="8682466" y="4003462"/>
            <a:ext cx="1678665" cy="7338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F4F381-6C33-4935-BBB8-728DBB36721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541072" y="3149607"/>
            <a:ext cx="0" cy="595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F92151D-8037-4668-96B0-B2944BDF121C}"/>
              </a:ext>
            </a:extLst>
          </p:cNvPr>
          <p:cNvCxnSpPr>
            <a:cxnSpLocks/>
          </p:cNvCxnSpPr>
          <p:nvPr/>
        </p:nvCxnSpPr>
        <p:spPr>
          <a:xfrm>
            <a:off x="3541072" y="4478626"/>
            <a:ext cx="0" cy="595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A7CEAFD-D146-454C-A7AA-839898C61746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6935334" y="3189640"/>
            <a:ext cx="360817" cy="7828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C882C4D-8583-4CA4-81A2-368728CDA2D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094289" y="3189641"/>
            <a:ext cx="403068" cy="8272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A2F4031-E522-454D-A399-1C9543D6A830}"/>
              </a:ext>
            </a:extLst>
          </p:cNvPr>
          <p:cNvCxnSpPr>
            <a:cxnSpLocks/>
          </p:cNvCxnSpPr>
          <p:nvPr/>
        </p:nvCxnSpPr>
        <p:spPr>
          <a:xfrm>
            <a:off x="3526087" y="5817266"/>
            <a:ext cx="0" cy="595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919C625-0431-4175-BDE2-54B45A23B611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6811023" y="4830640"/>
            <a:ext cx="1587136" cy="13385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BEF4C0F-A9ED-473F-8F19-7130442DDE73}"/>
              </a:ext>
            </a:extLst>
          </p:cNvPr>
          <p:cNvCxnSpPr>
            <a:cxnSpLocks/>
          </p:cNvCxnSpPr>
          <p:nvPr/>
        </p:nvCxnSpPr>
        <p:spPr>
          <a:xfrm rot="5400000">
            <a:off x="8129743" y="4901411"/>
            <a:ext cx="1536163" cy="1247948"/>
          </a:xfrm>
          <a:prstGeom prst="bentConnector3">
            <a:avLst>
              <a:gd name="adj1" fmla="val 488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B37BD93-1D04-4358-8ACD-734CA409C168}"/>
              </a:ext>
            </a:extLst>
          </p:cNvPr>
          <p:cNvSpPr txBox="1"/>
          <p:nvPr/>
        </p:nvSpPr>
        <p:spPr>
          <a:xfrm>
            <a:off x="6605658" y="2736094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EA90D4A-38C5-41E0-9702-682E3B374F16}"/>
              </a:ext>
            </a:extLst>
          </p:cNvPr>
          <p:cNvSpPr txBox="1"/>
          <p:nvPr/>
        </p:nvSpPr>
        <p:spPr>
          <a:xfrm>
            <a:off x="9172042" y="2888494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Verdadeiro</a:t>
            </a:r>
          </a:p>
        </p:txBody>
      </p:sp>
    </p:spTree>
    <p:extLst>
      <p:ext uri="{BB962C8B-B14F-4D97-AF65-F5344CB8AC3E}">
        <p14:creationId xmlns:p14="http://schemas.microsoft.com/office/powerpoint/2010/main" val="18675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5" grpId="0"/>
      <p:bldP spid="13" grpId="0"/>
      <p:bldP spid="8" grpId="0" animBg="1"/>
      <p:bldP spid="16" grpId="0" animBg="1"/>
      <p:bldP spid="17" grpId="0" animBg="1"/>
      <p:bldP spid="18" grpId="0" animBg="1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Controle de Fluxo - Estrutura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19690" y="1757422"/>
            <a:ext cx="10368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No Python, o início de uma dessas estruturas é indicada pelas palavras reservadas e o uso de </a:t>
            </a:r>
            <a:r>
              <a:rPr lang="pt-BR" sz="3200" dirty="0">
                <a:solidFill>
                  <a:srgbClr val="FF0000"/>
                </a:solidFill>
              </a:rPr>
              <a:t>dois pontos</a:t>
            </a:r>
            <a:r>
              <a:rPr lang="pt-BR" sz="3200" dirty="0"/>
              <a:t>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Os procedimentos subordinados às estruturas devem estar </a:t>
            </a:r>
            <a:r>
              <a:rPr lang="pt-BR" sz="3200" dirty="0">
                <a:solidFill>
                  <a:srgbClr val="FF0000"/>
                </a:solidFill>
              </a:rPr>
              <a:t>indentados</a:t>
            </a:r>
            <a:r>
              <a:rPr lang="pt-BR" sz="3200" dirty="0"/>
              <a:t> com </a:t>
            </a:r>
            <a:r>
              <a:rPr lang="pt-BR" sz="3200" dirty="0">
                <a:solidFill>
                  <a:srgbClr val="FF0000"/>
                </a:solidFill>
              </a:rPr>
              <a:t>um recuo de </a:t>
            </a:r>
            <a:r>
              <a:rPr lang="pt-BR" sz="3200" dirty="0" err="1">
                <a:solidFill>
                  <a:srgbClr val="FF0000"/>
                </a:solidFill>
              </a:rPr>
              <a:t>tab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em referência a linha que indica o início da estrutura.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 própria quebra de </a:t>
            </a:r>
            <a:r>
              <a:rPr lang="pt-BR" sz="3200" dirty="0" err="1"/>
              <a:t>indentação</a:t>
            </a:r>
            <a:r>
              <a:rPr lang="pt-BR" sz="3200" dirty="0"/>
              <a:t> indicará o fim da estrutura.</a:t>
            </a:r>
          </a:p>
        </p:txBody>
      </p:sp>
    </p:spTree>
    <p:extLst>
      <p:ext uri="{BB962C8B-B14F-4D97-AF65-F5344CB8AC3E}">
        <p14:creationId xmlns:p14="http://schemas.microsoft.com/office/powerpoint/2010/main" val="189848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Controle de Fluxo - Estrutura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819690" y="1757422"/>
            <a:ext cx="10368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Sendo assim, uma estrutura deve-se parecer com: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CF92FFF-3745-4113-A3EB-F1174448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02" y="2995215"/>
            <a:ext cx="7836195" cy="23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em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1023257" y="1588632"/>
            <a:ext cx="103686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primeiro conjunto de estruturas de controle de fluxo são as estruturas condicionais.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As responsáveis por </a:t>
            </a:r>
            <a:r>
              <a:rPr lang="pt-BR" sz="3200" dirty="0">
                <a:solidFill>
                  <a:srgbClr val="FF0000"/>
                </a:solidFill>
              </a:rPr>
              <a:t>tomadas de decisão</a:t>
            </a:r>
            <a:r>
              <a:rPr lang="pt-BR" sz="3200" dirty="0"/>
              <a:t>, que indicarão alguns procedimentos ou outros, dependendo da condição avaliada.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As mais populares estruturas condicionais são </a:t>
            </a:r>
            <a:r>
              <a:rPr lang="pt-BR" sz="3200" dirty="0" err="1">
                <a:solidFill>
                  <a:srgbClr val="FF0000"/>
                </a:solidFill>
              </a:rPr>
              <a:t>if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else</a:t>
            </a:r>
            <a:r>
              <a:rPr lang="pt-BR" sz="3200" dirty="0"/>
              <a:t> e switch. No Python, a estrutura switch é representada por </a:t>
            </a:r>
            <a:r>
              <a:rPr lang="pt-BR" sz="3200" dirty="0">
                <a:solidFill>
                  <a:srgbClr val="FF0000"/>
                </a:solidFill>
              </a:rPr>
              <a:t>match case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4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Exemplo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B6F5B5-CC8B-47E7-BA32-7B8A467ADF7C}"/>
              </a:ext>
            </a:extLst>
          </p:cNvPr>
          <p:cNvSpPr txBox="1"/>
          <p:nvPr/>
        </p:nvSpPr>
        <p:spPr>
          <a:xfrm>
            <a:off x="1023257" y="1622545"/>
            <a:ext cx="10498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Em Python temos as seguintes estruturas de decisão: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4F4081-52DF-4469-AF94-391C71CE4D1C}"/>
              </a:ext>
            </a:extLst>
          </p:cNvPr>
          <p:cNvSpPr txBox="1"/>
          <p:nvPr/>
        </p:nvSpPr>
        <p:spPr>
          <a:xfrm>
            <a:off x="945781" y="2827202"/>
            <a:ext cx="10300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(se)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11CD7D-6B35-4350-B563-C106D2B1909A}"/>
              </a:ext>
            </a:extLst>
          </p:cNvPr>
          <p:cNvSpPr txBox="1"/>
          <p:nvPr/>
        </p:nvSpPr>
        <p:spPr>
          <a:xfrm>
            <a:off x="945780" y="3634573"/>
            <a:ext cx="977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se..senão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9825B1-77CB-4B73-84DB-F83115395B8A}"/>
              </a:ext>
            </a:extLst>
          </p:cNvPr>
          <p:cNvSpPr txBox="1"/>
          <p:nvPr/>
        </p:nvSpPr>
        <p:spPr>
          <a:xfrm>
            <a:off x="945780" y="4441945"/>
            <a:ext cx="10576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se..senão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se..senão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597F6A-C4ED-4AA4-9EDE-4DB3F43EA5AE}"/>
              </a:ext>
            </a:extLst>
          </p:cNvPr>
          <p:cNvSpPr txBox="1"/>
          <p:nvPr/>
        </p:nvSpPr>
        <p:spPr>
          <a:xfrm>
            <a:off x="1023257" y="1393120"/>
            <a:ext cx="10498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estrutura </a:t>
            </a:r>
            <a:r>
              <a:rPr lang="pt-BR" sz="2800" dirty="0" err="1">
                <a:solidFill>
                  <a:srgbClr val="FF0000"/>
                </a:solidFill>
              </a:rPr>
              <a:t>if</a:t>
            </a:r>
            <a:r>
              <a:rPr lang="pt-BR" sz="2800" dirty="0"/>
              <a:t> avalia uma expressão, caso a expressão seja verdadeira, os procedimentos subordinados são executados.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455BB48-73F7-4B4A-98C5-A342BE199699}"/>
              </a:ext>
            </a:extLst>
          </p:cNvPr>
          <p:cNvSpPr/>
          <p:nvPr/>
        </p:nvSpPr>
        <p:spPr>
          <a:xfrm>
            <a:off x="6166175" y="2825840"/>
            <a:ext cx="2850766" cy="1836928"/>
          </a:xfrm>
          <a:prstGeom prst="diamond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Condição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EDE4C0-672C-4337-893F-1E23EA88A633}"/>
              </a:ext>
            </a:extLst>
          </p:cNvPr>
          <p:cNvSpPr/>
          <p:nvPr/>
        </p:nvSpPr>
        <p:spPr>
          <a:xfrm>
            <a:off x="9430037" y="4106555"/>
            <a:ext cx="2540118" cy="94410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92D050"/>
                </a:solidFill>
              </a:rPr>
              <a:t>instruções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5F40D6E-E21E-4272-8EF9-FCB3B39FBE24}"/>
              </a:ext>
            </a:extLst>
          </p:cNvPr>
          <p:cNvSpPr/>
          <p:nvPr/>
        </p:nvSpPr>
        <p:spPr>
          <a:xfrm>
            <a:off x="6476823" y="5561362"/>
            <a:ext cx="2540118" cy="94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Resto do Código</a:t>
            </a:r>
            <a:endParaRPr lang="pt-BR" b="1" dirty="0">
              <a:solidFill>
                <a:srgbClr val="00B0F0"/>
              </a:solidFill>
            </a:endParaRP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C2E091B7-DD76-4B4D-ADA2-D73D7CF200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016941" y="3744304"/>
            <a:ext cx="1854259" cy="362251"/>
          </a:xfrm>
          <a:prstGeom prst="bentConnector3">
            <a:avLst>
              <a:gd name="adj1" fmla="val 99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56912937-E7D0-4D2B-8F58-0C1DB0C288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16944" y="5079895"/>
            <a:ext cx="1854256" cy="1097633"/>
          </a:xfrm>
          <a:prstGeom prst="bentConnector3">
            <a:avLst>
              <a:gd name="adj1" fmla="val -1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B260CB3F-66F8-4C0A-B0A2-86F8D78AA008}"/>
              </a:ext>
            </a:extLst>
          </p:cNvPr>
          <p:cNvCxnSpPr>
            <a:cxnSpLocks/>
          </p:cNvCxnSpPr>
          <p:nvPr/>
        </p:nvCxnSpPr>
        <p:spPr>
          <a:xfrm rot="5400000">
            <a:off x="7158189" y="5091098"/>
            <a:ext cx="869360" cy="12700"/>
          </a:xfrm>
          <a:prstGeom prst="bentConnector3">
            <a:avLst>
              <a:gd name="adj1" fmla="val 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E88BE8-2435-48A3-A99A-55820C53DE30}"/>
              </a:ext>
            </a:extLst>
          </p:cNvPr>
          <p:cNvSpPr txBox="1"/>
          <p:nvPr/>
        </p:nvSpPr>
        <p:spPr>
          <a:xfrm>
            <a:off x="9016941" y="3202444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Verdadeiro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6D05ED-4F48-479C-9C2C-6ED2AE771E6E}"/>
              </a:ext>
            </a:extLst>
          </p:cNvPr>
          <p:cNvSpPr txBox="1"/>
          <p:nvPr/>
        </p:nvSpPr>
        <p:spPr>
          <a:xfrm>
            <a:off x="7714398" y="4518541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Falso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A9766D-322B-43FD-AC88-12EE6FF3FAD9}"/>
              </a:ext>
            </a:extLst>
          </p:cNvPr>
          <p:cNvSpPr txBox="1"/>
          <p:nvPr/>
        </p:nvSpPr>
        <p:spPr>
          <a:xfrm>
            <a:off x="980016" y="2825840"/>
            <a:ext cx="41267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>
                <a:solidFill>
                  <a:srgbClr val="FF0000"/>
                </a:solidFill>
              </a:rPr>
              <a:t>if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&lt;condição&gt;:</a:t>
            </a: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3600" dirty="0">
                <a:solidFill>
                  <a:srgbClr val="92D050"/>
                </a:solidFill>
              </a:rPr>
              <a:t>instruções</a:t>
            </a:r>
          </a:p>
          <a:p>
            <a:r>
              <a:rPr lang="pt-BR" sz="3600" dirty="0">
                <a:solidFill>
                  <a:srgbClr val="92D050"/>
                </a:solidFill>
              </a:rPr>
              <a:t>	instruções </a:t>
            </a:r>
          </a:p>
          <a:p>
            <a:r>
              <a:rPr lang="pt-BR" sz="3600" dirty="0">
                <a:solidFill>
                  <a:srgbClr val="92D050"/>
                </a:solidFill>
              </a:rPr>
              <a:t>	instruções</a:t>
            </a:r>
          </a:p>
          <a:p>
            <a:endParaRPr lang="pt-BR" sz="3600" dirty="0">
              <a:solidFill>
                <a:srgbClr val="92D050"/>
              </a:solidFill>
            </a:endParaRPr>
          </a:p>
          <a:p>
            <a:r>
              <a:rPr lang="pt-BR" sz="3600" dirty="0">
                <a:solidFill>
                  <a:srgbClr val="00B0F0"/>
                </a:solidFill>
              </a:rPr>
              <a:t>resto do código</a:t>
            </a:r>
          </a:p>
        </p:txBody>
      </p:sp>
    </p:spTree>
    <p:extLst>
      <p:ext uri="{BB962C8B-B14F-4D97-AF65-F5344CB8AC3E}">
        <p14:creationId xmlns:p14="http://schemas.microsoft.com/office/powerpoint/2010/main" val="42034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25" grpId="0"/>
      <p:bldP spid="26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5) Crie um programa que leia o nome completo de uma pessoa todo em minúsculo e exiba este nome com as primeiras letras em maiúsculo.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6) Seguindo o exercício acima, exiba da mesma forma, no entanto a entrada será com todos os caracteres maiúsculos.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0" algn="just"/>
            <a:r>
              <a:rPr lang="pt-BR" sz="2400" dirty="0"/>
              <a:t>7) Elabore um programa que leia o nome do usuário e mostre o nome de traz para frente, utilizando somente letras maiúsculas.</a:t>
            </a:r>
          </a:p>
          <a:p>
            <a:pPr lvl="0" algn="just"/>
            <a:endParaRPr lang="pt-BR" sz="2400" dirty="0"/>
          </a:p>
          <a:p>
            <a:pPr algn="just"/>
            <a:r>
              <a:rPr lang="pt-BR" sz="2400" dirty="0"/>
              <a:t>8) Desenvolva um programa que leia uma frase e um caractere. Em seguida, exiba ambos e o número de ocorrências do caractere na frase.</a:t>
            </a:r>
          </a:p>
        </p:txBody>
      </p:sp>
    </p:spTree>
    <p:extLst>
      <p:ext uri="{BB962C8B-B14F-4D97-AF65-F5344CB8AC3E}">
        <p14:creationId xmlns:p14="http://schemas.microsoft.com/office/powerpoint/2010/main" val="40190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45364" y="359442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39BEA1-E5BA-4FA9-92C8-CDAFB6AA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55" y="3227522"/>
            <a:ext cx="8798689" cy="2917779"/>
          </a:xfrm>
          <a:prstGeom prst="rect">
            <a:avLst/>
          </a:prstGeom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0CA7009C-C693-5394-64BF-D3146285F368}"/>
              </a:ext>
            </a:extLst>
          </p:cNvPr>
          <p:cNvSpPr txBox="1"/>
          <p:nvPr/>
        </p:nvSpPr>
        <p:spPr>
          <a:xfrm>
            <a:off x="1023257" y="1393120"/>
            <a:ext cx="104986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expressão a ser avaliada não necessita obrigatoriamente estar entre parênteses, no entanto ao removê-los, você precisa ter pelo menos um espaço entre o </a:t>
            </a:r>
            <a:r>
              <a:rPr lang="pt-BR" sz="2800" b="1" dirty="0" err="1"/>
              <a:t>if</a:t>
            </a:r>
            <a:r>
              <a:rPr lang="pt-BR" sz="2800" dirty="0"/>
              <a:t> e a </a:t>
            </a:r>
            <a:r>
              <a:rPr lang="pt-BR" sz="2800" b="1" dirty="0"/>
              <a:t>condição</a:t>
            </a:r>
            <a:r>
              <a:rPr lang="pt-BR" sz="2800" dirty="0"/>
              <a:t>. Ex.: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idade&lt;18:</a:t>
            </a:r>
          </a:p>
        </p:txBody>
      </p:sp>
    </p:spTree>
    <p:extLst>
      <p:ext uri="{BB962C8B-B14F-4D97-AF65-F5344CB8AC3E}">
        <p14:creationId xmlns:p14="http://schemas.microsoft.com/office/powerpoint/2010/main" val="33432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if-else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597F6A-C4ED-4AA4-9EDE-4DB3F43EA5AE}"/>
              </a:ext>
            </a:extLst>
          </p:cNvPr>
          <p:cNvSpPr txBox="1"/>
          <p:nvPr/>
        </p:nvSpPr>
        <p:spPr>
          <a:xfrm>
            <a:off x="846667" y="1345970"/>
            <a:ext cx="10498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Nesta estrutura </a:t>
            </a:r>
            <a:r>
              <a:rPr lang="pt-BR" sz="2800" dirty="0" err="1">
                <a:solidFill>
                  <a:srgbClr val="FF0000"/>
                </a:solidFill>
              </a:rPr>
              <a:t>if-else</a:t>
            </a:r>
            <a:r>
              <a:rPr lang="pt-BR" sz="2800" dirty="0"/>
              <a:t>, um trecho de código será executado se a condição for verdadeira e outro se a condição for falsa.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D0F23B8-58B8-432B-871B-2B5C48752A86}"/>
              </a:ext>
            </a:extLst>
          </p:cNvPr>
          <p:cNvSpPr/>
          <p:nvPr/>
        </p:nvSpPr>
        <p:spPr>
          <a:xfrm>
            <a:off x="6965208" y="2478481"/>
            <a:ext cx="2794000" cy="1998133"/>
          </a:xfrm>
          <a:prstGeom prst="diamond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Condição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3C9211-CC66-4B25-8981-958A44ADD7FA}"/>
              </a:ext>
            </a:extLst>
          </p:cNvPr>
          <p:cNvSpPr/>
          <p:nvPr/>
        </p:nvSpPr>
        <p:spPr>
          <a:xfrm>
            <a:off x="10206542" y="3919283"/>
            <a:ext cx="1758296" cy="81119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92D050"/>
                </a:solidFill>
              </a:rPr>
              <a:t>instruções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4040275-6F09-4D67-8140-B9A50C94FE4C}"/>
              </a:ext>
            </a:extLst>
          </p:cNvPr>
          <p:cNvSpPr/>
          <p:nvPr/>
        </p:nvSpPr>
        <p:spPr>
          <a:xfrm>
            <a:off x="7171055" y="5538489"/>
            <a:ext cx="2540118" cy="94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Resto do Código</a:t>
            </a:r>
            <a:endParaRPr lang="pt-BR" b="1" dirty="0">
              <a:solidFill>
                <a:srgbClr val="00B0F0"/>
              </a:solidFill>
            </a:endParaRP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045C708-55B7-43B5-AF38-D49096CE28C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9759208" y="3477548"/>
            <a:ext cx="1326482" cy="4417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E9A6163E-95B2-4ED2-9AE6-E7031F9B7592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9809678" y="4714246"/>
            <a:ext cx="1259785" cy="12922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67EBF44-F59C-4E8C-B139-CB41652C4F6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5668333" y="3477547"/>
            <a:ext cx="1230085" cy="4417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BB9642-6DAB-4CC4-A81E-DFCF651BB876}"/>
              </a:ext>
            </a:extLst>
          </p:cNvPr>
          <p:cNvSpPr txBox="1"/>
          <p:nvPr/>
        </p:nvSpPr>
        <p:spPr>
          <a:xfrm>
            <a:off x="9847722" y="3035676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Verdadeiro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18D791-DAC1-4431-ABF6-CFFD4D202B27}"/>
              </a:ext>
            </a:extLst>
          </p:cNvPr>
          <p:cNvSpPr txBox="1"/>
          <p:nvPr/>
        </p:nvSpPr>
        <p:spPr>
          <a:xfrm>
            <a:off x="5427099" y="3105384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Falso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62070BD-BB72-47B2-AB0B-81088C720E9C}"/>
              </a:ext>
            </a:extLst>
          </p:cNvPr>
          <p:cNvSpPr/>
          <p:nvPr/>
        </p:nvSpPr>
        <p:spPr>
          <a:xfrm>
            <a:off x="4789184" y="3919283"/>
            <a:ext cx="1758296" cy="8111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992AA06D-0D96-4C54-9FE1-C942B52760DE}"/>
              </a:ext>
            </a:extLst>
          </p:cNvPr>
          <p:cNvCxnSpPr>
            <a:cxnSpLocks/>
            <a:stCxn id="28" idx="2"/>
            <a:endCxn id="18" idx="1"/>
          </p:cNvCxnSpPr>
          <p:nvPr/>
        </p:nvCxnSpPr>
        <p:spPr>
          <a:xfrm rot="16200000" flipH="1">
            <a:off x="5779659" y="4619146"/>
            <a:ext cx="1280069" cy="1502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82CF36-6F9F-4CEF-B6A0-F21707A31518}"/>
              </a:ext>
            </a:extLst>
          </p:cNvPr>
          <p:cNvSpPr txBox="1"/>
          <p:nvPr/>
        </p:nvSpPr>
        <p:spPr>
          <a:xfrm>
            <a:off x="905175" y="2478481"/>
            <a:ext cx="381721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dirty="0"/>
          </a:p>
          <a:p>
            <a:pPr algn="just"/>
            <a:r>
              <a:rPr lang="pt-BR" sz="3200" dirty="0" err="1">
                <a:solidFill>
                  <a:srgbClr val="FF0000"/>
                </a:solidFill>
              </a:rPr>
              <a:t>if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&lt;condição&gt;</a:t>
            </a:r>
            <a:r>
              <a:rPr lang="pt-BR" sz="3200" dirty="0"/>
              <a:t>:</a:t>
            </a:r>
          </a:p>
          <a:p>
            <a:pPr algn="just"/>
            <a:r>
              <a:rPr lang="pt-BR" sz="3200" dirty="0">
                <a:solidFill>
                  <a:srgbClr val="92D050"/>
                </a:solidFill>
              </a:rPr>
              <a:t>	instruções</a:t>
            </a:r>
          </a:p>
          <a:p>
            <a:pPr algn="just"/>
            <a:r>
              <a:rPr lang="pt-BR" sz="3200" dirty="0">
                <a:solidFill>
                  <a:srgbClr val="92D050"/>
                </a:solidFill>
              </a:rPr>
              <a:t>	instruções </a:t>
            </a:r>
          </a:p>
          <a:p>
            <a:pPr algn="just"/>
            <a:r>
              <a:rPr lang="pt-BR" sz="3200" dirty="0" err="1">
                <a:solidFill>
                  <a:srgbClr val="FF0000"/>
                </a:solidFill>
              </a:rPr>
              <a:t>else</a:t>
            </a:r>
            <a:r>
              <a:rPr lang="pt-BR" sz="3200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pt-BR" sz="3200" dirty="0">
                <a:solidFill>
                  <a:srgbClr val="FF0000"/>
                </a:solidFill>
              </a:rPr>
              <a:t>	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</a:p>
          <a:p>
            <a:pPr algn="just"/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/>
            <a:r>
              <a:rPr lang="pt-BR" sz="3200" dirty="0">
                <a:solidFill>
                  <a:srgbClr val="00B0F0"/>
                </a:solidFill>
              </a:rPr>
              <a:t>resto do código</a:t>
            </a:r>
            <a:endParaRPr lang="pt-BR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8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22" grpId="0"/>
      <p:bldP spid="23" grpId="0"/>
      <p:bldP spid="28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if-else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76ECAE-7766-4E04-A702-EA966E94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34" y="2920810"/>
            <a:ext cx="9374068" cy="3313249"/>
          </a:xfrm>
          <a:prstGeom prst="rect">
            <a:avLst/>
          </a:prstGeom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A2353531-EA67-DBE5-280F-BB7C4C332B08}"/>
              </a:ext>
            </a:extLst>
          </p:cNvPr>
          <p:cNvSpPr txBox="1"/>
          <p:nvPr/>
        </p:nvSpPr>
        <p:spPr>
          <a:xfrm>
            <a:off x="1023257" y="1393120"/>
            <a:ext cx="104986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expressão a ser avaliada não necessita obrigatoriamente estar entre parênteses, no entanto ao removê-los, você precisa ter pelo menos um espaço entre o </a:t>
            </a:r>
            <a:r>
              <a:rPr lang="pt-BR" sz="2800" b="1" dirty="0" err="1"/>
              <a:t>if</a:t>
            </a:r>
            <a:r>
              <a:rPr lang="pt-BR" sz="2800" dirty="0"/>
              <a:t> e a </a:t>
            </a:r>
            <a:r>
              <a:rPr lang="pt-BR" sz="2800" b="1" dirty="0"/>
              <a:t>condição</a:t>
            </a:r>
            <a:r>
              <a:rPr lang="pt-BR" sz="2800" dirty="0"/>
              <a:t>. Ex.: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idade&lt;18:</a:t>
            </a:r>
          </a:p>
        </p:txBody>
      </p:sp>
    </p:spTree>
    <p:extLst>
      <p:ext uri="{BB962C8B-B14F-4D97-AF65-F5344CB8AC3E}">
        <p14:creationId xmlns:p14="http://schemas.microsoft.com/office/powerpoint/2010/main" val="31922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if-elfi-else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597F6A-C4ED-4AA4-9EDE-4DB3F43EA5AE}"/>
              </a:ext>
            </a:extLst>
          </p:cNvPr>
          <p:cNvSpPr txBox="1"/>
          <p:nvPr/>
        </p:nvSpPr>
        <p:spPr>
          <a:xfrm>
            <a:off x="800100" y="1478415"/>
            <a:ext cx="104986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Se houver diversas condições, cada uma associada a um trecho de código, utiliza-se o </a:t>
            </a:r>
            <a:r>
              <a:rPr lang="pt-BR" sz="3200" dirty="0" err="1">
                <a:solidFill>
                  <a:srgbClr val="FF0000"/>
                </a:solidFill>
              </a:rPr>
              <a:t>elif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E02724-3888-450F-AE92-CB522627F164}"/>
              </a:ext>
            </a:extLst>
          </p:cNvPr>
          <p:cNvSpPr txBox="1"/>
          <p:nvPr/>
        </p:nvSpPr>
        <p:spPr>
          <a:xfrm>
            <a:off x="4311741" y="3073972"/>
            <a:ext cx="63169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if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&lt;condição&gt;</a:t>
            </a:r>
            <a:r>
              <a:rPr lang="pt-BR" sz="2800" dirty="0"/>
              <a:t>:</a:t>
            </a:r>
          </a:p>
          <a:p>
            <a:r>
              <a:rPr lang="pt-BR" sz="2800" dirty="0">
                <a:solidFill>
                  <a:srgbClr val="92D050"/>
                </a:solidFill>
              </a:rPr>
              <a:t>	instruções</a:t>
            </a:r>
          </a:p>
          <a:p>
            <a:r>
              <a:rPr lang="pt-BR" sz="2800" dirty="0" err="1">
                <a:solidFill>
                  <a:srgbClr val="FF0000"/>
                </a:solidFill>
              </a:rPr>
              <a:t>elif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&lt;condição_2&gt;</a:t>
            </a:r>
            <a:r>
              <a:rPr lang="pt-BR" sz="2800" dirty="0"/>
              <a:t>:</a:t>
            </a:r>
          </a:p>
          <a:p>
            <a:r>
              <a:rPr lang="pt-BR" sz="2800" dirty="0">
                <a:solidFill>
                  <a:srgbClr val="92D050"/>
                </a:solidFill>
              </a:rPr>
              <a:t>	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</a:p>
          <a:p>
            <a:r>
              <a:rPr lang="pt-BR" sz="2800" dirty="0" err="1">
                <a:solidFill>
                  <a:srgbClr val="FF0000"/>
                </a:solidFill>
              </a:rPr>
              <a:t>else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  <a:r>
              <a:rPr lang="pt-BR" sz="2800" dirty="0"/>
              <a:t>	</a:t>
            </a:r>
          </a:p>
          <a:p>
            <a:r>
              <a:rPr lang="pt-BR" sz="2800" dirty="0">
                <a:solidFill>
                  <a:srgbClr val="92D050"/>
                </a:solidFill>
              </a:rPr>
              <a:t>	</a:t>
            </a:r>
            <a:r>
              <a:rPr lang="pt-BR" sz="2800" dirty="0">
                <a:solidFill>
                  <a:schemeClr val="accent4">
                    <a:lumMod val="75000"/>
                  </a:schemeClr>
                </a:solidFill>
              </a:rPr>
              <a:t>instruções</a:t>
            </a:r>
          </a:p>
          <a:p>
            <a:r>
              <a:rPr lang="pt-BR" sz="2800" dirty="0">
                <a:solidFill>
                  <a:srgbClr val="00B0F0"/>
                </a:solidFill>
              </a:rPr>
              <a:t>resto do código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if-elfi-else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597F6A-C4ED-4AA4-9EDE-4DB3F43EA5AE}"/>
              </a:ext>
            </a:extLst>
          </p:cNvPr>
          <p:cNvSpPr txBox="1"/>
          <p:nvPr/>
        </p:nvSpPr>
        <p:spPr>
          <a:xfrm>
            <a:off x="800100" y="1478415"/>
            <a:ext cx="104986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Se houver diversas condições, cada uma associada a um trecho de código, utiliza-se o </a:t>
            </a:r>
            <a:r>
              <a:rPr lang="pt-BR" sz="2800" dirty="0" err="1">
                <a:solidFill>
                  <a:srgbClr val="FF0000"/>
                </a:solidFill>
              </a:rPr>
              <a:t>elif</a:t>
            </a:r>
            <a:r>
              <a:rPr lang="pt-BR" sz="2800" dirty="0"/>
              <a:t>.</a:t>
            </a:r>
          </a:p>
          <a:p>
            <a:pPr algn="just"/>
            <a:r>
              <a:rPr lang="pt-BR" sz="5400" dirty="0">
                <a:solidFill>
                  <a:srgbClr val="FF0000"/>
                </a:solidFill>
              </a:rPr>
              <a:t> </a:t>
            </a:r>
          </a:p>
          <a:p>
            <a:r>
              <a:rPr lang="pt-BR" sz="2200" dirty="0" err="1">
                <a:solidFill>
                  <a:srgbClr val="FF0000"/>
                </a:solidFill>
              </a:rPr>
              <a:t>if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&lt;condição&gt;</a:t>
            </a:r>
            <a:r>
              <a:rPr lang="pt-BR" sz="2200" dirty="0"/>
              <a:t>:</a:t>
            </a:r>
          </a:p>
          <a:p>
            <a:r>
              <a:rPr lang="pt-BR" sz="2200" dirty="0">
                <a:solidFill>
                  <a:srgbClr val="92D050"/>
                </a:solidFill>
              </a:rPr>
              <a:t>	instruções</a:t>
            </a:r>
          </a:p>
          <a:p>
            <a:r>
              <a:rPr lang="pt-BR" sz="2200" dirty="0" err="1">
                <a:solidFill>
                  <a:srgbClr val="FF0000"/>
                </a:solidFill>
              </a:rPr>
              <a:t>elif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&lt;condição_2&gt;</a:t>
            </a:r>
            <a:r>
              <a:rPr lang="pt-BR" sz="2200" dirty="0"/>
              <a:t>:</a:t>
            </a:r>
          </a:p>
          <a:p>
            <a:r>
              <a:rPr lang="pt-BR" sz="2200" dirty="0">
                <a:solidFill>
                  <a:srgbClr val="92D050"/>
                </a:solidFill>
              </a:rPr>
              <a:t>	</a:t>
            </a:r>
            <a:r>
              <a:rPr lang="pt-BR" sz="2200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</a:p>
          <a:p>
            <a:r>
              <a:rPr lang="pt-BR" sz="2200" dirty="0" err="1">
                <a:solidFill>
                  <a:srgbClr val="FF0000"/>
                </a:solidFill>
              </a:rPr>
              <a:t>else</a:t>
            </a:r>
            <a:r>
              <a:rPr lang="pt-BR" sz="2200" dirty="0">
                <a:solidFill>
                  <a:srgbClr val="FF0000"/>
                </a:solidFill>
              </a:rPr>
              <a:t>:</a:t>
            </a:r>
            <a:r>
              <a:rPr lang="pt-BR" sz="2200" dirty="0"/>
              <a:t>	</a:t>
            </a:r>
          </a:p>
          <a:p>
            <a:r>
              <a:rPr lang="pt-BR" sz="2200" dirty="0">
                <a:solidFill>
                  <a:srgbClr val="92D050"/>
                </a:solidFill>
              </a:rPr>
              <a:t>	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instruções</a:t>
            </a:r>
          </a:p>
          <a:p>
            <a:r>
              <a:rPr lang="pt-BR" sz="2200" dirty="0">
                <a:solidFill>
                  <a:srgbClr val="00B0F0"/>
                </a:solidFill>
              </a:rPr>
              <a:t>resto do código</a:t>
            </a:r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6AA5DBA-D3ED-4568-B5C5-52DC5B841DE1}"/>
              </a:ext>
            </a:extLst>
          </p:cNvPr>
          <p:cNvSpPr/>
          <p:nvPr/>
        </p:nvSpPr>
        <p:spPr>
          <a:xfrm>
            <a:off x="6407744" y="2537946"/>
            <a:ext cx="2844799" cy="1483919"/>
          </a:xfrm>
          <a:prstGeom prst="diamond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Condição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3FC7CCB1-CE92-4940-BA33-D2FB9884F0EB}"/>
              </a:ext>
            </a:extLst>
          </p:cNvPr>
          <p:cNvSpPr/>
          <p:nvPr/>
        </p:nvSpPr>
        <p:spPr>
          <a:xfrm>
            <a:off x="3092028" y="4021865"/>
            <a:ext cx="3365818" cy="1683609"/>
          </a:xfrm>
          <a:prstGeom prst="diamond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Condição_2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39DB83-9EDF-4326-9D0C-BE19572D34FD}"/>
              </a:ext>
            </a:extLst>
          </p:cNvPr>
          <p:cNvSpPr/>
          <p:nvPr/>
        </p:nvSpPr>
        <p:spPr>
          <a:xfrm>
            <a:off x="9882071" y="2874309"/>
            <a:ext cx="1758296" cy="81119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92D050"/>
                </a:solidFill>
              </a:rPr>
              <a:t>instruções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410CF80-E641-4154-A8E8-1D33233970F3}"/>
              </a:ext>
            </a:extLst>
          </p:cNvPr>
          <p:cNvSpPr/>
          <p:nvPr/>
        </p:nvSpPr>
        <p:spPr>
          <a:xfrm>
            <a:off x="6995391" y="4500661"/>
            <a:ext cx="1758296" cy="8111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instruções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D75535-6CBC-4F12-975D-FC780ED61529}"/>
              </a:ext>
            </a:extLst>
          </p:cNvPr>
          <p:cNvSpPr/>
          <p:nvPr/>
        </p:nvSpPr>
        <p:spPr>
          <a:xfrm>
            <a:off x="9360145" y="4434202"/>
            <a:ext cx="2540118" cy="94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Resto do Código</a:t>
            </a:r>
            <a:endParaRPr lang="pt-BR" b="1" dirty="0">
              <a:solidFill>
                <a:srgbClr val="00B0F0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643E15-97A5-45C3-975E-A9336C20062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753687" y="4906256"/>
            <a:ext cx="6064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61DF8EF-33F3-4E3B-844F-4B2125B7DB2C}"/>
              </a:ext>
            </a:extLst>
          </p:cNvPr>
          <p:cNvCxnSpPr>
            <a:cxnSpLocks/>
          </p:cNvCxnSpPr>
          <p:nvPr/>
        </p:nvCxnSpPr>
        <p:spPr>
          <a:xfrm>
            <a:off x="10761219" y="3694994"/>
            <a:ext cx="0" cy="739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B12F058-2709-4F62-BB88-C17AB189B9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76893" y="3279904"/>
            <a:ext cx="1616366" cy="720052"/>
          </a:xfrm>
          <a:prstGeom prst="bentConnector3">
            <a:avLst>
              <a:gd name="adj1" fmla="val 1002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CA8F356-7C10-4009-8117-53A12C416CD4}"/>
              </a:ext>
            </a:extLst>
          </p:cNvPr>
          <p:cNvCxnSpPr/>
          <p:nvPr/>
        </p:nvCxnSpPr>
        <p:spPr>
          <a:xfrm flipV="1">
            <a:off x="9264078" y="3280432"/>
            <a:ext cx="6064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7EE7606-7DEB-4B0A-ADA6-EB91B1CE7927}"/>
              </a:ext>
            </a:extLst>
          </p:cNvPr>
          <p:cNvCxnSpPr>
            <a:cxnSpLocks/>
          </p:cNvCxnSpPr>
          <p:nvPr/>
        </p:nvCxnSpPr>
        <p:spPr>
          <a:xfrm>
            <a:off x="6461760" y="4859258"/>
            <a:ext cx="5680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4E550A-BE9F-46A2-815E-BFEC7AF4C8D0}"/>
              </a:ext>
            </a:extLst>
          </p:cNvPr>
          <p:cNvSpPr/>
          <p:nvPr/>
        </p:nvSpPr>
        <p:spPr>
          <a:xfrm>
            <a:off x="6962151" y="5743649"/>
            <a:ext cx="1758296" cy="81119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instruções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ACB6766-6FEB-4CF5-9F1A-6656BB9B1BAD}"/>
              </a:ext>
            </a:extLst>
          </p:cNvPr>
          <p:cNvCxnSpPr>
            <a:cxnSpLocks/>
            <a:stCxn id="10" idx="2"/>
            <a:endCxn id="25" idx="1"/>
          </p:cNvCxnSpPr>
          <p:nvPr/>
        </p:nvCxnSpPr>
        <p:spPr>
          <a:xfrm rot="16200000" flipH="1">
            <a:off x="5646659" y="4833752"/>
            <a:ext cx="443771" cy="21872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99B8BA6D-80B2-46B8-8F08-578A041B7E0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720447" y="5378309"/>
            <a:ext cx="1909757" cy="8063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06C983-09D0-44AA-B7B8-EC43BA19ED15}"/>
              </a:ext>
            </a:extLst>
          </p:cNvPr>
          <p:cNvSpPr txBox="1"/>
          <p:nvPr/>
        </p:nvSpPr>
        <p:spPr>
          <a:xfrm>
            <a:off x="8720447" y="3438285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Verdadeiro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DB51659-8E15-478B-9EAE-8BECDAF66822}"/>
              </a:ext>
            </a:extLst>
          </p:cNvPr>
          <p:cNvSpPr txBox="1"/>
          <p:nvPr/>
        </p:nvSpPr>
        <p:spPr>
          <a:xfrm>
            <a:off x="5813916" y="4202539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Verdadeiro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9625A1D-C395-4F5A-B39D-20CE5F78A4EC}"/>
              </a:ext>
            </a:extLst>
          </p:cNvPr>
          <p:cNvSpPr txBox="1"/>
          <p:nvPr/>
        </p:nvSpPr>
        <p:spPr>
          <a:xfrm>
            <a:off x="5868544" y="2839337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Falso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2DD601-7DBE-4443-A622-E860AE967E74}"/>
              </a:ext>
            </a:extLst>
          </p:cNvPr>
          <p:cNvSpPr txBox="1"/>
          <p:nvPr/>
        </p:nvSpPr>
        <p:spPr>
          <a:xfrm>
            <a:off x="3962430" y="5585441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6103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32" grpId="0"/>
      <p:bldP spid="33" grpId="0"/>
      <p:bldP spid="34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if-elfi-else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E42FEA-9E07-4F31-9EDC-C023B7D0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65" y="3209002"/>
            <a:ext cx="9274669" cy="3231334"/>
          </a:xfrm>
          <a:prstGeom prst="rect">
            <a:avLst/>
          </a:prstGeom>
        </p:spPr>
      </p:pic>
      <p:sp>
        <p:nvSpPr>
          <p:cNvPr id="2" name="CaixaDeTexto 7">
            <a:extLst>
              <a:ext uri="{FF2B5EF4-FFF2-40B4-BE49-F238E27FC236}">
                <a16:creationId xmlns:a16="http://schemas.microsoft.com/office/drawing/2014/main" id="{3F365C51-4D1F-152A-0EA0-6D1F8DAE7E55}"/>
              </a:ext>
            </a:extLst>
          </p:cNvPr>
          <p:cNvSpPr txBox="1"/>
          <p:nvPr/>
        </p:nvSpPr>
        <p:spPr>
          <a:xfrm>
            <a:off x="1023257" y="1393120"/>
            <a:ext cx="104986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expressão a ser avaliada não necessita obrigatoriamente estar entre parênteses, no entanto ao removê-los, você precisa ter pelo menos um espaço entre o </a:t>
            </a:r>
            <a:r>
              <a:rPr lang="pt-BR" sz="2800" b="1" dirty="0" err="1"/>
              <a:t>if</a:t>
            </a:r>
            <a:r>
              <a:rPr lang="pt-BR" sz="2800" dirty="0"/>
              <a:t> e a </a:t>
            </a:r>
            <a:r>
              <a:rPr lang="pt-BR" sz="2800" b="1" dirty="0"/>
              <a:t>condição</a:t>
            </a:r>
            <a:r>
              <a:rPr lang="pt-BR" sz="2800" dirty="0"/>
              <a:t>,</a:t>
            </a:r>
            <a:r>
              <a:rPr lang="pt-BR" sz="2800" b="1" dirty="0"/>
              <a:t> </a:t>
            </a:r>
            <a:r>
              <a:rPr lang="pt-BR" sz="2800" dirty="0"/>
              <a:t>entre o</a:t>
            </a:r>
            <a:r>
              <a:rPr lang="pt-BR" sz="2800" b="1" dirty="0"/>
              <a:t> </a:t>
            </a:r>
            <a:r>
              <a:rPr lang="pt-BR" sz="2800" b="1" dirty="0" err="1"/>
              <a:t>elif</a:t>
            </a:r>
            <a:r>
              <a:rPr lang="pt-BR" sz="2800" dirty="0"/>
              <a:t>, a </a:t>
            </a:r>
            <a:r>
              <a:rPr lang="pt-BR" sz="2800" b="1" dirty="0"/>
              <a:t>condição</a:t>
            </a:r>
            <a:r>
              <a:rPr lang="pt-BR" sz="2800" dirty="0"/>
              <a:t> e o operador lógico </a:t>
            </a:r>
            <a:r>
              <a:rPr lang="pt-BR" sz="2800" b="1" dirty="0"/>
              <a:t>and</a:t>
            </a:r>
            <a:r>
              <a:rPr lang="pt-BR" sz="2800" dirty="0"/>
              <a:t>.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95007" y="1529361"/>
            <a:ext cx="11305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Para a estrutura condicional </a:t>
            </a:r>
            <a:r>
              <a:rPr lang="pt-BR" sz="2800" b="1" dirty="0" err="1"/>
              <a:t>if</a:t>
            </a:r>
            <a:r>
              <a:rPr lang="pt-BR" sz="2800" dirty="0"/>
              <a:t>, podem ser utilizados quantos </a:t>
            </a:r>
            <a:r>
              <a:rPr lang="pt-BR" sz="2800" b="1" i="1" dirty="0" err="1"/>
              <a:t>elif</a:t>
            </a:r>
            <a:r>
              <a:rPr lang="pt-BR" sz="2800" dirty="0"/>
              <a:t> forem necessários, mas somente um </a:t>
            </a:r>
            <a:r>
              <a:rPr lang="pt-BR" sz="2800" b="1" dirty="0" err="1"/>
              <a:t>else</a:t>
            </a:r>
            <a:r>
              <a:rPr lang="pt-BR" sz="2800" dirty="0"/>
              <a:t>.</a:t>
            </a:r>
          </a:p>
          <a:p>
            <a:pPr algn="just"/>
            <a:endParaRPr lang="pt-BR" sz="2800" b="1" dirty="0"/>
          </a:p>
          <a:p>
            <a:pPr algn="just"/>
            <a:r>
              <a:rPr lang="pt-BR" sz="2800" b="1" dirty="0"/>
              <a:t>			</a:t>
            </a:r>
            <a:r>
              <a:rPr lang="pt-BR" sz="2800" b="1" dirty="0" err="1">
                <a:solidFill>
                  <a:srgbClr val="002060"/>
                </a:solidFill>
              </a:rPr>
              <a:t>if</a:t>
            </a:r>
            <a:r>
              <a:rPr lang="pt-BR" sz="2800" b="1" dirty="0"/>
              <a:t> </a:t>
            </a:r>
            <a:r>
              <a:rPr lang="pt-BR" sz="2800" dirty="0"/>
              <a:t>&lt;condição&gt;</a:t>
            </a:r>
            <a:r>
              <a:rPr lang="pt-BR" sz="2800" b="1" dirty="0"/>
              <a:t> : </a:t>
            </a:r>
          </a:p>
          <a:p>
            <a:pPr algn="just"/>
            <a:r>
              <a:rPr lang="pt-BR" sz="2800" b="1" dirty="0"/>
              <a:t>				</a:t>
            </a:r>
            <a:r>
              <a:rPr lang="pt-BR" sz="2800" dirty="0"/>
              <a:t>&lt;bloco de código&gt;</a:t>
            </a:r>
          </a:p>
          <a:p>
            <a:pPr algn="just"/>
            <a:r>
              <a:rPr lang="pt-BR" sz="2800" b="1" dirty="0"/>
              <a:t>			</a:t>
            </a:r>
            <a:r>
              <a:rPr lang="pt-BR" sz="2800" b="1" dirty="0" err="1">
                <a:solidFill>
                  <a:srgbClr val="002060"/>
                </a:solidFill>
              </a:rPr>
              <a:t>elif</a:t>
            </a:r>
            <a:r>
              <a:rPr lang="pt-BR" sz="2800" b="1" dirty="0"/>
              <a:t> </a:t>
            </a:r>
            <a:r>
              <a:rPr lang="pt-BR" sz="2800" dirty="0"/>
              <a:t>&lt;condição&gt;:</a:t>
            </a:r>
          </a:p>
          <a:p>
            <a:pPr algn="just"/>
            <a:r>
              <a:rPr lang="pt-BR" sz="2800" b="1" dirty="0"/>
              <a:t>				</a:t>
            </a:r>
            <a:r>
              <a:rPr lang="pt-BR" sz="2800" dirty="0"/>
              <a:t>&lt;bloco de código&gt;</a:t>
            </a:r>
          </a:p>
          <a:p>
            <a:pPr algn="just"/>
            <a:r>
              <a:rPr lang="pt-BR" sz="2800" b="1" dirty="0"/>
              <a:t>			</a:t>
            </a:r>
            <a:r>
              <a:rPr lang="pt-BR" sz="2800" b="1" dirty="0" err="1">
                <a:solidFill>
                  <a:srgbClr val="002060"/>
                </a:solidFill>
              </a:rPr>
              <a:t>elif</a:t>
            </a:r>
            <a:r>
              <a:rPr lang="pt-BR" sz="2800" b="1" dirty="0"/>
              <a:t> </a:t>
            </a:r>
            <a:r>
              <a:rPr lang="pt-BR" sz="2800" dirty="0"/>
              <a:t>&lt;condição&gt;:</a:t>
            </a:r>
          </a:p>
          <a:p>
            <a:pPr algn="just"/>
            <a:r>
              <a:rPr lang="pt-BR" sz="2800" b="1" dirty="0"/>
              <a:t>	</a:t>
            </a:r>
            <a:r>
              <a:rPr lang="pt-BR" sz="2800" b="1" dirty="0">
                <a:solidFill>
                  <a:srgbClr val="002060"/>
                </a:solidFill>
              </a:rPr>
              <a:t>			</a:t>
            </a:r>
            <a:r>
              <a:rPr lang="pt-BR" sz="2800" dirty="0"/>
              <a:t>&lt;bloco de código&gt;</a:t>
            </a:r>
          </a:p>
          <a:p>
            <a:pPr algn="just"/>
            <a:r>
              <a:rPr lang="pt-BR" sz="2800" b="1" dirty="0"/>
              <a:t>			</a:t>
            </a:r>
            <a:r>
              <a:rPr lang="pt-BR" sz="2800" b="1" dirty="0" err="1">
                <a:solidFill>
                  <a:srgbClr val="002060"/>
                </a:solidFill>
              </a:rPr>
              <a:t>else</a:t>
            </a:r>
            <a:r>
              <a:rPr lang="pt-BR" sz="2800" b="1" dirty="0"/>
              <a:t>:</a:t>
            </a:r>
          </a:p>
          <a:p>
            <a:pPr algn="just"/>
            <a:r>
              <a:rPr lang="pt-BR" sz="2800" b="1" dirty="0"/>
              <a:t>				</a:t>
            </a:r>
            <a:r>
              <a:rPr lang="pt-BR" sz="2800" dirty="0"/>
              <a:t>&lt;bloco de código&gt;</a:t>
            </a:r>
            <a:r>
              <a:rPr lang="pt-BR" sz="2800" b="1" dirty="0"/>
              <a:t>	</a:t>
            </a:r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21234955-B903-5B00-2DAC-33DB532962E2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if-elfi-else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44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95007" y="1529361"/>
            <a:ext cx="113052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Veja que nesse caso temos que escrever várias vezes as estruturas </a:t>
            </a:r>
            <a:r>
              <a:rPr lang="pt-BR" sz="2800" b="1" dirty="0" err="1"/>
              <a:t>if</a:t>
            </a:r>
            <a:r>
              <a:rPr lang="pt-BR" sz="2800" dirty="0"/>
              <a:t>, </a:t>
            </a:r>
            <a:r>
              <a:rPr lang="pt-BR" sz="2800" b="1" dirty="0" err="1"/>
              <a:t>elif</a:t>
            </a:r>
            <a:r>
              <a:rPr lang="pt-BR" sz="2800" dirty="0"/>
              <a:t> e </a:t>
            </a:r>
            <a:r>
              <a:rPr lang="pt-BR" sz="2800" b="1" dirty="0" err="1"/>
              <a:t>else</a:t>
            </a:r>
            <a:r>
              <a:rPr lang="pt-BR" sz="2800" dirty="0"/>
              <a:t> para chegar a esse resultado.</a:t>
            </a:r>
          </a:p>
          <a:p>
            <a:pPr algn="just"/>
            <a:endParaRPr lang="pt-BR" sz="2800" b="1" dirty="0"/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(input('Numero do dia da semana: '))</a:t>
            </a:r>
          </a:p>
          <a:p>
            <a:br>
              <a:rPr lang="pt-BR" sz="2000" b="0" dirty="0"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== 1: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    			print("Domingo")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== 2: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    			print("Segunda-Feira")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== 3: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    			print("Terça-Feira")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b="0" dirty="0">
                <a:effectLst/>
                <a:latin typeface="Consolas" panose="020B0609020204030204" pitchFamily="49" charset="0"/>
              </a:rPr>
              <a:t>    			print(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f"Valor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{</a:t>
            </a:r>
            <a:r>
              <a:rPr lang="pt-BR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} inválido!")</a:t>
            </a:r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21234955-B903-5B00-2DAC-33DB532962E2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if-elfi-else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3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95007" y="1529361"/>
            <a:ext cx="11305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Ao invés de ficar escrevendo </a:t>
            </a:r>
            <a:r>
              <a:rPr lang="pt-BR" sz="2800" b="1" dirty="0" err="1"/>
              <a:t>if</a:t>
            </a:r>
            <a:r>
              <a:rPr lang="pt-BR" sz="2800" dirty="0"/>
              <a:t>, </a:t>
            </a:r>
            <a:r>
              <a:rPr lang="pt-BR" sz="2800" b="1" dirty="0" err="1"/>
              <a:t>elif</a:t>
            </a:r>
            <a:r>
              <a:rPr lang="pt-BR" sz="2800" dirty="0"/>
              <a:t> e </a:t>
            </a:r>
            <a:r>
              <a:rPr lang="pt-BR" sz="2800" b="1" dirty="0" err="1"/>
              <a:t>else</a:t>
            </a:r>
            <a:r>
              <a:rPr lang="pt-BR" sz="2800" dirty="0"/>
              <a:t> nós temos apenas o </a:t>
            </a:r>
            <a:r>
              <a:rPr lang="pt-BR" sz="2800" b="1" dirty="0"/>
              <a:t>match</a:t>
            </a:r>
            <a:r>
              <a:rPr lang="pt-BR" sz="2800" dirty="0"/>
              <a:t> com a variável e o </a:t>
            </a:r>
            <a:r>
              <a:rPr lang="pt-BR" sz="2800" b="1" dirty="0"/>
              <a:t>case</a:t>
            </a:r>
            <a:r>
              <a:rPr lang="pt-BR" sz="2800" dirty="0"/>
              <a:t> com os valores que a variável pode assumir.</a:t>
            </a:r>
          </a:p>
          <a:p>
            <a:pPr algn="just"/>
            <a:endParaRPr lang="pt-BR" sz="2800" b="1" dirty="0"/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(input('Numero do dia da semana: '))</a:t>
            </a:r>
          </a:p>
          <a:p>
            <a:b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			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			print("Domingo")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			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			print("Segunda-Feira")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			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			print("Terça-Feira")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			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_:</a:t>
            </a:r>
          </a:p>
          <a:p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			print(</a:t>
            </a:r>
            <a:r>
              <a:rPr lang="pt-BR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f"Valor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pt-BR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inválido!")</a:t>
            </a:r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21234955-B903-5B00-2DAC-33DB532962E2}"/>
              </a:ext>
            </a:extLst>
          </p:cNvPr>
          <p:cNvSpPr txBox="1"/>
          <p:nvPr/>
        </p:nvSpPr>
        <p:spPr>
          <a:xfrm>
            <a:off x="1023257" y="35253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Estruturas Condicionais – match case</a:t>
            </a:r>
          </a:p>
        </p:txBody>
      </p:sp>
    </p:spTree>
    <p:extLst>
      <p:ext uri="{BB962C8B-B14F-4D97-AF65-F5344CB8AC3E}">
        <p14:creationId xmlns:p14="http://schemas.microsoft.com/office/powerpoint/2010/main" val="4002204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59396" y="1659285"/>
            <a:ext cx="10873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1) Desenvolva um script que solicite dois números quaisquer e mostre o maior entre  eles.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2) Crie um programa que peça um valor e imprima na tela se o valor é positivo, negativo ou ainda igual a zero.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3) Elabore um programa que verifique se uma letra digitada é "F" ou "M". Conforme a letra escrever: F - Feminino, M – Masculino ou Sexo Inválido.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4) Escreva um programa que verifique se uma letra digitada é vogal ou consoante. Ou ainda se não está nestes grupos.</a:t>
            </a:r>
          </a:p>
        </p:txBody>
      </p:sp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</p:spTree>
    <p:extLst>
      <p:ext uri="{BB962C8B-B14F-4D97-AF65-F5344CB8AC3E}">
        <p14:creationId xmlns:p14="http://schemas.microsoft.com/office/powerpoint/2010/main" val="37182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9) Elabore um programa que leia uma frase, uma palavra antiga e uma palavra nova. O programa deve exibir uma </a:t>
            </a:r>
            <a:r>
              <a:rPr lang="pt-BR" sz="2400" dirty="0" err="1"/>
              <a:t>string</a:t>
            </a:r>
            <a:r>
              <a:rPr lang="pt-BR" sz="2400" dirty="0"/>
              <a:t> contendo a frase original e outra com a ocorrência da palavra antiga substituída pela palavra nova.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	Frase: “Quem parte e reparte fica com a maior parte”</a:t>
            </a:r>
          </a:p>
          <a:p>
            <a:pPr lvl="1" algn="just"/>
            <a:r>
              <a:rPr lang="pt-BR" sz="2400" dirty="0"/>
              <a:t>	Palavra antiga: “parte”</a:t>
            </a:r>
          </a:p>
          <a:p>
            <a:pPr lvl="0" algn="just"/>
            <a:r>
              <a:rPr lang="pt-BR" sz="2400" dirty="0"/>
              <a:t>     	Palavra nova: “parcela”</a:t>
            </a:r>
          </a:p>
          <a:p>
            <a:pPr lvl="0" algn="just"/>
            <a:r>
              <a:rPr lang="pt-BR" sz="2400" dirty="0"/>
              <a:t>	Resultado a ser impresso no programa : “Quem parcela</a:t>
            </a:r>
          </a:p>
          <a:p>
            <a:pPr lvl="0" algn="just"/>
            <a:r>
              <a:rPr lang="pt-BR" sz="2400" dirty="0"/>
              <a:t>		e reparcela fica com a maior parcela”</a:t>
            </a:r>
          </a:p>
        </p:txBody>
      </p:sp>
    </p:spTree>
    <p:extLst>
      <p:ext uri="{BB962C8B-B14F-4D97-AF65-F5344CB8AC3E}">
        <p14:creationId xmlns:p14="http://schemas.microsoft.com/office/powerpoint/2010/main" val="2763969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59396" y="1659285"/>
            <a:ext cx="10873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5) Crie um programa em Python para calcular a média de três notas inseridas pelo usuário e dar feedback baseado na média calculada.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Peça ao usuário para inserir as notas de três avaliações.</a:t>
            </a:r>
          </a:p>
          <a:p>
            <a:pPr algn="just"/>
            <a:r>
              <a:rPr lang="pt-BR" sz="2400" dirty="0"/>
              <a:t>Calcule a média das notas e arredonde-a para duas casas decimais.</a:t>
            </a:r>
          </a:p>
          <a:p>
            <a:pPr algn="just"/>
            <a:r>
              <a:rPr lang="pt-BR" sz="2400" dirty="0"/>
              <a:t>Exiba a média na tela.</a:t>
            </a:r>
          </a:p>
          <a:p>
            <a:pPr algn="just"/>
            <a:r>
              <a:rPr lang="pt-BR" sz="2400" dirty="0"/>
              <a:t>Dê um dos seguintes feedbacks de acordo com a média:</a:t>
            </a:r>
          </a:p>
          <a:p>
            <a:pPr algn="just"/>
            <a:r>
              <a:rPr lang="pt-BR" sz="2400" dirty="0"/>
              <a:t>Média maior ou igual a 7.0: "Parabéns! Sua média é alta."</a:t>
            </a:r>
          </a:p>
          <a:p>
            <a:pPr algn="just"/>
            <a:r>
              <a:rPr lang="pt-BR" sz="2400" dirty="0"/>
              <a:t>Média maior ou igual a 5.0: "Sua média é razoável."</a:t>
            </a:r>
          </a:p>
          <a:p>
            <a:pPr algn="just"/>
            <a:r>
              <a:rPr lang="pt-BR" sz="2400" dirty="0"/>
              <a:t>Média abaixo de 5.0: "Sua média é baixa. É uma boa oportunidade para melhorar.".</a:t>
            </a:r>
          </a:p>
        </p:txBody>
      </p:sp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</p:spTree>
    <p:extLst>
      <p:ext uri="{BB962C8B-B14F-4D97-AF65-F5344CB8AC3E}">
        <p14:creationId xmlns:p14="http://schemas.microsoft.com/office/powerpoint/2010/main" val="1251126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59396" y="1659285"/>
            <a:ext cx="10873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6) Um posto de abastecimento está comercializando combustíveis com a seguinte tabela de descontos: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dirty="0"/>
              <a:t>Álcool: 		até 20 litros, desconto de 2% por litro;</a:t>
            </a:r>
          </a:p>
          <a:p>
            <a:pPr lvl="1" algn="just"/>
            <a:r>
              <a:rPr lang="pt-BR" sz="2400" dirty="0"/>
              <a:t>	       	acima de 20 litros, desconto de 5% por litro;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dirty="0"/>
              <a:t>Gasolina: 	até 20 litros, desconto de 4% por litro;</a:t>
            </a:r>
          </a:p>
          <a:p>
            <a:pPr lvl="1" algn="just"/>
            <a:r>
              <a:rPr lang="pt-BR" sz="2400" dirty="0"/>
              <a:t>	       	acima de 20 litros, desconto de 6% por litro;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dirty="0"/>
              <a:t>Desenvolva um programa em Python que leia o número de litros vendidos e o tipo de combustível (codificado com A – Álcool e G – Gasolina), calcule e imprima o valor a ser pago pelo cliente, sabendo que o litro da gasolina está em R$ 5,57 e do álcool R$ 4,98.</a:t>
            </a:r>
          </a:p>
        </p:txBody>
      </p:sp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</p:spTree>
    <p:extLst>
      <p:ext uri="{BB962C8B-B14F-4D97-AF65-F5344CB8AC3E}">
        <p14:creationId xmlns:p14="http://schemas.microsoft.com/office/powerpoint/2010/main" val="105109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59395" y="1659285"/>
            <a:ext cx="111098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7) Neste exercício, você vai criar um programa em Python que verifica se um componente elétrico está obedecendo à Lei de Ohm. A Lei de Ohm relaciona a tensão (V), a corrente (I) e a resistência (R) de um componente elétrico através da fórmula </a:t>
            </a:r>
          </a:p>
          <a:p>
            <a:pPr algn="just"/>
            <a:r>
              <a:rPr lang="pt-BR" sz="2400" dirty="0"/>
              <a:t>V = I * 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Peça ao usuário para inserir o valor da tensão (V) em volts.</a:t>
            </a:r>
          </a:p>
          <a:p>
            <a:pPr algn="just"/>
            <a:r>
              <a:rPr lang="pt-BR" sz="2400" dirty="0"/>
              <a:t>Peça ao usuário para inserir o valor da corrente (I) em amperes.</a:t>
            </a:r>
          </a:p>
          <a:p>
            <a:pPr algn="just"/>
            <a:r>
              <a:rPr lang="pt-BR" sz="2400" dirty="0"/>
              <a:t>Peça ao usuário para inserir o valor da resistência (R) em ohms.</a:t>
            </a:r>
          </a:p>
          <a:p>
            <a:pPr algn="just"/>
            <a:r>
              <a:rPr lang="pt-BR" sz="2400" dirty="0"/>
              <a:t>Calcule a tensão esperada usando a fórmula V = I * R.</a:t>
            </a:r>
          </a:p>
          <a:p>
            <a:pPr algn="just"/>
            <a:r>
              <a:rPr lang="pt-BR" sz="2400" dirty="0"/>
              <a:t>Compare a tensão calculada com o valor inserido de tensão (V).</a:t>
            </a:r>
          </a:p>
          <a:p>
            <a:pPr algn="just"/>
            <a:r>
              <a:rPr lang="pt-BR" sz="2400" dirty="0"/>
              <a:t>Se não houver diferença entre a tensão calculada e o valor de tensão inserido, exiba: "O componente obedece à Lei de Ohm." Caso contrário, exiba: "O componente não obedece à Lei de Ohm."</a:t>
            </a:r>
            <a:endParaRPr lang="pt-BR" dirty="0"/>
          </a:p>
        </p:txBody>
      </p:sp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</p:spTree>
    <p:extLst>
      <p:ext uri="{BB962C8B-B14F-4D97-AF65-F5344CB8AC3E}">
        <p14:creationId xmlns:p14="http://schemas.microsoft.com/office/powerpoint/2010/main" val="276473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59395" y="1659285"/>
            <a:ext cx="111098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8) Criar um programa em Python que ajuda a verificar se um parafuso está apertado corretamente de acordo com o torque especificado. O torque é uma medida de força rotacional aplicada a um objeto, e é especialmente importante na engenharia mecânica para garantir a segurança das montagens.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Peça ao usuário para inserir o valor do torque aplicado (em </a:t>
            </a:r>
            <a:r>
              <a:rPr lang="pt-BR" sz="2400" dirty="0" err="1"/>
              <a:t>Nm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Peça ao usuário para inserir o valor do torque de aperto recomendado (em </a:t>
            </a:r>
            <a:r>
              <a:rPr lang="pt-BR" sz="2400" dirty="0" err="1"/>
              <a:t>Nm</a:t>
            </a:r>
            <a:r>
              <a:rPr lang="pt-BR" sz="2400" dirty="0"/>
              <a:t>) para o parafuso em questão.</a:t>
            </a:r>
          </a:p>
          <a:p>
            <a:pPr algn="just"/>
            <a:r>
              <a:rPr lang="pt-BR" sz="2400" dirty="0"/>
              <a:t>Compare o torque aplicado com o torque de aperto recomendado.</a:t>
            </a:r>
          </a:p>
          <a:p>
            <a:pPr algn="just"/>
            <a:r>
              <a:rPr lang="pt-BR" sz="2400" dirty="0"/>
              <a:t>Se o torque aplicado estiver dentro de 10% acima ou abaixo do torque recomendado, exiba: "O parafuso está apertado corretamente." Caso contrário, exiba: "O parafuso não está apertado corretamente."</a:t>
            </a:r>
            <a:endParaRPr lang="pt-BR" dirty="0"/>
          </a:p>
        </p:txBody>
      </p:sp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</p:spTree>
    <p:extLst>
      <p:ext uri="{BB962C8B-B14F-4D97-AF65-F5344CB8AC3E}">
        <p14:creationId xmlns:p14="http://schemas.microsoft.com/office/powerpoint/2010/main" val="160392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91FBDE22-BD54-41F4-A84C-9525E6D9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</p:spPr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são operadores?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3344" y="3062025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b="1" dirty="0"/>
              <a:t>Aritméticos</a:t>
            </a:r>
            <a:r>
              <a:rPr lang="pt-BR" sz="2800" dirty="0"/>
              <a:t> (usados em expressões aritméticas - cálculos)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69341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Operadores são responsáveis por diferentes operações, a depender do tipo de dado utilizado. Os operadores em Python: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16BA54-FD4D-411F-82EF-7648C550B0E6}"/>
              </a:ext>
            </a:extLst>
          </p:cNvPr>
          <p:cNvSpPr txBox="1"/>
          <p:nvPr/>
        </p:nvSpPr>
        <p:spPr>
          <a:xfrm>
            <a:off x="963344" y="3800513"/>
            <a:ext cx="9477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b="1" dirty="0"/>
              <a:t>Relacionais</a:t>
            </a:r>
            <a:r>
              <a:rPr lang="pt-BR" sz="2800" dirty="0"/>
              <a:t> (usados em comparações numéricas)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0E35D0-0DB4-4A52-B55E-79CDD4A0BC5E}"/>
              </a:ext>
            </a:extLst>
          </p:cNvPr>
          <p:cNvSpPr txBox="1"/>
          <p:nvPr/>
        </p:nvSpPr>
        <p:spPr>
          <a:xfrm>
            <a:off x="963344" y="4569778"/>
            <a:ext cx="9775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b="1" dirty="0"/>
              <a:t>Lógicos</a:t>
            </a:r>
            <a:r>
              <a:rPr lang="pt-BR" sz="2800" dirty="0"/>
              <a:t> (usados em comparações lógicas)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4536F-AC6C-430E-81BA-61E938F035C3}"/>
              </a:ext>
            </a:extLst>
          </p:cNvPr>
          <p:cNvSpPr txBox="1"/>
          <p:nvPr/>
        </p:nvSpPr>
        <p:spPr>
          <a:xfrm>
            <a:off x="963344" y="5336652"/>
            <a:ext cx="988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b="1" dirty="0"/>
              <a:t>de Atribuição </a:t>
            </a:r>
            <a:r>
              <a:rPr lang="pt-BR" sz="2800" dirty="0"/>
              <a:t>(armazenamento de valores em variáveis)</a:t>
            </a:r>
          </a:p>
        </p:txBody>
      </p:sp>
    </p:spTree>
    <p:extLst>
      <p:ext uri="{BB962C8B-B14F-4D97-AF65-F5344CB8AC3E}">
        <p14:creationId xmlns:p14="http://schemas.microsoft.com/office/powerpoint/2010/main" val="10059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de atribuição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494840"/>
            <a:ext cx="10687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operadores de atribuição são responsáveis por alocar valores em variáveis.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Variável do lado esquerdo, valor ou expressão do lado direito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Pode-se atribuir valor a várias varáveis ao mesmo tempo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C35532-E7CD-4BCC-A9D8-67BEE6912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" t="17104" r="7424" b="31306"/>
          <a:stretch/>
        </p:blipFill>
        <p:spPr>
          <a:xfrm>
            <a:off x="2809101" y="3725508"/>
            <a:ext cx="2000250" cy="2581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EAACF4-492A-44F9-833F-DD6DB4F3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536" y="5321994"/>
            <a:ext cx="3091038" cy="5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de atribuição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714099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Pode-se também atribuir valores diferentes para variáveis distintas em uma mesma instrução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6CA8AA-6C7F-46B5-86D2-C00A0A1E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90" y="3429000"/>
            <a:ext cx="2831819" cy="16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de atribuição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714099"/>
            <a:ext cx="106870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No Python, pode-se também atribuir (trocar) valores em variáveis, sem utilizar uma variável auxiliar.</a:t>
            </a:r>
          </a:p>
          <a:p>
            <a:pPr algn="just"/>
            <a:endParaRPr lang="pt-BR" sz="2800" dirty="0"/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 = 25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print("Antes da troca")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print("a:", a, "b:", b)</a:t>
            </a:r>
          </a:p>
          <a:p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a, b = b, a 		#Troca</a:t>
            </a:r>
          </a:p>
          <a:p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print("Após a troca")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print("a:", a, "b:", b)</a:t>
            </a:r>
          </a:p>
        </p:txBody>
      </p:sp>
    </p:spTree>
    <p:extLst>
      <p:ext uri="{BB962C8B-B14F-4D97-AF65-F5344CB8AC3E}">
        <p14:creationId xmlns:p14="http://schemas.microsoft.com/office/powerpoint/2010/main" val="19028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Operadores de Atribuição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ED596C7C-0E7E-D570-A0DD-AB769D87B440}"/>
              </a:ext>
            </a:extLst>
          </p:cNvPr>
          <p:cNvSpPr txBox="1"/>
          <p:nvPr/>
        </p:nvSpPr>
        <p:spPr>
          <a:xfrm>
            <a:off x="519052" y="6055244"/>
            <a:ext cx="1093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constante ou expressão		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+= 10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  #x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F23693C-7779-ECE9-7786-0560DBFB6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1" y="1153749"/>
            <a:ext cx="8041199" cy="48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1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2653</Words>
  <Application>Microsoft Office PowerPoint</Application>
  <PresentationFormat>Widescreen</PresentationFormat>
  <Paragraphs>346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Operadores e Estruturas de Decisões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Giovani Martins Cascaes</cp:lastModifiedBy>
  <cp:revision>266</cp:revision>
  <dcterms:created xsi:type="dcterms:W3CDTF">2019-07-27T22:06:45Z</dcterms:created>
  <dcterms:modified xsi:type="dcterms:W3CDTF">2024-03-20T14:57:14Z</dcterms:modified>
</cp:coreProperties>
</file>