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3"/>
  </p:notesMasterIdLst>
  <p:sldIdLst>
    <p:sldId id="412" r:id="rId5"/>
    <p:sldId id="413" r:id="rId6"/>
    <p:sldId id="414" r:id="rId7"/>
    <p:sldId id="415" r:id="rId8"/>
    <p:sldId id="416" r:id="rId9"/>
    <p:sldId id="417" r:id="rId10"/>
    <p:sldId id="423" r:id="rId11"/>
    <p:sldId id="424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750" autoAdjust="0"/>
    <p:restoredTop sz="94660"/>
  </p:normalViewPr>
  <p:slideViewPr>
    <p:cSldViewPr snapToGrid="0">
      <p:cViewPr varScale="1">
        <p:scale>
          <a:sx n="67" d="100"/>
          <a:sy n="67" d="100"/>
        </p:scale>
        <p:origin x="50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C38022-B676-4C8B-ACFF-EB3E7FD1FF17}" type="datetimeFigureOut">
              <a:rPr lang="pt-BR" smtClean="0"/>
              <a:t>27/10/2023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081749-873B-4685-B4ED-43FC86517A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19952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4782C-CCED-454D-A4B3-BC1E243FAECF}" type="datetimeFigureOut">
              <a:rPr lang="pt-BR" smtClean="0"/>
              <a:t>27/10/2023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03E0B-936A-48C5-BF11-11D87715C2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3500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4782C-CCED-454D-A4B3-BC1E243FAECF}" type="datetimeFigureOut">
              <a:rPr lang="pt-BR" smtClean="0"/>
              <a:t>27/10/2023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03E0B-936A-48C5-BF11-11D87715C2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2693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4782C-CCED-454D-A4B3-BC1E243FAECF}" type="datetimeFigureOut">
              <a:rPr lang="pt-BR" smtClean="0"/>
              <a:t>27/10/2023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03E0B-936A-48C5-BF11-11D87715C2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7450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4782C-CCED-454D-A4B3-BC1E243FAECF}" type="datetimeFigureOut">
              <a:rPr lang="pt-BR" smtClean="0"/>
              <a:t>27/10/2023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03E0B-936A-48C5-BF11-11D87715C2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894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4782C-CCED-454D-A4B3-BC1E243FAECF}" type="datetimeFigureOut">
              <a:rPr lang="pt-BR" smtClean="0"/>
              <a:t>27/10/2023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03E0B-936A-48C5-BF11-11D87715C2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1040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4782C-CCED-454D-A4B3-BC1E243FAECF}" type="datetimeFigureOut">
              <a:rPr lang="pt-BR" smtClean="0"/>
              <a:t>27/10/2023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03E0B-936A-48C5-BF11-11D87715C2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2272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4782C-CCED-454D-A4B3-BC1E243FAECF}" type="datetimeFigureOut">
              <a:rPr lang="pt-BR" smtClean="0"/>
              <a:t>27/10/2023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03E0B-936A-48C5-BF11-11D87715C2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6671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4782C-CCED-454D-A4B3-BC1E243FAECF}" type="datetimeFigureOut">
              <a:rPr lang="pt-BR" smtClean="0"/>
              <a:t>27/10/2023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03E0B-936A-48C5-BF11-11D87715C2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9127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4782C-CCED-454D-A4B3-BC1E243FAECF}" type="datetimeFigureOut">
              <a:rPr lang="pt-BR" smtClean="0"/>
              <a:t>27/10/2023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03E0B-936A-48C5-BF11-11D87715C2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1328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4782C-CCED-454D-A4B3-BC1E243FAECF}" type="datetimeFigureOut">
              <a:rPr lang="pt-BR" smtClean="0"/>
              <a:t>27/10/2023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03E0B-936A-48C5-BF11-11D87715C2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8117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4782C-CCED-454D-A4B3-BC1E243FAECF}" type="datetimeFigureOut">
              <a:rPr lang="pt-BR" smtClean="0"/>
              <a:t>27/10/2023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03E0B-936A-48C5-BF11-11D87715C2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015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A4782C-CCED-454D-A4B3-BC1E243FAECF}" type="datetimeFigureOut">
              <a:rPr lang="pt-BR" smtClean="0"/>
              <a:t>27/10/2023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003E0B-936A-48C5-BF11-11D87715C2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7843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EC7B41-ED4A-41D1-8B07-098361767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642" y="411438"/>
            <a:ext cx="10515600" cy="774358"/>
          </a:xfrm>
        </p:spPr>
        <p:txBody>
          <a:bodyPr>
            <a:normAutofit fontScale="90000"/>
          </a:bodyPr>
          <a:lstStyle/>
          <a:p>
            <a:r>
              <a:rPr lang="pt-BR" dirty="0"/>
              <a:t>Construir as consultas (</a:t>
            </a:r>
            <a:r>
              <a:rPr lang="pt-BR" b="1" dirty="0"/>
              <a:t>SELECT</a:t>
            </a:r>
            <a:r>
              <a:rPr lang="pt-BR" dirty="0"/>
              <a:t>) abaixo solicitadas nas tabelas do Banco Dados CLINICA MEDICA:</a:t>
            </a:r>
            <a:endParaRPr lang="pt-BR" sz="4000" dirty="0"/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6D897742-034E-4B13-A625-AEE7FB7E28D6}"/>
              </a:ext>
            </a:extLst>
          </p:cNvPr>
          <p:cNvSpPr txBox="1">
            <a:spLocks/>
          </p:cNvSpPr>
          <p:nvPr/>
        </p:nvSpPr>
        <p:spPr>
          <a:xfrm>
            <a:off x="514642" y="3127843"/>
            <a:ext cx="10024404" cy="19966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742950" indent="-742950">
              <a:buAutoNum type="arabicParenR"/>
            </a:pPr>
            <a:r>
              <a:rPr lang="pt-BR" sz="3600" dirty="0">
                <a:latin typeface="Arabic Typesetting" panose="020B0604020202020204" pitchFamily="66" charset="-78"/>
                <a:cs typeface="Arabic Typesetting" panose="020B0604020202020204" pitchFamily="66" charset="-78"/>
              </a:rPr>
              <a:t>Consultar todos os campos da tabela cargos</a:t>
            </a:r>
          </a:p>
          <a:p>
            <a:r>
              <a:rPr lang="pt-BR" sz="3600" dirty="0">
                <a:solidFill>
                  <a:srgbClr val="FF0000"/>
                </a:solidFill>
                <a:latin typeface="Arabic Typesetting" panose="020B0604020202020204" pitchFamily="66" charset="-78"/>
                <a:cs typeface="Arabic Typesetting" panose="020B0604020202020204" pitchFamily="66" charset="-78"/>
              </a:rPr>
              <a:t>Select * from cargos;</a:t>
            </a:r>
          </a:p>
          <a:p>
            <a:endParaRPr lang="pt-BR" sz="3600" dirty="0">
              <a:solidFill>
                <a:srgbClr val="FF0000"/>
              </a:solidFill>
              <a:latin typeface="Arabic Typesetting" panose="020B0604020202020204" pitchFamily="66" charset="-78"/>
              <a:cs typeface="Arabic Typesetting" panose="020B0604020202020204" pitchFamily="66" charset="-78"/>
            </a:endParaRPr>
          </a:p>
          <a:p>
            <a:pPr marL="742950" indent="-742950">
              <a:buAutoNum type="arabicParenR" startAt="2"/>
            </a:pPr>
            <a:r>
              <a:rPr lang="pt-BR" sz="3600" dirty="0">
                <a:latin typeface="Arabic Typesetting" panose="020B0604020202020204" pitchFamily="66" charset="-78"/>
                <a:cs typeface="Arabic Typesetting" panose="020B0604020202020204" pitchFamily="66" charset="-78"/>
              </a:rPr>
              <a:t>Consultar codigo e nome da tabela </a:t>
            </a:r>
            <a:r>
              <a:rPr lang="pt-BR" sz="3600" dirty="0" err="1">
                <a:latin typeface="Arabic Typesetting" panose="020B0604020202020204" pitchFamily="66" charset="-78"/>
                <a:cs typeface="Arabic Typesetting" panose="020B0604020202020204" pitchFamily="66" charset="-78"/>
              </a:rPr>
              <a:t>convenios</a:t>
            </a:r>
            <a:endParaRPr lang="pt-BR" sz="3600" dirty="0">
              <a:latin typeface="Arabic Typesetting" panose="020B0604020202020204" pitchFamily="66" charset="-78"/>
              <a:cs typeface="Arabic Typesetting" panose="020B0604020202020204" pitchFamily="66" charset="-78"/>
            </a:endParaRPr>
          </a:p>
          <a:p>
            <a:r>
              <a:rPr lang="pt-BR" sz="3600" dirty="0">
                <a:solidFill>
                  <a:srgbClr val="FF0000"/>
                </a:solidFill>
                <a:latin typeface="Arabic Typesetting" panose="020B0604020202020204" pitchFamily="66" charset="-78"/>
                <a:cs typeface="Arabic Typesetting" panose="020B0604020202020204" pitchFamily="66" charset="-78"/>
              </a:rPr>
              <a:t>Select codigo, nome from </a:t>
            </a:r>
            <a:r>
              <a:rPr lang="pt-BR" sz="3600" dirty="0" err="1">
                <a:solidFill>
                  <a:srgbClr val="FF0000"/>
                </a:solidFill>
                <a:latin typeface="Arabic Typesetting" panose="020B0604020202020204" pitchFamily="66" charset="-78"/>
                <a:cs typeface="Arabic Typesetting" panose="020B0604020202020204" pitchFamily="66" charset="-78"/>
              </a:rPr>
              <a:t>convenios</a:t>
            </a:r>
            <a:r>
              <a:rPr lang="pt-BR" sz="3600" dirty="0">
                <a:solidFill>
                  <a:srgbClr val="FF0000"/>
                </a:solidFill>
                <a:latin typeface="Arabic Typesetting" panose="020B0604020202020204" pitchFamily="66" charset="-78"/>
                <a:cs typeface="Arabic Typesetting" panose="020B0604020202020204" pitchFamily="66" charset="-78"/>
              </a:rPr>
              <a:t>;</a:t>
            </a:r>
          </a:p>
          <a:p>
            <a:endParaRPr lang="pt-BR" sz="3600" dirty="0">
              <a:solidFill>
                <a:srgbClr val="FF0000"/>
              </a:solidFill>
              <a:latin typeface="Arabic Typesetting" panose="020B0604020202020204" pitchFamily="66" charset="-78"/>
              <a:cs typeface="Arabic Typesetting" panose="020B0604020202020204" pitchFamily="66" charset="-78"/>
            </a:endParaRPr>
          </a:p>
          <a:p>
            <a:pPr marL="514350" indent="-514350">
              <a:buAutoNum type="arabicParenR" startAt="3"/>
            </a:pPr>
            <a:r>
              <a:rPr lang="pt-BR" sz="3600" dirty="0">
                <a:latin typeface="Arabic Typesetting" panose="020B0604020202020204" pitchFamily="66" charset="-78"/>
                <a:cs typeface="Arabic Typesetting" panose="020B0604020202020204" pitchFamily="66" charset="-78"/>
              </a:rPr>
              <a:t>Consultar codigo e nome, </a:t>
            </a:r>
            <a:r>
              <a:rPr lang="pt-BR" sz="3600" dirty="0" err="1">
                <a:latin typeface="Arabic Typesetting" panose="020B0604020202020204" pitchFamily="66" charset="-78"/>
                <a:cs typeface="Arabic Typesetting" panose="020B0604020202020204" pitchFamily="66" charset="-78"/>
              </a:rPr>
              <a:t>rg</a:t>
            </a:r>
            <a:r>
              <a:rPr lang="pt-BR" sz="3600" dirty="0">
                <a:latin typeface="Arabic Typesetting" panose="020B0604020202020204" pitchFamily="66" charset="-78"/>
                <a:cs typeface="Arabic Typesetting" panose="020B0604020202020204" pitchFamily="66" charset="-78"/>
              </a:rPr>
              <a:t>, </a:t>
            </a:r>
            <a:r>
              <a:rPr lang="pt-BR" sz="3600" dirty="0" err="1">
                <a:latin typeface="Arabic Typesetting" panose="020B0604020202020204" pitchFamily="66" charset="-78"/>
                <a:cs typeface="Arabic Typesetting" panose="020B0604020202020204" pitchFamily="66" charset="-78"/>
              </a:rPr>
              <a:t>cpf</a:t>
            </a:r>
            <a:r>
              <a:rPr lang="pt-BR" sz="3600" dirty="0">
                <a:latin typeface="Arabic Typesetting" panose="020B0604020202020204" pitchFamily="66" charset="-78"/>
                <a:cs typeface="Arabic Typesetting" panose="020B0604020202020204" pitchFamily="66" charset="-78"/>
              </a:rPr>
              <a:t> da tabela funcionarios</a:t>
            </a:r>
          </a:p>
          <a:p>
            <a:r>
              <a:rPr lang="pt-BR" sz="4000" dirty="0">
                <a:solidFill>
                  <a:srgbClr val="FF0000"/>
                </a:solidFill>
                <a:latin typeface="Arabic Typesetting" panose="020B0604020202020204" pitchFamily="66" charset="-78"/>
                <a:cs typeface="Arabic Typesetting" panose="020B0604020202020204" pitchFamily="66" charset="-78"/>
              </a:rPr>
              <a:t>Select codigo, nome, </a:t>
            </a:r>
            <a:r>
              <a:rPr lang="pt-BR" sz="4000" dirty="0" err="1">
                <a:solidFill>
                  <a:srgbClr val="FF0000"/>
                </a:solidFill>
                <a:latin typeface="Arabic Typesetting" panose="020B0604020202020204" pitchFamily="66" charset="-78"/>
                <a:cs typeface="Arabic Typesetting" panose="020B0604020202020204" pitchFamily="66" charset="-78"/>
              </a:rPr>
              <a:t>rg</a:t>
            </a:r>
            <a:r>
              <a:rPr lang="pt-BR" sz="4000" dirty="0">
                <a:solidFill>
                  <a:srgbClr val="FF0000"/>
                </a:solidFill>
                <a:latin typeface="Arabic Typesetting" panose="020B0604020202020204" pitchFamily="66" charset="-78"/>
                <a:cs typeface="Arabic Typesetting" panose="020B0604020202020204" pitchFamily="66" charset="-78"/>
              </a:rPr>
              <a:t>, </a:t>
            </a:r>
            <a:r>
              <a:rPr lang="pt-BR" sz="4000" dirty="0" err="1">
                <a:solidFill>
                  <a:srgbClr val="FF0000"/>
                </a:solidFill>
                <a:latin typeface="Arabic Typesetting" panose="020B0604020202020204" pitchFamily="66" charset="-78"/>
                <a:cs typeface="Arabic Typesetting" panose="020B0604020202020204" pitchFamily="66" charset="-78"/>
              </a:rPr>
              <a:t>cpf</a:t>
            </a:r>
            <a:r>
              <a:rPr lang="pt-BR" sz="4000" dirty="0">
                <a:solidFill>
                  <a:srgbClr val="FF0000"/>
                </a:solidFill>
                <a:latin typeface="Arabic Typesetting" panose="020B0604020202020204" pitchFamily="66" charset="-78"/>
                <a:cs typeface="Arabic Typesetting" panose="020B0604020202020204" pitchFamily="66" charset="-78"/>
              </a:rPr>
              <a:t> from funcionarios;</a:t>
            </a:r>
          </a:p>
          <a:p>
            <a:pPr marL="514350" indent="-514350">
              <a:buAutoNum type="arabicParenR" startAt="3"/>
            </a:pPr>
            <a:endParaRPr lang="pt-BR" sz="3600" dirty="0">
              <a:latin typeface="Arabic Typesetting" panose="020B0604020202020204" pitchFamily="66" charset="-78"/>
              <a:cs typeface="Arabic Typesetting" panose="020B0604020202020204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944181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6D897742-034E-4B13-A625-AEE7FB7E28D6}"/>
              </a:ext>
            </a:extLst>
          </p:cNvPr>
          <p:cNvSpPr txBox="1">
            <a:spLocks/>
          </p:cNvSpPr>
          <p:nvPr/>
        </p:nvSpPr>
        <p:spPr>
          <a:xfrm>
            <a:off x="498718" y="1907466"/>
            <a:ext cx="11473964" cy="345952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dirty="0">
                <a:latin typeface="Arabic Typesetting" panose="020B0604020202020204" pitchFamily="66" charset="-78"/>
                <a:cs typeface="Arabic Typesetting" panose="020B0604020202020204" pitchFamily="66" charset="-78"/>
              </a:rPr>
              <a:t>4) Consultar codigo, nome, nome cargo da tabela funcionarios.</a:t>
            </a:r>
          </a:p>
          <a:p>
            <a:r>
              <a:rPr lang="pt-BR" sz="4000" dirty="0">
                <a:solidFill>
                  <a:srgbClr val="FF0000"/>
                </a:solidFill>
                <a:latin typeface="Arabic Typesetting" panose="020B0604020202020204" pitchFamily="66" charset="-78"/>
                <a:cs typeface="Arabic Typesetting" panose="020B0604020202020204" pitchFamily="66" charset="-78"/>
              </a:rPr>
              <a:t>Select </a:t>
            </a:r>
            <a:r>
              <a:rPr lang="pt-BR" sz="4000" dirty="0" err="1">
                <a:solidFill>
                  <a:srgbClr val="FF0000"/>
                </a:solidFill>
                <a:latin typeface="Arabic Typesetting" panose="020B0604020202020204" pitchFamily="66" charset="-78"/>
                <a:cs typeface="Arabic Typesetting" panose="020B0604020202020204" pitchFamily="66" charset="-78"/>
              </a:rPr>
              <a:t>funcionarios.codigo</a:t>
            </a:r>
            <a:r>
              <a:rPr lang="pt-BR" sz="4000" dirty="0">
                <a:solidFill>
                  <a:srgbClr val="FF0000"/>
                </a:solidFill>
                <a:latin typeface="Arabic Typesetting" panose="020B0604020202020204" pitchFamily="66" charset="-78"/>
                <a:cs typeface="Arabic Typesetting" panose="020B0604020202020204" pitchFamily="66" charset="-78"/>
              </a:rPr>
              <a:t>, </a:t>
            </a:r>
            <a:r>
              <a:rPr lang="pt-BR" sz="4000" dirty="0" err="1">
                <a:solidFill>
                  <a:srgbClr val="FF0000"/>
                </a:solidFill>
                <a:latin typeface="Arabic Typesetting" panose="020B0604020202020204" pitchFamily="66" charset="-78"/>
                <a:cs typeface="Arabic Typesetting" panose="020B0604020202020204" pitchFamily="66" charset="-78"/>
              </a:rPr>
              <a:t>funcionarios.nome</a:t>
            </a:r>
            <a:r>
              <a:rPr lang="pt-BR" sz="4000" dirty="0">
                <a:solidFill>
                  <a:srgbClr val="FF0000"/>
                </a:solidFill>
                <a:latin typeface="Arabic Typesetting" panose="020B0604020202020204" pitchFamily="66" charset="-78"/>
                <a:cs typeface="Arabic Typesetting" panose="020B0604020202020204" pitchFamily="66" charset="-78"/>
              </a:rPr>
              <a:t>, </a:t>
            </a:r>
            <a:r>
              <a:rPr lang="pt-BR" sz="4000" dirty="0" err="1">
                <a:solidFill>
                  <a:srgbClr val="FF0000"/>
                </a:solidFill>
                <a:latin typeface="Arabic Typesetting" panose="020B0604020202020204" pitchFamily="66" charset="-78"/>
                <a:cs typeface="Arabic Typesetting" panose="020B0604020202020204" pitchFamily="66" charset="-78"/>
              </a:rPr>
              <a:t>cargos.nome</a:t>
            </a:r>
            <a:r>
              <a:rPr lang="pt-BR" sz="4000" dirty="0">
                <a:solidFill>
                  <a:srgbClr val="FF0000"/>
                </a:solidFill>
                <a:latin typeface="Arabic Typesetting" panose="020B0604020202020204" pitchFamily="66" charset="-78"/>
                <a:cs typeface="Arabic Typesetting" panose="020B0604020202020204" pitchFamily="66" charset="-78"/>
              </a:rPr>
              <a:t> </a:t>
            </a:r>
          </a:p>
          <a:p>
            <a:r>
              <a:rPr lang="pt-BR" sz="4000" dirty="0">
                <a:solidFill>
                  <a:srgbClr val="FF0000"/>
                </a:solidFill>
                <a:latin typeface="Arabic Typesetting" panose="020B0604020202020204" pitchFamily="66" charset="-78"/>
                <a:cs typeface="Arabic Typesetting" panose="020B0604020202020204" pitchFamily="66" charset="-78"/>
              </a:rPr>
              <a:t>from funcionarios, cargos</a:t>
            </a:r>
          </a:p>
          <a:p>
            <a:r>
              <a:rPr lang="pt-BR" sz="4000" dirty="0">
                <a:solidFill>
                  <a:srgbClr val="FF0000"/>
                </a:solidFill>
                <a:latin typeface="Arabic Typesetting" panose="020B0604020202020204" pitchFamily="66" charset="-78"/>
                <a:cs typeface="Arabic Typesetting" panose="020B0604020202020204" pitchFamily="66" charset="-78"/>
              </a:rPr>
              <a:t>Where </a:t>
            </a:r>
            <a:r>
              <a:rPr lang="pt-BR" sz="4000" dirty="0" err="1">
                <a:solidFill>
                  <a:srgbClr val="FF0000"/>
                </a:solidFill>
                <a:latin typeface="Arabic Typesetting" panose="020B0604020202020204" pitchFamily="66" charset="-78"/>
                <a:cs typeface="Arabic Typesetting" panose="020B0604020202020204" pitchFamily="66" charset="-78"/>
              </a:rPr>
              <a:t>funcionarios.codcargo</a:t>
            </a:r>
            <a:r>
              <a:rPr lang="pt-BR" sz="4000" dirty="0">
                <a:solidFill>
                  <a:srgbClr val="FF0000"/>
                </a:solidFill>
                <a:latin typeface="Arabic Typesetting" panose="020B0604020202020204" pitchFamily="66" charset="-78"/>
                <a:cs typeface="Arabic Typesetting" panose="020B0604020202020204" pitchFamily="66" charset="-78"/>
              </a:rPr>
              <a:t> = </a:t>
            </a:r>
            <a:r>
              <a:rPr lang="pt-BR" sz="4000" dirty="0" err="1">
                <a:solidFill>
                  <a:srgbClr val="FF0000"/>
                </a:solidFill>
                <a:latin typeface="Arabic Typesetting" panose="020B0604020202020204" pitchFamily="66" charset="-78"/>
                <a:cs typeface="Arabic Typesetting" panose="020B0604020202020204" pitchFamily="66" charset="-78"/>
              </a:rPr>
              <a:t>cargos.codigo</a:t>
            </a:r>
            <a:r>
              <a:rPr lang="pt-BR" sz="4000" dirty="0">
                <a:solidFill>
                  <a:srgbClr val="FF0000"/>
                </a:solidFill>
                <a:latin typeface="Arabic Typesetting" panose="020B0604020202020204" pitchFamily="66" charset="-78"/>
                <a:cs typeface="Arabic Typesetting" panose="020B0604020202020204" pitchFamily="66" charset="-78"/>
              </a:rPr>
              <a:t>;</a:t>
            </a:r>
          </a:p>
          <a:p>
            <a:r>
              <a:rPr lang="pt-BR" sz="4000" dirty="0">
                <a:latin typeface="Arabic Typesetting" panose="020B0604020202020204" pitchFamily="66" charset="-78"/>
                <a:cs typeface="Arabic Typesetting" panose="020B0604020202020204" pitchFamily="66" charset="-78"/>
              </a:rPr>
              <a:t>5) Consultar  codigo, nome, </a:t>
            </a:r>
            <a:r>
              <a:rPr lang="pt-BR" sz="4000" dirty="0" err="1">
                <a:latin typeface="Arabic Typesetting" panose="020B0604020202020204" pitchFamily="66" charset="-78"/>
                <a:cs typeface="Arabic Typesetting" panose="020B0604020202020204" pitchFamily="66" charset="-78"/>
              </a:rPr>
              <a:t>crm</a:t>
            </a:r>
            <a:r>
              <a:rPr lang="pt-BR" sz="4000" dirty="0">
                <a:latin typeface="Arabic Typesetting" panose="020B0604020202020204" pitchFamily="66" charset="-78"/>
                <a:cs typeface="Arabic Typesetting" panose="020B0604020202020204" pitchFamily="66" charset="-78"/>
              </a:rPr>
              <a:t>, especialidade da tabela médicos.</a:t>
            </a:r>
          </a:p>
          <a:p>
            <a:endParaRPr lang="pt-BR" sz="4000" dirty="0">
              <a:latin typeface="Arabic Typesetting" panose="020B0604020202020204" pitchFamily="66" charset="-78"/>
              <a:cs typeface="Arabic Typesetting" panose="020B0604020202020204" pitchFamily="66" charset="-78"/>
            </a:endParaRPr>
          </a:p>
          <a:p>
            <a:r>
              <a:rPr lang="pt-BR" sz="4000" dirty="0">
                <a:latin typeface="Arabic Typesetting" panose="020B0604020202020204" pitchFamily="66" charset="-78"/>
                <a:cs typeface="Arabic Typesetting" panose="020B0604020202020204" pitchFamily="66" charset="-78"/>
              </a:rPr>
              <a:t>6) Consultar  codigo, nome e valor da tabela tipos-consultas.</a:t>
            </a:r>
          </a:p>
          <a:p>
            <a:endParaRPr lang="pt-BR" sz="4000" dirty="0">
              <a:latin typeface="Arabic Typesetting" panose="020B0604020202020204" pitchFamily="66" charset="-78"/>
              <a:cs typeface="Arabic Typesetting" panose="020B0604020202020204" pitchFamily="66" charset="-78"/>
            </a:endParaRPr>
          </a:p>
          <a:p>
            <a:r>
              <a:rPr lang="pt-BR" sz="4000" dirty="0">
                <a:latin typeface="Arabic Typesetting" panose="020B0604020202020204" pitchFamily="66" charset="-78"/>
                <a:cs typeface="Arabic Typesetting" panose="020B0604020202020204" pitchFamily="66" charset="-78"/>
              </a:rPr>
              <a:t>7) Consultar  codigo, nome e observação da tabela exames.</a:t>
            </a:r>
          </a:p>
          <a:p>
            <a:endParaRPr lang="pt-BR" sz="4000" dirty="0">
              <a:latin typeface="Arabic Typesetting" panose="020B0604020202020204" pitchFamily="66" charset="-78"/>
              <a:cs typeface="Arabic Typesetting" panose="020B0604020202020204" pitchFamily="66" charset="-78"/>
            </a:endParaRPr>
          </a:p>
          <a:p>
            <a:endParaRPr lang="pt-BR" sz="4000" dirty="0">
              <a:latin typeface="Arabic Typesetting" panose="020B0604020202020204" pitchFamily="66" charset="-78"/>
              <a:cs typeface="Arabic Typesetting" panose="020B0604020202020204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74375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6D897742-034E-4B13-A625-AEE7FB7E28D6}"/>
              </a:ext>
            </a:extLst>
          </p:cNvPr>
          <p:cNvSpPr txBox="1">
            <a:spLocks/>
          </p:cNvSpPr>
          <p:nvPr/>
        </p:nvSpPr>
        <p:spPr>
          <a:xfrm>
            <a:off x="559271" y="1829866"/>
            <a:ext cx="11516614" cy="345952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200" dirty="0">
                <a:latin typeface="Arabic Typesetting" panose="020B0604020202020204" pitchFamily="66" charset="-78"/>
                <a:cs typeface="Arabic Typesetting" panose="020B0604020202020204" pitchFamily="66" charset="-78"/>
              </a:rPr>
              <a:t>8) Consultar  codigo, nome e laboratório da tabela medicamentos.</a:t>
            </a:r>
          </a:p>
          <a:p>
            <a:endParaRPr lang="pt-BR" sz="4200" dirty="0">
              <a:latin typeface="Arabic Typesetting" panose="020B0604020202020204" pitchFamily="66" charset="-78"/>
              <a:cs typeface="Arabic Typesetting" panose="020B0604020202020204" pitchFamily="66" charset="-78"/>
            </a:endParaRPr>
          </a:p>
          <a:p>
            <a:r>
              <a:rPr lang="pt-BR" sz="4200" dirty="0">
                <a:latin typeface="Arabic Typesetting" panose="020B0604020202020204" pitchFamily="66" charset="-78"/>
                <a:cs typeface="Arabic Typesetting" panose="020B0604020202020204" pitchFamily="66" charset="-78"/>
              </a:rPr>
              <a:t>9) Consultar nome, CPF, telefone celular e residencial da tabela pacientes.</a:t>
            </a:r>
          </a:p>
          <a:p>
            <a:endParaRPr lang="pt-BR" sz="4200" dirty="0">
              <a:latin typeface="Arabic Typesetting" panose="020B0604020202020204" pitchFamily="66" charset="-78"/>
              <a:cs typeface="Arabic Typesetting" panose="020B0604020202020204" pitchFamily="66" charset="-78"/>
            </a:endParaRPr>
          </a:p>
          <a:p>
            <a:r>
              <a:rPr lang="pt-BR" sz="4200" dirty="0">
                <a:latin typeface="Arabic Typesetting" panose="020B0604020202020204" pitchFamily="66" charset="-78"/>
                <a:cs typeface="Arabic Typesetting" panose="020B0604020202020204" pitchFamily="66" charset="-78"/>
              </a:rPr>
              <a:t>10) Consultar codigo, data, horário, </a:t>
            </a:r>
            <a:r>
              <a:rPr lang="pt-BR" sz="4200" dirty="0" err="1">
                <a:latin typeface="Arabic Typesetting" panose="020B0604020202020204" pitchFamily="66" charset="-78"/>
                <a:cs typeface="Arabic Typesetting" panose="020B0604020202020204" pitchFamily="66" charset="-78"/>
              </a:rPr>
              <a:t>cod</a:t>
            </a:r>
            <a:r>
              <a:rPr lang="pt-BR" sz="4200" dirty="0">
                <a:latin typeface="Arabic Typesetting" panose="020B0604020202020204" pitchFamily="66" charset="-78"/>
                <a:cs typeface="Arabic Typesetting" panose="020B0604020202020204" pitchFamily="66" charset="-78"/>
              </a:rPr>
              <a:t> medico da tabela consultas.</a:t>
            </a:r>
          </a:p>
          <a:p>
            <a:endParaRPr lang="pt-BR" sz="4200" dirty="0">
              <a:latin typeface="Arabic Typesetting" panose="020B0604020202020204" pitchFamily="66" charset="-78"/>
              <a:cs typeface="Arabic Typesetting" panose="020B0604020202020204" pitchFamily="66" charset="-78"/>
            </a:endParaRPr>
          </a:p>
          <a:p>
            <a:r>
              <a:rPr lang="pt-BR" sz="4200" dirty="0">
                <a:latin typeface="Arabic Typesetting" panose="020B0604020202020204" pitchFamily="66" charset="-78"/>
                <a:cs typeface="Arabic Typesetting" panose="020B0604020202020204" pitchFamily="66" charset="-78"/>
              </a:rPr>
              <a:t>11) Consultar codigo, data inicio, </a:t>
            </a:r>
            <a:r>
              <a:rPr lang="pt-BR" sz="4200" dirty="0" err="1">
                <a:latin typeface="Arabic Typesetting" panose="020B0604020202020204" pitchFamily="66" charset="-78"/>
                <a:cs typeface="Arabic Typesetting" panose="020B0604020202020204" pitchFamily="66" charset="-78"/>
              </a:rPr>
              <a:t>cod</a:t>
            </a:r>
            <a:r>
              <a:rPr lang="pt-BR" sz="4200" dirty="0">
                <a:latin typeface="Arabic Typesetting" panose="020B0604020202020204" pitchFamily="66" charset="-78"/>
                <a:cs typeface="Arabic Typesetting" panose="020B0604020202020204" pitchFamily="66" charset="-78"/>
              </a:rPr>
              <a:t> paciente observação da tabela prontuários.</a:t>
            </a:r>
          </a:p>
          <a:p>
            <a:endParaRPr lang="pt-BR" sz="4200" dirty="0">
              <a:latin typeface="Arabic Typesetting" panose="020B0604020202020204" pitchFamily="66" charset="-78"/>
              <a:cs typeface="Arabic Typesetting" panose="020B0604020202020204" pitchFamily="66" charset="-78"/>
            </a:endParaRPr>
          </a:p>
          <a:p>
            <a:endParaRPr lang="pt-BR" sz="4200" dirty="0">
              <a:latin typeface="Arabic Typesetting" panose="020B0604020202020204" pitchFamily="66" charset="-78"/>
              <a:cs typeface="Arabic Typesetting" panose="020B0604020202020204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857718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6D897742-034E-4B13-A625-AEE7FB7E28D6}"/>
              </a:ext>
            </a:extLst>
          </p:cNvPr>
          <p:cNvSpPr txBox="1">
            <a:spLocks/>
          </p:cNvSpPr>
          <p:nvPr/>
        </p:nvSpPr>
        <p:spPr>
          <a:xfrm>
            <a:off x="455893" y="2667239"/>
            <a:ext cx="10967303" cy="345952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dirty="0">
                <a:latin typeface="Arabic Typesetting" panose="020B0604020202020204" pitchFamily="66" charset="-78"/>
                <a:cs typeface="Arabic Typesetting" panose="020B0604020202020204" pitchFamily="66" charset="-78"/>
              </a:rPr>
              <a:t>12) Consultar todos os campos da tabela cargos onde nome é “Enfermeira”</a:t>
            </a:r>
          </a:p>
          <a:p>
            <a:endParaRPr lang="pt-BR" sz="4000" dirty="0">
              <a:latin typeface="Arabic Typesetting" panose="020B0604020202020204" pitchFamily="66" charset="-78"/>
              <a:cs typeface="Arabic Typesetting" panose="020B0604020202020204" pitchFamily="66" charset="-78"/>
            </a:endParaRPr>
          </a:p>
          <a:p>
            <a:r>
              <a:rPr lang="pt-BR" sz="4000" dirty="0">
                <a:latin typeface="Arabic Typesetting" panose="020B0604020202020204" pitchFamily="66" charset="-78"/>
                <a:cs typeface="Arabic Typesetting" panose="020B0604020202020204" pitchFamily="66" charset="-78"/>
              </a:rPr>
              <a:t>13) Consultar codigo, nome e data da tabela convênios que iniciaram com letra “U”</a:t>
            </a:r>
          </a:p>
          <a:p>
            <a:endParaRPr lang="pt-BR" sz="4000" dirty="0">
              <a:latin typeface="Arabic Typesetting" panose="020B0604020202020204" pitchFamily="66" charset="-78"/>
              <a:cs typeface="Arabic Typesetting" panose="020B0604020202020204" pitchFamily="66" charset="-78"/>
            </a:endParaRPr>
          </a:p>
          <a:p>
            <a:r>
              <a:rPr lang="pt-BR" sz="4000" dirty="0">
                <a:latin typeface="Arabic Typesetting" panose="020B0604020202020204" pitchFamily="66" charset="-78"/>
                <a:cs typeface="Arabic Typesetting" panose="020B0604020202020204" pitchFamily="66" charset="-78"/>
              </a:rPr>
              <a:t>14) Consultar codigo, nome, </a:t>
            </a:r>
            <a:r>
              <a:rPr lang="pt-BR" sz="4000" dirty="0" err="1">
                <a:latin typeface="Arabic Typesetting" panose="020B0604020202020204" pitchFamily="66" charset="-78"/>
                <a:cs typeface="Arabic Typesetting" panose="020B0604020202020204" pitchFamily="66" charset="-78"/>
              </a:rPr>
              <a:t>cpf</a:t>
            </a:r>
            <a:r>
              <a:rPr lang="pt-BR" sz="4000" dirty="0">
                <a:latin typeface="Arabic Typesetting" panose="020B0604020202020204" pitchFamily="66" charset="-78"/>
                <a:cs typeface="Arabic Typesetting" panose="020B0604020202020204" pitchFamily="66" charset="-78"/>
              </a:rPr>
              <a:t> da tabela funcionarios que possuem nome “Maria”</a:t>
            </a:r>
          </a:p>
          <a:p>
            <a:endParaRPr lang="pt-BR" sz="4000" dirty="0">
              <a:latin typeface="Arabic Typesetting" panose="020B0604020202020204" pitchFamily="66" charset="-78"/>
              <a:cs typeface="Arabic Typesetting" panose="020B0604020202020204" pitchFamily="66" charset="-78"/>
            </a:endParaRPr>
          </a:p>
          <a:p>
            <a:r>
              <a:rPr lang="pt-BR" sz="4000" dirty="0">
                <a:latin typeface="Arabic Typesetting" panose="020B0604020202020204" pitchFamily="66" charset="-78"/>
                <a:cs typeface="Arabic Typesetting" panose="020B0604020202020204" pitchFamily="66" charset="-78"/>
              </a:rPr>
              <a:t>15) Consultar codigo, nome, celular da tabela funcionarios que possuem cargo “Gerente”</a:t>
            </a:r>
          </a:p>
          <a:p>
            <a:endParaRPr lang="pt-BR" sz="4000" dirty="0">
              <a:latin typeface="Arabic Typesetting" panose="020B0604020202020204" pitchFamily="66" charset="-78"/>
              <a:cs typeface="Arabic Typesetting" panose="020B0604020202020204" pitchFamily="66" charset="-78"/>
            </a:endParaRPr>
          </a:p>
          <a:p>
            <a:endParaRPr lang="pt-BR" sz="4000" dirty="0">
              <a:latin typeface="Arabic Typesetting" panose="020B0604020202020204" pitchFamily="66" charset="-78"/>
              <a:cs typeface="Arabic Typesetting" panose="020B0604020202020204" pitchFamily="66" charset="-78"/>
            </a:endParaRPr>
          </a:p>
          <a:p>
            <a:endParaRPr lang="pt-BR" sz="4000" dirty="0">
              <a:latin typeface="Arabic Typesetting" panose="020B0604020202020204" pitchFamily="66" charset="-78"/>
              <a:cs typeface="Arabic Typesetting" panose="020B0604020202020204" pitchFamily="66" charset="-78"/>
            </a:endParaRPr>
          </a:p>
          <a:p>
            <a:endParaRPr lang="pt-BR" sz="4000" dirty="0">
              <a:latin typeface="Arabic Typesetting" panose="020B0604020202020204" pitchFamily="66" charset="-78"/>
              <a:cs typeface="Arabic Typesetting" panose="020B0604020202020204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078577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6D897742-034E-4B13-A625-AEE7FB7E28D6}"/>
              </a:ext>
            </a:extLst>
          </p:cNvPr>
          <p:cNvSpPr txBox="1">
            <a:spLocks/>
          </p:cNvSpPr>
          <p:nvPr/>
        </p:nvSpPr>
        <p:spPr>
          <a:xfrm>
            <a:off x="518675" y="1699238"/>
            <a:ext cx="11154649" cy="345952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dirty="0">
                <a:latin typeface="Arabic Typesetting" panose="020B0604020202020204" pitchFamily="66" charset="-78"/>
                <a:cs typeface="Arabic Typesetting" panose="020B0604020202020204" pitchFamily="66" charset="-78"/>
              </a:rPr>
              <a:t>16) Consultar nome, </a:t>
            </a:r>
            <a:r>
              <a:rPr lang="pt-BR" sz="4000" dirty="0" err="1">
                <a:latin typeface="Arabic Typesetting" panose="020B0604020202020204" pitchFamily="66" charset="-78"/>
                <a:cs typeface="Arabic Typesetting" panose="020B0604020202020204" pitchFamily="66" charset="-78"/>
              </a:rPr>
              <a:t>cpf</a:t>
            </a:r>
            <a:r>
              <a:rPr lang="pt-BR" sz="4000" dirty="0">
                <a:latin typeface="Arabic Typesetting" panose="020B0604020202020204" pitchFamily="66" charset="-78"/>
                <a:cs typeface="Arabic Typesetting" panose="020B0604020202020204" pitchFamily="66" charset="-78"/>
              </a:rPr>
              <a:t>, telefone residencial da tabela funcionarios onde bairro é “Centro”</a:t>
            </a:r>
          </a:p>
          <a:p>
            <a:endParaRPr lang="pt-BR" sz="4000" dirty="0">
              <a:latin typeface="Arabic Typesetting" panose="020B0604020202020204" pitchFamily="66" charset="-78"/>
              <a:cs typeface="Arabic Typesetting" panose="020B0604020202020204" pitchFamily="66" charset="-78"/>
            </a:endParaRPr>
          </a:p>
          <a:p>
            <a:r>
              <a:rPr lang="pt-BR" sz="4000" dirty="0">
                <a:latin typeface="Arabic Typesetting" panose="020B0604020202020204" pitchFamily="66" charset="-78"/>
                <a:cs typeface="Arabic Typesetting" panose="020B0604020202020204" pitchFamily="66" charset="-78"/>
              </a:rPr>
              <a:t>17) Consultar  codigo, nome, CRM da tabela médicos onde especialidade é “Pediatra”</a:t>
            </a:r>
          </a:p>
          <a:p>
            <a:endParaRPr lang="pt-BR" sz="4000" dirty="0">
              <a:latin typeface="Arabic Typesetting" panose="020B0604020202020204" pitchFamily="66" charset="-78"/>
              <a:cs typeface="Arabic Typesetting" panose="020B0604020202020204" pitchFamily="66" charset="-78"/>
            </a:endParaRPr>
          </a:p>
          <a:p>
            <a:r>
              <a:rPr lang="pt-BR" sz="4000" dirty="0">
                <a:latin typeface="Arabic Typesetting" panose="020B0604020202020204" pitchFamily="66" charset="-78"/>
                <a:cs typeface="Arabic Typesetting" panose="020B0604020202020204" pitchFamily="66" charset="-78"/>
              </a:rPr>
              <a:t>18) Consultar nome, CRM, especialidade da tabela médicos onde área é “Fisioterapia”</a:t>
            </a:r>
          </a:p>
          <a:p>
            <a:endParaRPr lang="pt-BR" sz="4000" dirty="0">
              <a:latin typeface="Arabic Typesetting" panose="020B0604020202020204" pitchFamily="66" charset="-78"/>
              <a:cs typeface="Arabic Typesetting" panose="020B0604020202020204" pitchFamily="66" charset="-78"/>
            </a:endParaRPr>
          </a:p>
          <a:p>
            <a:r>
              <a:rPr lang="pt-BR" sz="4000" dirty="0">
                <a:latin typeface="Arabic Typesetting" panose="020B0604020202020204" pitchFamily="66" charset="-78"/>
                <a:cs typeface="Arabic Typesetting" panose="020B0604020202020204" pitchFamily="66" charset="-78"/>
              </a:rPr>
              <a:t>19) Consultar  nome e valor da tabela tipos-consultas onde faixa de valor está entre R$ 200 e R$ 500 </a:t>
            </a:r>
          </a:p>
        </p:txBody>
      </p:sp>
    </p:spTree>
    <p:extLst>
      <p:ext uri="{BB962C8B-B14F-4D97-AF65-F5344CB8AC3E}">
        <p14:creationId xmlns:p14="http://schemas.microsoft.com/office/powerpoint/2010/main" val="2028851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6D897742-034E-4B13-A625-AEE7FB7E28D6}"/>
              </a:ext>
            </a:extLst>
          </p:cNvPr>
          <p:cNvSpPr txBox="1">
            <a:spLocks/>
          </p:cNvSpPr>
          <p:nvPr/>
        </p:nvSpPr>
        <p:spPr>
          <a:xfrm>
            <a:off x="577178" y="2248513"/>
            <a:ext cx="11037643" cy="345952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dirty="0">
                <a:latin typeface="Arabic Typesetting" panose="020B0604020202020204" pitchFamily="66" charset="-78"/>
                <a:cs typeface="Arabic Typesetting" panose="020B0604020202020204" pitchFamily="66" charset="-78"/>
              </a:rPr>
              <a:t>20) Consultar  codigo, nome da tabela medicamentos onde o laboratório é “Bayer”.</a:t>
            </a:r>
          </a:p>
          <a:p>
            <a:endParaRPr lang="pt-BR" sz="4000" dirty="0">
              <a:latin typeface="Arabic Typesetting" panose="020B0604020202020204" pitchFamily="66" charset="-78"/>
              <a:cs typeface="Arabic Typesetting" panose="020B0604020202020204" pitchFamily="66" charset="-78"/>
            </a:endParaRPr>
          </a:p>
          <a:p>
            <a:r>
              <a:rPr lang="pt-BR" sz="4000" dirty="0">
                <a:latin typeface="Arabic Typesetting" panose="020B0604020202020204" pitchFamily="66" charset="-78"/>
                <a:cs typeface="Arabic Typesetting" panose="020B0604020202020204" pitchFamily="66" charset="-78"/>
              </a:rPr>
              <a:t>21) Consultar codigo, nome, telefone celular  da tabela pacientes onde o bairro é “Centro” na cidade de “Criciuma”</a:t>
            </a:r>
          </a:p>
          <a:p>
            <a:endParaRPr lang="pt-BR" sz="4000" dirty="0">
              <a:latin typeface="Arabic Typesetting" panose="020B0604020202020204" pitchFamily="66" charset="-78"/>
              <a:cs typeface="Arabic Typesetting" panose="020B0604020202020204" pitchFamily="66" charset="-78"/>
            </a:endParaRPr>
          </a:p>
          <a:p>
            <a:r>
              <a:rPr lang="pt-BR" sz="4000" dirty="0">
                <a:latin typeface="Arabic Typesetting" panose="020B0604020202020204" pitchFamily="66" charset="-78"/>
                <a:cs typeface="Arabic Typesetting" panose="020B0604020202020204" pitchFamily="66" charset="-78"/>
              </a:rPr>
              <a:t>22)  Consultar codigo, data, horário, </a:t>
            </a:r>
            <a:r>
              <a:rPr lang="pt-BR" sz="4000" dirty="0" err="1">
                <a:latin typeface="Arabic Typesetting" panose="020B0604020202020204" pitchFamily="66" charset="-78"/>
                <a:cs typeface="Arabic Typesetting" panose="020B0604020202020204" pitchFamily="66" charset="-78"/>
              </a:rPr>
              <a:t>cod</a:t>
            </a:r>
            <a:r>
              <a:rPr lang="pt-BR" sz="4000" dirty="0">
                <a:latin typeface="Arabic Typesetting" panose="020B0604020202020204" pitchFamily="66" charset="-78"/>
                <a:cs typeface="Arabic Typesetting" panose="020B0604020202020204" pitchFamily="66" charset="-78"/>
              </a:rPr>
              <a:t> paciente da tabela consultas onde médico é “Dra. Aline”</a:t>
            </a:r>
          </a:p>
          <a:p>
            <a:endParaRPr lang="pt-BR" sz="4000" dirty="0">
              <a:latin typeface="Arabic Typesetting" panose="020B0604020202020204" pitchFamily="66" charset="-78"/>
              <a:cs typeface="Arabic Typesetting" panose="020B0604020202020204" pitchFamily="66" charset="-78"/>
            </a:endParaRPr>
          </a:p>
          <a:p>
            <a:r>
              <a:rPr lang="pt-BR" sz="4000" dirty="0">
                <a:latin typeface="Arabic Typesetting" panose="020B0604020202020204" pitchFamily="66" charset="-78"/>
                <a:cs typeface="Arabic Typesetting" panose="020B0604020202020204" pitchFamily="66" charset="-78"/>
              </a:rPr>
              <a:t>23) Consultar codigo, data inicio, data final, </a:t>
            </a:r>
            <a:r>
              <a:rPr lang="pt-BR" sz="4000" dirty="0" err="1">
                <a:latin typeface="Arabic Typesetting" panose="020B0604020202020204" pitchFamily="66" charset="-78"/>
                <a:cs typeface="Arabic Typesetting" panose="020B0604020202020204" pitchFamily="66" charset="-78"/>
              </a:rPr>
              <a:t>cod</a:t>
            </a:r>
            <a:r>
              <a:rPr lang="pt-BR" sz="4000" dirty="0">
                <a:latin typeface="Arabic Typesetting" panose="020B0604020202020204" pitchFamily="66" charset="-78"/>
                <a:cs typeface="Arabic Typesetting" panose="020B0604020202020204" pitchFamily="66" charset="-78"/>
              </a:rPr>
              <a:t> paciente da tabela prontuários realizados no mês outubro/2023</a:t>
            </a:r>
          </a:p>
          <a:p>
            <a:endParaRPr lang="pt-BR" sz="4000" dirty="0">
              <a:latin typeface="Arabic Typesetting" panose="020B0604020202020204" pitchFamily="66" charset="-78"/>
              <a:cs typeface="Arabic Typesetting" panose="020B0604020202020204" pitchFamily="66" charset="-78"/>
            </a:endParaRPr>
          </a:p>
          <a:p>
            <a:endParaRPr lang="pt-BR" sz="4000" dirty="0">
              <a:latin typeface="Arabic Typesetting" panose="020B0604020202020204" pitchFamily="66" charset="-78"/>
              <a:cs typeface="Arabic Typesetting" panose="020B0604020202020204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180004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6D897742-034E-4B13-A625-AEE7FB7E28D6}"/>
              </a:ext>
            </a:extLst>
          </p:cNvPr>
          <p:cNvSpPr txBox="1">
            <a:spLocks/>
          </p:cNvSpPr>
          <p:nvPr/>
        </p:nvSpPr>
        <p:spPr>
          <a:xfrm>
            <a:off x="606005" y="485747"/>
            <a:ext cx="11095458" cy="345952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dirty="0">
                <a:latin typeface="Arabic Typesetting" panose="020B0604020202020204" pitchFamily="66" charset="-78"/>
                <a:cs typeface="Arabic Typesetting" panose="020B0604020202020204" pitchFamily="66" charset="-78"/>
              </a:rPr>
              <a:t>24) Consultar codigo, data, horário, nome medico, nome paciente da tabela consultas no mês outubro/2023</a:t>
            </a:r>
          </a:p>
          <a:p>
            <a:endParaRPr lang="pt-BR" sz="4000" dirty="0">
              <a:latin typeface="Arabic Typesetting" panose="020B0604020202020204" pitchFamily="66" charset="-78"/>
              <a:cs typeface="Arabic Typesetting" panose="020B0604020202020204" pitchFamily="66" charset="-78"/>
            </a:endParaRPr>
          </a:p>
          <a:p>
            <a:r>
              <a:rPr lang="pt-BR" sz="4000" dirty="0">
                <a:latin typeface="Arabic Typesetting" panose="020B0604020202020204" pitchFamily="66" charset="-78"/>
                <a:cs typeface="Arabic Typesetting" panose="020B0604020202020204" pitchFamily="66" charset="-78"/>
              </a:rPr>
              <a:t>25) Consultar codigo, data, horário, nome medico, nome paciente da tabela consultas onde nome convenio é “Unimed”</a:t>
            </a:r>
          </a:p>
          <a:p>
            <a:endParaRPr lang="pt-BR" sz="4000" dirty="0">
              <a:latin typeface="Arabic Typesetting" panose="020B0604020202020204" pitchFamily="66" charset="-78"/>
              <a:cs typeface="Arabic Typesetting" panose="020B0604020202020204" pitchFamily="66" charset="-78"/>
            </a:endParaRP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C1CC464A-FC77-4C39-AAFD-A1CBB0C8AC03}"/>
              </a:ext>
            </a:extLst>
          </p:cNvPr>
          <p:cNvSpPr txBox="1">
            <a:spLocks/>
          </p:cNvSpPr>
          <p:nvPr/>
        </p:nvSpPr>
        <p:spPr>
          <a:xfrm>
            <a:off x="606005" y="3398477"/>
            <a:ext cx="11095458" cy="345952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dirty="0">
                <a:latin typeface="Arabic Typesetting" panose="020B0604020202020204" pitchFamily="66" charset="-78"/>
                <a:cs typeface="Arabic Typesetting" panose="020B0604020202020204" pitchFamily="66" charset="-78"/>
              </a:rPr>
              <a:t>26) Consultar codigo, data, horário, nome paciente da tabela consultas do tipo “Particular”</a:t>
            </a:r>
          </a:p>
          <a:p>
            <a:endParaRPr lang="pt-BR" sz="4000" dirty="0">
              <a:latin typeface="Arabic Typesetting" panose="020B0604020202020204" pitchFamily="66" charset="-78"/>
              <a:cs typeface="Arabic Typesetting" panose="020B0604020202020204" pitchFamily="66" charset="-78"/>
            </a:endParaRPr>
          </a:p>
          <a:p>
            <a:r>
              <a:rPr lang="pt-BR" sz="4000" dirty="0">
                <a:latin typeface="Arabic Typesetting" panose="020B0604020202020204" pitchFamily="66" charset="-78"/>
                <a:cs typeface="Arabic Typesetting" panose="020B0604020202020204" pitchFamily="66" charset="-78"/>
              </a:rPr>
              <a:t>27) Consultar codigo, data, horário, nome paciente da tabela consultas onde paciente é  “maria” no mês outubro/2023</a:t>
            </a:r>
          </a:p>
        </p:txBody>
      </p:sp>
    </p:spTree>
    <p:extLst>
      <p:ext uri="{BB962C8B-B14F-4D97-AF65-F5344CB8AC3E}">
        <p14:creationId xmlns:p14="http://schemas.microsoft.com/office/powerpoint/2010/main" val="4163135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6D897742-034E-4B13-A625-AEE7FB7E28D6}"/>
              </a:ext>
            </a:extLst>
          </p:cNvPr>
          <p:cNvSpPr txBox="1">
            <a:spLocks/>
          </p:cNvSpPr>
          <p:nvPr/>
        </p:nvSpPr>
        <p:spPr>
          <a:xfrm>
            <a:off x="548271" y="2157385"/>
            <a:ext cx="11095458" cy="345952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dirty="0">
                <a:latin typeface="Arabic Typesetting" panose="020B0604020202020204" pitchFamily="66" charset="-78"/>
                <a:cs typeface="Arabic Typesetting" panose="020B0604020202020204" pitchFamily="66" charset="-78"/>
              </a:rPr>
              <a:t>28) Consultar codigo, datainicio, nome paciente, nome medicamento e observações da tabela prontuários realizados no mês de outubro de 2023</a:t>
            </a:r>
          </a:p>
          <a:p>
            <a:endParaRPr lang="pt-BR" sz="4000" dirty="0">
              <a:latin typeface="Arabic Typesetting" panose="020B0604020202020204" pitchFamily="66" charset="-78"/>
              <a:cs typeface="Arabic Typesetting" panose="020B0604020202020204" pitchFamily="66" charset="-78"/>
            </a:endParaRPr>
          </a:p>
          <a:p>
            <a:r>
              <a:rPr lang="pt-BR" sz="4000" dirty="0">
                <a:latin typeface="Arabic Typesetting" panose="020B0604020202020204" pitchFamily="66" charset="-78"/>
                <a:cs typeface="Arabic Typesetting" panose="020B0604020202020204" pitchFamily="66" charset="-78"/>
              </a:rPr>
              <a:t>29) Consultar codigo, datainicio, nome paciente, data exame, nome exame e resultado da tabela prontuários realizados para o paciente “Ana” no ano de 2023</a:t>
            </a:r>
          </a:p>
          <a:p>
            <a:endParaRPr lang="pt-BR" sz="4000" dirty="0">
              <a:latin typeface="Arabic Typesetting" panose="020B0604020202020204" pitchFamily="66" charset="-78"/>
              <a:cs typeface="Arabic Typesetting" panose="020B0604020202020204" pitchFamily="66" charset="-78"/>
            </a:endParaRPr>
          </a:p>
          <a:p>
            <a:r>
              <a:rPr lang="pt-BR" sz="4000" dirty="0">
                <a:latin typeface="Arabic Typesetting" panose="020B0604020202020204" pitchFamily="66" charset="-78"/>
                <a:cs typeface="Arabic Typesetting" panose="020B0604020202020204" pitchFamily="66" charset="-78"/>
              </a:rPr>
              <a:t>30) Consultar codigo, datainicio, nome paciente, nome medicamento, data exame, nome exame e resultado da tabela prontuários realizados para o paciente “Maria” no período de agosto a dezembro 2023.</a:t>
            </a:r>
          </a:p>
          <a:p>
            <a:endParaRPr lang="pt-BR" sz="4000" dirty="0">
              <a:latin typeface="Arabic Typesetting" panose="020B0604020202020204" pitchFamily="66" charset="-78"/>
              <a:cs typeface="Arabic Typesetting" panose="020B0604020202020204" pitchFamily="66" charset="-78"/>
            </a:endParaRPr>
          </a:p>
          <a:p>
            <a:endParaRPr lang="pt-BR" sz="4000" dirty="0">
              <a:latin typeface="Arabic Typesetting" panose="020B0604020202020204" pitchFamily="66" charset="-78"/>
              <a:cs typeface="Arabic Typesetting" panose="020B0604020202020204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18254117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88034D5E7F593498D113AACC2FDB5BA" ma:contentTypeVersion="7" ma:contentTypeDescription="Create a new document." ma:contentTypeScope="" ma:versionID="0d005b4ea6394ec458b3cc82ab9a7bcd">
  <xsd:schema xmlns:xsd="http://www.w3.org/2001/XMLSchema" xmlns:xs="http://www.w3.org/2001/XMLSchema" xmlns:p="http://schemas.microsoft.com/office/2006/metadata/properties" xmlns:ns2="301ff69c-d5e4-4827-ab17-cb1160424989" targetNamespace="http://schemas.microsoft.com/office/2006/metadata/properties" ma:root="true" ma:fieldsID="8972e49615fb99bf8c9b3845efcccd5c" ns2:_="">
    <xsd:import namespace="301ff69c-d5e4-4827-ab17-cb116042498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01ff69c-d5e4-4827-ab17-cb116042498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2344C01-F475-4E0E-AA95-013D061555B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01ff69c-d5e4-4827-ab17-cb116042498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C3C7268-63AA-4E0B-B027-978D6B72EAD0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DC11688D-01E2-4ACE-8850-353A31875F8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606</Words>
  <Application>Microsoft Office PowerPoint</Application>
  <PresentationFormat>Widescreen</PresentationFormat>
  <Paragraphs>59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3" baseType="lpstr">
      <vt:lpstr>Arabic Typesetting</vt:lpstr>
      <vt:lpstr>Arial</vt:lpstr>
      <vt:lpstr>Calibri</vt:lpstr>
      <vt:lpstr>Calibri Light</vt:lpstr>
      <vt:lpstr>Tema do Office</vt:lpstr>
      <vt:lpstr>Construir as consultas (SELECT) abaixo solicitadas nas tabelas do Banco Dados CLINICA MEDICA: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Exercícios de SELECT - SQL</dc:title>
  <dc:creator>Cristiane Pavei Fernandes</dc:creator>
  <cp:lastModifiedBy>Cristiane Pavei Fernandes</cp:lastModifiedBy>
  <cp:revision>33</cp:revision>
  <dcterms:created xsi:type="dcterms:W3CDTF">2019-03-29T16:58:24Z</dcterms:created>
  <dcterms:modified xsi:type="dcterms:W3CDTF">2023-10-27T17:08:13Z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0x010100888034D5E7F593498D113AACC2FDB5BA</vt:lpwstr>
  </property>
</Properties>
</file>