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3C6B27-9120-408D-94EB-DB354F1DAFF4}">
  <a:tblStyle styleId="{B83C6B27-9120-408D-94EB-DB354F1DA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be87e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be87e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3ea3d0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53ea3d0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e2efe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e2efe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e2efe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e2efe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b8be2a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b8be2a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50f1d1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50f1d1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ff89744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ff89744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ff89744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ff89744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b8be2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b8be2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4ff89744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4ff89744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ff89744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ff89744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ff89744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4ff89744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0f1d11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0f1d11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31275"/>
            <a:ext cx="85206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Explaining Biomarker Response to Anticoagulant Therapy in Atrial Fibrillation: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Study of Warfarin and Rivaroxaban with Machine Learning Models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161925"/>
            <a:ext cx="5985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 Sena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luanborges@ufmg.br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18/11/2024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Ablations</a:t>
            </a:r>
            <a:endParaRPr sz="1133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0" y="1806050"/>
            <a:ext cx="3250427" cy="25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400" y="1806050"/>
            <a:ext cx="3250427" cy="25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831275"/>
            <a:ext cx="86562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Full Dataset</a:t>
            </a:r>
            <a:endParaRPr sz="1133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350" y="1543800"/>
            <a:ext cx="4009277" cy="315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Ablations</a:t>
            </a:r>
            <a:endParaRPr sz="1133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5" y="1853225"/>
            <a:ext cx="3183923" cy="250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475" y="1894850"/>
            <a:ext cx="3183923" cy="25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Conclusion</a:t>
            </a:r>
            <a:endParaRPr sz="322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contributions of our work were: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We were able to build high precision models for predicting AF, and medication used on patients using machine learning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Via explainability we showed which parameters were influencing patients using different medications.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Explored the area of atrial fibrillation in order to further research how machine learning can be used to improve the prediction and treatment of this condition.</a:t>
            </a:r>
            <a:endParaRPr b="1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Contextualization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Atrial Fibrillation is a common form of arrhythmia, affecting approximately 10% of individuals by the age of 80.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Disrupts blood flow, causing stasis and increasing the risk of thromboembolic events such as ischemic stroke and systemic embolism.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To prevent such events anticoagulant therapy is used. Warfarin, a traditional anticoagulant, and direct oral anticoagulants (DOACs), such as rivaroxaban are commonly used medications in AF treatment.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 if a patient had AF via biomarker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</a:t>
            </a:r>
            <a:r>
              <a:rPr lang="pt-BR" sz="1600"/>
              <a:t> the medicine the patients with AF were using.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Learn</a:t>
            </a:r>
            <a:r>
              <a:rPr lang="pt-BR" sz="1600"/>
              <a:t> how different was the biomarker response from the use of different anticoagulants, given a small dataset of patients.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Separate relevant biomarkers in order to learn how they influence the model.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Used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195 individuals, including 109 in the control group (without AF) and 86 patients with AF. Among the AF patients, 47 were using warfarin and 39 were using rivaroxaban.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The biomarkers used comprise patient data from characterization, blood count, lipid profile, coagulation, inflammatory and cardiac diseases of the individuals.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Relevant Biomarkers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relevant biomarkers in the context of atrial fibrillation 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Inflammatory</a:t>
            </a:r>
            <a:r>
              <a:rPr lang="pt-BR" sz="1600"/>
              <a:t>: Interleukins (IL-2, IL-4, IL-8, IL-10).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Coagulation</a:t>
            </a:r>
            <a:r>
              <a:rPr lang="pt-BR" sz="1600"/>
              <a:t>: Peak, MPE, MPP, Prothrombin Fragment 1+2, Endogenous thrombin potential (ETP).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Lipid Profile</a:t>
            </a:r>
            <a:r>
              <a:rPr lang="pt-BR" sz="1600"/>
              <a:t>: Total Cholesterol.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Characterization</a:t>
            </a:r>
            <a:r>
              <a:rPr lang="pt-BR" sz="1600"/>
              <a:t>: Dyslipidemia (hypercholesterolemia).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Blood Count</a:t>
            </a:r>
            <a:r>
              <a:rPr lang="pt-BR" sz="1600"/>
              <a:t>: PLT (Platelets).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Cardiac Diseases</a:t>
            </a:r>
            <a:r>
              <a:rPr lang="pt-BR" sz="1600"/>
              <a:t>: sICAM-1 (Soluble Intercellular Adhesion Molecule).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Synthet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pt-BR"/>
              <a:t>c Data Generation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To further enhance the visualization and analyses of the importance of different features in model predictions. We amplify our dataset via generated synthetic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Synthetic data refers to artificial data generated by algorithms that mimic the statistical properties of real-world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We used both statistical methods (Gaussian Copula), as well as generative methods (Tabular Variational Autoencoder).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For building our classifiers we utilized an implementation of the LightGBM (Light Gradient Boosting Machine) algorithm.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Boosting algorithms consist of iteratively learning weak classifiers with respect to a distribution and adding them to a final strong classifier.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LightGBM uses tree based algorithms in order to build predictions.</a:t>
            </a:r>
            <a:endParaRPr sz="1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Ablations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3647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{B83C6B27-9120-408D-94EB-DB354F1DAFF4}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0.999 ± 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0.989 ± 0.017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0.981 ± 0.023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0"/>
          <p:cNvSpPr txBox="1"/>
          <p:nvPr/>
        </p:nvSpPr>
        <p:spPr>
          <a:xfrm>
            <a:off x="364753" y="1436825"/>
            <a:ext cx="2869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AF vs Control</a:t>
            </a:r>
            <a:endParaRPr b="1" sz="1600">
              <a:highlight>
                <a:schemeClr val="lt1"/>
              </a:highlight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45422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{B83C6B27-9120-408D-94EB-DB354F1DAFF4}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0.986 ± 0.027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0.945 ± 0.029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0.971 ± 0.036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4542257" y="1436825"/>
            <a:ext cx="377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latin typeface="Lato"/>
                <a:ea typeface="Lato"/>
                <a:cs typeface="Lato"/>
                <a:sym typeface="Lato"/>
              </a:rPr>
              <a:t>Rivaroxaban vs Warfarin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831275"/>
            <a:ext cx="7533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Full Dataset</a:t>
            </a:r>
            <a:endParaRPr sz="1133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374" y="1427250"/>
            <a:ext cx="3998899" cy="314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