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5a77cc32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5a77cc32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5a77cc32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5a77cc32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a77cc32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5a77cc32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5a77cc32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5a77cc32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a77cc32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a77cc32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b502ca4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5ab502ca4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5ab502ca4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5ab502ca4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5a77cc3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5a77cc3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5ab502ca4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5ab502ca4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5ab502ca4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5ab502ca4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5ab502ca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5ab502ca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ab502ca4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ab502ca4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5b3b9e5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5b3b9e5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5a77cc3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5a77cc3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cepea.esalq.usp.br/br/opiniao-cepea/o-brasil-na-revolucao-4-0.aspx" TargetMode="External"/><Relationship Id="rId4" Type="http://schemas.openxmlformats.org/officeDocument/2006/relationships/hyperlink" Target="https://blog.jacto.com.br/agricultura-4-0-tudo-o-que-voce-precisa-saber/" TargetMode="External"/><Relationship Id="rId5" Type="http://schemas.openxmlformats.org/officeDocument/2006/relationships/hyperlink" Target="https://pt.wikipedia.org/wiki/Watson_(supercomputador)" TargetMode="External"/><Relationship Id="rId6" Type="http://schemas.openxmlformats.org/officeDocument/2006/relationships/hyperlink" Target="https://fia.com.br/blog/industria-4-0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bbc.com/portuguese/geral-37658309" TargetMode="External"/><Relationship Id="rId4" Type="http://schemas.openxmlformats.org/officeDocument/2006/relationships/hyperlink" Target="http://periodicos.unincor.br/index.php/revistaunincor/article/viewFile/4938/pdf_80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e9dZQelULDk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pt.wikipedia.org/wiki/IB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m para revolução 4.0"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positivos - Internet das coisas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2360325" y="1632500"/>
            <a:ext cx="52656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4572000" y="1274975"/>
            <a:ext cx="4572000" cy="3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O que é?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Merriweather"/>
                <a:ea typeface="Merriweather"/>
                <a:cs typeface="Merriweather"/>
                <a:sym typeface="Merriweather"/>
              </a:rPr>
              <a:t>“A Internet das Coisas é uma rede de objetos físicos, sistemas, plataformas e aplicativos com tecnologia embarcada para comunicar, sentir ou interagir com ambientes internos e externos.” </a:t>
            </a:r>
            <a:endParaRPr b="1"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Alguns usos: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Otimizando a manutenção na energia eólica</a:t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Veículos Conectados</a:t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Linhas de montagem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descr="Resultado de imagem para internet das coisa"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5000"/>
            <a:ext cx="4571999" cy="38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positivos - Criptomoedas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4932075" y="1276725"/>
            <a:ext cx="4212000" cy="3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O que é?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Uma </a:t>
            </a: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criptomoeda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 é um meio de troca.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Exemplo: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Bitcoin 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Litecoin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Ethereum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1276725"/>
            <a:ext cx="4932050" cy="3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Brasil 4.0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4911750" y="1591850"/>
            <a:ext cx="3920400" cy="3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Quem foi o responsável?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      Empresas multinacionais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 Brasil tem destaque na área da agricultura com uso de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just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Gps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just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Biotecnologia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just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Drones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descr="Resultado de imagem para agricultura"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2975"/>
            <a:ext cx="4840574" cy="387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2559300" y="1326900"/>
            <a:ext cx="40254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➢"/>
            </a:pPr>
            <a:r>
              <a:rPr lang="en">
                <a:solidFill>
                  <a:schemeClr val="accent1"/>
                </a:solidFill>
              </a:rPr>
              <a:t>Mais Inteligente</a:t>
            </a:r>
            <a:endParaRPr>
              <a:solidFill>
                <a:schemeClr val="accen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➢"/>
            </a:pPr>
            <a:r>
              <a:rPr lang="en">
                <a:solidFill>
                  <a:schemeClr val="accent1"/>
                </a:solidFill>
              </a:rPr>
              <a:t>Mais Rápida</a:t>
            </a:r>
            <a:endParaRPr>
              <a:solidFill>
                <a:schemeClr val="accen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➢"/>
            </a:pPr>
            <a:r>
              <a:rPr lang="en">
                <a:solidFill>
                  <a:schemeClr val="accent1"/>
                </a:solidFill>
              </a:rPr>
              <a:t>Mais Precisa</a:t>
            </a:r>
            <a:endParaRPr>
              <a:solidFill>
                <a:schemeClr val="accen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➢"/>
            </a:pPr>
            <a:r>
              <a:rPr lang="en">
                <a:solidFill>
                  <a:schemeClr val="accent1"/>
                </a:solidFill>
              </a:rPr>
              <a:t>Mais Independente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0" y="1259625"/>
            <a:ext cx="9144000" cy="3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3200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O Brasil na Revolução 4.0: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https://www.cepea.esalq.usp.br/br/opiniao-cepea/o-brasil-na-revolucao-4-0.aspx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Agricultura 4.0: </a:t>
            </a: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tu</a:t>
            </a: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do o que você precisa saber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https://blog.jacto.com.br/agricultura-4-0-tudo-o-que-voce-precisa-saber/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Watson (supercomputador)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https://pt.wikipedia.org/wiki/Watson_(supercomputador)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Indústria 4.0: o que é, consequências, impactos positivos e negativos [Guia Completo]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6"/>
              </a:rPr>
              <a:t>https://fia.com.br/blog/industria-4-0/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Leituras Complementares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0" y="1259625"/>
            <a:ext cx="9144000" cy="3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O que é a 4ª revolução industrial - e como ela deve afetar nossas vidas: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https://www.bbc.com/portuguese/geral-37658309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INDÚSTRIA 4.0: CONCEITOS E PERSPECTIVAS PARA O BRASIL: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n" sz="12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http://periodicos.unincor.br/index.php/revistaunincor/article/viewFile/4938/pdf_808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1581675"/>
            <a:ext cx="37065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Sumário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644675" y="1012425"/>
            <a:ext cx="4353000" cy="3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AutoNum type="arabicPeriod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 que significa?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AutoNum type="arabicPeriod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Processo Historico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AutoNum type="arabicPeriod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6 Princípios da Revolução 4.0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AutoNum type="arabicPeriod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Pontos negativos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AutoNum type="arabicPeriod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Pontos Positivos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AutoNum type="alphaLcPeriod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Inteligencia Artificial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AutoNum type="alphaLcPeriod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Internet das coisas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AutoNum type="alphaLcPeriod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Criptomoedas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AutoNum type="arabicPeriod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Brasil 4.0.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AutoNum type="arabicPeriod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Conclusão</a:t>
            </a: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significa?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1315650" y="1237175"/>
            <a:ext cx="65127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Revolução 4.0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➢"/>
            </a:pPr>
            <a:r>
              <a:rPr lang="en" sz="1800">
                <a:solidFill>
                  <a:schemeClr val="accent1"/>
                </a:solidFill>
              </a:rPr>
              <a:t>Automação e tecnologia da informação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➢"/>
            </a:pPr>
            <a:r>
              <a:rPr lang="en" sz="1800">
                <a:solidFill>
                  <a:schemeClr val="accent1"/>
                </a:solidFill>
              </a:rPr>
              <a:t>Meios para produzir bens de consumo</a:t>
            </a:r>
            <a:endParaRPr sz="1800">
              <a:solidFill>
                <a:schemeClr val="accen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1800">
                <a:solidFill>
                  <a:schemeClr val="accent1"/>
                </a:solidFill>
              </a:rPr>
              <a:t>Big data</a:t>
            </a:r>
            <a:endParaRPr sz="1800">
              <a:solidFill>
                <a:schemeClr val="accen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1800">
                <a:solidFill>
                  <a:schemeClr val="accent1"/>
                </a:solidFill>
              </a:rPr>
              <a:t>Internet das coisas</a:t>
            </a:r>
            <a:endParaRPr sz="1800">
              <a:solidFill>
                <a:schemeClr val="accen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1800">
                <a:solidFill>
                  <a:schemeClr val="accent1"/>
                </a:solidFill>
              </a:rPr>
              <a:t>Inteligência artificial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➢"/>
            </a:pPr>
            <a:r>
              <a:rPr lang="en" sz="1800">
                <a:solidFill>
                  <a:schemeClr val="accent1"/>
                </a:solidFill>
              </a:rPr>
              <a:t>Tecnologia já evoluiu ao nível máximo na indústria?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➢"/>
            </a:pPr>
            <a:r>
              <a:rPr lang="en" sz="1800">
                <a:solidFill>
                  <a:schemeClr val="accent1"/>
                </a:solidFill>
              </a:rPr>
              <a:t>Continuação do aperfeiçoamento das máquinas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119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 Historico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1315650" y="900550"/>
            <a:ext cx="6512700" cy="4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</a:t>
            </a:r>
            <a:r>
              <a:rPr lang="en" sz="1800"/>
              <a:t>Não é  o processo de um fabricante que desencadeia </a:t>
            </a:r>
            <a:r>
              <a:rPr lang="en" sz="1800">
                <a:solidFill>
                  <a:schemeClr val="accent1"/>
                </a:solidFill>
              </a:rPr>
              <a:t>uma revolução industrial, e sim uma tendência tecnológica que impacta a produção a nível mundial”</a:t>
            </a:r>
            <a:endParaRPr sz="1800">
              <a:solidFill>
                <a:schemeClr val="accen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➢"/>
            </a:pPr>
            <a:r>
              <a:rPr lang="en">
                <a:solidFill>
                  <a:schemeClr val="accent1"/>
                </a:solidFill>
              </a:rPr>
              <a:t>Primeira Revolução</a:t>
            </a:r>
            <a:endParaRPr>
              <a:solidFill>
                <a:schemeClr val="accen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1800">
                <a:solidFill>
                  <a:schemeClr val="accent1"/>
                </a:solidFill>
              </a:rPr>
              <a:t>Século 18</a:t>
            </a:r>
            <a:endParaRPr sz="1800">
              <a:solidFill>
                <a:schemeClr val="accen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1800">
                <a:solidFill>
                  <a:schemeClr val="accent1"/>
                </a:solidFill>
              </a:rPr>
              <a:t>Máquinas</a:t>
            </a:r>
            <a:r>
              <a:rPr lang="en" sz="1800">
                <a:solidFill>
                  <a:schemeClr val="accent1"/>
                </a:solidFill>
              </a:rPr>
              <a:t> a Vapor e ferrovias</a:t>
            </a:r>
            <a:endParaRPr sz="1800">
              <a:solidFill>
                <a:schemeClr val="accen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➢"/>
            </a:pPr>
            <a:r>
              <a:rPr lang="en">
                <a:solidFill>
                  <a:schemeClr val="accent1"/>
                </a:solidFill>
              </a:rPr>
              <a:t>Segunda Revolução</a:t>
            </a:r>
            <a:endParaRPr>
              <a:solidFill>
                <a:schemeClr val="accen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1800">
                <a:solidFill>
                  <a:schemeClr val="accent1"/>
                </a:solidFill>
              </a:rPr>
              <a:t>Final do século 19 e início do 20</a:t>
            </a:r>
            <a:endParaRPr sz="1800">
              <a:solidFill>
                <a:schemeClr val="accen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1800">
                <a:solidFill>
                  <a:schemeClr val="accent1"/>
                </a:solidFill>
              </a:rPr>
              <a:t>Energia elétrica e a Linha Produção Henry Ford</a:t>
            </a:r>
            <a:endParaRPr sz="1800">
              <a:solidFill>
                <a:schemeClr val="accen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➢"/>
            </a:pPr>
            <a:r>
              <a:rPr lang="en">
                <a:solidFill>
                  <a:schemeClr val="accent1"/>
                </a:solidFill>
              </a:rPr>
              <a:t>Terceira Revolução</a:t>
            </a:r>
            <a:endParaRPr>
              <a:solidFill>
                <a:schemeClr val="accen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1800">
                <a:solidFill>
                  <a:schemeClr val="accent1"/>
                </a:solidFill>
              </a:rPr>
              <a:t>Internet e plataformas digitais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Princípios da Revolução 4.0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1315650" y="1237175"/>
            <a:ext cx="65127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➢"/>
            </a:pPr>
            <a:r>
              <a:rPr lang="en" sz="3000">
                <a:solidFill>
                  <a:schemeClr val="accent1"/>
                </a:solidFill>
              </a:rPr>
              <a:t>Tempo Real</a:t>
            </a:r>
            <a:endParaRPr sz="3000">
              <a:solidFill>
                <a:schemeClr val="accent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➢"/>
            </a:pPr>
            <a:r>
              <a:rPr lang="en" sz="3000">
                <a:solidFill>
                  <a:schemeClr val="accent1"/>
                </a:solidFill>
              </a:rPr>
              <a:t>Virtualização</a:t>
            </a:r>
            <a:endParaRPr sz="3000">
              <a:solidFill>
                <a:schemeClr val="accent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➢"/>
            </a:pPr>
            <a:r>
              <a:rPr lang="en" sz="3000">
                <a:solidFill>
                  <a:schemeClr val="accent1"/>
                </a:solidFill>
              </a:rPr>
              <a:t>Descentralização</a:t>
            </a:r>
            <a:endParaRPr sz="3000">
              <a:solidFill>
                <a:schemeClr val="accent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➢"/>
            </a:pPr>
            <a:r>
              <a:rPr lang="en" sz="3000">
                <a:solidFill>
                  <a:schemeClr val="accent1"/>
                </a:solidFill>
              </a:rPr>
              <a:t>Orientação a serviços</a:t>
            </a:r>
            <a:endParaRPr sz="3000">
              <a:solidFill>
                <a:schemeClr val="accent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➢"/>
            </a:pPr>
            <a:r>
              <a:rPr lang="en" sz="3000">
                <a:solidFill>
                  <a:schemeClr val="accent1"/>
                </a:solidFill>
              </a:rPr>
              <a:t>Modularidade</a:t>
            </a:r>
            <a:endParaRPr sz="3000">
              <a:solidFill>
                <a:schemeClr val="accent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➢"/>
            </a:pPr>
            <a:r>
              <a:rPr lang="en" sz="3000">
                <a:solidFill>
                  <a:schemeClr val="accent1"/>
                </a:solidFill>
              </a:rPr>
              <a:t>Interoperabilidade</a:t>
            </a:r>
            <a:endParaRPr sz="3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negativos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1551300" y="4623950"/>
            <a:ext cx="60414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https://www.youtube.com/watch?v=e9dZQelULDk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863" y="1277025"/>
            <a:ext cx="5956325" cy="31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negativos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1315650" y="1291925"/>
            <a:ext cx="6512700" cy="4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➢"/>
            </a:pPr>
            <a:r>
              <a:rPr lang="en" sz="3000">
                <a:solidFill>
                  <a:schemeClr val="accent1"/>
                </a:solidFill>
              </a:rPr>
              <a:t>Ciberataques</a:t>
            </a:r>
            <a:endParaRPr sz="3000">
              <a:solidFill>
                <a:schemeClr val="accen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1800">
                <a:solidFill>
                  <a:schemeClr val="accent1"/>
                </a:solidFill>
              </a:rPr>
              <a:t>Espionagem Industrial</a:t>
            </a:r>
            <a:endParaRPr sz="1800">
              <a:solidFill>
                <a:schemeClr val="accent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➢"/>
            </a:pPr>
            <a:r>
              <a:rPr lang="en" sz="3000">
                <a:solidFill>
                  <a:schemeClr val="accent1"/>
                </a:solidFill>
              </a:rPr>
              <a:t>Monopolio dos Tecnocratas</a:t>
            </a:r>
            <a:endParaRPr sz="3000">
              <a:solidFill>
                <a:schemeClr val="accent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➢"/>
            </a:pPr>
            <a:r>
              <a:rPr lang="en" sz="3000">
                <a:solidFill>
                  <a:schemeClr val="accent1"/>
                </a:solidFill>
              </a:rPr>
              <a:t>IA para fins escusos</a:t>
            </a:r>
            <a:endParaRPr sz="3000">
              <a:solidFill>
                <a:schemeClr val="accen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1800">
                <a:solidFill>
                  <a:schemeClr val="accent1"/>
                </a:solidFill>
              </a:rPr>
              <a:t>Golpes</a:t>
            </a:r>
            <a:endParaRPr sz="1800">
              <a:solidFill>
                <a:schemeClr val="accen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1800">
                <a:solidFill>
                  <a:schemeClr val="accent1"/>
                </a:solidFill>
              </a:rPr>
              <a:t>Guerras</a:t>
            </a:r>
            <a:endParaRPr sz="1800">
              <a:solidFill>
                <a:schemeClr val="accen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1800">
                <a:solidFill>
                  <a:schemeClr val="accent1"/>
                </a:solidFill>
              </a:rPr>
              <a:t>Fake News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negativos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1315650" y="1139525"/>
            <a:ext cx="6512700" cy="4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➢"/>
            </a:pPr>
            <a:r>
              <a:rPr lang="en" sz="3000">
                <a:solidFill>
                  <a:schemeClr val="accent1"/>
                </a:solidFill>
              </a:rPr>
              <a:t>Mercado de Trabalho</a:t>
            </a:r>
            <a:endParaRPr sz="3000">
              <a:solidFill>
                <a:schemeClr val="accen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1800">
                <a:solidFill>
                  <a:schemeClr val="accent1"/>
                </a:solidFill>
              </a:rPr>
              <a:t>Um robô-jornalista da Google, que projeta escrever 30 mil notícias por mês.</a:t>
            </a:r>
            <a:endParaRPr sz="1800">
              <a:solidFill>
                <a:schemeClr val="accen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1800">
                <a:solidFill>
                  <a:schemeClr val="accent1"/>
                </a:solidFill>
              </a:rPr>
              <a:t>A tecnologia moderna é capaz de realizar a produção sem emprego. O diabo é que a economia moderna não consegue inventar o consumo sem salário. - Hebert de Souza.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positivos - Inteligencia Artificial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esultado de imagem para ibm watson o'que é"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50" y="1712250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4686075" y="1803725"/>
            <a:ext cx="4281600" cy="3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Watson é a plataforma de serviços cognitivos da</a:t>
            </a:r>
            <a:r>
              <a:rPr lang="en"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IBM para negócios.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 cognição consiste no processo que a mente humana utiliza para adquirir conhecimento a partir de informações recebidas.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Áreas de uso(exemplo):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Saúde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Direito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